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36" autoAdjust="0"/>
    <p:restoredTop sz="94660"/>
  </p:normalViewPr>
  <p:slideViewPr>
    <p:cSldViewPr snapToGrid="0">
      <p:cViewPr varScale="1">
        <p:scale>
          <a:sx n="42" d="100"/>
          <a:sy n="42" d="100"/>
        </p:scale>
        <p:origin x="54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B4DE-FAA3-4E4C-94BA-534FC6DBF537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E34-3614-41BA-B072-C56F5654F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14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B4DE-FAA3-4E4C-94BA-534FC6DBF537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E34-3614-41BA-B072-C56F5654F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35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B4DE-FAA3-4E4C-94BA-534FC6DBF537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E34-3614-41BA-B072-C56F5654F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37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B4DE-FAA3-4E4C-94BA-534FC6DBF537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E34-3614-41BA-B072-C56F5654F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29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B4DE-FAA3-4E4C-94BA-534FC6DBF537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E34-3614-41BA-B072-C56F5654F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3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B4DE-FAA3-4E4C-94BA-534FC6DBF537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E34-3614-41BA-B072-C56F5654F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B4DE-FAA3-4E4C-94BA-534FC6DBF537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E34-3614-41BA-B072-C56F5654F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1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B4DE-FAA3-4E4C-94BA-534FC6DBF537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E34-3614-41BA-B072-C56F5654F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17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B4DE-FAA3-4E4C-94BA-534FC6DBF537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E34-3614-41BA-B072-C56F5654F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436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B4DE-FAA3-4E4C-94BA-534FC6DBF537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E34-3614-41BA-B072-C56F5654F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68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B4DE-FAA3-4E4C-94BA-534FC6DBF537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E34-3614-41BA-B072-C56F5654F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65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8B4DE-FAA3-4E4C-94BA-534FC6DBF537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FDE34-3614-41BA-B072-C56F5654F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1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2: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Surgery Database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Rachel Johnson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806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&amp; Data Summary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7411586"/>
              </p:ext>
            </p:extLst>
          </p:nvPr>
        </p:nvGraphicFramePr>
        <p:xfrm>
          <a:off x="5732102" y="1551713"/>
          <a:ext cx="5621698" cy="4839850"/>
        </p:xfrm>
        <a:graphic>
          <a:graphicData uri="http://schemas.openxmlformats.org/drawingml/2006/table">
            <a:tbl>
              <a:tblPr firstRow="1" firstCol="1" bandRow="1"/>
              <a:tblGrid>
                <a:gridCol w="4114924">
                  <a:extLst>
                    <a:ext uri="{9D8B030D-6E8A-4147-A177-3AD203B41FA5}">
                      <a16:colId xmlns:a16="http://schemas.microsoft.com/office/drawing/2014/main" val="533440049"/>
                    </a:ext>
                  </a:extLst>
                </a:gridCol>
                <a:gridCol w="1506774">
                  <a:extLst>
                    <a:ext uri="{9D8B030D-6E8A-4147-A177-3AD203B41FA5}">
                      <a16:colId xmlns:a16="http://schemas.microsoft.com/office/drawing/2014/main" val="2141139045"/>
                    </a:ext>
                  </a:extLst>
                </a:gridCol>
              </a:tblGrid>
              <a:tr h="3403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Hospitals (n)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603494"/>
                  </a:ext>
                </a:extLst>
              </a:tr>
              <a:tr h="3403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Patients undergoing heart surgery (n)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26518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0474369"/>
                  </a:ext>
                </a:extLst>
              </a:tr>
              <a:tr h="3780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Procedure (n (%))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2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435771"/>
                  </a:ext>
                </a:extLst>
              </a:tr>
              <a:tr h="340313">
                <a:tc>
                  <a:txBody>
                    <a:bodyPr/>
                    <a:lstStyle/>
                    <a:p>
                      <a:pPr marL="0" marR="0" indent="4191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Valve surgery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5610 (21.16)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9691934"/>
                  </a:ext>
                </a:extLst>
              </a:tr>
              <a:tr h="340313">
                <a:tc>
                  <a:txBody>
                    <a:bodyPr/>
                    <a:lstStyle/>
                    <a:p>
                      <a:pPr marL="0" marR="0" indent="4191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CABG surgery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21457 (80.91)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057162"/>
                  </a:ext>
                </a:extLst>
              </a:tr>
              <a:tr h="3780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ASA (n (%))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2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7076919"/>
                  </a:ext>
                </a:extLst>
              </a:tr>
              <a:tr h="340313">
                <a:tc>
                  <a:txBody>
                    <a:bodyPr/>
                    <a:lstStyle/>
                    <a:p>
                      <a:pPr marL="0" marR="0" indent="4191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 or less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6296 (23.74)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9011188"/>
                  </a:ext>
                </a:extLst>
              </a:tr>
              <a:tr h="340313">
                <a:tc>
                  <a:txBody>
                    <a:bodyPr/>
                    <a:lstStyle/>
                    <a:p>
                      <a:pPr marL="0" marR="0" indent="4191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 or greater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19558 (73.75)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6218687"/>
                  </a:ext>
                </a:extLst>
              </a:tr>
              <a:tr h="340313">
                <a:tc>
                  <a:txBody>
                    <a:bodyPr/>
                    <a:lstStyle/>
                    <a:p>
                      <a:pPr marL="0" marR="0" indent="4191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Missing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664 (2.5)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6473801"/>
                  </a:ext>
                </a:extLst>
              </a:tr>
              <a:tr h="3403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BMI (mean (SD))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28.64 (3.78)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8510401"/>
                  </a:ext>
                </a:extLst>
              </a:tr>
              <a:tr h="340313">
                <a:tc>
                  <a:txBody>
                    <a:bodyPr/>
                    <a:lstStyle/>
                    <a:p>
                      <a:pPr marL="0" marR="0" indent="4191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Missing (n (%))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702 (2.65)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5704038"/>
                  </a:ext>
                </a:extLst>
              </a:tr>
              <a:tr h="3403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Albumin (mean (SD))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4.02 (0.55)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4053960"/>
                  </a:ext>
                </a:extLst>
              </a:tr>
              <a:tr h="340313">
                <a:tc>
                  <a:txBody>
                    <a:bodyPr/>
                    <a:lstStyle/>
                    <a:p>
                      <a:pPr marL="0" marR="0" indent="4191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Missing (n (%))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13239 (49.92)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87492"/>
                  </a:ext>
                </a:extLst>
              </a:tr>
              <a:tr h="3403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30 day mortality (n (%))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834 (3.15)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647534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10334" y="1888148"/>
            <a:ext cx="471054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goal: evaluate 30 day mortality rates among 44 VA hospitals in most recent 6 month period</a:t>
            </a: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 dichotomized ASA, fixed BMI miscalculations in hospitals 1-16, removed procedure 2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1" dirty="0">
              <a:solidFill>
                <a:srgbClr val="FF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292293" y="1551713"/>
            <a:ext cx="0" cy="4895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974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Missing Data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13,239 missing values for albumin out of 25,619 (49.9% missing)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Missingness for albumin not explained by any other variables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Missing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covariate data in logistic regressions (missing BMI or ASA) associated with higher mortality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Mortality rate in period 39 for those with no missing covariate data: 2.89%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Mortality rate in period 39 for those with missing covariate data: 8.41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Missingness associated with outcome = potential bias in analysis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702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Plan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1965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mortality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modeled 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covariates: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 type, ASA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BMI)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estimates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determine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individuals in period 39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values averaged to find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mortality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rates by hospital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 performed on population with no missing covariate data, analysis above performed in each bootstrap iteration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10,000 iterations performed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 results in 95% confidence interval around predicted value for each hospital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observed mortality rate/expected mortality rate ratio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842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of Logistic Regressions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501036"/>
              </p:ext>
            </p:extLst>
          </p:nvPr>
        </p:nvGraphicFramePr>
        <p:xfrm>
          <a:off x="838201" y="1640373"/>
          <a:ext cx="7326744" cy="2063410"/>
        </p:xfrm>
        <a:graphic>
          <a:graphicData uri="http://schemas.openxmlformats.org/drawingml/2006/table">
            <a:tbl>
              <a:tblPr firstRow="1" firstCol="1" bandRow="1"/>
              <a:tblGrid>
                <a:gridCol w="3619499">
                  <a:extLst>
                    <a:ext uri="{9D8B030D-6E8A-4147-A177-3AD203B41FA5}">
                      <a16:colId xmlns:a16="http://schemas.microsoft.com/office/drawing/2014/main" val="1079384042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3299657260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2435195369"/>
                    </a:ext>
                  </a:extLst>
                </a:gridCol>
                <a:gridCol w="1278370">
                  <a:extLst>
                    <a:ext uri="{9D8B030D-6E8A-4147-A177-3AD203B41FA5}">
                      <a16:colId xmlns:a16="http://schemas.microsoft.com/office/drawing/2014/main" val="2012785979"/>
                    </a:ext>
                  </a:extLst>
                </a:gridCol>
              </a:tblGrid>
              <a:tr h="40557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Covariate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7370" marR="5737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Estimate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7370" marR="5737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95% CI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7370" marR="5737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p-value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7370" marR="5737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4630443"/>
                  </a:ext>
                </a:extLst>
              </a:tr>
              <a:tr h="4144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Procedure (reference = valve surgery)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7370" marR="5737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1.337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7370" marR="5737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1.002, 1.785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7370" marR="5737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0.048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7370" marR="5737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7485159"/>
                  </a:ext>
                </a:extLst>
              </a:tr>
              <a:tr h="4144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ASA (reference = 3 or less)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7370" marR="5737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2.379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7370" marR="5737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1.681, 3.367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7370" marR="5737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&lt;0.001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7370" marR="5737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354826"/>
                  </a:ext>
                </a:extLst>
              </a:tr>
              <a:tr h="4144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BMI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7370" marR="5737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0.997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7370" marR="5737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0.968, 1.026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7370" marR="5737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0.837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7370" marR="5737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03861"/>
                  </a:ext>
                </a:extLst>
              </a:tr>
              <a:tr h="4144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Albumin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7370" marR="5737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0.952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7370" marR="5737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0.772, 1.175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7370" marR="5737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0.649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7370" marR="5737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89365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912247"/>
              </p:ext>
            </p:extLst>
          </p:nvPr>
        </p:nvGraphicFramePr>
        <p:xfrm>
          <a:off x="838201" y="4156363"/>
          <a:ext cx="7219951" cy="1830100"/>
        </p:xfrm>
        <a:graphic>
          <a:graphicData uri="http://schemas.openxmlformats.org/drawingml/2006/table">
            <a:tbl>
              <a:tblPr firstRow="1" firstCol="1" bandRow="1"/>
              <a:tblGrid>
                <a:gridCol w="3940828">
                  <a:extLst>
                    <a:ext uri="{9D8B030D-6E8A-4147-A177-3AD203B41FA5}">
                      <a16:colId xmlns:a16="http://schemas.microsoft.com/office/drawing/2014/main" val="3496686878"/>
                    </a:ext>
                  </a:extLst>
                </a:gridCol>
                <a:gridCol w="1090896">
                  <a:extLst>
                    <a:ext uri="{9D8B030D-6E8A-4147-A177-3AD203B41FA5}">
                      <a16:colId xmlns:a16="http://schemas.microsoft.com/office/drawing/2014/main" val="485822530"/>
                    </a:ext>
                  </a:extLst>
                </a:gridCol>
                <a:gridCol w="1292166">
                  <a:extLst>
                    <a:ext uri="{9D8B030D-6E8A-4147-A177-3AD203B41FA5}">
                      <a16:colId xmlns:a16="http://schemas.microsoft.com/office/drawing/2014/main" val="4124604893"/>
                    </a:ext>
                  </a:extLst>
                </a:gridCol>
                <a:gridCol w="896061">
                  <a:extLst>
                    <a:ext uri="{9D8B030D-6E8A-4147-A177-3AD203B41FA5}">
                      <a16:colId xmlns:a16="http://schemas.microsoft.com/office/drawing/2014/main" val="2428123916"/>
                    </a:ext>
                  </a:extLst>
                </a:gridCol>
              </a:tblGrid>
              <a:tr h="457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Covariate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Estimate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95% CI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p-value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710383"/>
                  </a:ext>
                </a:extLst>
              </a:tr>
              <a:tr h="457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Procedure (reference = valve surgery)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1.384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1.128, 1.698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0.002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6272709"/>
                  </a:ext>
                </a:extLst>
              </a:tr>
              <a:tr h="457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ASA (reference = 3 or less)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2.707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2.127, 3.447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&lt;0.001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3571526"/>
                  </a:ext>
                </a:extLst>
              </a:tr>
              <a:tr h="457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BMI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1.009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0.988, 1.029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0.407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272620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429626" y="1862138"/>
            <a:ext cx="3429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Estimate magnitude and direction do not change with addition of albumin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Albumin is not a significant or valuable predictor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046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20401" cy="132556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Observed &amp; Expected Death Rates by Hospital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0326808"/>
              </p:ext>
            </p:extLst>
          </p:nvPr>
        </p:nvGraphicFramePr>
        <p:xfrm>
          <a:off x="1085305" y="1690688"/>
          <a:ext cx="10326188" cy="4471307"/>
        </p:xfrm>
        <a:graphic>
          <a:graphicData uri="http://schemas.openxmlformats.org/drawingml/2006/table">
            <a:tbl>
              <a:tblPr/>
              <a:tblGrid>
                <a:gridCol w="901194">
                  <a:extLst>
                    <a:ext uri="{9D8B030D-6E8A-4147-A177-3AD203B41FA5}">
                      <a16:colId xmlns:a16="http://schemas.microsoft.com/office/drawing/2014/main" val="345773752"/>
                    </a:ext>
                  </a:extLst>
                </a:gridCol>
                <a:gridCol w="901194">
                  <a:extLst>
                    <a:ext uri="{9D8B030D-6E8A-4147-A177-3AD203B41FA5}">
                      <a16:colId xmlns:a16="http://schemas.microsoft.com/office/drawing/2014/main" val="3842364986"/>
                    </a:ext>
                  </a:extLst>
                </a:gridCol>
                <a:gridCol w="901194">
                  <a:extLst>
                    <a:ext uri="{9D8B030D-6E8A-4147-A177-3AD203B41FA5}">
                      <a16:colId xmlns:a16="http://schemas.microsoft.com/office/drawing/2014/main" val="2614944750"/>
                    </a:ext>
                  </a:extLst>
                </a:gridCol>
                <a:gridCol w="942295">
                  <a:extLst>
                    <a:ext uri="{9D8B030D-6E8A-4147-A177-3AD203B41FA5}">
                      <a16:colId xmlns:a16="http://schemas.microsoft.com/office/drawing/2014/main" val="909055724"/>
                    </a:ext>
                  </a:extLst>
                </a:gridCol>
                <a:gridCol w="2080464">
                  <a:extLst>
                    <a:ext uri="{9D8B030D-6E8A-4147-A177-3AD203B41FA5}">
                      <a16:colId xmlns:a16="http://schemas.microsoft.com/office/drawing/2014/main" val="3528998726"/>
                    </a:ext>
                  </a:extLst>
                </a:gridCol>
                <a:gridCol w="1329241">
                  <a:extLst>
                    <a:ext uri="{9D8B030D-6E8A-4147-A177-3AD203B41FA5}">
                      <a16:colId xmlns:a16="http://schemas.microsoft.com/office/drawing/2014/main" val="3027046611"/>
                    </a:ext>
                  </a:extLst>
                </a:gridCol>
                <a:gridCol w="1481766">
                  <a:extLst>
                    <a:ext uri="{9D8B030D-6E8A-4147-A177-3AD203B41FA5}">
                      <a16:colId xmlns:a16="http://schemas.microsoft.com/office/drawing/2014/main" val="2538243185"/>
                    </a:ext>
                  </a:extLst>
                </a:gridCol>
                <a:gridCol w="936470">
                  <a:extLst>
                    <a:ext uri="{9D8B030D-6E8A-4147-A177-3AD203B41FA5}">
                      <a16:colId xmlns:a16="http://schemas.microsoft.com/office/drawing/2014/main" val="2841742793"/>
                    </a:ext>
                  </a:extLst>
                </a:gridCol>
                <a:gridCol w="852370">
                  <a:extLst>
                    <a:ext uri="{9D8B030D-6E8A-4147-A177-3AD203B41FA5}">
                      <a16:colId xmlns:a16="http://schemas.microsoft.com/office/drawing/2014/main" val="649995295"/>
                    </a:ext>
                  </a:extLst>
                </a:gridCol>
              </a:tblGrid>
              <a:tr h="8664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Hospital</a:t>
                      </a:r>
                    </a:p>
                  </a:txBody>
                  <a:tcPr marL="3427" marR="3427" marT="342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Patients died</a:t>
                      </a:r>
                    </a:p>
                  </a:txBody>
                  <a:tcPr marL="3427" marR="3427" marT="3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Patients in surgery</a:t>
                      </a:r>
                    </a:p>
                  </a:txBody>
                  <a:tcPr marL="3427" marR="3427" marT="34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Percent died</a:t>
                      </a:r>
                    </a:p>
                  </a:txBody>
                  <a:tcPr marL="3427" marR="3427" marT="34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Predicted percent died for last 6 months (population-adjusted)</a:t>
                      </a:r>
                    </a:p>
                  </a:txBody>
                  <a:tcPr marL="3427" marR="3427" marT="34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Bootstrap 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95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% CI</a:t>
                      </a:r>
                    </a:p>
                  </a:txBody>
                  <a:tcPr marL="3427" marR="3427" marT="34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Observed Above Confidence Interval?</a:t>
                      </a:r>
                    </a:p>
                  </a:txBody>
                  <a:tcPr marL="3427" marR="3427" marT="34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Unusually High?</a:t>
                      </a:r>
                    </a:p>
                  </a:txBody>
                  <a:tcPr marL="3427" marR="3427" marT="34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Unusually Low?</a:t>
                      </a:r>
                    </a:p>
                  </a:txBody>
                  <a:tcPr marL="3427" marR="3427" marT="34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0757213"/>
                  </a:ext>
                </a:extLst>
              </a:tr>
              <a:tr h="3277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34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</a:t>
                      </a:r>
                    </a:p>
                  </a:txBody>
                  <a:tcPr marL="3427" marR="3427" marT="3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99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14.14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3.01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2.89, 3.32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121638"/>
                  </a:ext>
                </a:extLst>
              </a:tr>
              <a:tr h="3277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</a:t>
                      </a:r>
                    </a:p>
                  </a:txBody>
                  <a:tcPr marL="3427" marR="3427" marT="3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93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13.98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3.15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3, 3.45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86315"/>
                  </a:ext>
                </a:extLst>
              </a:tr>
              <a:tr h="3277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30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3427" marR="3427" marT="3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117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8.55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0409010"/>
                  </a:ext>
                </a:extLst>
              </a:tr>
              <a:tr h="3277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3427" marR="3427" marT="3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104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6.73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2.93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2.82, 3.25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066000"/>
                  </a:ext>
                </a:extLst>
              </a:tr>
              <a:tr h="3277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3427" marR="3427" marT="3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105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6.67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2.84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2.75, 3.17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4953376"/>
                  </a:ext>
                </a:extLst>
              </a:tr>
              <a:tr h="3277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…</a:t>
                      </a:r>
                    </a:p>
                  </a:txBody>
                  <a:tcPr marL="3427" marR="3427" marT="342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…</a:t>
                      </a:r>
                    </a:p>
                  </a:txBody>
                  <a:tcPr marL="3427" marR="3427" marT="3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…</a:t>
                      </a:r>
                    </a:p>
                  </a:txBody>
                  <a:tcPr marL="3427" marR="3427" marT="34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…</a:t>
                      </a:r>
                    </a:p>
                  </a:txBody>
                  <a:tcPr marL="3427" marR="3427" marT="34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…</a:t>
                      </a:r>
                    </a:p>
                  </a:txBody>
                  <a:tcPr marL="3427" marR="3427" marT="34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…</a:t>
                      </a:r>
                    </a:p>
                  </a:txBody>
                  <a:tcPr marL="3427" marR="3427" marT="34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…</a:t>
                      </a:r>
                    </a:p>
                  </a:txBody>
                  <a:tcPr marL="3427" marR="3427" marT="34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…</a:t>
                      </a:r>
                    </a:p>
                  </a:txBody>
                  <a:tcPr marL="3427" marR="3427" marT="34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…</a:t>
                      </a:r>
                    </a:p>
                  </a:txBody>
                  <a:tcPr marL="3427" marR="3427" marT="34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760521"/>
                  </a:ext>
                </a:extLst>
              </a:tr>
              <a:tr h="3277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3427" marR="3427" marT="3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113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2.96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2.85, 3.27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5447197"/>
                  </a:ext>
                </a:extLst>
              </a:tr>
              <a:tr h="3277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32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3427" marR="3427" marT="3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93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2.99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2.88, 3.31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1856281"/>
                  </a:ext>
                </a:extLst>
              </a:tr>
              <a:tr h="3277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33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3427" marR="3427" marT="3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113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3.02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2.9, 3.33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9464967"/>
                  </a:ext>
                </a:extLst>
              </a:tr>
              <a:tr h="3277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42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3427" marR="3427" marT="3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107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2.83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2.74, 3.16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954623"/>
                  </a:ext>
                </a:extLst>
              </a:tr>
              <a:tr h="3277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44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3427" marR="3427" marT="3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98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2.99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2.87, 3.3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141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0343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 &amp; Limitations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 hospitals (38.6%) above observed/expected ratio of 1.2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 hospitals (50.0%) below observed/expected ratio of 0.8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88.6% of hospitals required a site visit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May want to change ratio in future to only visit unique hospitals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complete cases data for hospital 30 in period 39, can’t get expected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Missing data for albumin—not a big concern, but can’t be included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Missing data for covariates—bigger concern because missingness related to outcome; expected rates likely too low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7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647</Words>
  <Application>Microsoft Office PowerPoint</Application>
  <PresentationFormat>Widescreen</PresentationFormat>
  <Paragraphs>205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Project 2:  VA Surgery Database Review</vt:lpstr>
      <vt:lpstr>Introduction &amp; Data Summary</vt:lpstr>
      <vt:lpstr>Missing Data</vt:lpstr>
      <vt:lpstr>Analysis Plan</vt:lpstr>
      <vt:lpstr>Results of Logistic Regressions</vt:lpstr>
      <vt:lpstr>Observed &amp; Expected Death Rates by Hospital</vt:lpstr>
      <vt:lpstr>Conclusions &amp; 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2:  VA Surgery Database Review</dc:title>
  <dc:creator>Johnson, Rachel2</dc:creator>
  <cp:lastModifiedBy>Johnson, Rachel2</cp:lastModifiedBy>
  <cp:revision>11</cp:revision>
  <dcterms:created xsi:type="dcterms:W3CDTF">2017-10-31T14:20:36Z</dcterms:created>
  <dcterms:modified xsi:type="dcterms:W3CDTF">2017-10-31T21:34:12Z</dcterms:modified>
</cp:coreProperties>
</file>