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5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4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9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1: Interim Presentation</a:t>
            </a:r>
            <a:br>
              <a:rPr lang="en-US" dirty="0" smtClean="0"/>
            </a:br>
            <a:r>
              <a:rPr lang="en-US" sz="4400" dirty="0" smtClean="0"/>
              <a:t>Treatment Responses to HAART in Multicenter AIDS Cohort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Johnson</a:t>
            </a:r>
          </a:p>
          <a:p>
            <a:r>
              <a:rPr lang="en-US" dirty="0" smtClean="0"/>
              <a:t>BIOS 6623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2" y="360218"/>
            <a:ext cx="9875520" cy="1356360"/>
          </a:xfrm>
        </p:spPr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71154"/>
            <a:ext cx="10771909" cy="49220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Research question:</a:t>
            </a:r>
          </a:p>
          <a:p>
            <a:pPr lvl="1"/>
            <a:r>
              <a:rPr lang="en-US" sz="2800" dirty="0" smtClean="0"/>
              <a:t>How do treatment responses after 2 years differ between subjects who report using hard drugs and those who didn’t?</a:t>
            </a:r>
          </a:p>
          <a:p>
            <a:r>
              <a:rPr lang="en-US" sz="3200" dirty="0" smtClean="0"/>
              <a:t>Primary predictor</a:t>
            </a:r>
          </a:p>
          <a:p>
            <a:pPr lvl="1"/>
            <a:r>
              <a:rPr lang="en-US" sz="2800" dirty="0" smtClean="0"/>
              <a:t>Hard drug use at baseline (Yes (n =  467) vs. No (n = 39))</a:t>
            </a:r>
          </a:p>
          <a:p>
            <a:r>
              <a:rPr lang="en-US" sz="3200" dirty="0" smtClean="0"/>
              <a:t>Covariates selected by investigator</a:t>
            </a:r>
          </a:p>
          <a:p>
            <a:pPr lvl="1"/>
            <a:r>
              <a:rPr lang="en-US" sz="2800" u="sng" dirty="0" smtClean="0"/>
              <a:t>Baseline:</a:t>
            </a:r>
            <a:r>
              <a:rPr lang="en-US" sz="2800" dirty="0" smtClean="0"/>
              <a:t> age, BMI, alcohol use (13 or fewer vs. &gt;13 drinks), smoking status (never/former vs. current), income level (&lt;$10,000, $10,000-$40,000, &gt;$40,000), education (HS degree or less, &gt;HS degree)</a:t>
            </a:r>
          </a:p>
          <a:p>
            <a:pPr lvl="1"/>
            <a:r>
              <a:rPr lang="en-US" sz="2800" u="sng" dirty="0" smtClean="0"/>
              <a:t>2 year:</a:t>
            </a:r>
            <a:r>
              <a:rPr lang="en-US" sz="2800" dirty="0" smtClean="0"/>
              <a:t> ART adherence (&gt;95% vs. &lt;95%)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71" y="148144"/>
            <a:ext cx="8026401" cy="701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09" y="480291"/>
            <a:ext cx="9875520" cy="1356360"/>
          </a:xfrm>
        </p:spPr>
        <p:txBody>
          <a:bodyPr/>
          <a:lstStyle/>
          <a:p>
            <a:r>
              <a:rPr lang="en-US" dirty="0" smtClean="0"/>
              <a:t>Data Analysis Plan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99" y="1594715"/>
            <a:ext cx="11085945" cy="5387975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Outcomes</a:t>
            </a:r>
          </a:p>
          <a:p>
            <a:pPr lvl="1"/>
            <a:r>
              <a:rPr lang="en-US" sz="2800" u="sng" dirty="0" smtClean="0"/>
              <a:t>Laboratory: </a:t>
            </a:r>
            <a:r>
              <a:rPr lang="en-US" sz="2800" dirty="0" smtClean="0"/>
              <a:t>Viral load, CD4+ count</a:t>
            </a:r>
          </a:p>
          <a:p>
            <a:pPr lvl="1"/>
            <a:r>
              <a:rPr lang="en-US" sz="2800" u="sng" dirty="0" smtClean="0"/>
              <a:t>Quality of Life: </a:t>
            </a:r>
            <a:r>
              <a:rPr lang="en-US" sz="2800" dirty="0" smtClean="0"/>
              <a:t>SF36 MCS score, SC36 PCS </a:t>
            </a:r>
            <a:r>
              <a:rPr lang="en-US" sz="2800" dirty="0" smtClean="0"/>
              <a:t>score</a:t>
            </a:r>
          </a:p>
          <a:p>
            <a:pPr lvl="1"/>
            <a:r>
              <a:rPr lang="en-US" sz="2800" u="sng" dirty="0" smtClean="0"/>
              <a:t>Proposed primary outcome:</a:t>
            </a:r>
            <a:r>
              <a:rPr lang="en-US" sz="2800" dirty="0" smtClean="0"/>
              <a:t> CD4+ because normally distributed, few outliers, proven to be clinically relevant in HIV+ population</a:t>
            </a:r>
            <a:endParaRPr lang="en-US" sz="2800" u="sng" dirty="0" smtClean="0"/>
          </a:p>
          <a:p>
            <a:r>
              <a:rPr lang="en-US" sz="3200" dirty="0" smtClean="0"/>
              <a:t>Model plan</a:t>
            </a:r>
          </a:p>
          <a:p>
            <a:pPr lvl="1"/>
            <a:r>
              <a:rPr lang="en-US" sz="2800" dirty="0"/>
              <a:t>Hybrid </a:t>
            </a:r>
            <a:r>
              <a:rPr lang="en-US" sz="2800" dirty="0" smtClean="0"/>
              <a:t>model </a:t>
            </a:r>
            <a:r>
              <a:rPr lang="en-US" sz="2800" dirty="0"/>
              <a:t>(difference as outcome, adjust for baseline)</a:t>
            </a:r>
          </a:p>
          <a:p>
            <a:pPr lvl="1"/>
            <a:r>
              <a:rPr lang="en-US" sz="2800" dirty="0"/>
              <a:t>Bayesian approach to </a:t>
            </a:r>
            <a:r>
              <a:rPr lang="en-US" sz="2800" dirty="0" smtClean="0"/>
              <a:t>analysis</a:t>
            </a:r>
            <a:endParaRPr lang="en-US" sz="2800" dirty="0"/>
          </a:p>
          <a:p>
            <a:r>
              <a:rPr lang="en-US" sz="3200" dirty="0" smtClean="0"/>
              <a:t>Questions</a:t>
            </a:r>
          </a:p>
          <a:p>
            <a:pPr lvl="1"/>
            <a:r>
              <a:rPr lang="en-US" sz="2800" dirty="0" smtClean="0"/>
              <a:t>Outliers in viral load--what are feasible values for this variable?</a:t>
            </a:r>
          </a:p>
          <a:p>
            <a:pPr lvl="1"/>
            <a:r>
              <a:rPr lang="en-US" sz="2800" dirty="0" smtClean="0"/>
              <a:t>If you could only analyze one outcome, what would you pick?</a:t>
            </a:r>
          </a:p>
          <a:p>
            <a:pPr lvl="1"/>
            <a:r>
              <a:rPr lang="en-US" sz="2800" dirty="0" smtClean="0"/>
              <a:t>Do you only want to include subjects with outcomes for all 4 outcomes?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9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161</TotalTime>
  <Words>228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Corbel</vt:lpstr>
      <vt:lpstr>Basis</vt:lpstr>
      <vt:lpstr>Project 1: Interim Presentation Treatment Responses to HAART in Multicenter AIDS Cohort Study</vt:lpstr>
      <vt:lpstr>Data Summary</vt:lpstr>
      <vt:lpstr>PowerPoint Presentation</vt:lpstr>
      <vt:lpstr>Data Analysis Plan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Interim Presentation</dc:title>
  <dc:creator>Johnson, Rachel2</dc:creator>
  <cp:lastModifiedBy>Johnson, Rachel2</cp:lastModifiedBy>
  <cp:revision>14</cp:revision>
  <dcterms:created xsi:type="dcterms:W3CDTF">2017-09-24T23:31:24Z</dcterms:created>
  <dcterms:modified xsi:type="dcterms:W3CDTF">2017-09-25T15:31:43Z</dcterms:modified>
</cp:coreProperties>
</file>