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69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4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6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9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5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3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9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2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3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4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3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9F703-7D9A-4083-A814-7D513770CF9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0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7275" y="568051"/>
            <a:ext cx="10476865" cy="292608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2:                                               Interim Presentation</a:t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 Surgery Database Review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Rachel Johnson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0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14364" y="400050"/>
            <a:ext cx="3186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          Summary</a:t>
            </a:r>
          </a:p>
          <a:p>
            <a:pPr algn="ctr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6 periods (3 years)</a:t>
            </a:r>
            <a:endParaRPr lang="en-US" sz="4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022291"/>
              </p:ext>
            </p:extLst>
          </p:nvPr>
        </p:nvGraphicFramePr>
        <p:xfrm>
          <a:off x="3800476" y="400050"/>
          <a:ext cx="7686674" cy="6099600"/>
        </p:xfrm>
        <a:graphic>
          <a:graphicData uri="http://schemas.openxmlformats.org/drawingml/2006/table">
            <a:tbl>
              <a:tblPr/>
              <a:tblGrid>
                <a:gridCol w="5378592">
                  <a:extLst>
                    <a:ext uri="{9D8B030D-6E8A-4147-A177-3AD203B41FA5}">
                      <a16:colId xmlns:a16="http://schemas.microsoft.com/office/drawing/2014/main" val="3753465906"/>
                    </a:ext>
                  </a:extLst>
                </a:gridCol>
                <a:gridCol w="2308082">
                  <a:extLst>
                    <a:ext uri="{9D8B030D-6E8A-4147-A177-3AD203B41FA5}">
                      <a16:colId xmlns:a16="http://schemas.microsoft.com/office/drawing/2014/main" val="3634367124"/>
                    </a:ext>
                  </a:extLst>
                </a:gridCol>
              </a:tblGrid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Hospitals (n)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455226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Patients undergoing heart surgery (n)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26520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296893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Procedure (n (%))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044663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Valve surgery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5612 (21.16)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378226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CABG surgery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21459 (80.92)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187801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ASA (n (%))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30640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= good health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 (0.08)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892677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1115 (4.2)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94253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5161 (19.46)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364870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19504 (73.54)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60376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= near death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55 (0.21)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200961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Missing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664 (2.5)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638892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BMI (median (IQR))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28.66 (5.05)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700885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Missing (n (%))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702 (2.65)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476557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Albumin (median (IQR))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(0.73)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223754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Missing (n (%))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13241 (49.93)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77240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 day mortality (n (%))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835 (3.15)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3868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86862" y="5772150"/>
            <a:ext cx="2300287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9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14364" y="400050"/>
            <a:ext cx="3186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          Summary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1 period (6 months)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245366"/>
              </p:ext>
            </p:extLst>
          </p:nvPr>
        </p:nvGraphicFramePr>
        <p:xfrm>
          <a:off x="4449761" y="228604"/>
          <a:ext cx="6708778" cy="6415090"/>
        </p:xfrm>
        <a:graphic>
          <a:graphicData uri="http://schemas.openxmlformats.org/drawingml/2006/table">
            <a:tbl>
              <a:tblPr/>
              <a:tblGrid>
                <a:gridCol w="1110255">
                  <a:extLst>
                    <a:ext uri="{9D8B030D-6E8A-4147-A177-3AD203B41FA5}">
                      <a16:colId xmlns:a16="http://schemas.microsoft.com/office/drawing/2014/main" val="87191224"/>
                    </a:ext>
                  </a:extLst>
                </a:gridCol>
                <a:gridCol w="1653572">
                  <a:extLst>
                    <a:ext uri="{9D8B030D-6E8A-4147-A177-3AD203B41FA5}">
                      <a16:colId xmlns:a16="http://schemas.microsoft.com/office/drawing/2014/main" val="990460988"/>
                    </a:ext>
                  </a:extLst>
                </a:gridCol>
                <a:gridCol w="2338624">
                  <a:extLst>
                    <a:ext uri="{9D8B030D-6E8A-4147-A177-3AD203B41FA5}">
                      <a16:colId xmlns:a16="http://schemas.microsoft.com/office/drawing/2014/main" val="3939045857"/>
                    </a:ext>
                  </a:extLst>
                </a:gridCol>
                <a:gridCol w="1606327">
                  <a:extLst>
                    <a:ext uri="{9D8B030D-6E8A-4147-A177-3AD203B41FA5}">
                      <a16:colId xmlns:a16="http://schemas.microsoft.com/office/drawing/2014/main" val="4016431496"/>
                    </a:ext>
                  </a:extLst>
                </a:gridCol>
              </a:tblGrid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Hospital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Patients died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Patients in surgery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Percent died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963422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231501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551913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754084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455768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930109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328484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626341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47996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105368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920941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606371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888777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914414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3.74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003102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113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85604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3.96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158786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86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2.33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796443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116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4.31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69971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718093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83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2.41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14683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98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492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44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Analysis Plan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067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BMI data issues that were results of incorrect calculation in period 39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investigate missing data and reasons for missingness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those missing albumin (n = 13591)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if potential bias will arise from missing data issues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the expected death rate for each hospital and determine variation around this expected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 for BMI, procedure type, ASA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6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301</Words>
  <Application>Microsoft Office PowerPoint</Application>
  <PresentationFormat>Widescreen</PresentationFormat>
  <Paragraphs>133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Project 2:                                               Interim Presentation VA Surgery Database Review</vt:lpstr>
      <vt:lpstr>PowerPoint Presentation</vt:lpstr>
      <vt:lpstr>PowerPoint Presentation</vt:lpstr>
      <vt:lpstr>Data Cleaning &amp; Analysis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Interim Presentation VA Surgery Database Review</dc:title>
  <dc:creator>Johnson, Rachel2</dc:creator>
  <cp:lastModifiedBy>Johnson, Rachel2</cp:lastModifiedBy>
  <cp:revision>10</cp:revision>
  <dcterms:created xsi:type="dcterms:W3CDTF">2017-10-15T18:36:15Z</dcterms:created>
  <dcterms:modified xsi:type="dcterms:W3CDTF">2017-10-18T14:14:51Z</dcterms:modified>
</cp:coreProperties>
</file>