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1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3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3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3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6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8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8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7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9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3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3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3 Presentation: Trajectories of Onset of Memory/Cognitive Loss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6338"/>
            <a:ext cx="9144000" cy="165576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Rachel Johnson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1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Summary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5913"/>
            <a:ext cx="5634038" cy="4900612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Goal: identify trajectory of onset of memory/cognitive loss in healthy, cognitively-intact elders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Memory/cognitive scores measured for category fluency for animals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216 individuals entered study,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nly included those with 3+ measurements on outcome      (n =187)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684169" y="365125"/>
            <a:ext cx="3986212" cy="33210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684169" y="3686175"/>
            <a:ext cx="4486274" cy="301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4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539268"/>
              </p:ext>
            </p:extLst>
          </p:nvPr>
        </p:nvGraphicFramePr>
        <p:xfrm>
          <a:off x="385763" y="408211"/>
          <a:ext cx="11472861" cy="5776055"/>
        </p:xfrm>
        <a:graphic>
          <a:graphicData uri="http://schemas.openxmlformats.org/drawingml/2006/table">
            <a:tbl>
              <a:tblPr firstRow="1" firstCol="1" bandRow="1"/>
              <a:tblGrid>
                <a:gridCol w="2400417">
                  <a:extLst>
                    <a:ext uri="{9D8B030D-6E8A-4147-A177-3AD203B41FA5}">
                      <a16:colId xmlns:a16="http://schemas.microsoft.com/office/drawing/2014/main" val="3748591089"/>
                    </a:ext>
                  </a:extLst>
                </a:gridCol>
                <a:gridCol w="1036221">
                  <a:extLst>
                    <a:ext uri="{9D8B030D-6E8A-4147-A177-3AD203B41FA5}">
                      <a16:colId xmlns:a16="http://schemas.microsoft.com/office/drawing/2014/main" val="448444494"/>
                    </a:ext>
                  </a:extLst>
                </a:gridCol>
                <a:gridCol w="1069877">
                  <a:extLst>
                    <a:ext uri="{9D8B030D-6E8A-4147-A177-3AD203B41FA5}">
                      <a16:colId xmlns:a16="http://schemas.microsoft.com/office/drawing/2014/main" val="1948716028"/>
                    </a:ext>
                  </a:extLst>
                </a:gridCol>
                <a:gridCol w="2110813">
                  <a:extLst>
                    <a:ext uri="{9D8B030D-6E8A-4147-A177-3AD203B41FA5}">
                      <a16:colId xmlns:a16="http://schemas.microsoft.com/office/drawing/2014/main" val="1432087222"/>
                    </a:ext>
                  </a:extLst>
                </a:gridCol>
                <a:gridCol w="2561934">
                  <a:extLst>
                    <a:ext uri="{9D8B030D-6E8A-4147-A177-3AD203B41FA5}">
                      <a16:colId xmlns:a16="http://schemas.microsoft.com/office/drawing/2014/main" val="2425909518"/>
                    </a:ext>
                  </a:extLst>
                </a:gridCol>
                <a:gridCol w="2293599">
                  <a:extLst>
                    <a:ext uri="{9D8B030D-6E8A-4147-A177-3AD203B41FA5}">
                      <a16:colId xmlns:a16="http://schemas.microsoft.com/office/drawing/2014/main" val="2754937597"/>
                    </a:ext>
                  </a:extLst>
                </a:gridCol>
              </a:tblGrid>
              <a:tr h="10795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Overall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Did not develop dementia/MCI during study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Developed dementia/MCI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during study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793312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187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68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978224"/>
                  </a:ext>
                </a:extLst>
              </a:tr>
              <a:tr h="510189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Number observations (mean (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sd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17.49 (7.48)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16.42 (8.22)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19.35 (5.54)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690141"/>
                  </a:ext>
                </a:extLst>
              </a:tr>
              <a:tr h="500063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Years of follow-up (mean (sd))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8.82 (4.05)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8.23 (4.41)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9.87 (3.08)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610343"/>
                  </a:ext>
                </a:extLst>
              </a:tr>
              <a:tr h="42862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Gender (%)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Male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82 (43.9) 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59 (49.6) 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23 (33.8) 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796569"/>
                  </a:ext>
                </a:extLst>
              </a:tr>
              <a:tr h="409878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Female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105 (56.1) 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60 (50.4) 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45 (66.2) 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915652"/>
                  </a:ext>
                </a:extLst>
              </a:tr>
              <a:tr h="37604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SES (mean (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sd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49.32 (11.68)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49.66 (10.86)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48.74 (13.07)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629016"/>
                  </a:ext>
                </a:extLst>
              </a:tr>
              <a:tr h="37604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Age (mean (sd))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80.10 (8.87)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77.16 (8.92)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85.24 (6.01)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645490"/>
                  </a:ext>
                </a:extLst>
              </a:tr>
              <a:tr h="37604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BlockR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(mean (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sd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24.56 (9.36)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26.52 (9.43)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21.12 (8.22)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877946"/>
                  </a:ext>
                </a:extLst>
              </a:tr>
              <a:tr h="37604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Animals (mean (sd))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17.33 (5.11)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18.30 (4.99)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15.62 (4.91)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356419"/>
                  </a:ext>
                </a:extLst>
              </a:tr>
              <a:tr h="37604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LogMemI (mean (sd))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13.48 (4.36)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14.60 (4.02)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11.53 (4.28)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01558"/>
                  </a:ext>
                </a:extLst>
              </a:tr>
              <a:tr h="40514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LogMemII (mean (sd))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11.13 (5.00)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12.55 (4.51)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8.65 (4.88)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770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21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Plan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57338"/>
            <a:ext cx="10848975" cy="53006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category fluency for animals score over time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Adjust for dementia status, age adjusted (age – minimum age of 59), interaction between dementia status/age, SES, gender, maximum of 0 &amp; difference between age at visit and dementia onset (if applicable) &amp; change point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intercept to account for repeated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spatial power covariance structure to account for uneven visit times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Determined change point with maximum likelihood methods by testing  variety of change points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Bootstrapped change point and estimates from mixed model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 95% CI for change point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 new standard errors, p-values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estimates from model</a:t>
            </a:r>
          </a:p>
        </p:txBody>
      </p:sp>
    </p:spTree>
    <p:extLst>
      <p:ext uri="{BB962C8B-B14F-4D97-AF65-F5344CB8AC3E}">
        <p14:creationId xmlns:p14="http://schemas.microsoft.com/office/powerpoint/2010/main" val="5292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0813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775113"/>
              </p:ext>
            </p:extLst>
          </p:nvPr>
        </p:nvGraphicFramePr>
        <p:xfrm>
          <a:off x="989408" y="1201092"/>
          <a:ext cx="10213182" cy="3763605"/>
        </p:xfrm>
        <a:graphic>
          <a:graphicData uri="http://schemas.openxmlformats.org/drawingml/2006/table">
            <a:tbl>
              <a:tblPr firstRow="1" firstCol="1" bandRow="1"/>
              <a:tblGrid>
                <a:gridCol w="2909460">
                  <a:extLst>
                    <a:ext uri="{9D8B030D-6E8A-4147-A177-3AD203B41FA5}">
                      <a16:colId xmlns:a16="http://schemas.microsoft.com/office/drawing/2014/main" val="369689997"/>
                    </a:ext>
                  </a:extLst>
                </a:gridCol>
                <a:gridCol w="2343049">
                  <a:extLst>
                    <a:ext uri="{9D8B030D-6E8A-4147-A177-3AD203B41FA5}">
                      <a16:colId xmlns:a16="http://schemas.microsoft.com/office/drawing/2014/main" val="2369813195"/>
                    </a:ext>
                  </a:extLst>
                </a:gridCol>
                <a:gridCol w="3146161">
                  <a:extLst>
                    <a:ext uri="{9D8B030D-6E8A-4147-A177-3AD203B41FA5}">
                      <a16:colId xmlns:a16="http://schemas.microsoft.com/office/drawing/2014/main" val="472369909"/>
                    </a:ext>
                  </a:extLst>
                </a:gridCol>
                <a:gridCol w="1814512">
                  <a:extLst>
                    <a:ext uri="{9D8B030D-6E8A-4147-A177-3AD203B41FA5}">
                      <a16:colId xmlns:a16="http://schemas.microsoft.com/office/drawing/2014/main" val="2747846679"/>
                    </a:ext>
                  </a:extLst>
                </a:gridCol>
              </a:tblGrid>
              <a:tr h="10241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Variable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Model Estimate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Bootstrapped Standard Error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p-value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422242"/>
                  </a:ext>
                </a:extLst>
              </a:tr>
              <a:tr h="3587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Intercept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24.59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2.9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&lt;0.0001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79449"/>
                  </a:ext>
                </a:extLst>
              </a:tr>
              <a:tr h="3587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Point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-0.93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0.15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&lt;0.0001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800701"/>
                  </a:ext>
                </a:extLst>
              </a:tr>
              <a:tr h="3587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Gender (ref = M)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-0.56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0.3311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040192"/>
                  </a:ext>
                </a:extLst>
              </a:tr>
              <a:tr h="3587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SES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0.0811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395279"/>
                  </a:ext>
                </a:extLst>
              </a:tr>
              <a:tr h="3587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Age - 59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-0.18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&lt;0.0001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693570"/>
                  </a:ext>
                </a:extLst>
              </a:tr>
              <a:tr h="3587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Dementia (ref = 0)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-4.39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2.81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0.1187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23675"/>
                  </a:ext>
                </a:extLst>
              </a:tr>
              <a:tr h="3587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Interaction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0.9493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8354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762026"/>
              </p:ext>
            </p:extLst>
          </p:nvPr>
        </p:nvGraphicFramePr>
        <p:xfrm>
          <a:off x="3167062" y="5243512"/>
          <a:ext cx="5857875" cy="1230548"/>
        </p:xfrm>
        <a:graphic>
          <a:graphicData uri="http://schemas.openxmlformats.org/drawingml/2006/table">
            <a:tbl>
              <a:tblPr firstRow="1" firstCol="1" bandRow="1"/>
              <a:tblGrid>
                <a:gridCol w="2199597">
                  <a:extLst>
                    <a:ext uri="{9D8B030D-6E8A-4147-A177-3AD203B41FA5}">
                      <a16:colId xmlns:a16="http://schemas.microsoft.com/office/drawing/2014/main" val="514802277"/>
                    </a:ext>
                  </a:extLst>
                </a:gridCol>
                <a:gridCol w="1991215">
                  <a:extLst>
                    <a:ext uri="{9D8B030D-6E8A-4147-A177-3AD203B41FA5}">
                      <a16:colId xmlns:a16="http://schemas.microsoft.com/office/drawing/2014/main" val="3181271448"/>
                    </a:ext>
                  </a:extLst>
                </a:gridCol>
                <a:gridCol w="1667063">
                  <a:extLst>
                    <a:ext uri="{9D8B030D-6E8A-4147-A177-3AD203B41FA5}">
                      <a16:colId xmlns:a16="http://schemas.microsoft.com/office/drawing/2014/main" val="199233333"/>
                    </a:ext>
                  </a:extLst>
                </a:gridCol>
              </a:tblGrid>
              <a:tr h="813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Point (likelihood)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point (bootstrap)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Bootstrapped 95% CI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757612"/>
                  </a:ext>
                </a:extLst>
              </a:tr>
              <a:tr h="4171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-3.9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-4.05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-5.5, -2.6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66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52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2" y="27940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&amp; Limitations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542925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rate of memory decline based on these measures over the aging process in healthy individuals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</a:rPr>
              <a:t>ean decrease of 0.18 points per 1 year increase in age (95% CI: -0.24, -0.12</a:t>
            </a:r>
            <a:r>
              <a:rPr lang="en-US" dirty="0" smtClean="0">
                <a:latin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rate of memory decline based on these measures over the aging process in those diagnosed with MCI/dementia during the study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decrease of 0.17 points per 1 year increase in age before change-point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</a:rPr>
              <a:t>Mean decrease of 0.17+0.93 = 1.10 points per 1 year age increase after</a:t>
            </a:r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 period of time before the diagnosis of MCI/dementia in which the rate of the memory decline changes (or accelerates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decline changes 3.9 years before diagnosis (95% CI: -5.5, -2.6)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 had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exclude 29 individuals w/ &lt;3 measurements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96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594</Words>
  <Application>Microsoft Office PowerPoint</Application>
  <PresentationFormat>Widescreen</PresentationFormat>
  <Paragraphs>120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Project 3 Presentation: Trajectories of Onset of Memory/Cognitive Loss</vt:lpstr>
      <vt:lpstr>Data Summary</vt:lpstr>
      <vt:lpstr>PowerPoint Presentation</vt:lpstr>
      <vt:lpstr>Data Analysis Plan</vt:lpstr>
      <vt:lpstr>Analysis Results</vt:lpstr>
      <vt:lpstr>Conclusions &amp;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Presentation: Trajectories of Onset of Memory/Cognitive Loss</dc:title>
  <dc:creator>Johnson, Rachel2</dc:creator>
  <cp:lastModifiedBy>Johnson, Rachel2</cp:lastModifiedBy>
  <cp:revision>18</cp:revision>
  <dcterms:created xsi:type="dcterms:W3CDTF">2017-11-26T15:57:32Z</dcterms:created>
  <dcterms:modified xsi:type="dcterms:W3CDTF">2017-11-27T02:18:47Z</dcterms:modified>
</cp:coreProperties>
</file>