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1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1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7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2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0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0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1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1: Interim Presentation</a:t>
            </a:r>
            <a:br>
              <a:rPr lang="en-US" dirty="0" smtClean="0"/>
            </a:br>
            <a:r>
              <a:rPr lang="en-US" sz="4400" dirty="0" smtClean="0"/>
              <a:t>Treatment Responses to HAART in Multicenter AIDS Cohort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Rachel Johnson</a:t>
            </a:r>
          </a:p>
          <a:p>
            <a:r>
              <a:rPr lang="en-US" dirty="0" smtClean="0"/>
              <a:t>BIOS 6623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5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95663"/>
            <a:ext cx="10776284" cy="4781300"/>
          </a:xfrm>
        </p:spPr>
        <p:txBody>
          <a:bodyPr/>
          <a:lstStyle/>
          <a:p>
            <a:r>
              <a:rPr lang="en-US" dirty="0" smtClean="0"/>
              <a:t>Primary predictor: hard drug use at baseline (Yes vs. No)</a:t>
            </a:r>
          </a:p>
          <a:p>
            <a:r>
              <a:rPr lang="en-US" dirty="0" smtClean="0"/>
              <a:t>Covariates</a:t>
            </a:r>
          </a:p>
          <a:p>
            <a:pPr lvl="1"/>
            <a:r>
              <a:rPr lang="en-US" dirty="0" smtClean="0"/>
              <a:t>Baseline: age, BMI, alcohol use (13 or fewer vs. &gt;13 drinks), smoking status (never/former vs. current), income level (&lt;$10,000, $10,000-$40,000, &gt;$40,000), education (HS degree or less, &gt;HS degree)</a:t>
            </a:r>
          </a:p>
          <a:p>
            <a:pPr lvl="1"/>
            <a:r>
              <a:rPr lang="en-US" dirty="0" smtClean="0"/>
              <a:t>2 year: ART adherence (&gt;95% vs. &lt;95%)</a:t>
            </a:r>
            <a:endParaRPr lang="en-US" dirty="0" smtClean="0"/>
          </a:p>
          <a:p>
            <a:r>
              <a:rPr lang="en-US" dirty="0" smtClean="0"/>
              <a:t>Significant differences between hard drug use groups (Yes vs. No)</a:t>
            </a:r>
          </a:p>
          <a:p>
            <a:pPr lvl="1"/>
            <a:r>
              <a:rPr lang="en-US" dirty="0" smtClean="0"/>
              <a:t>BMI (p = 0.006; mean is higher in No group)</a:t>
            </a:r>
          </a:p>
          <a:p>
            <a:pPr lvl="1"/>
            <a:r>
              <a:rPr lang="en-US" dirty="0" smtClean="0"/>
              <a:t>Smoking status (p &lt; 0.0001; higher proportion of current smokers in Yes group)</a:t>
            </a:r>
          </a:p>
          <a:p>
            <a:pPr lvl="1"/>
            <a:r>
              <a:rPr lang="en-US" dirty="0" smtClean="0"/>
              <a:t>Education at baseline (p =0.0005; higher proportion of &gt;HS in No group)</a:t>
            </a:r>
          </a:p>
          <a:p>
            <a:pPr lvl="1"/>
            <a:r>
              <a:rPr lang="en-US" dirty="0" smtClean="0"/>
              <a:t>Baseline SF36 score (p =0.015; mean score is higher in </a:t>
            </a:r>
            <a:r>
              <a:rPr lang="en-US" smtClean="0"/>
              <a:t>No group)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9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2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Plan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outcome:</a:t>
            </a:r>
          </a:p>
          <a:p>
            <a:r>
              <a:rPr lang="en-US" dirty="0" smtClean="0"/>
              <a:t>Other outcomes:</a:t>
            </a:r>
          </a:p>
          <a:p>
            <a:r>
              <a:rPr lang="en-US" dirty="0" smtClean="0"/>
              <a:t>Model plan:	</a:t>
            </a:r>
          </a:p>
          <a:p>
            <a:pPr lvl="1"/>
            <a:r>
              <a:rPr lang="en-US" dirty="0" smtClean="0"/>
              <a:t>Hybrid model (difference as outcome, adjust for baseline value)</a:t>
            </a:r>
          </a:p>
          <a:p>
            <a:pPr lvl="1"/>
            <a:r>
              <a:rPr lang="en-US" dirty="0" smtClean="0"/>
              <a:t>Bayesian approach </a:t>
            </a:r>
          </a:p>
        </p:txBody>
      </p:sp>
    </p:spTree>
    <p:extLst>
      <p:ext uri="{BB962C8B-B14F-4D97-AF65-F5344CB8AC3E}">
        <p14:creationId xmlns:p14="http://schemas.microsoft.com/office/powerpoint/2010/main" val="411196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 in viral load</a:t>
            </a:r>
          </a:p>
          <a:p>
            <a:pPr lvl="1"/>
            <a:r>
              <a:rPr lang="en-US" dirty="0" smtClean="0"/>
              <a:t>What is a feasible range for this value?</a:t>
            </a:r>
          </a:p>
          <a:p>
            <a:r>
              <a:rPr lang="en-US" dirty="0" smtClean="0"/>
              <a:t>z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0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1: Interim Presentation Treatment Responses to HAART in Multicenter AIDS Cohort Study</vt:lpstr>
      <vt:lpstr>Data Summary</vt:lpstr>
      <vt:lpstr>Data Summary</vt:lpstr>
      <vt:lpstr>Data Analysis Plan &amp; Questions</vt:lpstr>
      <vt:lpstr>Issues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Interim Presentation</dc:title>
  <dc:creator>Johnson, Rachel2</dc:creator>
  <cp:lastModifiedBy>Johnson, Rachel2</cp:lastModifiedBy>
  <cp:revision>5</cp:revision>
  <dcterms:created xsi:type="dcterms:W3CDTF">2017-09-24T23:31:24Z</dcterms:created>
  <dcterms:modified xsi:type="dcterms:W3CDTF">2017-09-25T01:24:35Z</dcterms:modified>
</cp:coreProperties>
</file>