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52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F42E-179E-46E7-9A48-4D2E52D793B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F0F-8B79-46F3-9A65-90EF873E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4 Interim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26" y="328612"/>
            <a:ext cx="11630025" cy="6529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Aim 1: </a:t>
            </a:r>
            <a:r>
              <a:rPr lang="en-US" b="1" dirty="0"/>
              <a:t>Evaluate longitudinal associations between markers </a:t>
            </a:r>
            <a:r>
              <a:rPr lang="en-US" b="1" dirty="0" smtClean="0"/>
              <a:t>of peripheral </a:t>
            </a:r>
            <a:r>
              <a:rPr lang="en-US" b="1" dirty="0"/>
              <a:t>inflammation, cognition, and brain structure in </a:t>
            </a:r>
            <a:r>
              <a:rPr lang="en-US" b="1" dirty="0" smtClean="0"/>
              <a:t>aMCI</a:t>
            </a:r>
          </a:p>
          <a:p>
            <a:pPr marL="0" indent="0" algn="ctr">
              <a:buNone/>
            </a:pPr>
            <a:endParaRPr lang="en-US" sz="1600" b="1" dirty="0" smtClean="0"/>
          </a:p>
          <a:p>
            <a:r>
              <a:rPr lang="en-US" sz="2600" u="sng" dirty="0" smtClean="0"/>
              <a:t>Hypothesis </a:t>
            </a:r>
            <a:r>
              <a:rPr lang="en-US" sz="2600" u="sng" dirty="0" smtClean="0"/>
              <a:t>1A:</a:t>
            </a:r>
            <a:r>
              <a:rPr lang="en-US" sz="2600" dirty="0" smtClean="0"/>
              <a:t> Higher baseline cytokine &amp; chemokine levels </a:t>
            </a:r>
            <a:r>
              <a:rPr lang="en-US" sz="2600" dirty="0" smtClean="0"/>
              <a:t>associated </a:t>
            </a:r>
            <a:r>
              <a:rPr lang="en-US" sz="2600" dirty="0" smtClean="0"/>
              <a:t>with declines in memory consolidation </a:t>
            </a:r>
            <a:r>
              <a:rPr lang="en-US" sz="2600" dirty="0"/>
              <a:t>&amp;</a:t>
            </a:r>
            <a:r>
              <a:rPr lang="en-US" sz="2600" dirty="0" smtClean="0"/>
              <a:t> </a:t>
            </a:r>
            <a:r>
              <a:rPr lang="en-US" sz="2600" dirty="0" smtClean="0"/>
              <a:t>decreases in cortical thickness</a:t>
            </a:r>
          </a:p>
          <a:p>
            <a:pPr lvl="1"/>
            <a:r>
              <a:rPr lang="en-US" sz="2200" u="sng" dirty="0"/>
              <a:t>Outcomes (</a:t>
            </a:r>
            <a:r>
              <a:rPr lang="en-US" sz="2200" u="sng" dirty="0" smtClean="0"/>
              <a:t>1/model</a:t>
            </a:r>
            <a:r>
              <a:rPr lang="en-US" sz="2200" u="sng" dirty="0"/>
              <a:t>):</a:t>
            </a:r>
            <a:r>
              <a:rPr lang="en-US" sz="2200" dirty="0"/>
              <a:t> </a:t>
            </a:r>
            <a:r>
              <a:rPr lang="en-US" sz="2200" dirty="0" smtClean="0"/>
              <a:t>1-year change </a:t>
            </a:r>
            <a:r>
              <a:rPr lang="en-US" sz="2200" dirty="0"/>
              <a:t>in memory </a:t>
            </a:r>
            <a:r>
              <a:rPr lang="en-US" sz="2200" dirty="0" smtClean="0"/>
              <a:t>and 1-year change </a:t>
            </a:r>
            <a:r>
              <a:rPr lang="en-US" sz="2200" dirty="0"/>
              <a:t>in cortical </a:t>
            </a:r>
            <a:r>
              <a:rPr lang="en-US" sz="2200" dirty="0" smtClean="0"/>
              <a:t>thickness</a:t>
            </a:r>
            <a:endParaRPr lang="en-US" sz="2200" dirty="0"/>
          </a:p>
          <a:p>
            <a:pPr lvl="1"/>
            <a:r>
              <a:rPr lang="en-US" sz="2200" u="sng" dirty="0" smtClean="0"/>
              <a:t>Included </a:t>
            </a:r>
            <a:r>
              <a:rPr lang="en-US" sz="2200" u="sng" dirty="0" smtClean="0"/>
              <a:t>covariates:</a:t>
            </a:r>
            <a:r>
              <a:rPr lang="en-US" sz="2200" dirty="0" smtClean="0"/>
              <a:t> </a:t>
            </a:r>
            <a:r>
              <a:rPr lang="en-US" sz="2200" b="1" dirty="0"/>
              <a:t>baseline </a:t>
            </a:r>
            <a:r>
              <a:rPr lang="en-US" sz="2200" b="1" dirty="0" smtClean="0"/>
              <a:t>cytokines/chemokines</a:t>
            </a:r>
            <a:r>
              <a:rPr lang="en-US" sz="2200" dirty="0" smtClean="0"/>
              <a:t>, </a:t>
            </a:r>
            <a:r>
              <a:rPr lang="en-US" sz="2200" dirty="0" smtClean="0"/>
              <a:t>age</a:t>
            </a:r>
            <a:r>
              <a:rPr lang="en-US" sz="2200" dirty="0"/>
              <a:t>, sex, </a:t>
            </a:r>
            <a:r>
              <a:rPr lang="en-US" sz="2200" dirty="0" smtClean="0"/>
              <a:t>outcome baseline, </a:t>
            </a:r>
            <a:r>
              <a:rPr lang="en-US" sz="2200" dirty="0"/>
              <a:t>aMCI vs </a:t>
            </a:r>
            <a:r>
              <a:rPr lang="en-US" sz="2200" dirty="0" smtClean="0"/>
              <a:t>HC </a:t>
            </a:r>
          </a:p>
          <a:p>
            <a:pPr lvl="1"/>
            <a:r>
              <a:rPr lang="en-US" sz="2200" u="sng" dirty="0" smtClean="0"/>
              <a:t>Potential covariates:</a:t>
            </a:r>
            <a:r>
              <a:rPr lang="en-US" sz="2200" dirty="0" smtClean="0"/>
              <a:t> </a:t>
            </a:r>
            <a:r>
              <a:rPr lang="en-US" sz="2200" dirty="0" smtClean="0"/>
              <a:t>BMI</a:t>
            </a:r>
            <a:r>
              <a:rPr lang="en-US" sz="2200" dirty="0"/>
              <a:t>, </a:t>
            </a:r>
            <a:r>
              <a:rPr lang="en-US" sz="2200" dirty="0" smtClean="0"/>
              <a:t>hypercholesterolemia, </a:t>
            </a:r>
            <a:r>
              <a:rPr lang="en-US" sz="2200" dirty="0"/>
              <a:t>NSAID use, </a:t>
            </a:r>
            <a:r>
              <a:rPr lang="en-US" sz="2200" dirty="0" smtClean="0"/>
              <a:t>immune conditions</a:t>
            </a:r>
            <a:r>
              <a:rPr lang="en-US" sz="2200" dirty="0" smtClean="0"/>
              <a:t>, </a:t>
            </a:r>
            <a:r>
              <a:rPr lang="en-US" sz="2200" dirty="0" smtClean="0"/>
              <a:t>genotype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600" u="sng" dirty="0" smtClean="0"/>
              <a:t>Hypothesis 1B:</a:t>
            </a:r>
            <a:r>
              <a:rPr lang="en-US" sz="2600" dirty="0" smtClean="0"/>
              <a:t> G</a:t>
            </a:r>
            <a:r>
              <a:rPr lang="en-US" sz="2600" dirty="0" smtClean="0"/>
              <a:t>reater </a:t>
            </a:r>
            <a:r>
              <a:rPr lang="en-US" sz="2600" dirty="0"/>
              <a:t>increases </a:t>
            </a:r>
            <a:r>
              <a:rPr lang="en-US" sz="2600" dirty="0" smtClean="0"/>
              <a:t>in cytokines &amp; chemokines </a:t>
            </a:r>
            <a:r>
              <a:rPr lang="en-US" sz="2600" dirty="0"/>
              <a:t>associated with greater declines in episodic memory </a:t>
            </a:r>
            <a:r>
              <a:rPr lang="en-US" sz="2600" dirty="0"/>
              <a:t>&amp;</a:t>
            </a:r>
            <a:r>
              <a:rPr lang="en-US" sz="2600" dirty="0" smtClean="0"/>
              <a:t> </a:t>
            </a:r>
            <a:r>
              <a:rPr lang="en-US" sz="2600" dirty="0"/>
              <a:t>cortical thickness</a:t>
            </a:r>
            <a:endParaRPr lang="en-US" sz="2600" dirty="0" smtClean="0"/>
          </a:p>
          <a:p>
            <a:pPr lvl="1"/>
            <a:r>
              <a:rPr lang="en-US" sz="2200" u="sng" dirty="0" smtClean="0"/>
              <a:t>Outcomes (1/model):</a:t>
            </a:r>
            <a:r>
              <a:rPr lang="en-US" sz="2200" dirty="0"/>
              <a:t> </a:t>
            </a:r>
            <a:r>
              <a:rPr lang="en-US" sz="2200" dirty="0" smtClean="0"/>
              <a:t>1-year change </a:t>
            </a:r>
            <a:r>
              <a:rPr lang="en-US" sz="2200" dirty="0"/>
              <a:t>in </a:t>
            </a:r>
            <a:r>
              <a:rPr lang="en-US" sz="2200" dirty="0" smtClean="0"/>
              <a:t>memory and 1-year change </a:t>
            </a:r>
            <a:r>
              <a:rPr lang="en-US" sz="2200" dirty="0"/>
              <a:t>in cortical </a:t>
            </a:r>
            <a:r>
              <a:rPr lang="en-US" sz="2200" dirty="0" smtClean="0"/>
              <a:t>thickness</a:t>
            </a:r>
          </a:p>
          <a:p>
            <a:pPr lvl="1"/>
            <a:r>
              <a:rPr lang="en-US" sz="2200" u="sng" dirty="0" smtClean="0"/>
              <a:t>Included </a:t>
            </a:r>
            <a:r>
              <a:rPr lang="en-US" sz="2200" u="sng" dirty="0"/>
              <a:t>covariates:</a:t>
            </a:r>
            <a:r>
              <a:rPr lang="en-US" sz="2200" dirty="0"/>
              <a:t> </a:t>
            </a:r>
            <a:r>
              <a:rPr lang="en-US" sz="2200" b="1" dirty="0" smtClean="0"/>
              <a:t>yearly change in cytokines/chemokines</a:t>
            </a:r>
            <a:r>
              <a:rPr lang="en-US" sz="2200" dirty="0"/>
              <a:t>, age, sex, outcome baseline, aMCI vs HC </a:t>
            </a:r>
            <a:endParaRPr lang="en-US" sz="2200" dirty="0" smtClean="0"/>
          </a:p>
          <a:p>
            <a:pPr lvl="1"/>
            <a:r>
              <a:rPr lang="en-US" sz="2200" u="sng" dirty="0" smtClean="0"/>
              <a:t>Potential covariates:</a:t>
            </a:r>
            <a:r>
              <a:rPr lang="en-US" sz="2200" dirty="0" smtClean="0"/>
              <a:t> </a:t>
            </a:r>
            <a:r>
              <a:rPr lang="en-US" sz="2200" dirty="0"/>
              <a:t>BMI, hypercholesterolemia, NSAID use, immune conditions, genotype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08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349134"/>
            <a:ext cx="11329467" cy="65088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Aim 2: Examine how peripheral inflammation markers impact relationship between AD pathology </a:t>
            </a:r>
            <a:r>
              <a:rPr lang="en-US" b="1" dirty="0" smtClean="0"/>
              <a:t>&amp; </a:t>
            </a:r>
            <a:r>
              <a:rPr lang="en-US" b="1" dirty="0" smtClean="0"/>
              <a:t>clinical progression of aMCI</a:t>
            </a:r>
          </a:p>
          <a:p>
            <a:pPr marL="0" indent="0" algn="ctr">
              <a:buNone/>
            </a:pPr>
            <a:endParaRPr lang="en-US" sz="1100" b="1" dirty="0" smtClean="0"/>
          </a:p>
          <a:p>
            <a:r>
              <a:rPr lang="en-US" sz="2600" u="sng" dirty="0" smtClean="0"/>
              <a:t>Hypothesis 2A:</a:t>
            </a:r>
            <a:r>
              <a:rPr lang="en-US" sz="2600" dirty="0" smtClean="0"/>
              <a:t> </a:t>
            </a:r>
            <a:r>
              <a:rPr lang="en-US" sz="2600" dirty="0"/>
              <a:t>E</a:t>
            </a:r>
            <a:r>
              <a:rPr lang="en-US" sz="2600" dirty="0" smtClean="0"/>
              <a:t>xaggerated </a:t>
            </a:r>
            <a:r>
              <a:rPr lang="en-US" sz="2600" dirty="0"/>
              <a:t>inflammatory response that contributes </a:t>
            </a:r>
            <a:r>
              <a:rPr lang="en-US" sz="2600" dirty="0" smtClean="0"/>
              <a:t>to AD </a:t>
            </a:r>
            <a:r>
              <a:rPr lang="en-US" sz="2600" dirty="0"/>
              <a:t>pathological processes and is more </a:t>
            </a:r>
            <a:r>
              <a:rPr lang="en-US" sz="2600" dirty="0" smtClean="0"/>
              <a:t>pronounced/pervasive </a:t>
            </a:r>
            <a:r>
              <a:rPr lang="en-US" sz="2600" dirty="0"/>
              <a:t>than in non-AD aging</a:t>
            </a:r>
            <a:endParaRPr lang="en-US" sz="2600" u="sng" dirty="0" smtClean="0"/>
          </a:p>
          <a:p>
            <a:pPr lvl="1"/>
            <a:r>
              <a:rPr lang="en-US" sz="2200" u="sng" dirty="0" smtClean="0"/>
              <a:t>Outcomes (1/model): </a:t>
            </a:r>
            <a:r>
              <a:rPr lang="en-US" sz="2200" dirty="0" smtClean="0"/>
              <a:t>amyloid deposition and cortical thickness </a:t>
            </a:r>
          </a:p>
          <a:p>
            <a:pPr lvl="1"/>
            <a:r>
              <a:rPr lang="en-US" sz="2200" u="sng" dirty="0" smtClean="0"/>
              <a:t>Included covariates:</a:t>
            </a:r>
            <a:r>
              <a:rPr lang="en-US" sz="2200" dirty="0" smtClean="0"/>
              <a:t> baseline </a:t>
            </a:r>
            <a:r>
              <a:rPr lang="en-US" sz="2200" dirty="0" smtClean="0"/>
              <a:t>cytokines/chemokines, age, sex, aMCI vs HC </a:t>
            </a:r>
            <a:endParaRPr lang="en-US" sz="2200" dirty="0" smtClean="0"/>
          </a:p>
          <a:p>
            <a:pPr lvl="1"/>
            <a:r>
              <a:rPr lang="en-US" sz="2200" u="sng" dirty="0" smtClean="0"/>
              <a:t>Potential covariates</a:t>
            </a:r>
            <a:r>
              <a:rPr lang="en-US" sz="2200" u="sng" dirty="0" smtClean="0"/>
              <a:t>:</a:t>
            </a:r>
            <a:r>
              <a:rPr lang="en-US" sz="2200" dirty="0" smtClean="0"/>
              <a:t> BMI, hypercholesterolemia, NSAID use, immune conditions, genotype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600" u="sng" dirty="0" smtClean="0"/>
              <a:t>Hypothesis 2B:</a:t>
            </a:r>
            <a:r>
              <a:rPr lang="en-US" sz="2600" dirty="0" smtClean="0"/>
              <a:t> S</a:t>
            </a:r>
            <a:r>
              <a:rPr lang="en-US" sz="2600" dirty="0" smtClean="0"/>
              <a:t>ignificant amyloid deposition &amp; elevated peripheral inflammatory markers will be strongest predictors of memory decline</a:t>
            </a:r>
          </a:p>
          <a:p>
            <a:pPr lvl="1"/>
            <a:r>
              <a:rPr lang="en-US" sz="2200" u="sng" dirty="0" smtClean="0"/>
              <a:t>Outcomes (1/model):</a:t>
            </a:r>
            <a:r>
              <a:rPr lang="en-US" sz="2200" dirty="0" smtClean="0"/>
              <a:t> clinical progression variables (related to memory)</a:t>
            </a:r>
          </a:p>
          <a:p>
            <a:pPr lvl="1"/>
            <a:r>
              <a:rPr lang="en-US" sz="2200" u="sng" dirty="0" smtClean="0"/>
              <a:t>Included covariates:</a:t>
            </a:r>
            <a:r>
              <a:rPr lang="en-US" sz="2200" dirty="0" smtClean="0"/>
              <a:t> amyloid deposition, cortical thickness, cytokines/chemokines, interaction between cytokines/chemokines and amyloid deposition, interactions between cytokines/chemokines and cortical thickness, age, sex, aMCI vs HC </a:t>
            </a:r>
          </a:p>
          <a:p>
            <a:pPr lvl="1"/>
            <a:r>
              <a:rPr lang="en-US" sz="2200" u="sng" dirty="0" smtClean="0"/>
              <a:t>Potential covariates:</a:t>
            </a:r>
            <a:r>
              <a:rPr lang="en-US" sz="2200" dirty="0" smtClean="0"/>
              <a:t> BMI, hypercholesterolemia, NSAID use, immune conditions, genotype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36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 &amp; Questions for Investigator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7"/>
            <a:ext cx="10515600" cy="4861778"/>
          </a:xfrm>
        </p:spPr>
        <p:txBody>
          <a:bodyPr/>
          <a:lstStyle/>
          <a:p>
            <a:r>
              <a:rPr lang="en-US" dirty="0" smtClean="0"/>
              <a:t>Analysis plan</a:t>
            </a:r>
          </a:p>
          <a:p>
            <a:pPr lvl="1"/>
            <a:r>
              <a:rPr lang="en-US" dirty="0"/>
              <a:t>Run linear regression for each outcome with included and potential covariates</a:t>
            </a:r>
          </a:p>
          <a:p>
            <a:pPr lvl="1"/>
            <a:r>
              <a:rPr lang="en-US" dirty="0"/>
              <a:t>Use backwards selection with AIC as criterion to remove potential covariates that do not contribute to model </a:t>
            </a:r>
            <a:r>
              <a:rPr lang="en-US" dirty="0" smtClean="0"/>
              <a:t>fit</a:t>
            </a:r>
            <a:endParaRPr lang="en-US" dirty="0" smtClean="0"/>
          </a:p>
          <a:p>
            <a:r>
              <a:rPr lang="en-US" dirty="0" smtClean="0"/>
              <a:t>Investigator questions</a:t>
            </a:r>
          </a:p>
          <a:p>
            <a:pPr lvl="1"/>
            <a:r>
              <a:rPr lang="en-US" dirty="0" smtClean="0"/>
              <a:t>For any/all models, is there a primary explanatory cytokine/chemokine which we can use for sample size calculation?</a:t>
            </a:r>
          </a:p>
          <a:p>
            <a:pPr lvl="1"/>
            <a:r>
              <a:rPr lang="en-US" dirty="0" smtClean="0"/>
              <a:t>For each model, w</a:t>
            </a:r>
            <a:r>
              <a:rPr lang="en-US" dirty="0" smtClean="0"/>
              <a:t>hat are expected slopes between primary explanatory variable </a:t>
            </a:r>
            <a:r>
              <a:rPr lang="en-US" dirty="0" smtClean="0"/>
              <a:t>&amp; </a:t>
            </a:r>
            <a:r>
              <a:rPr lang="en-US" dirty="0" smtClean="0"/>
              <a:t>outcome?</a:t>
            </a:r>
          </a:p>
          <a:p>
            <a:pPr lvl="1"/>
            <a:r>
              <a:rPr lang="en-US" dirty="0" smtClean="0"/>
              <a:t>What are estimated standard deviations/ranges of outcomes and primary explanatory variables for each model?</a:t>
            </a:r>
          </a:p>
          <a:p>
            <a:pPr lvl="1"/>
            <a:r>
              <a:rPr lang="en-US" dirty="0" smtClean="0"/>
              <a:t>Do you have a particular power in mind that you’re interested in? (ex: 80%)</a:t>
            </a:r>
          </a:p>
          <a:p>
            <a:pPr lvl="1"/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4 Interim Presentation</vt:lpstr>
      <vt:lpstr>PowerPoint Presentation</vt:lpstr>
      <vt:lpstr>PowerPoint Presentation</vt:lpstr>
      <vt:lpstr>Analysis Plan &amp; Questions for Investigator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Interim Presentation</dc:title>
  <dc:creator>Johnson, Rachel2</dc:creator>
  <cp:lastModifiedBy>Johnson, Rachel2</cp:lastModifiedBy>
  <cp:revision>10</cp:revision>
  <dcterms:created xsi:type="dcterms:W3CDTF">2017-11-29T21:09:33Z</dcterms:created>
  <dcterms:modified xsi:type="dcterms:W3CDTF">2017-12-01T02:53:36Z</dcterms:modified>
</cp:coreProperties>
</file>