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6F2-C7C9-427A-ADCC-6B96301B8DD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1EFA-6DCC-4C65-9EEA-51761AF8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1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6F2-C7C9-427A-ADCC-6B96301B8DD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1EFA-6DCC-4C65-9EEA-51761AF8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3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6F2-C7C9-427A-ADCC-6B96301B8DD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1EFA-6DCC-4C65-9EEA-51761AF8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3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6F2-C7C9-427A-ADCC-6B96301B8DD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1EFA-6DCC-4C65-9EEA-51761AF8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3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6F2-C7C9-427A-ADCC-6B96301B8DD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1EFA-6DCC-4C65-9EEA-51761AF8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6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6F2-C7C9-427A-ADCC-6B96301B8DD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1EFA-6DCC-4C65-9EEA-51761AF8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8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6F2-C7C9-427A-ADCC-6B96301B8DD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1EFA-6DCC-4C65-9EEA-51761AF8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8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6F2-C7C9-427A-ADCC-6B96301B8DD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1EFA-6DCC-4C65-9EEA-51761AF8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7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6F2-C7C9-427A-ADCC-6B96301B8DD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1EFA-6DCC-4C65-9EEA-51761AF8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9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6F2-C7C9-427A-ADCC-6B96301B8DD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1EFA-6DCC-4C65-9EEA-51761AF8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3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6F2-C7C9-427A-ADCC-6B96301B8DD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1EFA-6DCC-4C65-9EEA-51761AF8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146F2-C7C9-427A-ADCC-6B96301B8DD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71EFA-6DCC-4C65-9EEA-51761AF8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3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3 Presentation: Trajectories of Onset of Memory/Cognitive Loss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Rachel Johnson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1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Data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(study, data, data cleaning, table </a:t>
            </a:r>
            <a:r>
              <a:rPr lang="en-US" smtClean="0"/>
              <a:t>1</a:t>
            </a:r>
            <a:r>
              <a:rPr lang="en-US" smtClean="0"/>
              <a:t>) ***REORGANIZE AROUND HERE!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304528"/>
              </p:ext>
            </p:extLst>
          </p:nvPr>
        </p:nvGraphicFramePr>
        <p:xfrm>
          <a:off x="2149792" y="2597629"/>
          <a:ext cx="8094345" cy="3913041"/>
        </p:xfrm>
        <a:graphic>
          <a:graphicData uri="http://schemas.openxmlformats.org/drawingml/2006/table">
            <a:tbl>
              <a:tblPr firstRow="1" firstCol="1" bandRow="1"/>
              <a:tblGrid>
                <a:gridCol w="2424622">
                  <a:extLst>
                    <a:ext uri="{9D8B030D-6E8A-4147-A177-3AD203B41FA5}">
                      <a16:colId xmlns:a16="http://schemas.microsoft.com/office/drawing/2014/main" val="3748591089"/>
                    </a:ext>
                  </a:extLst>
                </a:gridCol>
                <a:gridCol w="961609">
                  <a:extLst>
                    <a:ext uri="{9D8B030D-6E8A-4147-A177-3AD203B41FA5}">
                      <a16:colId xmlns:a16="http://schemas.microsoft.com/office/drawing/2014/main" val="1948716028"/>
                    </a:ext>
                  </a:extLst>
                </a:gridCol>
                <a:gridCol w="1282437">
                  <a:extLst>
                    <a:ext uri="{9D8B030D-6E8A-4147-A177-3AD203B41FA5}">
                      <a16:colId xmlns:a16="http://schemas.microsoft.com/office/drawing/2014/main" val="1432087222"/>
                    </a:ext>
                  </a:extLst>
                </a:gridCol>
                <a:gridCol w="1782965">
                  <a:extLst>
                    <a:ext uri="{9D8B030D-6E8A-4147-A177-3AD203B41FA5}">
                      <a16:colId xmlns:a16="http://schemas.microsoft.com/office/drawing/2014/main" val="2425909518"/>
                    </a:ext>
                  </a:extLst>
                </a:gridCol>
                <a:gridCol w="1642712">
                  <a:extLst>
                    <a:ext uri="{9D8B030D-6E8A-4147-A177-3AD203B41FA5}">
                      <a16:colId xmlns:a16="http://schemas.microsoft.com/office/drawing/2014/main" val="2754937597"/>
                    </a:ext>
                  </a:extLst>
                </a:gridCol>
              </a:tblGrid>
              <a:tr h="8149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Overall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Did not develop dementia/MCI during study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Developed dementia/MCI during study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793312"/>
                  </a:ext>
                </a:extLst>
              </a:tr>
              <a:tr h="280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187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978224"/>
                  </a:ext>
                </a:extLst>
              </a:tr>
              <a:tr h="280464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Number observations (mean (sd))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17.49 (7.48)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16.42 (8.22)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19.35 (5.54)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690141"/>
                  </a:ext>
                </a:extLst>
              </a:tr>
              <a:tr h="280464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Years of follow-up (mean (sd))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8.82 (4.05)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8.23 (4.41)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9.87 (3.08)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610343"/>
                  </a:ext>
                </a:extLst>
              </a:tr>
              <a:tr h="280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Gender (%)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Male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82 (43.9)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59 (49.6)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23 (33.8)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796569"/>
                  </a:ext>
                </a:extLst>
              </a:tr>
              <a:tr h="2804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Female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105 (56.1)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60 (50.4)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45 (66.2)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915652"/>
                  </a:ext>
                </a:extLst>
              </a:tr>
              <a:tr h="280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SES (mean (sd))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49.32 (11.68)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49.66 (10.86)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48.74 (13.07)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629016"/>
                  </a:ext>
                </a:extLst>
              </a:tr>
              <a:tr h="280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Age (mean (sd))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80.10 (8.87)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77.16 (8.92)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85.24 (6.01)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645490"/>
                  </a:ext>
                </a:extLst>
              </a:tr>
              <a:tr h="280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BlockR (mean (sd))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24.56 (9.36)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26.52 (9.43)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21.12 (8.22)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877946"/>
                  </a:ext>
                </a:extLst>
              </a:tr>
              <a:tr h="280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Animals (mean (sd))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17.33 (5.11)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18.30 (4.99)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15.62 (4.91)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356419"/>
                  </a:ext>
                </a:extLst>
              </a:tr>
              <a:tr h="280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LogMemI (mean (sd))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13.48 (4.36)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14.60 (4.02)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11.53 (4.28)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701558"/>
                  </a:ext>
                </a:extLst>
              </a:tr>
              <a:tr h="280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LogMemII (mean (sd))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11.13 (5.00)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12.55 (4.51)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8.65 (4.88)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770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44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0526" y="1690688"/>
            <a:ext cx="5738812" cy="44386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86463" y="1690687"/>
            <a:ext cx="5815011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1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CP by likelihood, mixed model that we fit (</a:t>
            </a:r>
            <a:r>
              <a:rPr lang="en-US" dirty="0" err="1" smtClean="0"/>
              <a:t>covs</a:t>
            </a:r>
            <a:r>
              <a:rPr lang="en-US" dirty="0" smtClean="0"/>
              <a:t>, outcome, </a:t>
            </a:r>
            <a:r>
              <a:rPr lang="en-US" dirty="0" err="1" smtClean="0"/>
              <a:t>cov</a:t>
            </a:r>
            <a:r>
              <a:rPr lang="en-US" dirty="0" smtClean="0"/>
              <a:t> structure), bootstrap for CP and new standard errors/p-</a:t>
            </a:r>
            <a:r>
              <a:rPr lang="en-US" dirty="0" err="1" smtClean="0"/>
              <a:t>vals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point table, estimates table from model w/ new 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52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&amp;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 about change point w/ 95% CI</a:t>
            </a:r>
          </a:p>
          <a:p>
            <a:r>
              <a:rPr lang="en-US" dirty="0" smtClean="0"/>
              <a:t>Discuss effects of bootstrapped SEs</a:t>
            </a:r>
          </a:p>
          <a:p>
            <a:endParaRPr lang="en-US" dirty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Had to have 3 data points to be included in study</a:t>
            </a:r>
          </a:p>
          <a:p>
            <a:pPr lvl="1"/>
            <a:r>
              <a:rPr lang="en-US" dirty="0" smtClean="0"/>
              <a:t>Uncertainty of change </a:t>
            </a:r>
            <a:r>
              <a:rPr lang="en-US" dirty="0" err="1" smtClean="0"/>
              <a:t>pt</a:t>
            </a:r>
            <a:r>
              <a:rPr lang="en-US" dirty="0" smtClean="0"/>
              <a:t>?? Idk if that’s a limitation but it </a:t>
            </a:r>
            <a:r>
              <a:rPr lang="en-US" dirty="0" err="1" smtClean="0"/>
              <a:t>incr</a:t>
            </a:r>
            <a:r>
              <a:rPr lang="en-US" dirty="0" smtClean="0"/>
              <a:t> our SE’s…</a:t>
            </a:r>
          </a:p>
          <a:p>
            <a:pPr lvl="1"/>
            <a:r>
              <a:rPr lang="en-US" dirty="0" smtClean="0"/>
              <a:t>Anything else???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6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324</Words>
  <Application>Microsoft Office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Project 3 Presentation: Trajectories of Onset of Memory/Cognitive Loss</vt:lpstr>
      <vt:lpstr>Introduction &amp; Data Summary</vt:lpstr>
      <vt:lpstr>Data Visualization</vt:lpstr>
      <vt:lpstr>Data Analysis Plan</vt:lpstr>
      <vt:lpstr>Analysis Results</vt:lpstr>
      <vt:lpstr>Conclusions &amp;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Presentation: Trajectories of Onset of Memory/Cognitive Loss</dc:title>
  <dc:creator>Johnson, Rachel2</dc:creator>
  <cp:lastModifiedBy>Johnson, Rachel2</cp:lastModifiedBy>
  <cp:revision>4</cp:revision>
  <dcterms:created xsi:type="dcterms:W3CDTF">2017-11-26T15:57:32Z</dcterms:created>
  <dcterms:modified xsi:type="dcterms:W3CDTF">2017-11-26T16:10:07Z</dcterms:modified>
</cp:coreProperties>
</file>