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3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2: </a:t>
            </a:r>
            <a:br>
              <a:rPr lang="en-US" dirty="0" smtClean="0"/>
            </a:br>
            <a:r>
              <a:rPr lang="en-US" dirty="0" smtClean="0"/>
              <a:t>VA </a:t>
            </a:r>
            <a:r>
              <a:rPr lang="en-US" dirty="0"/>
              <a:t>Surgery Database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Data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411586"/>
              </p:ext>
            </p:extLst>
          </p:nvPr>
        </p:nvGraphicFramePr>
        <p:xfrm>
          <a:off x="5732102" y="1551713"/>
          <a:ext cx="5621698" cy="4839850"/>
        </p:xfrm>
        <a:graphic>
          <a:graphicData uri="http://schemas.openxmlformats.org/drawingml/2006/table">
            <a:tbl>
              <a:tblPr firstRow="1" firstCol="1" bandRow="1"/>
              <a:tblGrid>
                <a:gridCol w="4114924">
                  <a:extLst>
                    <a:ext uri="{9D8B030D-6E8A-4147-A177-3AD203B41FA5}">
                      <a16:colId xmlns:a16="http://schemas.microsoft.com/office/drawing/2014/main" val="533440049"/>
                    </a:ext>
                  </a:extLst>
                </a:gridCol>
                <a:gridCol w="1506774">
                  <a:extLst>
                    <a:ext uri="{9D8B030D-6E8A-4147-A177-3AD203B41FA5}">
                      <a16:colId xmlns:a16="http://schemas.microsoft.com/office/drawing/2014/main" val="2141139045"/>
                    </a:ext>
                  </a:extLst>
                </a:gridCol>
              </a:tblGrid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Hospitals (n)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03494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Patients undergoing heart surgery (n)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26518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74369"/>
                  </a:ext>
                </a:extLst>
              </a:tr>
              <a:tr h="378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3577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Valve 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5610 (21.16)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91934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CABG 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21457 (80.91)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057162"/>
                  </a:ext>
                </a:extLst>
              </a:tr>
              <a:tr h="378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76919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or less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6296 (23.74)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11188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or greater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19558 (73.75)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218687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664 (2.5)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380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 (mean (SD))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28.64 (3.78)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51040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702 (2.65)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704038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Albumin (mean (SD))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4.02 (0.55)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53960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 (n (%))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13239 (49.92)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492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 day mortality (n (%))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834 (3.15)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753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909" y="1690688"/>
            <a:ext cx="471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Write stuff!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13,239 missing values for albumin out of 25,619 (49.9% missing)</a:t>
            </a:r>
          </a:p>
          <a:p>
            <a:r>
              <a:rPr lang="en-US" dirty="0" smtClean="0"/>
              <a:t>Missingness for albumin not explained by any other variables</a:t>
            </a:r>
          </a:p>
          <a:p>
            <a:endParaRPr lang="en-US" dirty="0"/>
          </a:p>
          <a:p>
            <a:r>
              <a:rPr lang="en-US" dirty="0" smtClean="0"/>
              <a:t>Lower amounts of missing covariate data in logistic regressions (missing BMI or ASA) associated with higher mortality rates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Do I want overall or period 39?!?</a:t>
            </a:r>
          </a:p>
        </p:txBody>
      </p:sp>
    </p:spTree>
    <p:extLst>
      <p:ext uri="{BB962C8B-B14F-4D97-AF65-F5344CB8AC3E}">
        <p14:creationId xmlns:p14="http://schemas.microsoft.com/office/powerpoint/2010/main" val="15687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4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Logistic Regressions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742570"/>
              </p:ext>
            </p:extLst>
          </p:nvPr>
        </p:nvGraphicFramePr>
        <p:xfrm>
          <a:off x="838201" y="1640373"/>
          <a:ext cx="7326744" cy="2063410"/>
        </p:xfrm>
        <a:graphic>
          <a:graphicData uri="http://schemas.openxmlformats.org/drawingml/2006/table">
            <a:tbl>
              <a:tblPr firstRow="1" firstCol="1" bandRow="1"/>
              <a:tblGrid>
                <a:gridCol w="3998664">
                  <a:extLst>
                    <a:ext uri="{9D8B030D-6E8A-4147-A177-3AD203B41FA5}">
                      <a16:colId xmlns:a16="http://schemas.microsoft.com/office/drawing/2014/main" val="1079384042"/>
                    </a:ext>
                  </a:extLst>
                </a:gridCol>
                <a:gridCol w="1107132">
                  <a:extLst>
                    <a:ext uri="{9D8B030D-6E8A-4147-A177-3AD203B41FA5}">
                      <a16:colId xmlns:a16="http://schemas.microsoft.com/office/drawing/2014/main" val="3299657260"/>
                    </a:ext>
                  </a:extLst>
                </a:gridCol>
                <a:gridCol w="1311554">
                  <a:extLst>
                    <a:ext uri="{9D8B030D-6E8A-4147-A177-3AD203B41FA5}">
                      <a16:colId xmlns:a16="http://schemas.microsoft.com/office/drawing/2014/main" val="2435195369"/>
                    </a:ext>
                  </a:extLst>
                </a:gridCol>
                <a:gridCol w="909394">
                  <a:extLst>
                    <a:ext uri="{9D8B030D-6E8A-4147-A177-3AD203B41FA5}">
                      <a16:colId xmlns:a16="http://schemas.microsoft.com/office/drawing/2014/main" val="2012785979"/>
                    </a:ext>
                  </a:extLst>
                </a:gridCol>
              </a:tblGrid>
              <a:tr h="405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Covariate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95% CI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630443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(reference = valve surgery)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1.002, 1.785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85159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(reference = 3 or less)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2.379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1.681, 3.367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354826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0.968, 1.026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03861"/>
                  </a:ext>
                </a:extLst>
              </a:tr>
              <a:tr h="414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Albumin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0.952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0.772, 1.175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0.649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9365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34892"/>
              </p:ext>
            </p:extLst>
          </p:nvPr>
        </p:nvGraphicFramePr>
        <p:xfrm>
          <a:off x="838200" y="4156363"/>
          <a:ext cx="7437583" cy="1939636"/>
        </p:xfrm>
        <a:graphic>
          <a:graphicData uri="http://schemas.openxmlformats.org/drawingml/2006/table">
            <a:tbl>
              <a:tblPr firstRow="1" firstCol="1" bandRow="1"/>
              <a:tblGrid>
                <a:gridCol w="4059617">
                  <a:extLst>
                    <a:ext uri="{9D8B030D-6E8A-4147-A177-3AD203B41FA5}">
                      <a16:colId xmlns:a16="http://schemas.microsoft.com/office/drawing/2014/main" val="3496686878"/>
                    </a:ext>
                  </a:extLst>
                </a:gridCol>
                <a:gridCol w="1123779">
                  <a:extLst>
                    <a:ext uri="{9D8B030D-6E8A-4147-A177-3AD203B41FA5}">
                      <a16:colId xmlns:a16="http://schemas.microsoft.com/office/drawing/2014/main" val="485822530"/>
                    </a:ext>
                  </a:extLst>
                </a:gridCol>
                <a:gridCol w="1331116">
                  <a:extLst>
                    <a:ext uri="{9D8B030D-6E8A-4147-A177-3AD203B41FA5}">
                      <a16:colId xmlns:a16="http://schemas.microsoft.com/office/drawing/2014/main" val="4124604893"/>
                    </a:ext>
                  </a:extLst>
                </a:gridCol>
                <a:gridCol w="923071">
                  <a:extLst>
                    <a:ext uri="{9D8B030D-6E8A-4147-A177-3AD203B41FA5}">
                      <a16:colId xmlns:a16="http://schemas.microsoft.com/office/drawing/2014/main" val="2428123916"/>
                    </a:ext>
                  </a:extLst>
                </a:gridCol>
              </a:tblGrid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Covariate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95% CI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10383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(reference = valve surgery)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1.384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1.128, 1.698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72709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(reference = 3 or less)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2.707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2.127, 3.447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571526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0.988, 1.029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262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02255" y="1690688"/>
            <a:ext cx="248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Write stuff!!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4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&amp; Expected Death Rates by Hospital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725243"/>
              </p:ext>
            </p:extLst>
          </p:nvPr>
        </p:nvGraphicFramePr>
        <p:xfrm>
          <a:off x="1027611" y="1410788"/>
          <a:ext cx="10326188" cy="4471307"/>
        </p:xfrm>
        <a:graphic>
          <a:graphicData uri="http://schemas.openxmlformats.org/drawingml/2006/table">
            <a:tbl>
              <a:tblPr/>
              <a:tblGrid>
                <a:gridCol w="901194">
                  <a:extLst>
                    <a:ext uri="{9D8B030D-6E8A-4147-A177-3AD203B41FA5}">
                      <a16:colId xmlns:a16="http://schemas.microsoft.com/office/drawing/2014/main" val="345773752"/>
                    </a:ext>
                  </a:extLst>
                </a:gridCol>
                <a:gridCol w="901194">
                  <a:extLst>
                    <a:ext uri="{9D8B030D-6E8A-4147-A177-3AD203B41FA5}">
                      <a16:colId xmlns:a16="http://schemas.microsoft.com/office/drawing/2014/main" val="3842364986"/>
                    </a:ext>
                  </a:extLst>
                </a:gridCol>
                <a:gridCol w="901194">
                  <a:extLst>
                    <a:ext uri="{9D8B030D-6E8A-4147-A177-3AD203B41FA5}">
                      <a16:colId xmlns:a16="http://schemas.microsoft.com/office/drawing/2014/main" val="2614944750"/>
                    </a:ext>
                  </a:extLst>
                </a:gridCol>
                <a:gridCol w="942295">
                  <a:extLst>
                    <a:ext uri="{9D8B030D-6E8A-4147-A177-3AD203B41FA5}">
                      <a16:colId xmlns:a16="http://schemas.microsoft.com/office/drawing/2014/main" val="909055724"/>
                    </a:ext>
                  </a:extLst>
                </a:gridCol>
                <a:gridCol w="2080464">
                  <a:extLst>
                    <a:ext uri="{9D8B030D-6E8A-4147-A177-3AD203B41FA5}">
                      <a16:colId xmlns:a16="http://schemas.microsoft.com/office/drawing/2014/main" val="3528998726"/>
                    </a:ext>
                  </a:extLst>
                </a:gridCol>
                <a:gridCol w="1329241">
                  <a:extLst>
                    <a:ext uri="{9D8B030D-6E8A-4147-A177-3AD203B41FA5}">
                      <a16:colId xmlns:a16="http://schemas.microsoft.com/office/drawing/2014/main" val="3027046611"/>
                    </a:ext>
                  </a:extLst>
                </a:gridCol>
                <a:gridCol w="1481766">
                  <a:extLst>
                    <a:ext uri="{9D8B030D-6E8A-4147-A177-3AD203B41FA5}">
                      <a16:colId xmlns:a16="http://schemas.microsoft.com/office/drawing/2014/main" val="2538243185"/>
                    </a:ext>
                  </a:extLst>
                </a:gridCol>
                <a:gridCol w="936470">
                  <a:extLst>
                    <a:ext uri="{9D8B030D-6E8A-4147-A177-3AD203B41FA5}">
                      <a16:colId xmlns:a16="http://schemas.microsoft.com/office/drawing/2014/main" val="2841742793"/>
                    </a:ext>
                  </a:extLst>
                </a:gridCol>
                <a:gridCol w="852370">
                  <a:extLst>
                    <a:ext uri="{9D8B030D-6E8A-4147-A177-3AD203B41FA5}">
                      <a16:colId xmlns:a16="http://schemas.microsoft.com/office/drawing/2014/main" val="649995295"/>
                    </a:ext>
                  </a:extLst>
                </a:gridCol>
              </a:tblGrid>
              <a:tr h="866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Hospital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died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in surgery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 died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Predicted percent died for last 6 months (population-adjusted)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Bootstrap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95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CI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Observed Above Confidence Interval?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Unusually High?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Unusually Low?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757213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14.14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2.89, 3.32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21638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13.98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3, 3.45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6315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8.55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9010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6.73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2.82, 3.25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066000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6.67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2.75, 3.17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53376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0521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2.96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2.85, 3.27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47197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2.88, 3.31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56281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2.9, 3.33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64967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2.74, 3.16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954623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2.87, 3.3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4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4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413</Words>
  <Application>Microsoft Office PowerPoint</Application>
  <PresentationFormat>Widescreen</PresentationFormat>
  <Paragraphs>186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Project 2:  VA Surgery Database Review</vt:lpstr>
      <vt:lpstr>Introduction &amp; Data Summary</vt:lpstr>
      <vt:lpstr>Missing Data</vt:lpstr>
      <vt:lpstr>Analysis Plan</vt:lpstr>
      <vt:lpstr>Results of Logistic Regressions</vt:lpstr>
      <vt:lpstr>Observed &amp; Expected Death Rates by Hospital</vt:lpstr>
      <vt:lpstr>Conclusions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 VA Surgery Database Review</dc:title>
  <dc:creator>Johnson, Rachel2</dc:creator>
  <cp:lastModifiedBy>Johnson, Rachel2</cp:lastModifiedBy>
  <cp:revision>5</cp:revision>
  <dcterms:created xsi:type="dcterms:W3CDTF">2017-10-31T14:20:36Z</dcterms:created>
  <dcterms:modified xsi:type="dcterms:W3CDTF">2017-10-31T19:36:35Z</dcterms:modified>
</cp:coreProperties>
</file>