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9A75F-84B1-4BD9-B465-FF6B10813C40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A4BA6-EC06-4B62-BB53-D3EE222BCF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599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9A75F-84B1-4BD9-B465-FF6B10813C40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A4BA6-EC06-4B62-BB53-D3EE222BCF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37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9A75F-84B1-4BD9-B465-FF6B10813C40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A4BA6-EC06-4B62-BB53-D3EE222BCF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432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9A75F-84B1-4BD9-B465-FF6B10813C40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A4BA6-EC06-4B62-BB53-D3EE222BCF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712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9A75F-84B1-4BD9-B465-FF6B10813C40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A4BA6-EC06-4B62-BB53-D3EE222BCF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305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9A75F-84B1-4BD9-B465-FF6B10813C40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A4BA6-EC06-4B62-BB53-D3EE222BCF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928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9A75F-84B1-4BD9-B465-FF6B10813C40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A4BA6-EC06-4B62-BB53-D3EE222BCF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643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9A75F-84B1-4BD9-B465-FF6B10813C40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A4BA6-EC06-4B62-BB53-D3EE222BCF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387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9A75F-84B1-4BD9-B465-FF6B10813C40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A4BA6-EC06-4B62-BB53-D3EE222BCF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086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9A75F-84B1-4BD9-B465-FF6B10813C40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A4BA6-EC06-4B62-BB53-D3EE222BCF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7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9A75F-84B1-4BD9-B465-FF6B10813C40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A4BA6-EC06-4B62-BB53-D3EE222BCF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057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F9A75F-84B1-4BD9-B465-FF6B10813C40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AA4BA6-EC06-4B62-BB53-D3EE222BCF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572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 3: Trajectories of Onset of Memory/Cognitive Loss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Rachel Johnson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903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947" y="0"/>
            <a:ext cx="10515600" cy="1325563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Summary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5187021"/>
              </p:ext>
            </p:extLst>
          </p:nvPr>
        </p:nvGraphicFramePr>
        <p:xfrm>
          <a:off x="205947" y="1027905"/>
          <a:ext cx="11788345" cy="5424615"/>
        </p:xfrm>
        <a:graphic>
          <a:graphicData uri="http://schemas.openxmlformats.org/drawingml/2006/table">
            <a:tbl>
              <a:tblPr/>
              <a:tblGrid>
                <a:gridCol w="2883242">
                  <a:extLst>
                    <a:ext uri="{9D8B030D-6E8A-4147-A177-3AD203B41FA5}">
                      <a16:colId xmlns:a16="http://schemas.microsoft.com/office/drawing/2014/main" val="2418594690"/>
                    </a:ext>
                  </a:extLst>
                </a:gridCol>
                <a:gridCol w="790833">
                  <a:extLst>
                    <a:ext uri="{9D8B030D-6E8A-4147-A177-3AD203B41FA5}">
                      <a16:colId xmlns:a16="http://schemas.microsoft.com/office/drawing/2014/main" val="4104769932"/>
                    </a:ext>
                  </a:extLst>
                </a:gridCol>
                <a:gridCol w="1839105">
                  <a:extLst>
                    <a:ext uri="{9D8B030D-6E8A-4147-A177-3AD203B41FA5}">
                      <a16:colId xmlns:a16="http://schemas.microsoft.com/office/drawing/2014/main" val="1377137015"/>
                    </a:ext>
                  </a:extLst>
                </a:gridCol>
                <a:gridCol w="3272050">
                  <a:extLst>
                    <a:ext uri="{9D8B030D-6E8A-4147-A177-3AD203B41FA5}">
                      <a16:colId xmlns:a16="http://schemas.microsoft.com/office/drawing/2014/main" val="2491452398"/>
                    </a:ext>
                  </a:extLst>
                </a:gridCol>
                <a:gridCol w="3003115">
                  <a:extLst>
                    <a:ext uri="{9D8B030D-6E8A-4147-A177-3AD203B41FA5}">
                      <a16:colId xmlns:a16="http://schemas.microsoft.com/office/drawing/2014/main" val="641866229"/>
                    </a:ext>
                  </a:extLst>
                </a:gridCol>
              </a:tblGrid>
              <a:tr h="717152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Overall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Did not develop dementia/MCI during study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Developed dementia/MCI during study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6743016"/>
                  </a:ext>
                </a:extLst>
              </a:tr>
              <a:tr h="367771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216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145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3420949"/>
                  </a:ext>
                </a:extLst>
              </a:tr>
              <a:tr h="367771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Gender (n (%))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Male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  91 (42.1)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  67 (46.2)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  24 (33.8)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3848658"/>
                  </a:ext>
                </a:extLst>
              </a:tr>
              <a:tr h="367771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Female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 125 (57.9)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  78 (53.8)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  47 (66.2)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126352"/>
                  </a:ext>
                </a:extLst>
              </a:tr>
              <a:tr h="367771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SES (mean (sd))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49.10 (11.54)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49.15 (10.86)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49.01 (12.89)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3087213"/>
                  </a:ext>
                </a:extLst>
              </a:tr>
              <a:tr h="367771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Age (mean (sd))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80.05 (9.22)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77.72 (9.62)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84.80 (6.07)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8152063"/>
                  </a:ext>
                </a:extLst>
              </a:tr>
              <a:tr h="717152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Block design test score (mean (sd))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24.56 (9.30)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25.83 (9.36)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21.99 (8.68)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11171"/>
                  </a:ext>
                </a:extLst>
              </a:tr>
              <a:tr h="717152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Category fluency for animals score (mean (sd))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18.11 (4.94)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18.73 (4.93)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16.53 (4.63)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8380707"/>
                  </a:ext>
                </a:extLst>
              </a:tr>
              <a:tr h="717152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Logical memory I Story A score (mean (sd))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13.63 (4.32)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14.40 (4.09)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12.07 (4.39)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2190879"/>
                  </a:ext>
                </a:extLst>
              </a:tr>
              <a:tr h="717152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Logical memory II Story A score (mean (</a:t>
                      </a:r>
                      <a:r>
                        <a:rPr lang="en-US" sz="2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sd</a:t>
                      </a:r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))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11.20 (4.86)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12.28 (4.55)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9.01 (4.75)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43128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9650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3514" y="296562"/>
            <a:ext cx="8748584" cy="6561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702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 &amp; Analysis Plan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18038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each outcome, removed those who did not have 3+ observations</a:t>
            </a:r>
          </a:p>
          <a:p>
            <a:pPr marL="0" indent="0">
              <a:buNone/>
            </a:pPr>
            <a:endParaRPr lang="en-US" sz="1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each outcome, fit linear mixed model to account for correlation induced by repeated measures on subjects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Adjust for baseline age, SES, development of dementia/MCI (Y/N)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Utilize maximum likelihood methods to fit the model for a variety of change-points, adjusting for age of diagnosis of dementia/MCI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Change-point with highest likelihood will be determined to identify at what time prior to diagnosis that rates begin to decline</a:t>
            </a:r>
          </a:p>
        </p:txBody>
      </p:sp>
    </p:spTree>
    <p:extLst>
      <p:ext uri="{BB962C8B-B14F-4D97-AF65-F5344CB8AC3E}">
        <p14:creationId xmlns:p14="http://schemas.microsoft.com/office/powerpoint/2010/main" val="14077156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280</Words>
  <Application>Microsoft Office PowerPoint</Application>
  <PresentationFormat>Widescreen</PresentationFormat>
  <Paragraphs>60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Office Theme</vt:lpstr>
      <vt:lpstr>Project 3: Trajectories of Onset of Memory/Cognitive Loss</vt:lpstr>
      <vt:lpstr>Data Summary</vt:lpstr>
      <vt:lpstr>PowerPoint Presentation</vt:lpstr>
      <vt:lpstr>Data Cleaning &amp; Analysis Plan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3: Trajectories of Onset of Memory/Cognitive Loss</dc:title>
  <dc:creator>Johnson, Rachel2</dc:creator>
  <cp:lastModifiedBy>Johnson, Rachel2</cp:lastModifiedBy>
  <cp:revision>5</cp:revision>
  <dcterms:created xsi:type="dcterms:W3CDTF">2017-11-11T04:14:55Z</dcterms:created>
  <dcterms:modified xsi:type="dcterms:W3CDTF">2017-11-11T04:44:44Z</dcterms:modified>
</cp:coreProperties>
</file>