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57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753067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1 </a:t>
            </a: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299357" cy="4386263"/>
          </a:xfrm>
        </p:spPr>
        <p:txBody>
          <a:bodyPr>
            <a:normAutofit/>
          </a:bodyPr>
          <a:lstStyle/>
          <a:p>
            <a:r>
              <a:rPr lang="en-US" sz="3200" dirty="0"/>
              <a:t>Research </a:t>
            </a:r>
            <a:r>
              <a:rPr lang="en-US" sz="3200" dirty="0" smtClean="0"/>
              <a:t>question</a:t>
            </a:r>
          </a:p>
          <a:p>
            <a:pPr lvl="1"/>
            <a:r>
              <a:rPr lang="en-US" sz="3000" dirty="0" smtClean="0"/>
              <a:t>How </a:t>
            </a:r>
            <a:r>
              <a:rPr lang="en-US" sz="3000" dirty="0"/>
              <a:t>do treatment responses after 2 years differ between subjects who report using hard drugs and those who didn’t?</a:t>
            </a:r>
          </a:p>
          <a:p>
            <a:r>
              <a:rPr lang="en-US" sz="3200" dirty="0" smtClean="0"/>
              <a:t>Hypotheses</a:t>
            </a:r>
          </a:p>
          <a:p>
            <a:pPr lvl="1"/>
            <a:r>
              <a:rPr lang="en-US" sz="3000" dirty="0" smtClean="0"/>
              <a:t>Viral load will decrease, CD4+ count will increase over 2 years</a:t>
            </a:r>
          </a:p>
          <a:p>
            <a:pPr lvl="1"/>
            <a:r>
              <a:rPr lang="en-US" sz="3000" dirty="0" smtClean="0"/>
              <a:t>Hard drug use may inhibit immune system (smaller increases in CD4+ count) and increase HIV replication (smaller decreases in viral load)</a:t>
            </a:r>
          </a:p>
          <a:p>
            <a:pPr lvl="1"/>
            <a:r>
              <a:rPr lang="en-US" sz="3000" dirty="0" smtClean="0"/>
              <a:t>Not sure what happens to quality of life after initiating ART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4463"/>
            <a:ext cx="10771909" cy="52292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Hard drug use at baseline (No (n =  467) vs. Yes (n = 39))</a:t>
            </a:r>
          </a:p>
          <a:p>
            <a:r>
              <a:rPr lang="en-US" sz="3200" dirty="0" smtClean="0"/>
              <a:t>Covariates selected by investigator</a:t>
            </a:r>
          </a:p>
          <a:p>
            <a:pPr lvl="1"/>
            <a:r>
              <a:rPr lang="en-US" sz="2800" u="sng" dirty="0"/>
              <a:t>Baseline:</a:t>
            </a:r>
            <a:r>
              <a:rPr lang="en-US" sz="2800" dirty="0"/>
              <a:t> quality of life or laboratory value, age, BMI, alcohol use (13 or fewer vs. &gt;13 drinks), smoking status (never/former vs. current), marijuana </a:t>
            </a:r>
            <a:r>
              <a:rPr lang="en-US" sz="2800" dirty="0" smtClean="0"/>
              <a:t>use, </a:t>
            </a:r>
            <a:r>
              <a:rPr lang="en-US" sz="2800" dirty="0"/>
              <a:t>income level (&lt;$10,000, $10,000-$40,000, &gt;$40,000), education (HS or less, &gt;HS)</a:t>
            </a:r>
          </a:p>
          <a:p>
            <a:pPr lvl="1"/>
            <a:r>
              <a:rPr lang="en-US" sz="2800" u="sng" dirty="0"/>
              <a:t>2 year:</a:t>
            </a:r>
            <a:r>
              <a:rPr lang="en-US" sz="2800" dirty="0"/>
              <a:t> ART adherence (&gt;95% vs. &lt;95</a:t>
            </a:r>
            <a:r>
              <a:rPr lang="en-US" sz="2800" dirty="0" smtClean="0"/>
              <a:t>%)</a:t>
            </a:r>
            <a:endParaRPr lang="en-US" sz="3200" dirty="0" smtClean="0"/>
          </a:p>
          <a:p>
            <a:r>
              <a:rPr lang="en-US" sz="3200" dirty="0" smtClean="0"/>
              <a:t>Outcomes</a:t>
            </a:r>
          </a:p>
          <a:p>
            <a:pPr lvl="1"/>
            <a:r>
              <a:rPr lang="en-US" sz="2800" dirty="0" smtClean="0"/>
              <a:t>Differences in SF-36 mental score, SF-36 physical score, viral load (log10 transformed), CD4+ count from baseline to 2 year mark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framework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785551"/>
            <a:ext cx="10100106" cy="47635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 regression for each outcome (difference from baseline to 2 year mark)</a:t>
            </a:r>
          </a:p>
          <a:p>
            <a:r>
              <a:rPr lang="en-US" sz="2400" dirty="0" smtClean="0"/>
              <a:t>PROC MCMC, random walk Metropolis-Hastings </a:t>
            </a:r>
            <a:r>
              <a:rPr lang="en-US" sz="2400" dirty="0" smtClean="0"/>
              <a:t>algorithm\</a:t>
            </a:r>
            <a:endParaRPr lang="en-US" sz="2400" dirty="0" smtClean="0"/>
          </a:p>
          <a:p>
            <a:r>
              <a:rPr lang="en-US" sz="2400" dirty="0" smtClean="0"/>
              <a:t>Vague/uninformative </a:t>
            </a:r>
            <a:r>
              <a:rPr lang="en-US" sz="2400" dirty="0" smtClean="0"/>
              <a:t>priors due to lack of clinical evidence otherwise</a:t>
            </a:r>
            <a:endParaRPr lang="en-US" sz="2400" dirty="0" smtClean="0"/>
          </a:p>
          <a:p>
            <a:pPr lvl="1"/>
            <a:r>
              <a:rPr lang="en-US" sz="2400" dirty="0" smtClean="0"/>
              <a:t>Parameters (3 of 4 models): </a:t>
            </a:r>
            <a:r>
              <a:rPr lang="en-US" sz="2400" dirty="0"/>
              <a:t>~normal(mean = 0, variance = 1000)</a:t>
            </a:r>
          </a:p>
          <a:p>
            <a:pPr lvl="1"/>
            <a:r>
              <a:rPr lang="en-US" sz="2400" dirty="0"/>
              <a:t>Error: ~inverse gamma(shape = 2.001, scale = 1.001)</a:t>
            </a:r>
          </a:p>
          <a:p>
            <a:pPr lvl="1"/>
            <a:r>
              <a:rPr lang="en-US" sz="2400" dirty="0" smtClean="0"/>
              <a:t>Parameters (CD4 outcome): </a:t>
            </a:r>
            <a:r>
              <a:rPr lang="en-US" sz="2400" dirty="0"/>
              <a:t>~normal(mean = 0, variance = 10000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DIC used to compare full model and </a:t>
            </a:r>
            <a:r>
              <a:rPr lang="en-US" sz="2400" dirty="0" smtClean="0"/>
              <a:t>models </a:t>
            </a:r>
            <a:r>
              <a:rPr lang="en-US" sz="2400" dirty="0" smtClean="0"/>
              <a:t>with one covariate removed at a time</a:t>
            </a:r>
          </a:p>
          <a:p>
            <a:pPr lvl="1"/>
            <a:r>
              <a:rPr lang="en-US" sz="2400" dirty="0" smtClean="0"/>
              <a:t>Model was tested without alcohol consumption, smoking status, marijuana use, and education or income</a:t>
            </a:r>
          </a:p>
          <a:p>
            <a:pPr lvl="1"/>
            <a:r>
              <a:rPr lang="en-US" sz="2400" dirty="0" smtClean="0"/>
              <a:t>Final model removed all </a:t>
            </a:r>
            <a:r>
              <a:rPr lang="en-US" sz="2400" dirty="0" smtClean="0"/>
              <a:t>covariates that didn’t improve model fit</a:t>
            </a:r>
            <a:endParaRPr lang="en-US" sz="2400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36311"/>
              </p:ext>
            </p:extLst>
          </p:nvPr>
        </p:nvGraphicFramePr>
        <p:xfrm>
          <a:off x="900114" y="671512"/>
          <a:ext cx="10244138" cy="4791077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 of</a:t>
                      </a:r>
                      <a:r>
                        <a:rPr lang="en-US" sz="2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Life Difference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MCS (Mental)*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-3.4630, 3.33566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PCS (Physical)*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-3.6128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-5.9669, -0.8246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9048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8264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1488" y="3700463"/>
            <a:ext cx="10972800" cy="2043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114" y="3700463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1" y="4116259"/>
            <a:ext cx="107870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SF-36 MCS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SF-36 PCS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Hard drug users have mean difference in PCS that is 3.6128 points lower than non-hard drug users (95% HPD interval:-5.9669, -0.8246</a:t>
            </a:r>
            <a:r>
              <a:rPr lang="en-US" sz="2400" i="1" dirty="0" smtClean="0"/>
              <a:t>), suggesting a faster decline in physical quality of life in hard drug users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789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992675"/>
              </p:ext>
            </p:extLst>
          </p:nvPr>
        </p:nvGraphicFramePr>
        <p:xfrm>
          <a:off x="900114" y="585787"/>
          <a:ext cx="10244138" cy="3081339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Laboratory   Difference 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 Viral Load*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-0.1595, 0.1015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CD4+ Count*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216.4, -100.0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0114" y="3667126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495" y="4313457"/>
            <a:ext cx="110013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 viral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CD4+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Hard drug users have a difference in CD4+ count that is 157.4 points lower than non-hard drug users (95% HPD: -216.4, -100.0</a:t>
            </a:r>
            <a:r>
              <a:rPr lang="en-US" sz="2400" i="1" dirty="0" smtClean="0"/>
              <a:t>), suggesting a slower recovery in CD4+ levels after initiating treatment.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039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34516" cy="43434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</a:p>
          <a:p>
            <a:pPr lvl="1"/>
            <a:r>
              <a:rPr lang="en-US" sz="2800" dirty="0" smtClean="0"/>
              <a:t>Mean CD4+ count and mean mental scores increased overall</a:t>
            </a:r>
          </a:p>
          <a:p>
            <a:pPr lvl="1"/>
            <a:r>
              <a:rPr lang="en-US" sz="2800" dirty="0" smtClean="0"/>
              <a:t>Mean viral load and mean physical scores decreased overall</a:t>
            </a:r>
          </a:p>
          <a:p>
            <a:pPr lvl="1"/>
            <a:r>
              <a:rPr lang="en-US" sz="2800" dirty="0" smtClean="0"/>
              <a:t>Hard drug use </a:t>
            </a:r>
            <a:r>
              <a:rPr lang="en-US" sz="2800" dirty="0" smtClean="0"/>
              <a:t>is a strong </a:t>
            </a:r>
            <a:r>
              <a:rPr lang="en-US" sz="2800" dirty="0" smtClean="0"/>
              <a:t>predictor of change in aggregate physical score and CD4+ count</a:t>
            </a:r>
          </a:p>
          <a:p>
            <a:r>
              <a:rPr lang="en-US" sz="3200" dirty="0" smtClean="0"/>
              <a:t>Limitations</a:t>
            </a:r>
          </a:p>
          <a:p>
            <a:pPr lvl="1"/>
            <a:r>
              <a:rPr lang="en-US" sz="2800" dirty="0" smtClean="0"/>
              <a:t>Small </a:t>
            </a:r>
            <a:r>
              <a:rPr lang="en-US" sz="2800" dirty="0" smtClean="0"/>
              <a:t>sample size of hard drug users (n = 39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Only looking at baseline and 2 year mark in study, so patterns may not be generalizable to entire follow-up period</a:t>
            </a:r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85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553</TotalTime>
  <Words>638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Basis</vt:lpstr>
      <vt:lpstr>Project 1 Presentation Treatment Responses to HAART in Multicenter AIDS Cohort Study</vt:lpstr>
      <vt:lpstr>Research Question &amp; Hypotheses</vt:lpstr>
      <vt:lpstr>Data Summary</vt:lpstr>
      <vt:lpstr>Bayesian framework analysis </vt:lpstr>
      <vt:lpstr>PowerPoint Presentation</vt:lpstr>
      <vt:lpstr>PowerPoint Presentation</vt:lpstr>
      <vt:lpstr>Conclusion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35</cp:revision>
  <dcterms:created xsi:type="dcterms:W3CDTF">2017-09-24T23:31:24Z</dcterms:created>
  <dcterms:modified xsi:type="dcterms:W3CDTF">2017-10-09T02:46:48Z</dcterms:modified>
</cp:coreProperties>
</file>