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5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4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9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1: Interim Presentation</a:t>
            </a:r>
            <a:br>
              <a:rPr lang="en-US" dirty="0" smtClean="0"/>
            </a:br>
            <a:r>
              <a:rPr lang="en-US" sz="4400" dirty="0" smtClean="0"/>
              <a:t>Treatment Responses to HAART in Multicenter AIDS Cohort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Johnson</a:t>
            </a:r>
          </a:p>
          <a:p>
            <a:r>
              <a:rPr lang="en-US" dirty="0" smtClean="0"/>
              <a:t>BIOS 6623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2" y="360218"/>
            <a:ext cx="9875520" cy="1356360"/>
          </a:xfrm>
        </p:spPr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71154"/>
            <a:ext cx="10771909" cy="49220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Research question:</a:t>
            </a:r>
          </a:p>
          <a:p>
            <a:pPr lvl="1"/>
            <a:r>
              <a:rPr lang="en-US" sz="2800" dirty="0" smtClean="0"/>
              <a:t>How do treatment responses after 2 years differ between subjects who report using hard drugs and those who didn’t?</a:t>
            </a:r>
          </a:p>
          <a:p>
            <a:r>
              <a:rPr lang="en-US" sz="3200" dirty="0" smtClean="0"/>
              <a:t>Primary predictor</a:t>
            </a:r>
          </a:p>
          <a:p>
            <a:pPr lvl="1"/>
            <a:r>
              <a:rPr lang="en-US" sz="2800" dirty="0" smtClean="0"/>
              <a:t>Hard drug use at baseline (Yes (n =  467) vs. No (n = 39))</a:t>
            </a:r>
          </a:p>
          <a:p>
            <a:r>
              <a:rPr lang="en-US" sz="3200" dirty="0" smtClean="0"/>
              <a:t>Covariates selected by investigator</a:t>
            </a:r>
          </a:p>
          <a:p>
            <a:pPr lvl="1"/>
            <a:r>
              <a:rPr lang="en-US" sz="2800" u="sng" dirty="0" smtClean="0"/>
              <a:t>Baseline:</a:t>
            </a:r>
            <a:r>
              <a:rPr lang="en-US" sz="2800" dirty="0" smtClean="0"/>
              <a:t> </a:t>
            </a:r>
            <a:r>
              <a:rPr lang="en-US" sz="2800" dirty="0" smtClean="0"/>
              <a:t>outcome value, age</a:t>
            </a:r>
            <a:r>
              <a:rPr lang="en-US" sz="2800" dirty="0" smtClean="0"/>
              <a:t>, BMI, alcohol use (13 or fewer vs. &gt;13 drinks), smoking status (never/former vs. current), income level (&lt;$10,000, $10,000-$40,000, &gt;$40,000), education (</a:t>
            </a:r>
            <a:r>
              <a:rPr lang="en-US" sz="2800" dirty="0" smtClean="0"/>
              <a:t>HS </a:t>
            </a:r>
            <a:r>
              <a:rPr lang="en-US" sz="2800" dirty="0" smtClean="0"/>
              <a:t>or less, &gt;</a:t>
            </a:r>
            <a:r>
              <a:rPr lang="en-US" sz="2800" dirty="0" smtClean="0"/>
              <a:t>HS)</a:t>
            </a:r>
            <a:endParaRPr lang="en-US" sz="2800" dirty="0" smtClean="0"/>
          </a:p>
          <a:p>
            <a:pPr lvl="1"/>
            <a:r>
              <a:rPr lang="en-US" sz="2800" u="sng" dirty="0" smtClean="0"/>
              <a:t>2 year:</a:t>
            </a:r>
            <a:r>
              <a:rPr lang="en-US" sz="2800" dirty="0" smtClean="0"/>
              <a:t> ART adherence (&gt;95% vs. &lt;95%)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09600"/>
            <a:ext cx="9875520" cy="1356360"/>
          </a:xfrm>
        </p:spPr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764"/>
          <a:stretch/>
        </p:blipFill>
        <p:spPr>
          <a:xfrm>
            <a:off x="3500439" y="347687"/>
            <a:ext cx="8127846" cy="62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6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framework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785551"/>
            <a:ext cx="9872871" cy="4763530"/>
          </a:xfrm>
        </p:spPr>
        <p:txBody>
          <a:bodyPr>
            <a:normAutofit/>
          </a:bodyPr>
          <a:lstStyle/>
          <a:p>
            <a:r>
              <a:rPr lang="en-US" dirty="0" smtClean="0"/>
              <a:t>Linear regression for each outcome (difference from baseline to 2 year mark)</a:t>
            </a:r>
          </a:p>
          <a:p>
            <a:r>
              <a:rPr lang="en-US" dirty="0" smtClean="0"/>
              <a:t>PROC MCMC, random walk Metropolis-Hastings algorithm, starting values of 0 for parameters and 1 for variance</a:t>
            </a:r>
          </a:p>
          <a:p>
            <a:r>
              <a:rPr lang="en-US" dirty="0" smtClean="0"/>
              <a:t>Vague/uninformative priors</a:t>
            </a:r>
          </a:p>
          <a:p>
            <a:pPr lvl="1"/>
            <a:r>
              <a:rPr lang="en-US" dirty="0"/>
              <a:t>Parameters: ~normal(mean = 0, variance = 1000)</a:t>
            </a:r>
          </a:p>
          <a:p>
            <a:pPr lvl="1"/>
            <a:r>
              <a:rPr lang="en-US" dirty="0"/>
              <a:t>Error: ~inverse gamma(shape = 2.001, scale = 1.001)</a:t>
            </a:r>
          </a:p>
          <a:p>
            <a:pPr lvl="1"/>
            <a:r>
              <a:rPr lang="en-US" dirty="0"/>
              <a:t>Intercept and drug use in CD4+ model: ~normal(mean = 0, variance = 10000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DIC used to compare full model and model with one covariate removed at a time</a:t>
            </a:r>
          </a:p>
          <a:p>
            <a:pPr lvl="1"/>
            <a:r>
              <a:rPr lang="en-US" dirty="0" smtClean="0"/>
              <a:t>Model was tested without alcohol consumption, smoking status, marijuana use, and education or income</a:t>
            </a:r>
          </a:p>
          <a:p>
            <a:pPr lvl="1"/>
            <a:r>
              <a:rPr lang="en-US" dirty="0" smtClean="0"/>
              <a:t>Final model removed all covariates that improved DIC when removed 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0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520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184</TotalTime>
  <Words>245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Basis</vt:lpstr>
      <vt:lpstr>Project 1: Interim Presentation Treatment Responses to HAART in Multicenter AIDS Cohort Study</vt:lpstr>
      <vt:lpstr>Data Summary</vt:lpstr>
      <vt:lpstr>Outcomes</vt:lpstr>
      <vt:lpstr>Bayesian framework 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Interim Presentation</dc:title>
  <dc:creator>Johnson, Rachel2</dc:creator>
  <cp:lastModifiedBy>Johnson, Rachel2</cp:lastModifiedBy>
  <cp:revision>19</cp:revision>
  <dcterms:created xsi:type="dcterms:W3CDTF">2017-09-24T23:31:24Z</dcterms:created>
  <dcterms:modified xsi:type="dcterms:W3CDTF">2017-10-07T23:50:41Z</dcterms:modified>
</cp:coreProperties>
</file>