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3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87B056-B08C-455C-83BC-8337B7A7C509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43C97E8-B65E-4756-875C-FD09FB04F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2" y="1537999"/>
            <a:ext cx="10529455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0: </a:t>
            </a:r>
            <a:br>
              <a:rPr lang="en-US" dirty="0" smtClean="0"/>
            </a:br>
            <a:r>
              <a:rPr lang="en-US" dirty="0" smtClean="0"/>
              <a:t>New Gel Treatment </a:t>
            </a:r>
            <a:br>
              <a:rPr lang="en-US" dirty="0" smtClean="0"/>
            </a:br>
            <a:r>
              <a:rPr lang="en-US" dirty="0" smtClean="0"/>
              <a:t>for Gum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Rachel Johnson</a:t>
            </a:r>
          </a:p>
          <a:p>
            <a:r>
              <a:rPr lang="en-US" sz="2800" dirty="0" smtClean="0"/>
              <a:t>BIOS 6623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5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Question &amp; 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Research question:</a:t>
            </a:r>
            <a:r>
              <a:rPr lang="en-US" sz="3200" dirty="0" smtClean="0"/>
              <a:t> Does application of a new gel for treating gum disease result in (1) lower average pocket depth and (2) lower attachment loss after 1 year?</a:t>
            </a:r>
          </a:p>
          <a:p>
            <a:pPr marL="0" indent="0">
              <a:buNone/>
            </a:pPr>
            <a:endParaRPr lang="en-US" sz="3200" u="sng" dirty="0"/>
          </a:p>
          <a:p>
            <a:r>
              <a:rPr lang="en-US" sz="3200" u="sng" dirty="0" smtClean="0"/>
              <a:t>Hypothesis:</a:t>
            </a:r>
            <a:r>
              <a:rPr lang="en-US" sz="3200" dirty="0" smtClean="0"/>
              <a:t> Treatment will result in (1) lower average pocket depth and (2) lower attachment loss after 1 year compared to the control and placebo groups</a:t>
            </a:r>
            <a:r>
              <a:rPr lang="en-US" dirty="0" smtClean="0"/>
              <a:t>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518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775" y="836815"/>
            <a:ext cx="9894456" cy="5852159"/>
          </a:xfrm>
        </p:spPr>
        <p:txBody>
          <a:bodyPr>
            <a:normAutofit/>
          </a:bodyPr>
          <a:lstStyle/>
          <a:p>
            <a:r>
              <a:rPr lang="en-US" sz="3200" dirty="0"/>
              <a:t>Sample size</a:t>
            </a:r>
          </a:p>
          <a:p>
            <a:pPr lvl="1"/>
            <a:r>
              <a:rPr lang="en-US" sz="2800" dirty="0"/>
              <a:t>130 subjects, 27 missing outcomes</a:t>
            </a:r>
          </a:p>
          <a:p>
            <a:pPr lvl="1"/>
            <a:r>
              <a:rPr lang="en-US" sz="2800" dirty="0"/>
              <a:t>103 people included in analysis</a:t>
            </a:r>
          </a:p>
          <a:p>
            <a:r>
              <a:rPr lang="en-US" sz="3200" dirty="0"/>
              <a:t>5 </a:t>
            </a:r>
            <a:r>
              <a:rPr lang="en-US" sz="3200" dirty="0" smtClean="0"/>
              <a:t>groups</a:t>
            </a:r>
          </a:p>
          <a:p>
            <a:pPr lvl="1"/>
            <a:r>
              <a:rPr lang="en-US" sz="2800" dirty="0"/>
              <a:t>Control, placebo, low/med/high concentration </a:t>
            </a:r>
            <a:endParaRPr lang="en-US" sz="2800" dirty="0" smtClean="0"/>
          </a:p>
          <a:p>
            <a:pPr marL="502920" lvl="1" indent="0">
              <a:buNone/>
            </a:pPr>
            <a:r>
              <a:rPr lang="en-US" sz="2800" dirty="0" smtClean="0"/>
              <a:t>of </a:t>
            </a:r>
            <a:r>
              <a:rPr lang="en-US" sz="2800" dirty="0"/>
              <a:t>active </a:t>
            </a:r>
            <a:r>
              <a:rPr lang="en-US" sz="2800" dirty="0" smtClean="0"/>
              <a:t>ingredient</a:t>
            </a:r>
            <a:endParaRPr lang="en-US" sz="2800" dirty="0"/>
          </a:p>
          <a:p>
            <a:r>
              <a:rPr lang="en-US" sz="3200" dirty="0" smtClean="0"/>
              <a:t>Demographics</a:t>
            </a:r>
          </a:p>
          <a:p>
            <a:pPr lvl="1"/>
            <a:r>
              <a:rPr lang="en-US" sz="2800" dirty="0" smtClean="0"/>
              <a:t>Not included in models since trial was randomized </a:t>
            </a:r>
          </a:p>
          <a:p>
            <a:r>
              <a:rPr lang="en-US" sz="3200" dirty="0" smtClean="0"/>
              <a:t>Clinical outcomes</a:t>
            </a:r>
            <a:endParaRPr lang="en-US" sz="3200" dirty="0"/>
          </a:p>
          <a:p>
            <a:pPr lvl="1"/>
            <a:r>
              <a:rPr lang="en-US" sz="2800" dirty="0"/>
              <a:t>Mean pocket depth (baseline, 1 </a:t>
            </a:r>
            <a:r>
              <a:rPr lang="en-US" sz="2800" dirty="0" smtClean="0"/>
              <a:t>year)</a:t>
            </a:r>
            <a:endParaRPr lang="en-US" sz="2800" dirty="0"/>
          </a:p>
          <a:p>
            <a:pPr lvl="1"/>
            <a:r>
              <a:rPr lang="en-US" sz="2800" dirty="0"/>
              <a:t>Mean attachment (baseline, 1 year</a:t>
            </a:r>
            <a:r>
              <a:rPr lang="en-US" sz="2800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437" y="1310149"/>
            <a:ext cx="10515600" cy="47082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Linear regression for each continuous outcome</a:t>
            </a:r>
          </a:p>
          <a:p>
            <a:pPr lvl="1"/>
            <a:r>
              <a:rPr lang="en-US" sz="3200" dirty="0" smtClean="0"/>
              <a:t>Model outcome</a:t>
            </a:r>
            <a:r>
              <a:rPr lang="en-US" sz="3200" dirty="0"/>
              <a:t>: difference in dental </a:t>
            </a:r>
            <a:r>
              <a:rPr lang="en-US" sz="3200" dirty="0" smtClean="0"/>
              <a:t>                               measurement from </a:t>
            </a:r>
            <a:r>
              <a:rPr lang="en-US" sz="3200" dirty="0"/>
              <a:t>baseline to 1 year</a:t>
            </a:r>
          </a:p>
          <a:p>
            <a:pPr lvl="1"/>
            <a:r>
              <a:rPr lang="en-US" sz="3200" dirty="0"/>
              <a:t>Adjusted for treatment group</a:t>
            </a:r>
          </a:p>
          <a:p>
            <a:pPr lvl="1"/>
            <a:r>
              <a:rPr lang="en-US" sz="3200" dirty="0"/>
              <a:t>Adjusted for baseline measurement</a:t>
            </a:r>
          </a:p>
          <a:p>
            <a:pPr lvl="1"/>
            <a:r>
              <a:rPr lang="en-US" sz="3200" dirty="0"/>
              <a:t>Did not adjust for demographics, since trial </a:t>
            </a:r>
            <a:r>
              <a:rPr lang="en-US" sz="3200" dirty="0" smtClean="0"/>
              <a:t>                      was </a:t>
            </a:r>
            <a:r>
              <a:rPr lang="en-US" sz="3200" dirty="0"/>
              <a:t>randomized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Outcome 1: Difference in pocket depth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=−0.294)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7" r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662636"/>
              </p:ext>
            </p:extLst>
          </p:nvPr>
        </p:nvGraphicFramePr>
        <p:xfrm>
          <a:off x="3916218" y="665017"/>
          <a:ext cx="7518400" cy="4738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6213">
                  <a:extLst>
                    <a:ext uri="{9D8B030D-6E8A-4147-A177-3AD203B41FA5}">
                      <a16:colId xmlns:a16="http://schemas.microsoft.com/office/drawing/2014/main" val="2029661233"/>
                    </a:ext>
                  </a:extLst>
                </a:gridCol>
                <a:gridCol w="1215007">
                  <a:extLst>
                    <a:ext uri="{9D8B030D-6E8A-4147-A177-3AD203B41FA5}">
                      <a16:colId xmlns:a16="http://schemas.microsoft.com/office/drawing/2014/main" val="586417790"/>
                    </a:ext>
                  </a:extLst>
                </a:gridCol>
                <a:gridCol w="2776378">
                  <a:extLst>
                    <a:ext uri="{9D8B030D-6E8A-4147-A177-3AD203B41FA5}">
                      <a16:colId xmlns:a16="http://schemas.microsoft.com/office/drawing/2014/main" val="3226493492"/>
                    </a:ext>
                  </a:extLst>
                </a:gridCol>
                <a:gridCol w="1200802">
                  <a:extLst>
                    <a:ext uri="{9D8B030D-6E8A-4147-A177-3AD203B41FA5}">
                      <a16:colId xmlns:a16="http://schemas.microsoft.com/office/drawing/2014/main" val="2546817392"/>
                    </a:ext>
                  </a:extLst>
                </a:gridCol>
              </a:tblGrid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Estimate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95% Confidence Interval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p-value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18015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Intercept (Control)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(-0.343 , 0.409)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0.862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7851463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Placebo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-0.033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(-0.184 , 0.118)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312122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Low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0.125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(-0.028 , 0.278)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0.113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7915876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Medium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0.108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(-0.049 , 0.265)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0.179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7469535"/>
                  </a:ext>
                </a:extLst>
              </a:tr>
              <a:tr h="6146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 Dose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-0.056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(-0.221 , 0.109)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0.506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33925991"/>
                  </a:ext>
                </a:extLst>
              </a:tr>
              <a:tr h="7599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Baseline Pocket Depth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-0.113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(-0.223 , -0.003)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0.046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686871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03491" y="5523345"/>
            <a:ext cx="332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Baseline significantly predicts difference in pocket depth (but notice 95% CI)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58594" y="4685624"/>
            <a:ext cx="1176024" cy="7776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Outcome 2: Difference in attachment</a:t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=−0.099)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67736"/>
              </p:ext>
            </p:extLst>
          </p:nvPr>
        </p:nvGraphicFramePr>
        <p:xfrm>
          <a:off x="3999345" y="545379"/>
          <a:ext cx="7333673" cy="4737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4159">
                  <a:extLst>
                    <a:ext uri="{9D8B030D-6E8A-4147-A177-3AD203B41FA5}">
                      <a16:colId xmlns:a16="http://schemas.microsoft.com/office/drawing/2014/main" val="3940998476"/>
                    </a:ext>
                  </a:extLst>
                </a:gridCol>
                <a:gridCol w="1158701">
                  <a:extLst>
                    <a:ext uri="{9D8B030D-6E8A-4147-A177-3AD203B41FA5}">
                      <a16:colId xmlns:a16="http://schemas.microsoft.com/office/drawing/2014/main" val="4102194831"/>
                    </a:ext>
                  </a:extLst>
                </a:gridCol>
                <a:gridCol w="2646417">
                  <a:extLst>
                    <a:ext uri="{9D8B030D-6E8A-4147-A177-3AD203B41FA5}">
                      <a16:colId xmlns:a16="http://schemas.microsoft.com/office/drawing/2014/main" val="2357244688"/>
                    </a:ext>
                  </a:extLst>
                </a:gridCol>
                <a:gridCol w="1144396">
                  <a:extLst>
                    <a:ext uri="{9D8B030D-6E8A-4147-A177-3AD203B41FA5}">
                      <a16:colId xmlns:a16="http://schemas.microsoft.com/office/drawing/2014/main" val="134563513"/>
                    </a:ext>
                  </a:extLst>
                </a:gridCol>
              </a:tblGrid>
              <a:tr h="1005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Estimate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95% Confidence Interval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p-value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940362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Intercept (Control)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0.107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(-0.075 , 0.289)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0.253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994333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Placebo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(-0.107 , 0.191)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0.582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16558028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0.146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(-0.003 , 0.295)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10765807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Medium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0.176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(0.027 , 0.325)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0.023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67134855"/>
                  </a:ext>
                </a:extLst>
              </a:tr>
              <a:tr h="582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 Dose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0.027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(-0.132 , 0.186)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0.742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5258679"/>
                  </a:ext>
                </a:extLst>
              </a:tr>
              <a:tr h="8218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Baseline Attachment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-0.129</a:t>
                      </a:r>
                      <a:endParaRPr lang="en-US" sz="3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(-0.188 , -0.07)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&lt;0.001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77716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3092" y="5431042"/>
            <a:ext cx="3934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Medium dose significant compared to control—but in wrong direction!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9382" y="5565045"/>
            <a:ext cx="407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Baseline significantly predicts difference in attachment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78472" y="3306619"/>
            <a:ext cx="1154545" cy="5818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78473" y="4470400"/>
            <a:ext cx="1154545" cy="8127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71055"/>
            <a:ext cx="7315200" cy="6386945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Results: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Treatment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(1) lower average pocket depth and does </a:t>
            </a:r>
            <a:r>
              <a:rPr lang="en-US" sz="2800" b="1" dirty="0" smtClean="0"/>
              <a:t>not </a:t>
            </a:r>
            <a:r>
              <a:rPr lang="en-US" sz="2800" dirty="0" smtClean="0"/>
              <a:t>result in (2) lower attachment loss after 1 year compared to control and placebo.</a:t>
            </a:r>
          </a:p>
          <a:p>
            <a:pPr marL="457200" lvl="1" indent="0">
              <a:buNone/>
            </a:pPr>
            <a:endParaRPr lang="en-US" sz="1600" b="1" dirty="0" smtClean="0"/>
          </a:p>
          <a:p>
            <a:r>
              <a:rPr lang="en-US" sz="3200" u="sng" dirty="0" smtClean="0"/>
              <a:t>Limitations: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Study population is primarily white adults with higher proportion of smokers than general population </a:t>
            </a:r>
          </a:p>
          <a:p>
            <a:pPr lvl="1"/>
            <a:r>
              <a:rPr lang="en-US" sz="2800" dirty="0" smtClean="0"/>
              <a:t>Missing 27 outcomes, so sample size was reduced, especially in men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287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234</TotalTime>
  <Words>407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Corbel</vt:lpstr>
      <vt:lpstr>Times New Roman</vt:lpstr>
      <vt:lpstr>Wingdings 2</vt:lpstr>
      <vt:lpstr>Frame</vt:lpstr>
      <vt:lpstr>Project 0:  New Gel Treatment  for Gum Disease</vt:lpstr>
      <vt:lpstr>Research Question &amp; Hypothesis </vt:lpstr>
      <vt:lpstr>Summary of data</vt:lpstr>
      <vt:lpstr>Analysis Plan</vt:lpstr>
      <vt:lpstr>Outcome 1: Difference in pocket depth  (μ_diff=-0.294)</vt:lpstr>
      <vt:lpstr>Outcome 2: Difference in attachment  (μ_diff=-0.099) </vt:lpstr>
      <vt:lpstr>Results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Rachel2</dc:creator>
  <cp:lastModifiedBy>Johnson, Rachel2</cp:lastModifiedBy>
  <cp:revision>18</cp:revision>
  <dcterms:created xsi:type="dcterms:W3CDTF">2017-09-11T21:51:46Z</dcterms:created>
  <dcterms:modified xsi:type="dcterms:W3CDTF">2017-09-13T02:55:51Z</dcterms:modified>
</cp:coreProperties>
</file>