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9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F703-7D9A-4083-A814-7D513770CF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275" y="568051"/>
            <a:ext cx="10476865" cy="292608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                                               Interim Presentation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 Surgery Database Review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75298"/>
              </p:ext>
            </p:extLst>
          </p:nvPr>
        </p:nvGraphicFramePr>
        <p:xfrm>
          <a:off x="4000501" y="171452"/>
          <a:ext cx="7486649" cy="6457943"/>
        </p:xfrm>
        <a:graphic>
          <a:graphicData uri="http://schemas.openxmlformats.org/drawingml/2006/table">
            <a:tbl>
              <a:tblPr/>
              <a:tblGrid>
                <a:gridCol w="5586192">
                  <a:extLst>
                    <a:ext uri="{9D8B030D-6E8A-4147-A177-3AD203B41FA5}">
                      <a16:colId xmlns:a16="http://schemas.microsoft.com/office/drawing/2014/main" val="515311236"/>
                    </a:ext>
                  </a:extLst>
                </a:gridCol>
                <a:gridCol w="1900457">
                  <a:extLst>
                    <a:ext uri="{9D8B030D-6E8A-4147-A177-3AD203B41FA5}">
                      <a16:colId xmlns:a16="http://schemas.microsoft.com/office/drawing/2014/main" val="2576454305"/>
                    </a:ext>
                  </a:extLst>
                </a:gridCol>
              </a:tblGrid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Hospitals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63168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undergoing heart surgery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26518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32137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Procedure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55124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Valve surgery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6174 (23.28)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71160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CABG surgery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21589 (81.41)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38123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ASA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912740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= good health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(0.08)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7291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1082 (4.08)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55230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5020 (18.93)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424899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18981 (71.58)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640699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= near death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 (0.2)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0815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Missing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1360 (5.13)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043523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BMI (median (IQR))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28.66 (5.05)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14478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Missing (n (%))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702 (2.65)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57465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Albumin (median (IQR))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(0.73)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75036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Missing (n (%))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13591 (51.25)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27856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 day mortality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787 (2.97)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77418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86914" y="5886450"/>
            <a:ext cx="1900236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364" y="400050"/>
            <a:ext cx="3186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       Summary</a:t>
            </a:r>
          </a:p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6 periods (3 years)</a:t>
            </a:r>
            <a:endParaRPr lang="en-US" sz="4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4364" y="400050"/>
            <a:ext cx="3186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       Summary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1 period (6 months)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45366"/>
              </p:ext>
            </p:extLst>
          </p:nvPr>
        </p:nvGraphicFramePr>
        <p:xfrm>
          <a:off x="4449761" y="228604"/>
          <a:ext cx="6708778" cy="6415090"/>
        </p:xfrm>
        <a:graphic>
          <a:graphicData uri="http://schemas.openxmlformats.org/drawingml/2006/table">
            <a:tbl>
              <a:tblPr/>
              <a:tblGrid>
                <a:gridCol w="1110255">
                  <a:extLst>
                    <a:ext uri="{9D8B030D-6E8A-4147-A177-3AD203B41FA5}">
                      <a16:colId xmlns:a16="http://schemas.microsoft.com/office/drawing/2014/main" val="87191224"/>
                    </a:ext>
                  </a:extLst>
                </a:gridCol>
                <a:gridCol w="1653572">
                  <a:extLst>
                    <a:ext uri="{9D8B030D-6E8A-4147-A177-3AD203B41FA5}">
                      <a16:colId xmlns:a16="http://schemas.microsoft.com/office/drawing/2014/main" val="990460988"/>
                    </a:ext>
                  </a:extLst>
                </a:gridCol>
                <a:gridCol w="2338624">
                  <a:extLst>
                    <a:ext uri="{9D8B030D-6E8A-4147-A177-3AD203B41FA5}">
                      <a16:colId xmlns:a16="http://schemas.microsoft.com/office/drawing/2014/main" val="3939045857"/>
                    </a:ext>
                  </a:extLst>
                </a:gridCol>
                <a:gridCol w="1606327">
                  <a:extLst>
                    <a:ext uri="{9D8B030D-6E8A-4147-A177-3AD203B41FA5}">
                      <a16:colId xmlns:a16="http://schemas.microsoft.com/office/drawing/2014/main" val="4016431496"/>
                    </a:ext>
                  </a:extLst>
                </a:gridCol>
              </a:tblGrid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Hospital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died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in surgery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 died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63422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23150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55191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75408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55768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30109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32848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62634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7996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105368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2094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60637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888777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91441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3.74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003102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560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3.96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58786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79644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116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4.31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6997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71809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1468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492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44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Analysis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BMI data issues that were results of wrong units or incorrect calculation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investigate missing data and reasons for missingness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those missing albumin (n = 13591)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potential bias will arise from missing data issues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expected death rate for each hospital and determine variation around this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54066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293</Words>
  <Application>Microsoft Office PowerPoint</Application>
  <PresentationFormat>Widescreen</PresentationFormat>
  <Paragraphs>134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Project 2:                                               Interim Presentation VA Surgery Database Review</vt:lpstr>
      <vt:lpstr>PowerPoint Presentation</vt:lpstr>
      <vt:lpstr>PowerPoint Presentation</vt:lpstr>
      <vt:lpstr>Data Cleaning &amp; Analysis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Interim Presentation VA Surgery Database Review</dc:title>
  <dc:creator>Johnson, Rachel2</dc:creator>
  <cp:lastModifiedBy>Johnson, Rachel2</cp:lastModifiedBy>
  <cp:revision>7</cp:revision>
  <dcterms:created xsi:type="dcterms:W3CDTF">2017-10-15T18:36:15Z</dcterms:created>
  <dcterms:modified xsi:type="dcterms:W3CDTF">2017-10-15T19:21:39Z</dcterms:modified>
</cp:coreProperties>
</file>