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4660"/>
  </p:normalViewPr>
  <p:slideViewPr>
    <p:cSldViewPr snapToGrid="0">
      <p:cViewPr varScale="1">
        <p:scale>
          <a:sx n="67" d="100"/>
          <a:sy n="67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3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3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3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1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3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6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6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B4DE-FAA3-4E4C-94BA-534FC6DBF53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2: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Surgery Database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Rachel Johnson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80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Data Summary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411586"/>
              </p:ext>
            </p:extLst>
          </p:nvPr>
        </p:nvGraphicFramePr>
        <p:xfrm>
          <a:off x="5732102" y="1551713"/>
          <a:ext cx="5621698" cy="4839850"/>
        </p:xfrm>
        <a:graphic>
          <a:graphicData uri="http://schemas.openxmlformats.org/drawingml/2006/table">
            <a:tbl>
              <a:tblPr firstRow="1" firstCol="1" bandRow="1"/>
              <a:tblGrid>
                <a:gridCol w="4114924">
                  <a:extLst>
                    <a:ext uri="{9D8B030D-6E8A-4147-A177-3AD203B41FA5}">
                      <a16:colId xmlns:a16="http://schemas.microsoft.com/office/drawing/2014/main" val="533440049"/>
                    </a:ext>
                  </a:extLst>
                </a:gridCol>
                <a:gridCol w="1506774">
                  <a:extLst>
                    <a:ext uri="{9D8B030D-6E8A-4147-A177-3AD203B41FA5}">
                      <a16:colId xmlns:a16="http://schemas.microsoft.com/office/drawing/2014/main" val="2141139045"/>
                    </a:ext>
                  </a:extLst>
                </a:gridCol>
              </a:tblGrid>
              <a:tr h="340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Hospitals (n)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03494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Patients undergoing heart surgery (n)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26518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474369"/>
                  </a:ext>
                </a:extLst>
              </a:tr>
              <a:tr h="3780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Procedure (n (%))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35771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 indent="4191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Valve surgery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5610 (21.16)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691934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 indent="4191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CABG surgery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21457 (80.91)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057162"/>
                  </a:ext>
                </a:extLst>
              </a:tr>
              <a:tr h="3780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ASA (n (%))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76919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 indent="4191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 or less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6296 (23.74)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011188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 indent="4191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 or greater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19558 (73.75)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218687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 indent="4191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Missing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664 (2.5)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473801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BMI (mean (SD))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28.64 (3.78)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510401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 indent="4191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Missing (n (%))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702 (2.65)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704038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Albumin (mean (SD))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4.02 (0.55)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053960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 indent="4191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Missing (n (%))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13239 (49.92)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7492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 day mortality (n (%))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834 (3.15)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47534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0334" y="1888148"/>
            <a:ext cx="47105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goal: evaluate 30 day mortality rates among 44 VA hospitals in most recent 6 month period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 dichotomized ASA, fixed BMI miscalculations in hospitals 1-16, removed procedure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have VA data set 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92293" y="1551713"/>
            <a:ext cx="0" cy="4895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97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13,239 missing values for albumin out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25,618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(49.9% missing)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Missingness for albumin not explained by any other variables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covariate data in logistic regressions (missing BMI or procedure) associated with higher mortality rates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Mortality rate in period 39 for those with no missing covariate data: 2.89%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Mortality rate in period 39 for those with missing covariate data: 8.41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8.01% mortality rate for missing BMI, 9.71% mortality rate for missing procedure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Missingness associated with outcome = potential bias in analysis</a:t>
            </a:r>
          </a:p>
        </p:txBody>
      </p:sp>
    </p:spTree>
    <p:extLst>
      <p:ext uri="{BB962C8B-B14F-4D97-AF65-F5344CB8AC3E}">
        <p14:creationId xmlns:p14="http://schemas.microsoft.com/office/powerpoint/2010/main" val="156870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Plan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196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mortality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modeled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covariates: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type, ASA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BMI, with and without albumin)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estimates used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individuals in period 39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values averaged to find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mortality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rates by hospital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performed on population with no missing covariate data, analysis above performed in each bootstrap iteration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10,000 iterations performed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results in 95% confidence interval around predicted value for each hospital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observed mortality rate/expected mortality rate ratio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84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Logistic Regressions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601105"/>
              </p:ext>
            </p:extLst>
          </p:nvPr>
        </p:nvGraphicFramePr>
        <p:xfrm>
          <a:off x="4267200" y="1585258"/>
          <a:ext cx="7326744" cy="2063410"/>
        </p:xfrm>
        <a:graphic>
          <a:graphicData uri="http://schemas.openxmlformats.org/drawingml/2006/table">
            <a:tbl>
              <a:tblPr firstRow="1" firstCol="1" bandRow="1"/>
              <a:tblGrid>
                <a:gridCol w="3619499">
                  <a:extLst>
                    <a:ext uri="{9D8B030D-6E8A-4147-A177-3AD203B41FA5}">
                      <a16:colId xmlns:a16="http://schemas.microsoft.com/office/drawing/2014/main" val="107938404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29965726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435195369"/>
                    </a:ext>
                  </a:extLst>
                </a:gridCol>
                <a:gridCol w="1278370">
                  <a:extLst>
                    <a:ext uri="{9D8B030D-6E8A-4147-A177-3AD203B41FA5}">
                      <a16:colId xmlns:a16="http://schemas.microsoft.com/office/drawing/2014/main" val="2012785979"/>
                    </a:ext>
                  </a:extLst>
                </a:gridCol>
              </a:tblGrid>
              <a:tr h="4055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Covariate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95% CI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p-value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630443"/>
                  </a:ext>
                </a:extLst>
              </a:tr>
              <a:tr h="414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Procedure (reference = valve surgery)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1.337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1.002, 1.785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485159"/>
                  </a:ext>
                </a:extLst>
              </a:tr>
              <a:tr h="414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ASA (reference = 3 or less)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2.379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1.681, 3.367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&lt;0.001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354826"/>
                  </a:ext>
                </a:extLst>
              </a:tr>
              <a:tr h="414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BMI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0.968, 1.026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0.837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03861"/>
                  </a:ext>
                </a:extLst>
              </a:tr>
              <a:tr h="4144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Albumin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0.952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0.772, 1.175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0.649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9365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185852"/>
              </p:ext>
            </p:extLst>
          </p:nvPr>
        </p:nvGraphicFramePr>
        <p:xfrm>
          <a:off x="4267200" y="4101248"/>
          <a:ext cx="7219951" cy="1830100"/>
        </p:xfrm>
        <a:graphic>
          <a:graphicData uri="http://schemas.openxmlformats.org/drawingml/2006/table">
            <a:tbl>
              <a:tblPr firstRow="1" firstCol="1" bandRow="1"/>
              <a:tblGrid>
                <a:gridCol w="3940828">
                  <a:extLst>
                    <a:ext uri="{9D8B030D-6E8A-4147-A177-3AD203B41FA5}">
                      <a16:colId xmlns:a16="http://schemas.microsoft.com/office/drawing/2014/main" val="3496686878"/>
                    </a:ext>
                  </a:extLst>
                </a:gridCol>
                <a:gridCol w="1090896">
                  <a:extLst>
                    <a:ext uri="{9D8B030D-6E8A-4147-A177-3AD203B41FA5}">
                      <a16:colId xmlns:a16="http://schemas.microsoft.com/office/drawing/2014/main" val="485822530"/>
                    </a:ext>
                  </a:extLst>
                </a:gridCol>
                <a:gridCol w="1292166">
                  <a:extLst>
                    <a:ext uri="{9D8B030D-6E8A-4147-A177-3AD203B41FA5}">
                      <a16:colId xmlns:a16="http://schemas.microsoft.com/office/drawing/2014/main" val="4124604893"/>
                    </a:ext>
                  </a:extLst>
                </a:gridCol>
                <a:gridCol w="896061">
                  <a:extLst>
                    <a:ext uri="{9D8B030D-6E8A-4147-A177-3AD203B41FA5}">
                      <a16:colId xmlns:a16="http://schemas.microsoft.com/office/drawing/2014/main" val="2428123916"/>
                    </a:ext>
                  </a:extLst>
                </a:gridCol>
              </a:tblGrid>
              <a:tr h="457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Covariate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95% CI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p-value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10383"/>
                  </a:ext>
                </a:extLst>
              </a:tr>
              <a:tr h="457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Procedure (reference = valve surgery)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1.384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1.128, 1.698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272709"/>
                  </a:ext>
                </a:extLst>
              </a:tr>
              <a:tr h="457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ASA (reference = 3 or less)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2.707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2.127, 3.447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&lt;0.001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571526"/>
                  </a:ext>
                </a:extLst>
              </a:tr>
              <a:tr h="457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BMI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1.009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0.988, 1.029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0.407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7262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8626" y="1585258"/>
            <a:ext cx="3429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Estimates’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not change with addition of albumin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Albumin is not a significant or valuable predictor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04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0401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&amp; Expected Death Rates by Hospital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567899"/>
              </p:ext>
            </p:extLst>
          </p:nvPr>
        </p:nvGraphicFramePr>
        <p:xfrm>
          <a:off x="1004614" y="1690688"/>
          <a:ext cx="10487570" cy="4471307"/>
        </p:xfrm>
        <a:graphic>
          <a:graphicData uri="http://schemas.openxmlformats.org/drawingml/2006/table">
            <a:tbl>
              <a:tblPr/>
              <a:tblGrid>
                <a:gridCol w="901194">
                  <a:extLst>
                    <a:ext uri="{9D8B030D-6E8A-4147-A177-3AD203B41FA5}">
                      <a16:colId xmlns:a16="http://schemas.microsoft.com/office/drawing/2014/main" val="345773752"/>
                    </a:ext>
                  </a:extLst>
                </a:gridCol>
                <a:gridCol w="901194">
                  <a:extLst>
                    <a:ext uri="{9D8B030D-6E8A-4147-A177-3AD203B41FA5}">
                      <a16:colId xmlns:a16="http://schemas.microsoft.com/office/drawing/2014/main" val="3842364986"/>
                    </a:ext>
                  </a:extLst>
                </a:gridCol>
                <a:gridCol w="901194">
                  <a:extLst>
                    <a:ext uri="{9D8B030D-6E8A-4147-A177-3AD203B41FA5}">
                      <a16:colId xmlns:a16="http://schemas.microsoft.com/office/drawing/2014/main" val="2614944750"/>
                    </a:ext>
                  </a:extLst>
                </a:gridCol>
                <a:gridCol w="942295">
                  <a:extLst>
                    <a:ext uri="{9D8B030D-6E8A-4147-A177-3AD203B41FA5}">
                      <a16:colId xmlns:a16="http://schemas.microsoft.com/office/drawing/2014/main" val="909055724"/>
                    </a:ext>
                  </a:extLst>
                </a:gridCol>
                <a:gridCol w="2080464">
                  <a:extLst>
                    <a:ext uri="{9D8B030D-6E8A-4147-A177-3AD203B41FA5}">
                      <a16:colId xmlns:a16="http://schemas.microsoft.com/office/drawing/2014/main" val="3528998726"/>
                    </a:ext>
                  </a:extLst>
                </a:gridCol>
                <a:gridCol w="1329241">
                  <a:extLst>
                    <a:ext uri="{9D8B030D-6E8A-4147-A177-3AD203B41FA5}">
                      <a16:colId xmlns:a16="http://schemas.microsoft.com/office/drawing/2014/main" val="3027046611"/>
                    </a:ext>
                  </a:extLst>
                </a:gridCol>
                <a:gridCol w="1481766">
                  <a:extLst>
                    <a:ext uri="{9D8B030D-6E8A-4147-A177-3AD203B41FA5}">
                      <a16:colId xmlns:a16="http://schemas.microsoft.com/office/drawing/2014/main" val="2538243185"/>
                    </a:ext>
                  </a:extLst>
                </a:gridCol>
                <a:gridCol w="936470">
                  <a:extLst>
                    <a:ext uri="{9D8B030D-6E8A-4147-A177-3AD203B41FA5}">
                      <a16:colId xmlns:a16="http://schemas.microsoft.com/office/drawing/2014/main" val="2841742793"/>
                    </a:ext>
                  </a:extLst>
                </a:gridCol>
                <a:gridCol w="1013752">
                  <a:extLst>
                    <a:ext uri="{9D8B030D-6E8A-4147-A177-3AD203B41FA5}">
                      <a16:colId xmlns:a16="http://schemas.microsoft.com/office/drawing/2014/main" val="649995295"/>
                    </a:ext>
                  </a:extLst>
                </a:gridCol>
              </a:tblGrid>
              <a:tr h="8664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Hospital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Patients died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Patients in surgery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Percent died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Predicted percent died for last 6 months (population-adjusted)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Bootstrap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95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% CI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Observed Above Confidence Interval?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Unusually High?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Unusually Low?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757213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14.14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3.01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2.89, 3.32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21638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13.98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3.15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3, 3.45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86315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117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8.55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409010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104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6.73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2.82, 3.25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066000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105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6.67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2.84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2.75, 3.17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953376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60521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2.96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2.85, 3.27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447197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2.99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2.88, 3.31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856281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3.02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2.9, 3.33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464967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107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2.74, 3.16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954623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98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2.99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2.87, 3.3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14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34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&amp; Limitations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 hospitals (38.6%) above observed/expected ratio of 1.2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 hospitals (50.0%) below observed/expected ratio of 0.8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88.6% of hospitals required a site visit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want to change ratio in future to only visit unique hospitals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complete cases for hospital 30 in period 39, can’t find expected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for albumin—not a big concern, but can’t be included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for covariates—bigger concern because missingness related to outcome; expected rates likely too 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674</Words>
  <Application>Microsoft Office PowerPoint</Application>
  <PresentationFormat>Widescreen</PresentationFormat>
  <Paragraphs>207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Project 2:  VA Surgery Database Review</vt:lpstr>
      <vt:lpstr>Introduction &amp; Data Summary</vt:lpstr>
      <vt:lpstr>Missing Data</vt:lpstr>
      <vt:lpstr>Analysis Plan</vt:lpstr>
      <vt:lpstr>Results of Logistic Regressions</vt:lpstr>
      <vt:lpstr>Observed &amp; Expected Death Rates by Hospital</vt:lpstr>
      <vt:lpstr>Conclusions &amp;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 VA Surgery Database Review</dc:title>
  <dc:creator>Johnson, Rachel2</dc:creator>
  <cp:lastModifiedBy>Johnson, Rachel2</cp:lastModifiedBy>
  <cp:revision>17</cp:revision>
  <dcterms:created xsi:type="dcterms:W3CDTF">2017-10-31T14:20:36Z</dcterms:created>
  <dcterms:modified xsi:type="dcterms:W3CDTF">2017-11-01T14:45:34Z</dcterms:modified>
</cp:coreProperties>
</file>