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F703-7D9A-4083-A814-7D513770CF9F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5118-D8A6-43EA-A611-23FE029E0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694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F703-7D9A-4083-A814-7D513770CF9F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5118-D8A6-43EA-A611-23FE029E0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46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F703-7D9A-4083-A814-7D513770CF9F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5118-D8A6-43EA-A611-23FE029E0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68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F703-7D9A-4083-A814-7D513770CF9F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5118-D8A6-43EA-A611-23FE029E0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92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F703-7D9A-4083-A814-7D513770CF9F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5118-D8A6-43EA-A611-23FE029E0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50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F703-7D9A-4083-A814-7D513770CF9F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5118-D8A6-43EA-A611-23FE029E0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3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F703-7D9A-4083-A814-7D513770CF9F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5118-D8A6-43EA-A611-23FE029E0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90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F703-7D9A-4083-A814-7D513770CF9F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5118-D8A6-43EA-A611-23FE029E0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2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F703-7D9A-4083-A814-7D513770CF9F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5118-D8A6-43EA-A611-23FE029E0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304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F703-7D9A-4083-A814-7D513770CF9F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5118-D8A6-43EA-A611-23FE029E0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4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F703-7D9A-4083-A814-7D513770CF9F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5118-D8A6-43EA-A611-23FE029E0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31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9F703-7D9A-4083-A814-7D513770CF9F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F5118-D8A6-43EA-A611-23FE029E0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09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7275" y="568051"/>
            <a:ext cx="10476865" cy="2926080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2:                                               Interim Presentation</a:t>
            </a:r>
            <a:b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 Surgery Database Review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Rachel Johnson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307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14364" y="400050"/>
            <a:ext cx="31861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          Summary</a:t>
            </a:r>
          </a:p>
          <a:p>
            <a:pPr algn="ctr"/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last 6 periods (3 years)</a:t>
            </a:r>
            <a:endParaRPr lang="en-US" sz="48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022291"/>
              </p:ext>
            </p:extLst>
          </p:nvPr>
        </p:nvGraphicFramePr>
        <p:xfrm>
          <a:off x="3800476" y="400050"/>
          <a:ext cx="7686674" cy="6099600"/>
        </p:xfrm>
        <a:graphic>
          <a:graphicData uri="http://schemas.openxmlformats.org/drawingml/2006/table">
            <a:tbl>
              <a:tblPr/>
              <a:tblGrid>
                <a:gridCol w="5378592">
                  <a:extLst>
                    <a:ext uri="{9D8B030D-6E8A-4147-A177-3AD203B41FA5}">
                      <a16:colId xmlns:a16="http://schemas.microsoft.com/office/drawing/2014/main" val="3753465906"/>
                    </a:ext>
                  </a:extLst>
                </a:gridCol>
                <a:gridCol w="2308082">
                  <a:extLst>
                    <a:ext uri="{9D8B030D-6E8A-4147-A177-3AD203B41FA5}">
                      <a16:colId xmlns:a16="http://schemas.microsoft.com/office/drawing/2014/main" val="3634367124"/>
                    </a:ext>
                  </a:extLst>
                </a:gridCol>
              </a:tblGrid>
              <a:tr h="3588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Hospitals (n)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7455226"/>
                  </a:ext>
                </a:extLst>
              </a:tr>
              <a:tr h="3588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Patients undergoing heart surgery (n)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26520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9296893"/>
                  </a:ext>
                </a:extLst>
              </a:tr>
              <a:tr h="3588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Procedure (n (%))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6044663"/>
                  </a:ext>
                </a:extLst>
              </a:tr>
              <a:tr h="3588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Valve surgery</a:t>
                      </a:r>
                    </a:p>
                  </a:txBody>
                  <a:tcPr marL="25717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5612 (21.16)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9378226"/>
                  </a:ext>
                </a:extLst>
              </a:tr>
              <a:tr h="3588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CABG surgery</a:t>
                      </a:r>
                    </a:p>
                  </a:txBody>
                  <a:tcPr marL="25717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21459 (80.92)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187801"/>
                  </a:ext>
                </a:extLst>
              </a:tr>
              <a:tr h="3588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ASA (n (%))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430640"/>
                  </a:ext>
                </a:extLst>
              </a:tr>
              <a:tr h="3588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 = good health</a:t>
                      </a:r>
                    </a:p>
                  </a:txBody>
                  <a:tcPr marL="25717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21 (0.08)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3892677"/>
                  </a:ext>
                </a:extLst>
              </a:tr>
              <a:tr h="3588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25717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1115 (4.2)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094253"/>
                  </a:ext>
                </a:extLst>
              </a:tr>
              <a:tr h="3588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25717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5161 (19.46)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4364870"/>
                  </a:ext>
                </a:extLst>
              </a:tr>
              <a:tr h="3588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25717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19504 (73.54)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260376"/>
                  </a:ext>
                </a:extLst>
              </a:tr>
              <a:tr h="3588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 = near death</a:t>
                      </a:r>
                    </a:p>
                  </a:txBody>
                  <a:tcPr marL="25717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55 (0.21)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3200961"/>
                  </a:ext>
                </a:extLst>
              </a:tr>
              <a:tr h="3588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Missing</a:t>
                      </a:r>
                    </a:p>
                  </a:txBody>
                  <a:tcPr marL="25717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664 (2.5)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2638892"/>
                  </a:ext>
                </a:extLst>
              </a:tr>
              <a:tr h="3588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BMI (median (IQR))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28.66 (5.05)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5700885"/>
                  </a:ext>
                </a:extLst>
              </a:tr>
              <a:tr h="3588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Missing (n (%))</a:t>
                      </a:r>
                    </a:p>
                  </a:txBody>
                  <a:tcPr marL="25717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702 (2.65)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3476557"/>
                  </a:ext>
                </a:extLst>
              </a:tr>
              <a:tr h="3588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Albumin (median (IQR))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 (0.73)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0223754"/>
                  </a:ext>
                </a:extLst>
              </a:tr>
              <a:tr h="3588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Missing (n (%))</a:t>
                      </a:r>
                    </a:p>
                  </a:txBody>
                  <a:tcPr marL="25717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13241 (49.93)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077240"/>
                  </a:ext>
                </a:extLst>
              </a:tr>
              <a:tr h="3588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30 day mortality (n (%))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835 (3.15)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1386808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186862" y="5772150"/>
            <a:ext cx="2300287" cy="3714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91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14364" y="400050"/>
            <a:ext cx="31861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          Summary 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last 1 period (6 months)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245366"/>
              </p:ext>
            </p:extLst>
          </p:nvPr>
        </p:nvGraphicFramePr>
        <p:xfrm>
          <a:off x="4449761" y="228604"/>
          <a:ext cx="6708778" cy="6415090"/>
        </p:xfrm>
        <a:graphic>
          <a:graphicData uri="http://schemas.openxmlformats.org/drawingml/2006/table">
            <a:tbl>
              <a:tblPr/>
              <a:tblGrid>
                <a:gridCol w="1110255">
                  <a:extLst>
                    <a:ext uri="{9D8B030D-6E8A-4147-A177-3AD203B41FA5}">
                      <a16:colId xmlns:a16="http://schemas.microsoft.com/office/drawing/2014/main" val="87191224"/>
                    </a:ext>
                  </a:extLst>
                </a:gridCol>
                <a:gridCol w="1653572">
                  <a:extLst>
                    <a:ext uri="{9D8B030D-6E8A-4147-A177-3AD203B41FA5}">
                      <a16:colId xmlns:a16="http://schemas.microsoft.com/office/drawing/2014/main" val="990460988"/>
                    </a:ext>
                  </a:extLst>
                </a:gridCol>
                <a:gridCol w="2338624">
                  <a:extLst>
                    <a:ext uri="{9D8B030D-6E8A-4147-A177-3AD203B41FA5}">
                      <a16:colId xmlns:a16="http://schemas.microsoft.com/office/drawing/2014/main" val="3939045857"/>
                    </a:ext>
                  </a:extLst>
                </a:gridCol>
                <a:gridCol w="1606327">
                  <a:extLst>
                    <a:ext uri="{9D8B030D-6E8A-4147-A177-3AD203B41FA5}">
                      <a16:colId xmlns:a16="http://schemas.microsoft.com/office/drawing/2014/main" val="4016431496"/>
                    </a:ext>
                  </a:extLst>
                </a:gridCol>
              </a:tblGrid>
              <a:tr h="2915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Hospital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Patients died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Patients in surgery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Percent died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8963422"/>
                  </a:ext>
                </a:extLst>
              </a:tr>
              <a:tr h="2915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8231501"/>
                  </a:ext>
                </a:extLst>
              </a:tr>
              <a:tr h="2915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0.93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8551913"/>
                  </a:ext>
                </a:extLst>
              </a:tr>
              <a:tr h="2915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9754084"/>
                  </a:ext>
                </a:extLst>
              </a:tr>
              <a:tr h="2915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4.26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6455768"/>
                  </a:ext>
                </a:extLst>
              </a:tr>
              <a:tr h="2915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930109"/>
                  </a:ext>
                </a:extLst>
              </a:tr>
              <a:tr h="2915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1.92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4328484"/>
                  </a:ext>
                </a:extLst>
              </a:tr>
              <a:tr h="2915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6.67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626341"/>
                  </a:ext>
                </a:extLst>
              </a:tr>
              <a:tr h="2915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3.33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747996"/>
                  </a:ext>
                </a:extLst>
              </a:tr>
              <a:tr h="2915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0105368"/>
                  </a:ext>
                </a:extLst>
              </a:tr>
              <a:tr h="2915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5920941"/>
                  </a:ext>
                </a:extLst>
              </a:tr>
              <a:tr h="2915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5606371"/>
                  </a:ext>
                </a:extLst>
              </a:tr>
              <a:tr h="2915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4.08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5888777"/>
                  </a:ext>
                </a:extLst>
              </a:tr>
              <a:tr h="2915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…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…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…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…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8914414"/>
                  </a:ext>
                </a:extLst>
              </a:tr>
              <a:tr h="2915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37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9459" marR="9459" marT="94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107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3.74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2003102"/>
                  </a:ext>
                </a:extLst>
              </a:tr>
              <a:tr h="2915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38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9459" marR="9459" marT="94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113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0.88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085604"/>
                  </a:ext>
                </a:extLst>
              </a:tr>
              <a:tr h="2915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39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9459" marR="9459" marT="94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101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3.96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2158786"/>
                  </a:ext>
                </a:extLst>
              </a:tr>
              <a:tr h="2915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40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9459" marR="9459" marT="94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86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2.33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4796443"/>
                  </a:ext>
                </a:extLst>
              </a:tr>
              <a:tr h="2915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41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marL="9459" marR="9459" marT="94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116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4.31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869971"/>
                  </a:ext>
                </a:extLst>
              </a:tr>
              <a:tr h="2915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42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459" marR="9459" marT="94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107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0718093"/>
                  </a:ext>
                </a:extLst>
              </a:tr>
              <a:tr h="2915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43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9459" marR="9459" marT="94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83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2.41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114683"/>
                  </a:ext>
                </a:extLst>
              </a:tr>
              <a:tr h="2915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44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9459" marR="9459" marT="945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98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4492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441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&amp; Analysis Plan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Fixed BMI data issues that were results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incorrect calculation in period 39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Further investigate missing data and reasons for missingness</a:t>
            </a: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those missing albumin (n = 13591)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if potential bias will arise from missing data issues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the expected death rate for each hospital and determine variation around this expected value</a:t>
            </a:r>
          </a:p>
        </p:txBody>
      </p:sp>
    </p:spTree>
    <p:extLst>
      <p:ext uri="{BB962C8B-B14F-4D97-AF65-F5344CB8AC3E}">
        <p14:creationId xmlns:p14="http://schemas.microsoft.com/office/powerpoint/2010/main" val="540667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Words>293</Words>
  <Application>Microsoft Office PowerPoint</Application>
  <PresentationFormat>Widescreen</PresentationFormat>
  <Paragraphs>132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Project 2:                                               Interim Presentation VA Surgery Database Review</vt:lpstr>
      <vt:lpstr>PowerPoint Presentation</vt:lpstr>
      <vt:lpstr>PowerPoint Presentation</vt:lpstr>
      <vt:lpstr>Data Cleaning &amp; Analysis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2: Interim Presentation VA Surgery Database Review</dc:title>
  <dc:creator>Johnson, Rachel2</dc:creator>
  <cp:lastModifiedBy>Johnson, Rachel2</cp:lastModifiedBy>
  <cp:revision>9</cp:revision>
  <dcterms:created xsi:type="dcterms:W3CDTF">2017-10-15T18:36:15Z</dcterms:created>
  <dcterms:modified xsi:type="dcterms:W3CDTF">2017-10-17T03:04:50Z</dcterms:modified>
</cp:coreProperties>
</file>