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2" y="1537999"/>
            <a:ext cx="1052945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0: </a:t>
            </a:r>
            <a:br>
              <a:rPr lang="en-US" dirty="0" smtClean="0"/>
            </a:br>
            <a:r>
              <a:rPr lang="en-US" dirty="0" smtClean="0"/>
              <a:t>New Gel Treatment </a:t>
            </a:r>
            <a:br>
              <a:rPr lang="en-US" dirty="0" smtClean="0"/>
            </a:br>
            <a:r>
              <a:rPr lang="en-US" dirty="0" smtClean="0"/>
              <a:t>for Gum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Rachel Johnson</a:t>
            </a:r>
          </a:p>
          <a:p>
            <a:r>
              <a:rPr lang="en-US" sz="2800" dirty="0" smtClean="0"/>
              <a:t>BIOS 6623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Research question:</a:t>
            </a:r>
            <a:r>
              <a:rPr lang="en-US" sz="3200" dirty="0" smtClean="0"/>
              <a:t> Does application of a new gel for treatment gum disease result in (1) lower average pocket depth and (2</a:t>
            </a:r>
            <a:r>
              <a:rPr lang="en-US" sz="3200" dirty="0" smtClean="0"/>
              <a:t>) lower </a:t>
            </a:r>
            <a:r>
              <a:rPr lang="en-US" sz="3200" dirty="0" smtClean="0"/>
              <a:t>attachment loss after 1 year?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3200" u="sng" dirty="0" smtClean="0"/>
              <a:t>Hypothesis:</a:t>
            </a:r>
            <a:r>
              <a:rPr lang="en-US" sz="3200" dirty="0" smtClean="0"/>
              <a:t> Treatment will result in (1) lower average pocket depth and (2) lower attachment loss after 1 year compared to the control and placebo groups</a:t>
            </a:r>
            <a:r>
              <a:rPr lang="en-US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75" y="836815"/>
            <a:ext cx="9894456" cy="5852159"/>
          </a:xfrm>
        </p:spPr>
        <p:txBody>
          <a:bodyPr>
            <a:normAutofit/>
          </a:bodyPr>
          <a:lstStyle/>
          <a:p>
            <a:r>
              <a:rPr lang="en-US" sz="3200" dirty="0"/>
              <a:t>Sample size</a:t>
            </a:r>
          </a:p>
          <a:p>
            <a:pPr lvl="1"/>
            <a:r>
              <a:rPr lang="en-US" sz="2800" dirty="0"/>
              <a:t>130 subjects, 27 missing outcomes</a:t>
            </a:r>
          </a:p>
          <a:p>
            <a:pPr lvl="1"/>
            <a:r>
              <a:rPr lang="en-US" sz="2800" dirty="0"/>
              <a:t>103 people included in analysis</a:t>
            </a:r>
          </a:p>
          <a:p>
            <a:r>
              <a:rPr lang="en-US" sz="3200" dirty="0"/>
              <a:t>5 </a:t>
            </a:r>
            <a:r>
              <a:rPr lang="en-US" sz="3200" dirty="0" smtClean="0"/>
              <a:t>groups</a:t>
            </a:r>
          </a:p>
          <a:p>
            <a:pPr lvl="1"/>
            <a:r>
              <a:rPr lang="en-US" sz="2800" dirty="0"/>
              <a:t>Control, placebo, low/med/high concentration </a:t>
            </a:r>
            <a:endParaRPr lang="en-US" sz="2800" dirty="0" smtClean="0"/>
          </a:p>
          <a:p>
            <a:pPr marL="502920" lvl="1" indent="0">
              <a:buNone/>
            </a:pPr>
            <a:r>
              <a:rPr lang="en-US" sz="2800" dirty="0" smtClean="0"/>
              <a:t>of </a:t>
            </a:r>
            <a:r>
              <a:rPr lang="en-US" sz="2800" dirty="0"/>
              <a:t>active </a:t>
            </a:r>
            <a:r>
              <a:rPr lang="en-US" sz="2800" dirty="0" smtClean="0"/>
              <a:t>ingredient</a:t>
            </a:r>
            <a:endParaRPr lang="en-US" sz="2800" dirty="0"/>
          </a:p>
          <a:p>
            <a:r>
              <a:rPr lang="en-US" sz="3200" dirty="0" smtClean="0"/>
              <a:t>Demographics</a:t>
            </a:r>
          </a:p>
          <a:p>
            <a:pPr lvl="1"/>
            <a:r>
              <a:rPr lang="en-US" sz="2800" dirty="0" smtClean="0"/>
              <a:t>Not included </a:t>
            </a:r>
            <a:r>
              <a:rPr lang="en-US" sz="2800" dirty="0" smtClean="0"/>
              <a:t>in models </a:t>
            </a:r>
            <a:r>
              <a:rPr lang="en-US" sz="2800" dirty="0" smtClean="0"/>
              <a:t>since trial was randomized </a:t>
            </a:r>
          </a:p>
          <a:p>
            <a:r>
              <a:rPr lang="en-US" sz="3200" dirty="0" smtClean="0"/>
              <a:t>Clinical o</a:t>
            </a:r>
            <a:r>
              <a:rPr lang="en-US" sz="3200" dirty="0" smtClean="0"/>
              <a:t>utcomes</a:t>
            </a:r>
            <a:endParaRPr lang="en-US" sz="3200" dirty="0"/>
          </a:p>
          <a:p>
            <a:pPr lvl="1"/>
            <a:r>
              <a:rPr lang="en-US" sz="2800" dirty="0"/>
              <a:t>Mean pocket depth (baseline, 1 </a:t>
            </a:r>
            <a:r>
              <a:rPr lang="en-US" sz="2800" dirty="0" err="1"/>
              <a:t>yr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Mean attachment (baseline, 1 year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37" y="1310149"/>
            <a:ext cx="10515600" cy="4708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Linear regression for each continuous outcome</a:t>
            </a:r>
          </a:p>
          <a:p>
            <a:pPr lvl="1"/>
            <a:r>
              <a:rPr lang="en-US" sz="3200" dirty="0" smtClean="0"/>
              <a:t>Model o</a:t>
            </a:r>
            <a:r>
              <a:rPr lang="en-US" sz="3200" dirty="0" smtClean="0"/>
              <a:t>utcome</a:t>
            </a:r>
            <a:r>
              <a:rPr lang="en-US" sz="3200" dirty="0"/>
              <a:t>: difference in dental </a:t>
            </a:r>
            <a:r>
              <a:rPr lang="en-US" sz="3200" dirty="0" smtClean="0"/>
              <a:t>                               measurement from </a:t>
            </a:r>
            <a:r>
              <a:rPr lang="en-US" sz="3200" dirty="0"/>
              <a:t>baseline to 1 year</a:t>
            </a:r>
          </a:p>
          <a:p>
            <a:pPr lvl="1"/>
            <a:r>
              <a:rPr lang="en-US" sz="3200" dirty="0"/>
              <a:t>Adjusted for treatment group</a:t>
            </a:r>
          </a:p>
          <a:p>
            <a:pPr lvl="1"/>
            <a:r>
              <a:rPr lang="en-US" sz="3200" dirty="0"/>
              <a:t>Adjusted for baseline measurement</a:t>
            </a:r>
          </a:p>
          <a:p>
            <a:pPr lvl="1"/>
            <a:r>
              <a:rPr lang="en-US" sz="3200" dirty="0"/>
              <a:t>Did not adjust for demographics, since trial </a:t>
            </a:r>
            <a:r>
              <a:rPr lang="en-US" sz="3200" dirty="0" smtClean="0"/>
              <a:t>                      was </a:t>
            </a:r>
            <a:r>
              <a:rPr lang="en-US" sz="3200" dirty="0"/>
              <a:t>randomized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1: Difference in pocket depth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=−0.294)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7"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62636"/>
              </p:ext>
            </p:extLst>
          </p:nvPr>
        </p:nvGraphicFramePr>
        <p:xfrm>
          <a:off x="3916218" y="665017"/>
          <a:ext cx="7518400" cy="473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213">
                  <a:extLst>
                    <a:ext uri="{9D8B030D-6E8A-4147-A177-3AD203B41FA5}">
                      <a16:colId xmlns:a16="http://schemas.microsoft.com/office/drawing/2014/main" val="2029661233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586417790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val="3226493492"/>
                    </a:ext>
                  </a:extLst>
                </a:gridCol>
                <a:gridCol w="1200802">
                  <a:extLst>
                    <a:ext uri="{9D8B030D-6E8A-4147-A177-3AD203B41FA5}">
                      <a16:colId xmlns:a16="http://schemas.microsoft.com/office/drawing/2014/main" val="2546817392"/>
                    </a:ext>
                  </a:extLst>
                </a:gridCol>
              </a:tblGrid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Estimate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95% Confidence Interval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p-value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8015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 (Control)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(-0.343 , 0.409)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0.862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7851463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Placebo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(-0.184 , 0.118)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12122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(-0.028 , 0.278)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7915876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Medium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(-0.049 , 0.265)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0.179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7469535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(-0.221 , 0.109)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39259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Pocket Depth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-0.113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(-0.223 , -0.003)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86871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03491" y="5523345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Baseline significantly predicts difference in pocket depth (but notice 95% CI)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58594" y="4685624"/>
            <a:ext cx="1176024" cy="7776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2: Difference in attachment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=−0.099)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7736"/>
              </p:ext>
            </p:extLst>
          </p:nvPr>
        </p:nvGraphicFramePr>
        <p:xfrm>
          <a:off x="3999345" y="545379"/>
          <a:ext cx="7333673" cy="473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159">
                  <a:extLst>
                    <a:ext uri="{9D8B030D-6E8A-4147-A177-3AD203B41FA5}">
                      <a16:colId xmlns:a16="http://schemas.microsoft.com/office/drawing/2014/main" val="3940998476"/>
                    </a:ext>
                  </a:extLst>
                </a:gridCol>
                <a:gridCol w="1158701">
                  <a:extLst>
                    <a:ext uri="{9D8B030D-6E8A-4147-A177-3AD203B41FA5}">
                      <a16:colId xmlns:a16="http://schemas.microsoft.com/office/drawing/2014/main" val="4102194831"/>
                    </a:ext>
                  </a:extLst>
                </a:gridCol>
                <a:gridCol w="2646417">
                  <a:extLst>
                    <a:ext uri="{9D8B030D-6E8A-4147-A177-3AD203B41FA5}">
                      <a16:colId xmlns:a16="http://schemas.microsoft.com/office/drawing/2014/main" val="2357244688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134563513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Confidence Interval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0362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Intercept (Control)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(-0.075 , 0.289)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994333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Placebo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(-0.107 , 0.191)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6558028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(-0.003 , 0.295)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07658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(0.027 , 0.325)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7134855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(-0.132 , 0.186)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58679"/>
                  </a:ext>
                </a:extLst>
              </a:tr>
              <a:tr h="821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Baseline Attachment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-0.129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(-0.188 , -0.07)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&lt;0.001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7716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3092" y="5431042"/>
            <a:ext cx="393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Medium dose significant compared to control—but in wrong direction!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9382" y="5565045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Baseline significantly predicts difference in attachment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8472" y="3306619"/>
            <a:ext cx="1154545" cy="5818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8473" y="4470400"/>
            <a:ext cx="1154545" cy="8127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u="sng" dirty="0" smtClean="0"/>
              <a:t>Results: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Treatment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(1) lower average pocket depth and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(2) lower attachment loss after 1 year compared to control and placebo.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r>
              <a:rPr lang="en-US" sz="3200" u="sng" dirty="0" smtClean="0"/>
              <a:t>Limitations: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Study population is primarily white adults with higher proportion of smokers than general population </a:t>
            </a:r>
          </a:p>
          <a:p>
            <a:pPr lvl="1"/>
            <a:r>
              <a:rPr lang="en-US" sz="2800" dirty="0" smtClean="0"/>
              <a:t>Missing 27 outcomes, so sample size was reduced (especially in men in high concentration treatment group)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8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217</TotalTime>
  <Words>413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Corbel</vt:lpstr>
      <vt:lpstr>Times New Roman</vt:lpstr>
      <vt:lpstr>Wingdings 2</vt:lpstr>
      <vt:lpstr>Frame</vt:lpstr>
      <vt:lpstr>Project 0:  New Gel Treatment  for Gum Disease</vt:lpstr>
      <vt:lpstr>Research Question &amp; Hypothesis </vt:lpstr>
      <vt:lpstr>Summary of data</vt:lpstr>
      <vt:lpstr>Analysis Plan</vt:lpstr>
      <vt:lpstr>Outcome 1: Difference in pocket depth  (μ_diff=-0.294)</vt:lpstr>
      <vt:lpstr>Outcome 2: Difference in attachment  (μ_diff=-0.099) </vt:lpstr>
      <vt:lpstr>Results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14</cp:revision>
  <dcterms:created xsi:type="dcterms:W3CDTF">2017-09-11T21:51:46Z</dcterms:created>
  <dcterms:modified xsi:type="dcterms:W3CDTF">2017-09-12T20:02:52Z</dcterms:modified>
</cp:coreProperties>
</file>