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6"/>
  </p:notesMasterIdLst>
  <p:sldIdLst>
    <p:sldId id="256" r:id="rId2"/>
    <p:sldId id="257" r:id="rId3"/>
    <p:sldId id="258" r:id="rId4"/>
    <p:sldId id="265" r:id="rId5"/>
    <p:sldId id="263" r:id="rId6"/>
    <p:sldId id="262" r:id="rId7"/>
    <p:sldId id="261" r:id="rId8"/>
    <p:sldId id="260" r:id="rId9"/>
    <p:sldId id="268" r:id="rId10"/>
    <p:sldId id="269" r:id="rId11"/>
    <p:sldId id="259" r:id="rId12"/>
    <p:sldId id="271" r:id="rId13"/>
    <p:sldId id="272" r:id="rId14"/>
    <p:sldId id="275" r:id="rId15"/>
    <p:sldId id="267" r:id="rId16"/>
    <p:sldId id="277" r:id="rId17"/>
    <p:sldId id="276" r:id="rId18"/>
    <p:sldId id="278" r:id="rId19"/>
    <p:sldId id="279" r:id="rId20"/>
    <p:sldId id="280" r:id="rId21"/>
    <p:sldId id="281" r:id="rId22"/>
    <p:sldId id="274" r:id="rId23"/>
    <p:sldId id="283" r:id="rId24"/>
    <p:sldId id="282"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2"/>
    <p:restoredTop sz="94611"/>
  </p:normalViewPr>
  <p:slideViewPr>
    <p:cSldViewPr snapToGrid="0" snapToObjects="1">
      <p:cViewPr varScale="1">
        <p:scale>
          <a:sx n="78" d="100"/>
          <a:sy n="78" d="100"/>
        </p:scale>
        <p:origin x="192" y="9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notesMaster" Target="notesMasters/notesMaster1.xml"/><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9EF01A-E42D-7A4A-B7C1-FA87C63724EB}" type="datetimeFigureOut">
              <a:rPr lang="en-US" smtClean="0"/>
              <a:t>11/24/16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721AEE-FFC2-5A42-BE27-3C7CE3F50E59}" type="slidenum">
              <a:rPr lang="en-US" smtClean="0"/>
              <a:t>‹#›</a:t>
            </a:fld>
            <a:endParaRPr lang="en-US"/>
          </a:p>
        </p:txBody>
      </p:sp>
    </p:spTree>
    <p:extLst>
      <p:ext uri="{BB962C8B-B14F-4D97-AF65-F5344CB8AC3E}">
        <p14:creationId xmlns:p14="http://schemas.microsoft.com/office/powerpoint/2010/main" val="6215677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721AEE-FFC2-5A42-BE27-3C7CE3F50E59}" type="slidenum">
              <a:rPr lang="en-US" smtClean="0"/>
              <a:t>1</a:t>
            </a:fld>
            <a:endParaRPr lang="en-US"/>
          </a:p>
        </p:txBody>
      </p:sp>
    </p:spTree>
    <p:extLst>
      <p:ext uri="{BB962C8B-B14F-4D97-AF65-F5344CB8AC3E}">
        <p14:creationId xmlns:p14="http://schemas.microsoft.com/office/powerpoint/2010/main" val="11722240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721AEE-FFC2-5A42-BE27-3C7CE3F50E59}" type="slidenum">
              <a:rPr lang="en-US" smtClean="0"/>
              <a:t>22</a:t>
            </a:fld>
            <a:endParaRPr lang="en-US"/>
          </a:p>
        </p:txBody>
      </p:sp>
    </p:spTree>
    <p:extLst>
      <p:ext uri="{BB962C8B-B14F-4D97-AF65-F5344CB8AC3E}">
        <p14:creationId xmlns:p14="http://schemas.microsoft.com/office/powerpoint/2010/main" val="13287152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CA9E203-E4D1-B743-9381-EB7A1B8D93C2}" type="datetime1">
              <a:rPr lang="en-CA" smtClean="0"/>
              <a:t>2016-11-24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256EB2-6F3B-5348-A333-38D25F23F4C4}" type="slidenum">
              <a:rPr lang="en-US" smtClean="0"/>
              <a:t>‹#›</a:t>
            </a:fld>
            <a:endParaRPr lang="en-US"/>
          </a:p>
        </p:txBody>
      </p:sp>
    </p:spTree>
    <p:extLst>
      <p:ext uri="{BB962C8B-B14F-4D97-AF65-F5344CB8AC3E}">
        <p14:creationId xmlns:p14="http://schemas.microsoft.com/office/powerpoint/2010/main" val="12819394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F70DE2E-FB63-7C42-A84E-DB79A00198E0}" type="datetime1">
              <a:rPr lang="en-CA" smtClean="0"/>
              <a:t>2016-11-24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256EB2-6F3B-5348-A333-38D25F23F4C4}" type="slidenum">
              <a:rPr lang="en-US" smtClean="0"/>
              <a:t>‹#›</a:t>
            </a:fld>
            <a:endParaRPr lang="en-US"/>
          </a:p>
        </p:txBody>
      </p:sp>
    </p:spTree>
    <p:extLst>
      <p:ext uri="{BB962C8B-B14F-4D97-AF65-F5344CB8AC3E}">
        <p14:creationId xmlns:p14="http://schemas.microsoft.com/office/powerpoint/2010/main" val="532857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4D72103-1BC4-BF45-A2DF-CFF6DFA05869}" type="datetime1">
              <a:rPr lang="en-CA" smtClean="0"/>
              <a:t>2016-11-24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256EB2-6F3B-5348-A333-38D25F23F4C4}" type="slidenum">
              <a:rPr lang="en-US" smtClean="0"/>
              <a:t>‹#›</a:t>
            </a:fld>
            <a:endParaRPr lang="en-US"/>
          </a:p>
        </p:txBody>
      </p:sp>
    </p:spTree>
    <p:extLst>
      <p:ext uri="{BB962C8B-B14F-4D97-AF65-F5344CB8AC3E}">
        <p14:creationId xmlns:p14="http://schemas.microsoft.com/office/powerpoint/2010/main" val="7237322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ED0CCC-D6EC-FF4A-9513-F1F39500F134}" type="datetime1">
              <a:rPr lang="en-CA" smtClean="0"/>
              <a:t>2016-11-24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256EB2-6F3B-5348-A333-38D25F23F4C4}" type="slidenum">
              <a:rPr lang="en-US" smtClean="0"/>
              <a:t>‹#›</a:t>
            </a:fld>
            <a:endParaRPr lang="en-US"/>
          </a:p>
        </p:txBody>
      </p:sp>
    </p:spTree>
    <p:extLst>
      <p:ext uri="{BB962C8B-B14F-4D97-AF65-F5344CB8AC3E}">
        <p14:creationId xmlns:p14="http://schemas.microsoft.com/office/powerpoint/2010/main" val="15378328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5D399D-72CA-3D48-9B82-FEDA51E7D735}" type="datetime1">
              <a:rPr lang="en-CA" smtClean="0"/>
              <a:t>2016-11-24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256EB2-6F3B-5348-A333-38D25F23F4C4}" type="slidenum">
              <a:rPr lang="en-US" smtClean="0"/>
              <a:t>‹#›</a:t>
            </a:fld>
            <a:endParaRPr lang="en-US"/>
          </a:p>
        </p:txBody>
      </p:sp>
    </p:spTree>
    <p:extLst>
      <p:ext uri="{BB962C8B-B14F-4D97-AF65-F5344CB8AC3E}">
        <p14:creationId xmlns:p14="http://schemas.microsoft.com/office/powerpoint/2010/main" val="15197605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57E5D77-6C27-B043-AA6B-A98E58EAA03B}" type="datetime1">
              <a:rPr lang="en-CA" smtClean="0"/>
              <a:t>2016-11-24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256EB2-6F3B-5348-A333-38D25F23F4C4}" type="slidenum">
              <a:rPr lang="en-US" smtClean="0"/>
              <a:t>‹#›</a:t>
            </a:fld>
            <a:endParaRPr lang="en-US"/>
          </a:p>
        </p:txBody>
      </p:sp>
    </p:spTree>
    <p:extLst>
      <p:ext uri="{BB962C8B-B14F-4D97-AF65-F5344CB8AC3E}">
        <p14:creationId xmlns:p14="http://schemas.microsoft.com/office/powerpoint/2010/main" val="4448647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B5E1990-59D9-374F-8BE8-FDEDF94D09DA}" type="datetime1">
              <a:rPr lang="en-CA" smtClean="0"/>
              <a:t>2016-11-24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256EB2-6F3B-5348-A333-38D25F23F4C4}" type="slidenum">
              <a:rPr lang="en-US" smtClean="0"/>
              <a:t>‹#›</a:t>
            </a:fld>
            <a:endParaRPr lang="en-US"/>
          </a:p>
        </p:txBody>
      </p:sp>
    </p:spTree>
    <p:extLst>
      <p:ext uri="{BB962C8B-B14F-4D97-AF65-F5344CB8AC3E}">
        <p14:creationId xmlns:p14="http://schemas.microsoft.com/office/powerpoint/2010/main" val="14512444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782DA0C-9D3A-7E41-92C0-56244D45F632}" type="datetime1">
              <a:rPr lang="en-CA" smtClean="0"/>
              <a:t>2016-11-24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256EB2-6F3B-5348-A333-38D25F23F4C4}" type="slidenum">
              <a:rPr lang="en-US" smtClean="0"/>
              <a:t>‹#›</a:t>
            </a:fld>
            <a:endParaRPr lang="en-US"/>
          </a:p>
        </p:txBody>
      </p:sp>
    </p:spTree>
    <p:extLst>
      <p:ext uri="{BB962C8B-B14F-4D97-AF65-F5344CB8AC3E}">
        <p14:creationId xmlns:p14="http://schemas.microsoft.com/office/powerpoint/2010/main" val="20933392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70327E-984C-DF4A-8D28-6C6564B30C1E}" type="datetime1">
              <a:rPr lang="en-CA" smtClean="0"/>
              <a:t>2016-11-24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256EB2-6F3B-5348-A333-38D25F23F4C4}" type="slidenum">
              <a:rPr lang="en-US" smtClean="0"/>
              <a:t>‹#›</a:t>
            </a:fld>
            <a:endParaRPr lang="en-US"/>
          </a:p>
        </p:txBody>
      </p:sp>
    </p:spTree>
    <p:extLst>
      <p:ext uri="{BB962C8B-B14F-4D97-AF65-F5344CB8AC3E}">
        <p14:creationId xmlns:p14="http://schemas.microsoft.com/office/powerpoint/2010/main" val="5277489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624DAFB-A946-E04A-808C-5BD2619596A7}" type="datetime1">
              <a:rPr lang="en-CA" smtClean="0"/>
              <a:t>2016-11-24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256EB2-6F3B-5348-A333-38D25F23F4C4}" type="slidenum">
              <a:rPr lang="en-US" smtClean="0"/>
              <a:t>‹#›</a:t>
            </a:fld>
            <a:endParaRPr lang="en-US"/>
          </a:p>
        </p:txBody>
      </p:sp>
    </p:spTree>
    <p:extLst>
      <p:ext uri="{BB962C8B-B14F-4D97-AF65-F5344CB8AC3E}">
        <p14:creationId xmlns:p14="http://schemas.microsoft.com/office/powerpoint/2010/main" val="7694262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209D274-0CFC-9347-831F-3351DE90BC86}" type="datetime1">
              <a:rPr lang="en-CA" smtClean="0"/>
              <a:t>2016-11-24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256EB2-6F3B-5348-A333-38D25F23F4C4}" type="slidenum">
              <a:rPr lang="en-US" smtClean="0"/>
              <a:t>‹#›</a:t>
            </a:fld>
            <a:endParaRPr lang="en-US"/>
          </a:p>
        </p:txBody>
      </p:sp>
    </p:spTree>
    <p:extLst>
      <p:ext uri="{BB962C8B-B14F-4D97-AF65-F5344CB8AC3E}">
        <p14:creationId xmlns:p14="http://schemas.microsoft.com/office/powerpoint/2010/main" val="174809642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934EB0-E63A-4F47-879D-EA7F7A36A36B}" type="datetime1">
              <a:rPr lang="en-CA" smtClean="0"/>
              <a:t>2016-11-24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256EB2-6F3B-5348-A333-38D25F23F4C4}" type="slidenum">
              <a:rPr lang="en-US" smtClean="0"/>
              <a:t>‹#›</a:t>
            </a:fld>
            <a:endParaRPr lang="en-US"/>
          </a:p>
        </p:txBody>
      </p:sp>
    </p:spTree>
    <p:extLst>
      <p:ext uri="{BB962C8B-B14F-4D97-AF65-F5344CB8AC3E}">
        <p14:creationId xmlns:p14="http://schemas.microsoft.com/office/powerpoint/2010/main" val="9472587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ASSIGNMENT 2</a:t>
            </a:r>
            <a:endParaRPr lang="en-US" dirty="0"/>
          </a:p>
        </p:txBody>
      </p:sp>
      <p:sp>
        <p:nvSpPr>
          <p:cNvPr id="3" name="Subtitle 2"/>
          <p:cNvSpPr>
            <a:spLocks noGrp="1"/>
          </p:cNvSpPr>
          <p:nvPr>
            <p:ph type="subTitle" idx="1"/>
          </p:nvPr>
        </p:nvSpPr>
        <p:spPr>
          <a:xfrm>
            <a:off x="1524000" y="3602037"/>
            <a:ext cx="9144000" cy="2145619"/>
          </a:xfrm>
        </p:spPr>
        <p:txBody>
          <a:bodyPr/>
          <a:lstStyle/>
          <a:p>
            <a:r>
              <a:rPr lang="en-US" dirty="0" smtClean="0"/>
              <a:t>ANALYSIS OF 2 RESEARCH PAPERS</a:t>
            </a:r>
          </a:p>
          <a:p>
            <a:r>
              <a:rPr lang="en-US" dirty="0" smtClean="0"/>
              <a:t>SOURISH </a:t>
            </a:r>
          </a:p>
          <a:p>
            <a:r>
              <a:rPr lang="en-US" dirty="0" smtClean="0"/>
              <a:t>ROY</a:t>
            </a:r>
            <a:endParaRPr lang="en-US" dirty="0"/>
          </a:p>
        </p:txBody>
      </p:sp>
      <p:sp>
        <p:nvSpPr>
          <p:cNvPr id="4" name="Slide Number Placeholder 3"/>
          <p:cNvSpPr>
            <a:spLocks noGrp="1"/>
          </p:cNvSpPr>
          <p:nvPr>
            <p:ph type="sldNum" sz="quarter" idx="12"/>
          </p:nvPr>
        </p:nvSpPr>
        <p:spPr/>
        <p:txBody>
          <a:bodyPr/>
          <a:lstStyle/>
          <a:p>
            <a:fld id="{98256EB2-6F3B-5348-A333-38D25F23F4C4}" type="slidenum">
              <a:rPr lang="en-US" smtClean="0"/>
              <a:t>1</a:t>
            </a:fld>
            <a:endParaRPr lang="en-US"/>
          </a:p>
        </p:txBody>
      </p:sp>
    </p:spTree>
    <p:extLst>
      <p:ext uri="{BB962C8B-B14F-4D97-AF65-F5344CB8AC3E}">
        <p14:creationId xmlns:p14="http://schemas.microsoft.com/office/powerpoint/2010/main" val="19996667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3657" y="185739"/>
            <a:ext cx="10515600" cy="647246"/>
          </a:xfrm>
        </p:spPr>
        <p:txBody>
          <a:bodyPr>
            <a:normAutofit fontScale="90000"/>
          </a:bodyPr>
          <a:lstStyle/>
          <a:p>
            <a:r>
              <a:rPr lang="en-US" b="1" dirty="0" smtClean="0"/>
              <a:t>RESULTS</a:t>
            </a:r>
            <a:endParaRPr lang="en-US" b="1" dirty="0"/>
          </a:p>
        </p:txBody>
      </p:sp>
      <p:sp>
        <p:nvSpPr>
          <p:cNvPr id="3" name="Content Placeholder 2"/>
          <p:cNvSpPr>
            <a:spLocks noGrp="1"/>
          </p:cNvSpPr>
          <p:nvPr>
            <p:ph idx="1"/>
          </p:nvPr>
        </p:nvSpPr>
        <p:spPr>
          <a:xfrm>
            <a:off x="838200" y="1012372"/>
            <a:ext cx="10515600" cy="5164591"/>
          </a:xfrm>
        </p:spPr>
        <p:txBody>
          <a:bodyPr>
            <a:normAutofit/>
          </a:bodyPr>
          <a:lstStyle/>
          <a:p>
            <a:r>
              <a:rPr lang="en-US" dirty="0" smtClean="0"/>
              <a:t>PULL REQUEST Lifecycle Analysis </a:t>
            </a:r>
            <a:r>
              <a:rPr lang="en-US" dirty="0" smtClean="0">
                <a:sym typeface="Wingdings"/>
              </a:rPr>
              <a:t></a:t>
            </a:r>
            <a:endParaRPr lang="en-US" dirty="0" smtClean="0"/>
          </a:p>
          <a:p>
            <a:r>
              <a:rPr lang="en-US" dirty="0"/>
              <a:t>In </a:t>
            </a:r>
            <a:r>
              <a:rPr lang="en-US" dirty="0" smtClean="0"/>
              <a:t>their </a:t>
            </a:r>
            <a:r>
              <a:rPr lang="en-US" dirty="0"/>
              <a:t>dataset, most pull requests (84.73%) are eventually merged</a:t>
            </a:r>
            <a:r>
              <a:rPr lang="en-US" dirty="0" smtClean="0"/>
              <a:t>.</a:t>
            </a:r>
          </a:p>
          <a:p>
            <a:endParaRPr lang="en-US" dirty="0" smtClean="0"/>
          </a:p>
          <a:p>
            <a:r>
              <a:rPr lang="en-US" dirty="0" smtClean="0"/>
              <a:t>They </a:t>
            </a:r>
            <a:r>
              <a:rPr lang="en-US" dirty="0"/>
              <a:t>check whether the pull requests originating from main team members are treated faster than those from external contributors. </a:t>
            </a:r>
            <a:r>
              <a:rPr lang="en-US" dirty="0" smtClean="0"/>
              <a:t>	</a:t>
            </a:r>
          </a:p>
          <a:p>
            <a:pPr lvl="1"/>
            <a:r>
              <a:rPr lang="en-US" dirty="0" smtClean="0"/>
              <a:t>They </a:t>
            </a:r>
            <a:r>
              <a:rPr lang="en-US" dirty="0"/>
              <a:t>performed an unpaired Mann-</a:t>
            </a:r>
            <a:r>
              <a:rPr lang="en-US" dirty="0" err="1"/>
              <a:t>Witney</a:t>
            </a:r>
            <a:r>
              <a:rPr lang="en-US" dirty="0"/>
              <a:t> test among the times to merge pull requests from each group.</a:t>
            </a:r>
            <a:r>
              <a:rPr lang="en-US" dirty="0" smtClean="0">
                <a:effectLst/>
              </a:rPr>
              <a:t> </a:t>
            </a:r>
          </a:p>
          <a:p>
            <a:pPr lvl="1"/>
            <a:endParaRPr lang="en-US" dirty="0" smtClean="0">
              <a:effectLst/>
            </a:endParaRPr>
          </a:p>
          <a:p>
            <a:r>
              <a:rPr lang="en-US" dirty="0" smtClean="0"/>
              <a:t>They found that </a:t>
            </a:r>
            <a:r>
              <a:rPr lang="en-US" dirty="0"/>
              <a:t>merged pull requests received no special </a:t>
            </a:r>
            <a:r>
              <a:rPr lang="en-US" dirty="0" smtClean="0"/>
              <a:t>treatment irrespective of whether </a:t>
            </a:r>
            <a:r>
              <a:rPr lang="en-US" dirty="0"/>
              <a:t>they came from core team members or from the community.</a:t>
            </a:r>
          </a:p>
          <a:p>
            <a:pPr lvl="1"/>
            <a:endParaRPr lang="en-US" dirty="0" smtClean="0"/>
          </a:p>
        </p:txBody>
      </p:sp>
      <p:sp>
        <p:nvSpPr>
          <p:cNvPr id="4" name="Slide Number Placeholder 3"/>
          <p:cNvSpPr>
            <a:spLocks noGrp="1"/>
          </p:cNvSpPr>
          <p:nvPr>
            <p:ph type="sldNum" sz="quarter" idx="12"/>
          </p:nvPr>
        </p:nvSpPr>
        <p:spPr/>
        <p:txBody>
          <a:bodyPr/>
          <a:lstStyle/>
          <a:p>
            <a:fld id="{98256EB2-6F3B-5348-A333-38D25F23F4C4}" type="slidenum">
              <a:rPr lang="en-US" smtClean="0"/>
              <a:t>10</a:t>
            </a:fld>
            <a:endParaRPr lang="en-US"/>
          </a:p>
        </p:txBody>
      </p:sp>
    </p:spTree>
    <p:extLst>
      <p:ext uri="{BB962C8B-B14F-4D97-AF65-F5344CB8AC3E}">
        <p14:creationId xmlns:p14="http://schemas.microsoft.com/office/powerpoint/2010/main" val="7277046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743" y="185738"/>
            <a:ext cx="10515600" cy="908504"/>
          </a:xfrm>
        </p:spPr>
        <p:txBody>
          <a:bodyPr/>
          <a:lstStyle/>
          <a:p>
            <a:r>
              <a:rPr lang="en-US" b="1" dirty="0" smtClean="0"/>
              <a:t>Conclusions</a:t>
            </a:r>
            <a:endParaRPr lang="en-US" b="1" dirty="0"/>
          </a:p>
        </p:txBody>
      </p:sp>
      <p:sp>
        <p:nvSpPr>
          <p:cNvPr id="3" name="Content Placeholder 2"/>
          <p:cNvSpPr>
            <a:spLocks noGrp="1"/>
          </p:cNvSpPr>
          <p:nvPr>
            <p:ph idx="1"/>
          </p:nvPr>
        </p:nvSpPr>
        <p:spPr>
          <a:xfrm>
            <a:off x="838200" y="1273629"/>
            <a:ext cx="10515600" cy="4903334"/>
          </a:xfrm>
        </p:spPr>
        <p:txBody>
          <a:bodyPr/>
          <a:lstStyle/>
          <a:p>
            <a:r>
              <a:rPr lang="en-US" b="1" dirty="0" smtClean="0"/>
              <a:t>Contributors</a:t>
            </a:r>
            <a:r>
              <a:rPr lang="en-US" b="1" dirty="0"/>
              <a:t> </a:t>
            </a:r>
            <a:r>
              <a:rPr lang="en-US" b="1" dirty="0" smtClean="0">
                <a:sym typeface="Wingdings"/>
              </a:rPr>
              <a:t></a:t>
            </a:r>
            <a:endParaRPr lang="en-US" b="1" dirty="0" smtClean="0"/>
          </a:p>
          <a:p>
            <a:r>
              <a:rPr lang="en-US" dirty="0" smtClean="0"/>
              <a:t>Prospective </a:t>
            </a:r>
            <a:r>
              <a:rPr lang="en-US" dirty="0"/>
              <a:t>project contributors want their </a:t>
            </a:r>
            <a:r>
              <a:rPr lang="en-US" dirty="0" smtClean="0"/>
              <a:t>contributions </a:t>
            </a:r>
            <a:r>
              <a:rPr lang="en-US" dirty="0"/>
              <a:t>to be accepted</a:t>
            </a:r>
            <a:r>
              <a:rPr lang="en-US" dirty="0" smtClean="0"/>
              <a:t>. This </a:t>
            </a:r>
            <a:r>
              <a:rPr lang="en-US" dirty="0"/>
              <a:t>research shows that pull requests that affect parts of the project that have been changed often lately (are “hot”) are very likely to get merged</a:t>
            </a:r>
            <a:r>
              <a:rPr lang="en-US" dirty="0" smtClean="0">
                <a:effectLst/>
              </a:rPr>
              <a:t> .</a:t>
            </a:r>
          </a:p>
          <a:p>
            <a:r>
              <a:rPr lang="en-US" dirty="0" smtClean="0"/>
              <a:t>“keep it short” (less than 100 lines</a:t>
            </a:r>
            <a:r>
              <a:rPr lang="en-US" dirty="0" smtClean="0"/>
              <a:t>)</a:t>
            </a:r>
          </a:p>
          <a:p>
            <a:endParaRPr lang="en-US" b="1" dirty="0"/>
          </a:p>
          <a:p>
            <a:r>
              <a:rPr lang="en-US" b="1" dirty="0" smtClean="0"/>
              <a:t>Core </a:t>
            </a:r>
            <a:r>
              <a:rPr lang="en-US" b="1" dirty="0"/>
              <a:t>team</a:t>
            </a:r>
            <a:r>
              <a:rPr lang="en-US" dirty="0" smtClean="0">
                <a:effectLst/>
              </a:rPr>
              <a:t>  </a:t>
            </a:r>
            <a:r>
              <a:rPr lang="en-US" dirty="0" smtClean="0">
                <a:effectLst/>
                <a:sym typeface="Wingdings"/>
              </a:rPr>
              <a:t></a:t>
            </a:r>
          </a:p>
          <a:p>
            <a:r>
              <a:rPr lang="en-US" dirty="0" smtClean="0"/>
              <a:t>Their job is </a:t>
            </a:r>
            <a:r>
              <a:rPr lang="en-US" dirty="0" smtClean="0"/>
              <a:t>to </a:t>
            </a:r>
            <a:r>
              <a:rPr lang="en-US" dirty="0" smtClean="0"/>
              <a:t>either accept or reject the pull requests based on the following table.</a:t>
            </a:r>
            <a:endParaRPr lang="en-US" dirty="0"/>
          </a:p>
        </p:txBody>
      </p:sp>
      <p:sp>
        <p:nvSpPr>
          <p:cNvPr id="4" name="Slide Number Placeholder 3"/>
          <p:cNvSpPr>
            <a:spLocks noGrp="1"/>
          </p:cNvSpPr>
          <p:nvPr>
            <p:ph type="sldNum" sz="quarter" idx="12"/>
          </p:nvPr>
        </p:nvSpPr>
        <p:spPr/>
        <p:txBody>
          <a:bodyPr/>
          <a:lstStyle/>
          <a:p>
            <a:fld id="{98256EB2-6F3B-5348-A333-38D25F23F4C4}" type="slidenum">
              <a:rPr lang="en-US" smtClean="0"/>
              <a:t>11</a:t>
            </a:fld>
            <a:endParaRPr lang="en-US"/>
          </a:p>
        </p:txBody>
      </p:sp>
    </p:spTree>
    <p:extLst>
      <p:ext uri="{BB962C8B-B14F-4D97-AF65-F5344CB8AC3E}">
        <p14:creationId xmlns:p14="http://schemas.microsoft.com/office/powerpoint/2010/main" val="7237463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3914" y="365125"/>
            <a:ext cx="11059886" cy="1325563"/>
          </a:xfrm>
        </p:spPr>
        <p:txBody>
          <a:bodyPr/>
          <a:lstStyle/>
          <a:p>
            <a:r>
              <a:rPr lang="en-US" dirty="0" smtClean="0"/>
              <a:t>Reasons for closing pull requests without merging</a:t>
            </a:r>
            <a:endParaRPr lang="en-US" dirty="0"/>
          </a:p>
        </p:txBody>
      </p:sp>
      <p:sp>
        <p:nvSpPr>
          <p:cNvPr id="3" name="Content Placeholder 2"/>
          <p:cNvSpPr>
            <a:spLocks noGrp="1"/>
          </p:cNvSpPr>
          <p:nvPr>
            <p:ph idx="1"/>
          </p:nvPr>
        </p:nvSpPr>
        <p:spPr>
          <a:xfrm>
            <a:off x="838200" y="1825625"/>
            <a:ext cx="10515600" cy="4836432"/>
          </a:xfrm>
        </p:spPr>
        <p:txBody>
          <a:bodyPr>
            <a:normAutofit fontScale="85000" lnSpcReduction="20000"/>
          </a:bodyPr>
          <a:lstStyle/>
          <a:p>
            <a:pPr marL="0" lvl="0" indent="0" eaLnBrk="0" fontAlgn="base" hangingPunct="0">
              <a:lnSpc>
                <a:spcPct val="100000"/>
              </a:lnSpc>
              <a:spcBef>
                <a:spcPct val="0"/>
              </a:spcBef>
              <a:spcAft>
                <a:spcPct val="0"/>
              </a:spcAft>
              <a:buNone/>
            </a:pPr>
            <a:r>
              <a:rPr kumimoji="0" lang="en-US" altLang="en-US" b="0" i="0" u="sng" strike="noStrike" cap="none" normalizeH="0" baseline="0" dirty="0" smtClean="0">
                <a:ln>
                  <a:noFill/>
                </a:ln>
                <a:solidFill>
                  <a:schemeClr val="tx1"/>
                </a:solidFill>
                <a:effectLst/>
                <a:latin typeface="Arial" charset="0"/>
              </a:rPr>
              <a:t> </a:t>
            </a:r>
            <a:r>
              <a:rPr kumimoji="0" lang="en-US" altLang="en-US" b="1" i="0" u="sng" strike="noStrike" cap="none" normalizeH="0" baseline="0" dirty="0" smtClean="0">
                <a:ln>
                  <a:noFill/>
                </a:ln>
                <a:solidFill>
                  <a:schemeClr val="tx1"/>
                </a:solidFill>
                <a:effectLst/>
                <a:latin typeface="Arial" charset="0"/>
              </a:rPr>
              <a:t>Reason	Description	(PR-&gt; pull </a:t>
            </a:r>
            <a:r>
              <a:rPr kumimoji="0" lang="en-US" altLang="en-US" b="1" i="0" u="sng" strike="noStrike" cap="none" normalizeH="0" baseline="0" dirty="0" err="1" smtClean="0">
                <a:ln>
                  <a:noFill/>
                </a:ln>
                <a:solidFill>
                  <a:schemeClr val="tx1"/>
                </a:solidFill>
                <a:effectLst/>
                <a:latin typeface="Arial" charset="0"/>
              </a:rPr>
              <a:t>req</a:t>
            </a:r>
            <a:r>
              <a:rPr kumimoji="0" lang="en-US" altLang="en-US" b="1" i="0" u="sng" strike="noStrike" cap="none" normalizeH="0" baseline="0" dirty="0" smtClean="0">
                <a:ln>
                  <a:noFill/>
                </a:ln>
                <a:solidFill>
                  <a:schemeClr val="tx1"/>
                </a:solidFill>
                <a:effectLst/>
                <a:latin typeface="Arial" charset="0"/>
              </a:rPr>
              <a:t>)			% </a:t>
            </a:r>
          </a:p>
          <a:p>
            <a:pPr marL="0" lvl="0" indent="0" eaLnBrk="0" fontAlgn="base" hangingPunct="0">
              <a:lnSpc>
                <a:spcPct val="100000"/>
              </a:lnSpc>
              <a:spcBef>
                <a:spcPct val="0"/>
              </a:spcBef>
              <a:spcAft>
                <a:spcPct val="0"/>
              </a:spcAft>
              <a:buNone/>
            </a:pPr>
            <a:r>
              <a:rPr kumimoji="0" lang="en-US" altLang="en-US" b="1" i="0" u="none" strike="noStrike" cap="none" normalizeH="0" baseline="0" dirty="0" smtClean="0">
                <a:ln>
                  <a:noFill/>
                </a:ln>
                <a:solidFill>
                  <a:schemeClr val="tx1"/>
                </a:solidFill>
                <a:effectLst/>
                <a:latin typeface="Arial" charset="0"/>
              </a:rPr>
              <a:t>obsolete</a:t>
            </a:r>
            <a:r>
              <a:rPr kumimoji="0" lang="en-US" altLang="en-US" b="0" i="0" u="none" strike="noStrike" cap="none" normalizeH="0" baseline="0" dirty="0" smtClean="0">
                <a:ln>
                  <a:noFill/>
                </a:ln>
                <a:solidFill>
                  <a:schemeClr val="tx1"/>
                </a:solidFill>
                <a:effectLst/>
                <a:latin typeface="Arial" charset="0"/>
              </a:rPr>
              <a:t>	The  PR is no longer relevant,  as  the project	4 				 has progressed.</a:t>
            </a:r>
          </a:p>
          <a:p>
            <a:pPr marL="0" lvl="0" indent="0" eaLnBrk="0" fontAlgn="base" hangingPunct="0">
              <a:lnSpc>
                <a:spcPct val="100000"/>
              </a:lnSpc>
              <a:spcBef>
                <a:spcPct val="0"/>
              </a:spcBef>
              <a:spcAft>
                <a:spcPct val="0"/>
              </a:spcAft>
              <a:buNone/>
            </a:pPr>
            <a:r>
              <a:rPr kumimoji="0" lang="en-US" altLang="en-US" b="1" i="0" u="none" strike="noStrike" cap="none" normalizeH="0" baseline="0" dirty="0" smtClean="0">
                <a:ln>
                  <a:noFill/>
                </a:ln>
                <a:solidFill>
                  <a:schemeClr val="tx1"/>
                </a:solidFill>
                <a:effectLst/>
                <a:latin typeface="Arial" charset="0"/>
              </a:rPr>
              <a:t>conflict</a:t>
            </a:r>
            <a:r>
              <a:rPr kumimoji="0" lang="en-US" altLang="en-US" b="0" i="0" u="none" strike="noStrike" cap="none" normalizeH="0" baseline="0" dirty="0" smtClean="0">
                <a:ln>
                  <a:noFill/>
                </a:ln>
                <a:solidFill>
                  <a:schemeClr val="tx1"/>
                </a:solidFill>
                <a:effectLst/>
                <a:latin typeface="Arial" charset="0"/>
              </a:rPr>
              <a:t>	There feature is currently being implemented	5 		 		by other PR in another branch.</a:t>
            </a:r>
          </a:p>
          <a:p>
            <a:pPr marL="0" lvl="0" indent="0" eaLnBrk="0" fontAlgn="base" hangingPunct="0">
              <a:lnSpc>
                <a:spcPct val="100000"/>
              </a:lnSpc>
              <a:spcBef>
                <a:spcPct val="0"/>
              </a:spcBef>
              <a:spcAft>
                <a:spcPct val="0"/>
              </a:spcAft>
              <a:buNone/>
            </a:pPr>
            <a:r>
              <a:rPr kumimoji="0" lang="en-US" altLang="en-US" b="1" i="0" u="none" strike="noStrike" cap="none" normalizeH="0" baseline="0" dirty="0" smtClean="0">
                <a:ln>
                  <a:noFill/>
                </a:ln>
                <a:solidFill>
                  <a:schemeClr val="tx1"/>
                </a:solidFill>
                <a:effectLst/>
                <a:latin typeface="Arial" charset="0"/>
              </a:rPr>
              <a:t>superseded</a:t>
            </a:r>
            <a:r>
              <a:rPr kumimoji="0" lang="en-US" altLang="en-US" b="0" i="0" u="none" strike="noStrike" cap="none" normalizeH="0" baseline="0" dirty="0" smtClean="0">
                <a:ln>
                  <a:noFill/>
                </a:ln>
                <a:solidFill>
                  <a:schemeClr val="tx1"/>
                </a:solidFill>
                <a:effectLst/>
                <a:latin typeface="Arial" charset="0"/>
              </a:rPr>
              <a:t>	A new PR solves the problem better.		18</a:t>
            </a:r>
          </a:p>
          <a:p>
            <a:pPr marL="0" lvl="0" indent="0" eaLnBrk="0" fontAlgn="base" hangingPunct="0">
              <a:lnSpc>
                <a:spcPct val="100000"/>
              </a:lnSpc>
              <a:spcBef>
                <a:spcPct val="0"/>
              </a:spcBef>
              <a:spcAft>
                <a:spcPct val="0"/>
              </a:spcAft>
              <a:buNone/>
            </a:pPr>
            <a:r>
              <a:rPr kumimoji="0" lang="en-US" altLang="en-US" b="1" i="0" u="none" strike="noStrike" cap="none" normalizeH="0" baseline="0" dirty="0" smtClean="0">
                <a:ln>
                  <a:noFill/>
                </a:ln>
                <a:solidFill>
                  <a:schemeClr val="tx1"/>
                </a:solidFill>
                <a:effectLst/>
                <a:latin typeface="Arial" charset="0"/>
              </a:rPr>
              <a:t>duplicate</a:t>
            </a:r>
            <a:r>
              <a:rPr kumimoji="0" lang="en-US" altLang="en-US" b="0" i="0" u="none" strike="noStrike" cap="none" normalizeH="0" baseline="0" dirty="0" smtClean="0">
                <a:ln>
                  <a:noFill/>
                </a:ln>
                <a:solidFill>
                  <a:schemeClr val="tx1"/>
                </a:solidFill>
                <a:effectLst/>
                <a:latin typeface="Arial" charset="0"/>
              </a:rPr>
              <a:t>	The   functionality   already   exists   in   the	2</a:t>
            </a:r>
          </a:p>
          <a:p>
            <a:pPr marL="0" lvl="0" indent="0" eaLnBrk="0" fontAlgn="base" hangingPunct="0">
              <a:lnSpc>
                <a:spcPct val="100000"/>
              </a:lnSpc>
              <a:spcBef>
                <a:spcPct val="0"/>
              </a:spcBef>
              <a:spcAft>
                <a:spcPct val="0"/>
              </a:spcAft>
              <a:buNone/>
            </a:pPr>
            <a:r>
              <a:rPr kumimoji="0" lang="en-US" altLang="en-US" b="0" i="0" u="none" strike="noStrike" cap="none" normalizeH="0" baseline="0" dirty="0" smtClean="0">
                <a:ln>
                  <a:noFill/>
                </a:ln>
                <a:solidFill>
                  <a:schemeClr val="tx1"/>
                </a:solidFill>
                <a:effectLst/>
                <a:latin typeface="Arial" charset="0"/>
              </a:rPr>
              <a:t>		project.</a:t>
            </a:r>
          </a:p>
          <a:p>
            <a:pPr marL="0" lvl="0" indent="0" eaLnBrk="0" fontAlgn="base" hangingPunct="0">
              <a:lnSpc>
                <a:spcPct val="100000"/>
              </a:lnSpc>
              <a:spcBef>
                <a:spcPct val="0"/>
              </a:spcBef>
              <a:spcAft>
                <a:spcPct val="0"/>
              </a:spcAft>
              <a:buNone/>
            </a:pPr>
            <a:r>
              <a:rPr kumimoji="0" lang="en-US" altLang="en-US" b="1" i="0" u="none" strike="noStrike" cap="none" normalizeH="0" baseline="0" dirty="0" smtClean="0">
                <a:ln>
                  <a:noFill/>
                </a:ln>
                <a:solidFill>
                  <a:schemeClr val="tx1"/>
                </a:solidFill>
                <a:effectLst/>
                <a:latin typeface="Arial" charset="0"/>
              </a:rPr>
              <a:t>superfluous</a:t>
            </a:r>
            <a:r>
              <a:rPr kumimoji="0" lang="en-US" altLang="en-US" b="0" i="0" u="none" strike="noStrike" cap="none" normalizeH="0" baseline="0" dirty="0" smtClean="0">
                <a:ln>
                  <a:noFill/>
                </a:ln>
                <a:solidFill>
                  <a:schemeClr val="tx1"/>
                </a:solidFill>
                <a:effectLst/>
                <a:latin typeface="Arial" charset="0"/>
              </a:rPr>
              <a:t>	PR doesn’t solve an existing problem  or add	6</a:t>
            </a:r>
          </a:p>
          <a:p>
            <a:pPr marL="0" lvl="0" indent="0" eaLnBrk="0" fontAlgn="base" hangingPunct="0">
              <a:lnSpc>
                <a:spcPct val="100000"/>
              </a:lnSpc>
              <a:spcBef>
                <a:spcPct val="0"/>
              </a:spcBef>
              <a:spcAft>
                <a:spcPct val="0"/>
              </a:spcAft>
              <a:buNone/>
            </a:pPr>
            <a:r>
              <a:rPr kumimoji="0" lang="en-US" altLang="en-US" b="0" i="0" u="none" strike="noStrike" cap="none" normalizeH="0" baseline="0" dirty="0" smtClean="0">
                <a:ln>
                  <a:noFill/>
                </a:ln>
                <a:solidFill>
                  <a:schemeClr val="tx1"/>
                </a:solidFill>
                <a:effectLst/>
                <a:latin typeface="Arial" charset="0"/>
              </a:rPr>
              <a:t>		a feature needed by the project.</a:t>
            </a:r>
          </a:p>
          <a:p>
            <a:pPr marL="0" lvl="0" indent="0" eaLnBrk="0" fontAlgn="base" hangingPunct="0">
              <a:lnSpc>
                <a:spcPct val="100000"/>
              </a:lnSpc>
              <a:spcBef>
                <a:spcPct val="0"/>
              </a:spcBef>
              <a:spcAft>
                <a:spcPct val="0"/>
              </a:spcAft>
              <a:buNone/>
            </a:pPr>
            <a:r>
              <a:rPr kumimoji="0" lang="en-US" altLang="en-US" b="1" i="0" u="none" strike="noStrike" cap="none" normalizeH="0" baseline="0" dirty="0" smtClean="0">
                <a:ln>
                  <a:noFill/>
                </a:ln>
                <a:solidFill>
                  <a:schemeClr val="tx1"/>
                </a:solidFill>
                <a:effectLst/>
                <a:latin typeface="Arial" charset="0"/>
              </a:rPr>
              <a:t>deferred</a:t>
            </a:r>
            <a:r>
              <a:rPr kumimoji="0" lang="en-US" altLang="en-US" b="0" i="0" u="none" strike="noStrike" cap="none" normalizeH="0" baseline="0" dirty="0" smtClean="0">
                <a:ln>
                  <a:noFill/>
                </a:ln>
                <a:solidFill>
                  <a:schemeClr val="tx1"/>
                </a:solidFill>
                <a:effectLst/>
                <a:latin typeface="Arial" charset="0"/>
              </a:rPr>
              <a:t>	Proposed change delayed for further </a:t>
            </a:r>
            <a:r>
              <a:rPr kumimoji="0" lang="en-US" altLang="en-US" b="0" i="0" u="none" strike="noStrike" cap="none" normalizeH="0" baseline="0" dirty="0" err="1" smtClean="0">
                <a:ln>
                  <a:noFill/>
                </a:ln>
                <a:solidFill>
                  <a:schemeClr val="tx1"/>
                </a:solidFill>
                <a:effectLst/>
                <a:latin typeface="Arial" charset="0"/>
              </a:rPr>
              <a:t>investi</a:t>
            </a:r>
            <a:r>
              <a:rPr kumimoji="0" lang="en-US" altLang="en-US" b="0" i="0" u="none" strike="noStrike" cap="none" normalizeH="0" baseline="0" dirty="0" smtClean="0">
                <a:ln>
                  <a:noFill/>
                </a:ln>
                <a:solidFill>
                  <a:schemeClr val="tx1"/>
                </a:solidFill>
                <a:effectLst/>
                <a:latin typeface="Arial" charset="0"/>
              </a:rPr>
              <a:t>-</a:t>
            </a:r>
          </a:p>
          <a:p>
            <a:pPr marL="0" lvl="0" indent="0" eaLnBrk="0" fontAlgn="base" hangingPunct="0">
              <a:lnSpc>
                <a:spcPct val="100000"/>
              </a:lnSpc>
              <a:spcBef>
                <a:spcPct val="0"/>
              </a:spcBef>
              <a:spcAft>
                <a:spcPct val="0"/>
              </a:spcAft>
              <a:buNone/>
            </a:pPr>
            <a:r>
              <a:rPr lang="en-US" altLang="en-US" dirty="0">
                <a:latin typeface="Arial" charset="0"/>
              </a:rPr>
              <a:t>	</a:t>
            </a:r>
            <a:r>
              <a:rPr lang="en-US" altLang="en-US" dirty="0" smtClean="0">
                <a:latin typeface="Arial" charset="0"/>
              </a:rPr>
              <a:t>	</a:t>
            </a:r>
            <a:r>
              <a:rPr kumimoji="0" lang="en-US" altLang="en-US" b="0" i="0" u="none" strike="noStrike" cap="none" normalizeH="0" baseline="0" dirty="0" smtClean="0">
                <a:ln>
                  <a:noFill/>
                </a:ln>
                <a:solidFill>
                  <a:schemeClr val="tx1"/>
                </a:solidFill>
                <a:effectLst/>
                <a:latin typeface="Arial" charset="0"/>
              </a:rPr>
              <a:t> </a:t>
            </a:r>
            <a:r>
              <a:rPr kumimoji="0" lang="en-US" altLang="en-US" b="0" i="0" u="none" strike="noStrike" cap="none" normalizeH="0" baseline="0" dirty="0" err="1" smtClean="0">
                <a:ln>
                  <a:noFill/>
                </a:ln>
                <a:solidFill>
                  <a:schemeClr val="tx1"/>
                </a:solidFill>
                <a:effectLst/>
                <a:latin typeface="Arial" charset="0"/>
              </a:rPr>
              <a:t>gation</a:t>
            </a:r>
            <a:r>
              <a:rPr kumimoji="0" lang="en-US" altLang="en-US" b="0" i="0" u="none" strike="noStrike" cap="none" normalizeH="0" baseline="0" dirty="0" smtClean="0">
                <a:ln>
                  <a:noFill/>
                </a:ln>
                <a:solidFill>
                  <a:schemeClr val="tx1"/>
                </a:solidFill>
                <a:effectLst/>
                <a:latin typeface="Arial" charset="0"/>
              </a:rPr>
              <a:t> in the future. 				8</a:t>
            </a:r>
          </a:p>
          <a:p>
            <a:pPr marL="0" lvl="0" indent="0" eaLnBrk="0" fontAlgn="base" hangingPunct="0">
              <a:lnSpc>
                <a:spcPct val="100000"/>
              </a:lnSpc>
              <a:spcBef>
                <a:spcPct val="0"/>
              </a:spcBef>
              <a:spcAft>
                <a:spcPct val="0"/>
              </a:spcAft>
              <a:buNone/>
            </a:pPr>
            <a:r>
              <a:rPr kumimoji="0" lang="en-US" altLang="en-US" b="1" i="0" u="none" strike="noStrike" cap="none" normalizeH="0" baseline="0" dirty="0" smtClean="0">
                <a:ln>
                  <a:noFill/>
                </a:ln>
                <a:solidFill>
                  <a:schemeClr val="tx1"/>
                </a:solidFill>
                <a:effectLst/>
                <a:latin typeface="Arial" charset="0"/>
              </a:rPr>
              <a:t>process</a:t>
            </a:r>
            <a:r>
              <a:rPr kumimoji="0" lang="en-US" altLang="en-US" b="0" i="0" u="none" strike="noStrike" cap="none" normalizeH="0" baseline="0" dirty="0" smtClean="0">
                <a:ln>
                  <a:noFill/>
                </a:ln>
                <a:solidFill>
                  <a:schemeClr val="tx1"/>
                </a:solidFill>
                <a:effectLst/>
                <a:latin typeface="Arial" charset="0"/>
              </a:rPr>
              <a:t>	The  PR  does not follow the   correct project	9</a:t>
            </a:r>
          </a:p>
          <a:p>
            <a:pPr marL="0" lvl="0" indent="0" eaLnBrk="0" fontAlgn="base" hangingPunct="0">
              <a:lnSpc>
                <a:spcPct val="100000"/>
              </a:lnSpc>
              <a:spcBef>
                <a:spcPct val="0"/>
              </a:spcBef>
              <a:spcAft>
                <a:spcPct val="0"/>
              </a:spcAft>
              <a:buNone/>
            </a:pPr>
            <a:r>
              <a:rPr kumimoji="0" lang="en-US" altLang="en-US" b="0" i="0" u="none" strike="noStrike" cap="none" normalizeH="0" baseline="0" dirty="0" smtClean="0">
                <a:ln>
                  <a:noFill/>
                </a:ln>
                <a:solidFill>
                  <a:schemeClr val="tx1"/>
                </a:solidFill>
                <a:effectLst/>
                <a:latin typeface="Arial" charset="0"/>
              </a:rPr>
              <a:t>		conventions for sending and handling pull re-</a:t>
            </a:r>
          </a:p>
          <a:p>
            <a:pPr marL="0" lvl="0" indent="0" eaLnBrk="0" fontAlgn="base" hangingPunct="0">
              <a:lnSpc>
                <a:spcPct val="100000"/>
              </a:lnSpc>
              <a:spcBef>
                <a:spcPct val="0"/>
              </a:spcBef>
              <a:spcAft>
                <a:spcPct val="0"/>
              </a:spcAft>
              <a:buNone/>
            </a:pPr>
            <a:r>
              <a:rPr lang="en-US" altLang="en-US" dirty="0">
                <a:latin typeface="Arial" charset="0"/>
              </a:rPr>
              <a:t>	</a:t>
            </a:r>
            <a:r>
              <a:rPr lang="en-US" altLang="en-US" dirty="0" smtClean="0">
                <a:latin typeface="Arial" charset="0"/>
              </a:rPr>
              <a:t>	</a:t>
            </a:r>
            <a:r>
              <a:rPr kumimoji="0" lang="en-US" altLang="en-US" b="0" i="0" u="none" strike="noStrike" cap="none" normalizeH="0" baseline="0" dirty="0" smtClean="0">
                <a:ln>
                  <a:noFill/>
                </a:ln>
                <a:solidFill>
                  <a:schemeClr val="tx1"/>
                </a:solidFill>
                <a:effectLst/>
                <a:latin typeface="Arial" charset="0"/>
              </a:rPr>
              <a:t>quests.</a:t>
            </a:r>
          </a:p>
          <a:p>
            <a:pPr marL="0" lvl="0" indent="0" eaLnBrk="0" fontAlgn="base" hangingPunct="0">
              <a:lnSpc>
                <a:spcPct val="100000"/>
              </a:lnSpc>
              <a:spcBef>
                <a:spcPct val="0"/>
              </a:spcBef>
              <a:spcAft>
                <a:spcPct val="0"/>
              </a:spcAft>
              <a:buNone/>
            </a:pPr>
            <a:r>
              <a:rPr lang="en-US" b="1" dirty="0" smtClean="0">
                <a:latin typeface="Arial" charset="0"/>
              </a:rPr>
              <a:t>tests	</a:t>
            </a:r>
            <a:r>
              <a:rPr lang="en-US" dirty="0" smtClean="0">
                <a:latin typeface="Arial" charset="0"/>
              </a:rPr>
              <a:t>	Tests failed to run					1</a:t>
            </a:r>
            <a:endParaRPr lang="en-US" dirty="0"/>
          </a:p>
        </p:txBody>
      </p:sp>
      <p:sp>
        <p:nvSpPr>
          <p:cNvPr id="4"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Slide Number Placeholder 4"/>
          <p:cNvSpPr>
            <a:spLocks noGrp="1"/>
          </p:cNvSpPr>
          <p:nvPr>
            <p:ph type="sldNum" sz="quarter" idx="12"/>
          </p:nvPr>
        </p:nvSpPr>
        <p:spPr/>
        <p:txBody>
          <a:bodyPr/>
          <a:lstStyle/>
          <a:p>
            <a:fld id="{98256EB2-6F3B-5348-A333-38D25F23F4C4}" type="slidenum">
              <a:rPr lang="en-US" smtClean="0"/>
              <a:t>12</a:t>
            </a:fld>
            <a:endParaRPr lang="en-US"/>
          </a:p>
        </p:txBody>
      </p:sp>
    </p:spTree>
    <p:extLst>
      <p:ext uri="{BB962C8B-B14F-4D97-AF65-F5344CB8AC3E}">
        <p14:creationId xmlns:p14="http://schemas.microsoft.com/office/powerpoint/2010/main" val="40128594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PAPER 2</a:t>
            </a:r>
            <a:endParaRPr lang="en-US" dirty="0"/>
          </a:p>
        </p:txBody>
      </p:sp>
      <p:sp>
        <p:nvSpPr>
          <p:cNvPr id="3" name="Content Placeholder 2"/>
          <p:cNvSpPr>
            <a:spLocks noGrp="1"/>
          </p:cNvSpPr>
          <p:nvPr>
            <p:ph idx="1"/>
          </p:nvPr>
        </p:nvSpPr>
        <p:spPr/>
        <p:txBody>
          <a:bodyPr/>
          <a:lstStyle/>
          <a:p>
            <a:r>
              <a:rPr lang="en-US" b="1" dirty="0"/>
              <a:t>Analyzing Factors Impacting Open-Source Project </a:t>
            </a:r>
            <a:r>
              <a:rPr lang="en-US" b="1" dirty="0" smtClean="0"/>
              <a:t>Aliveness</a:t>
            </a:r>
          </a:p>
          <a:p>
            <a:endParaRPr lang="en-US" b="1" dirty="0"/>
          </a:p>
          <a:p>
            <a:r>
              <a:rPr lang="en-US" b="1" dirty="0" smtClean="0"/>
              <a:t>ABSTRACT: </a:t>
            </a:r>
          </a:p>
          <a:p>
            <a:r>
              <a:rPr lang="en-US" dirty="0"/>
              <a:t>Developers would like to know if an open-source project will be alive in the future before contributing or using its source code, so that they know that contributions will impact other developer’s work, and that security updates or bug fixes will be implemented.</a:t>
            </a:r>
          </a:p>
          <a:p>
            <a:endParaRPr lang="en-US" dirty="0"/>
          </a:p>
        </p:txBody>
      </p:sp>
      <p:sp>
        <p:nvSpPr>
          <p:cNvPr id="4" name="Slide Number Placeholder 3"/>
          <p:cNvSpPr>
            <a:spLocks noGrp="1"/>
          </p:cNvSpPr>
          <p:nvPr>
            <p:ph type="sldNum" sz="quarter" idx="12"/>
          </p:nvPr>
        </p:nvSpPr>
        <p:spPr/>
        <p:txBody>
          <a:bodyPr/>
          <a:lstStyle/>
          <a:p>
            <a:fld id="{98256EB2-6F3B-5348-A333-38D25F23F4C4}" type="slidenum">
              <a:rPr lang="en-US" smtClean="0"/>
              <a:t>13</a:t>
            </a:fld>
            <a:endParaRPr lang="en-US"/>
          </a:p>
        </p:txBody>
      </p:sp>
    </p:spTree>
    <p:extLst>
      <p:ext uri="{BB962C8B-B14F-4D97-AF65-F5344CB8AC3E}">
        <p14:creationId xmlns:p14="http://schemas.microsoft.com/office/powerpoint/2010/main" val="5911464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fontScale="92500"/>
          </a:bodyPr>
          <a:lstStyle/>
          <a:p>
            <a:r>
              <a:rPr lang="en-US" dirty="0"/>
              <a:t>Open-source projects, whose source code is publically </a:t>
            </a:r>
            <a:r>
              <a:rPr lang="en-US" dirty="0" smtClean="0"/>
              <a:t>available</a:t>
            </a:r>
            <a:r>
              <a:rPr lang="en-US" dirty="0"/>
              <a:t>, allow developers to use existing code, make changes, and contribute </a:t>
            </a:r>
            <a:r>
              <a:rPr lang="en-US" dirty="0" smtClean="0"/>
              <a:t>back.</a:t>
            </a:r>
          </a:p>
          <a:p>
            <a:endParaRPr lang="en-US" dirty="0" smtClean="0"/>
          </a:p>
          <a:p>
            <a:r>
              <a:rPr lang="en-US" dirty="0"/>
              <a:t>However, not all projects remain active. Developers may lose interest in an open-source project, the departure of the key maintainers may lead to a lack of direction </a:t>
            </a:r>
            <a:r>
              <a:rPr lang="en-US" dirty="0" smtClean="0"/>
              <a:t>in </a:t>
            </a:r>
            <a:r>
              <a:rPr lang="en-US" dirty="0"/>
              <a:t>the project or users may shift to another solution</a:t>
            </a:r>
            <a:r>
              <a:rPr lang="en-US" dirty="0" smtClean="0"/>
              <a:t>.</a:t>
            </a:r>
          </a:p>
          <a:p>
            <a:endParaRPr lang="en-US" dirty="0" smtClean="0"/>
          </a:p>
          <a:p>
            <a:r>
              <a:rPr lang="en-US" dirty="0" smtClean="0"/>
              <a:t>This paper investigates </a:t>
            </a:r>
            <a:r>
              <a:rPr lang="en-US" dirty="0"/>
              <a:t>the factors that </a:t>
            </a:r>
            <a:r>
              <a:rPr lang="en-US" dirty="0" smtClean="0"/>
              <a:t>contribute most to </a:t>
            </a:r>
            <a:r>
              <a:rPr lang="en-US" dirty="0"/>
              <a:t>open-source project aliveness and discover whether it is possible to </a:t>
            </a:r>
            <a:r>
              <a:rPr lang="en-US" dirty="0" smtClean="0"/>
              <a:t> predict </a:t>
            </a:r>
            <a:r>
              <a:rPr lang="en-US" dirty="0"/>
              <a:t>the chances of a particular project being alive in the future.</a:t>
            </a:r>
          </a:p>
          <a:p>
            <a:endParaRPr lang="en-US" dirty="0"/>
          </a:p>
        </p:txBody>
      </p:sp>
      <p:sp>
        <p:nvSpPr>
          <p:cNvPr id="4" name="Slide Number Placeholder 3"/>
          <p:cNvSpPr>
            <a:spLocks noGrp="1"/>
          </p:cNvSpPr>
          <p:nvPr>
            <p:ph type="sldNum" sz="quarter" idx="12"/>
          </p:nvPr>
        </p:nvSpPr>
        <p:spPr/>
        <p:txBody>
          <a:bodyPr/>
          <a:lstStyle/>
          <a:p>
            <a:fld id="{98256EB2-6F3B-5348-A333-38D25F23F4C4}" type="slidenum">
              <a:rPr lang="en-US" smtClean="0"/>
              <a:t>14</a:t>
            </a:fld>
            <a:endParaRPr lang="en-US"/>
          </a:p>
        </p:txBody>
      </p:sp>
    </p:spTree>
    <p:extLst>
      <p:ext uri="{BB962C8B-B14F-4D97-AF65-F5344CB8AC3E}">
        <p14:creationId xmlns:p14="http://schemas.microsoft.com/office/powerpoint/2010/main" val="1833952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are they related to our RQs? </a:t>
            </a:r>
            <a:endParaRPr lang="en-US" dirty="0"/>
          </a:p>
        </p:txBody>
      </p:sp>
      <p:sp>
        <p:nvSpPr>
          <p:cNvPr id="3" name="Content Placeholder 2"/>
          <p:cNvSpPr>
            <a:spLocks noGrp="1"/>
          </p:cNvSpPr>
          <p:nvPr>
            <p:ph idx="1"/>
          </p:nvPr>
        </p:nvSpPr>
        <p:spPr/>
        <p:txBody>
          <a:bodyPr/>
          <a:lstStyle/>
          <a:p>
            <a:r>
              <a:rPr lang="en-US" dirty="0" smtClean="0"/>
              <a:t>The paper shows that fixes are always a necessary contribution in a project.  These keywords can be seen after analyzing our commit messages. So we can check how many effective fixes have been added to a project. </a:t>
            </a:r>
          </a:p>
          <a:p>
            <a:endParaRPr lang="en-US" dirty="0"/>
          </a:p>
          <a:p>
            <a:r>
              <a:rPr lang="en-US" dirty="0" smtClean="0"/>
              <a:t>This paper is directly related to our RQ 3 and will help us in getting an idea about the project aliveness. </a:t>
            </a:r>
          </a:p>
          <a:p>
            <a:endParaRPr lang="en-US" dirty="0"/>
          </a:p>
          <a:p>
            <a:r>
              <a:rPr lang="en-US" dirty="0" smtClean="0"/>
              <a:t>The table 2 shown later is </a:t>
            </a:r>
            <a:r>
              <a:rPr lang="en-US" dirty="0" smtClean="0"/>
              <a:t>almost an </a:t>
            </a:r>
            <a:r>
              <a:rPr lang="en-US" dirty="0" smtClean="0"/>
              <a:t>exact replica of  our data set.</a:t>
            </a:r>
          </a:p>
          <a:p>
            <a:endParaRPr lang="en-US" dirty="0"/>
          </a:p>
          <a:p>
            <a:endParaRPr lang="en-US" dirty="0" smtClean="0"/>
          </a:p>
        </p:txBody>
      </p:sp>
      <p:sp>
        <p:nvSpPr>
          <p:cNvPr id="4" name="Slide Number Placeholder 3"/>
          <p:cNvSpPr>
            <a:spLocks noGrp="1"/>
          </p:cNvSpPr>
          <p:nvPr>
            <p:ph type="sldNum" sz="quarter" idx="12"/>
          </p:nvPr>
        </p:nvSpPr>
        <p:spPr/>
        <p:txBody>
          <a:bodyPr/>
          <a:lstStyle/>
          <a:p>
            <a:fld id="{98256EB2-6F3B-5348-A333-38D25F23F4C4}" type="slidenum">
              <a:rPr lang="en-US" smtClean="0"/>
              <a:t>15</a:t>
            </a:fld>
            <a:endParaRPr lang="en-US"/>
          </a:p>
        </p:txBody>
      </p:sp>
    </p:spTree>
    <p:extLst>
      <p:ext uri="{BB962C8B-B14F-4D97-AF65-F5344CB8AC3E}">
        <p14:creationId xmlns:p14="http://schemas.microsoft.com/office/powerpoint/2010/main" val="16192735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USED</a:t>
            </a:r>
            <a:endParaRPr lang="en-US" dirty="0"/>
          </a:p>
        </p:txBody>
      </p:sp>
      <p:sp>
        <p:nvSpPr>
          <p:cNvPr id="3" name="Content Placeholder 2"/>
          <p:cNvSpPr>
            <a:spLocks noGrp="1"/>
          </p:cNvSpPr>
          <p:nvPr>
            <p:ph idx="1"/>
          </p:nvPr>
        </p:nvSpPr>
        <p:spPr/>
        <p:txBody>
          <a:bodyPr>
            <a:normAutofit fontScale="92500"/>
          </a:bodyPr>
          <a:lstStyle/>
          <a:p>
            <a:r>
              <a:rPr lang="en-US" dirty="0" smtClean="0"/>
              <a:t>This paper analyzed </a:t>
            </a:r>
            <a:r>
              <a:rPr lang="en-US" dirty="0"/>
              <a:t>8 million GitHub projects from the Boa’s dataset and studied almost 70,000 projects</a:t>
            </a:r>
            <a:r>
              <a:rPr lang="en-US" dirty="0" smtClean="0"/>
              <a:t>.</a:t>
            </a:r>
          </a:p>
          <a:p>
            <a:endParaRPr lang="en-US" dirty="0" smtClean="0"/>
          </a:p>
          <a:p>
            <a:r>
              <a:rPr lang="en-US" dirty="0" smtClean="0"/>
              <a:t>This paper starts </a:t>
            </a:r>
            <a:r>
              <a:rPr lang="en-US" dirty="0"/>
              <a:t>by brainstorming factors that are expected to contribute to project aliveness. For example, </a:t>
            </a:r>
            <a:r>
              <a:rPr lang="en-US" dirty="0" smtClean="0"/>
              <a:t>authors </a:t>
            </a:r>
            <a:r>
              <a:rPr lang="en-US" dirty="0"/>
              <a:t>hypothesize that the number of recent </a:t>
            </a:r>
            <a:r>
              <a:rPr lang="en-US" dirty="0" smtClean="0"/>
              <a:t>commits </a:t>
            </a:r>
            <a:r>
              <a:rPr lang="en-US" dirty="0"/>
              <a:t>by the founder of the project is an important factor. </a:t>
            </a:r>
            <a:endParaRPr lang="en-US" dirty="0" smtClean="0"/>
          </a:p>
          <a:p>
            <a:endParaRPr lang="en-US" dirty="0" smtClean="0"/>
          </a:p>
          <a:p>
            <a:r>
              <a:rPr lang="en-US" dirty="0" smtClean="0"/>
              <a:t>From </a:t>
            </a:r>
            <a:r>
              <a:rPr lang="en-US" dirty="0"/>
              <a:t>these, </a:t>
            </a:r>
            <a:r>
              <a:rPr lang="en-US" dirty="0" smtClean="0"/>
              <a:t>they </a:t>
            </a:r>
            <a:r>
              <a:rPr lang="en-US" dirty="0"/>
              <a:t>compute a set of features and labels over the revision history of </a:t>
            </a:r>
            <a:r>
              <a:rPr lang="en-US" dirty="0" smtClean="0"/>
              <a:t>repositories(from the log files) </a:t>
            </a:r>
            <a:r>
              <a:rPr lang="en-US" dirty="0"/>
              <a:t>and then, use a machine learning </a:t>
            </a:r>
            <a:r>
              <a:rPr lang="en-US" dirty="0" smtClean="0"/>
              <a:t>approach(decision trees) </a:t>
            </a:r>
            <a:r>
              <a:rPr lang="en-US" dirty="0"/>
              <a:t>and create a project aliveness </a:t>
            </a:r>
            <a:r>
              <a:rPr lang="en-US" dirty="0" smtClean="0"/>
              <a:t>predictor.</a:t>
            </a:r>
            <a:endParaRPr lang="en-US" dirty="0"/>
          </a:p>
        </p:txBody>
      </p:sp>
      <p:sp>
        <p:nvSpPr>
          <p:cNvPr id="4" name="Slide Number Placeholder 3"/>
          <p:cNvSpPr>
            <a:spLocks noGrp="1"/>
          </p:cNvSpPr>
          <p:nvPr>
            <p:ph type="sldNum" sz="quarter" idx="12"/>
          </p:nvPr>
        </p:nvSpPr>
        <p:spPr/>
        <p:txBody>
          <a:bodyPr/>
          <a:lstStyle/>
          <a:p>
            <a:fld id="{98256EB2-6F3B-5348-A333-38D25F23F4C4}" type="slidenum">
              <a:rPr lang="en-US" smtClean="0"/>
              <a:t>16</a:t>
            </a:fld>
            <a:endParaRPr lang="en-US"/>
          </a:p>
        </p:txBody>
      </p:sp>
    </p:spTree>
    <p:extLst>
      <p:ext uri="{BB962C8B-B14F-4D97-AF65-F5344CB8AC3E}">
        <p14:creationId xmlns:p14="http://schemas.microsoft.com/office/powerpoint/2010/main" val="9764587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SET</a:t>
            </a:r>
            <a:endParaRPr lang="en-US" dirty="0"/>
          </a:p>
        </p:txBody>
      </p:sp>
      <p:sp>
        <p:nvSpPr>
          <p:cNvPr id="5" name="TextBox 4"/>
          <p:cNvSpPr txBox="1"/>
          <p:nvPr/>
        </p:nvSpPr>
        <p:spPr>
          <a:xfrm>
            <a:off x="1191985" y="5616221"/>
            <a:ext cx="3935185" cy="923330"/>
          </a:xfrm>
          <a:prstGeom prst="rect">
            <a:avLst/>
          </a:prstGeom>
          <a:noFill/>
        </p:spPr>
        <p:txBody>
          <a:bodyPr wrap="square" rtlCol="0">
            <a:spAutoFit/>
          </a:bodyPr>
          <a:lstStyle/>
          <a:p>
            <a:r>
              <a:rPr lang="en-US" b="1" dirty="0"/>
              <a:t>Table 1: Project information extracted from Boa dataset</a:t>
            </a:r>
          </a:p>
          <a:p>
            <a:endParaRPr lang="en-US" dirty="0"/>
          </a:p>
        </p:txBody>
      </p:sp>
      <p:sp>
        <p:nvSpPr>
          <p:cNvPr id="8" name="TextBox 7"/>
          <p:cNvSpPr txBox="1"/>
          <p:nvPr/>
        </p:nvSpPr>
        <p:spPr>
          <a:xfrm>
            <a:off x="6972300" y="5431555"/>
            <a:ext cx="3935185" cy="646331"/>
          </a:xfrm>
          <a:prstGeom prst="rect">
            <a:avLst/>
          </a:prstGeom>
          <a:noFill/>
        </p:spPr>
        <p:txBody>
          <a:bodyPr wrap="square" rtlCol="0">
            <a:spAutoFit/>
          </a:bodyPr>
          <a:lstStyle/>
          <a:p>
            <a:r>
              <a:rPr lang="en-US" b="1" dirty="0"/>
              <a:t>Table 2</a:t>
            </a:r>
            <a:r>
              <a:rPr lang="en-US" b="1" dirty="0" smtClean="0"/>
              <a:t>: </a:t>
            </a:r>
            <a:r>
              <a:rPr lang="en-US" b="1" dirty="0"/>
              <a:t>Commit information extracted from </a:t>
            </a:r>
            <a:r>
              <a:rPr lang="en-US" b="1" dirty="0" smtClean="0"/>
              <a:t>the </a:t>
            </a:r>
            <a:r>
              <a:rPr lang="en-US" b="1" dirty="0"/>
              <a:t>Boa dataset</a:t>
            </a:r>
            <a:r>
              <a:rPr lang="en-US" dirty="0" smtClean="0">
                <a:effectLst/>
              </a:rPr>
              <a:t> </a:t>
            </a:r>
            <a:endParaRPr lang="en-US" dirty="0"/>
          </a:p>
        </p:txBody>
      </p:sp>
      <p:sp>
        <p:nvSpPr>
          <p:cNvPr id="9" name="Slide Number Placeholder 8"/>
          <p:cNvSpPr>
            <a:spLocks noGrp="1"/>
          </p:cNvSpPr>
          <p:nvPr>
            <p:ph type="sldNum" sz="quarter" idx="12"/>
          </p:nvPr>
        </p:nvSpPr>
        <p:spPr/>
        <p:txBody>
          <a:bodyPr/>
          <a:lstStyle/>
          <a:p>
            <a:fld id="{98256EB2-6F3B-5348-A333-38D25F23F4C4}" type="slidenum">
              <a:rPr lang="en-US" smtClean="0"/>
              <a:t>17</a:t>
            </a:fld>
            <a:endParaRPr lang="en-US"/>
          </a:p>
        </p:txBody>
      </p:sp>
      <p:graphicFrame>
        <p:nvGraphicFramePr>
          <p:cNvPr id="11" name="Content Placeholder 10"/>
          <p:cNvGraphicFramePr>
            <a:graphicFrameLocks noGrp="1"/>
          </p:cNvGraphicFramePr>
          <p:nvPr>
            <p:ph idx="1"/>
            <p:extLst>
              <p:ext uri="{D42A27DB-BD31-4B8C-83A1-F6EECF244321}">
                <p14:modId xmlns:p14="http://schemas.microsoft.com/office/powerpoint/2010/main" val="1382763833"/>
              </p:ext>
            </p:extLst>
          </p:nvPr>
        </p:nvGraphicFramePr>
        <p:xfrm>
          <a:off x="228600" y="1622300"/>
          <a:ext cx="5453743" cy="3993921"/>
        </p:xfrm>
        <a:graphic>
          <a:graphicData uri="http://schemas.openxmlformats.org/drawingml/2006/table">
            <a:tbl>
              <a:tblPr firstRow="1" firstCol="1" lastRow="1" lastCol="1" bandRow="1" bandCol="1">
                <a:tableStyleId>{5940675A-B579-460E-94D1-54222C63F5DA}</a:tableStyleId>
              </a:tblPr>
              <a:tblGrid>
                <a:gridCol w="2354976"/>
                <a:gridCol w="1237100"/>
                <a:gridCol w="953803"/>
                <a:gridCol w="416742"/>
                <a:gridCol w="491122"/>
              </a:tblGrid>
              <a:tr h="645569">
                <a:tc>
                  <a:txBody>
                    <a:bodyPr/>
                    <a:lstStyle/>
                    <a:p>
                      <a:pPr marL="67945" algn="l">
                        <a:lnSpc>
                          <a:spcPts val="930"/>
                        </a:lnSpc>
                        <a:spcAft>
                          <a:spcPts val="0"/>
                        </a:spcAft>
                      </a:pPr>
                      <a:endParaRPr lang="en-US" sz="1600" dirty="0" smtClean="0">
                        <a:effectLst/>
                      </a:endParaRPr>
                    </a:p>
                    <a:p>
                      <a:pPr marL="67945" algn="l">
                        <a:lnSpc>
                          <a:spcPts val="930"/>
                        </a:lnSpc>
                        <a:spcAft>
                          <a:spcPts val="0"/>
                        </a:spcAft>
                      </a:pPr>
                      <a:r>
                        <a:rPr lang="en-US" sz="1600" dirty="0" smtClean="0">
                          <a:effectLst/>
                        </a:rPr>
                        <a:t>Project </a:t>
                      </a:r>
                      <a:r>
                        <a:rPr lang="en-US" sz="1600" dirty="0">
                          <a:effectLst/>
                        </a:rPr>
                        <a:t>Information</a:t>
                      </a:r>
                      <a:endParaRPr lang="en-US" sz="1600" dirty="0">
                        <a:effectLst/>
                        <a:latin typeface="Bookman Old Style" charset="0"/>
                        <a:ea typeface="Bookman Old Style" charset="0"/>
                        <a:cs typeface="Bookman Old Style" charset="0"/>
                      </a:endParaRPr>
                    </a:p>
                  </a:txBody>
                  <a:tcPr marL="0" marR="0" marT="0" marB="0"/>
                </a:tc>
                <a:tc gridSpan="4">
                  <a:txBody>
                    <a:bodyPr/>
                    <a:lstStyle/>
                    <a:p>
                      <a:pPr marL="67945" algn="l">
                        <a:lnSpc>
                          <a:spcPts val="930"/>
                        </a:lnSpc>
                        <a:spcAft>
                          <a:spcPts val="0"/>
                        </a:spcAft>
                      </a:pPr>
                      <a:endParaRPr lang="en-US" sz="1600" dirty="0" smtClean="0">
                        <a:effectLst/>
                      </a:endParaRPr>
                    </a:p>
                    <a:p>
                      <a:pPr marL="67945" algn="l">
                        <a:lnSpc>
                          <a:spcPts val="930"/>
                        </a:lnSpc>
                        <a:spcAft>
                          <a:spcPts val="0"/>
                        </a:spcAft>
                      </a:pPr>
                      <a:r>
                        <a:rPr lang="en-US" sz="1600" dirty="0" smtClean="0">
                          <a:effectLst/>
                        </a:rPr>
                        <a:t>Description</a:t>
                      </a:r>
                      <a:endParaRPr lang="en-US" sz="1600" b="1" dirty="0">
                        <a:effectLst/>
                        <a:latin typeface="Bookman Old Style" charset="0"/>
                        <a:ea typeface="Bookman Old Style" charset="0"/>
                        <a:cs typeface="Bookman Old Style" charset="0"/>
                      </a:endParaRPr>
                    </a:p>
                  </a:txBody>
                  <a:tcPr marL="0" marR="0" marT="0" marB="0"/>
                </a:tc>
                <a:tc hMerge="1">
                  <a:txBody>
                    <a:bodyPr/>
                    <a:lstStyle/>
                    <a:p>
                      <a:endParaRPr lang="en-US"/>
                    </a:p>
                  </a:txBody>
                  <a:tcPr/>
                </a:tc>
                <a:tc hMerge="1">
                  <a:txBody>
                    <a:bodyPr/>
                    <a:lstStyle/>
                    <a:p>
                      <a:endParaRPr lang="en-US"/>
                    </a:p>
                  </a:txBody>
                  <a:tcPr/>
                </a:tc>
                <a:tc hMerge="1">
                  <a:txBody>
                    <a:bodyPr/>
                    <a:lstStyle/>
                    <a:p>
                      <a:endParaRPr lang="en-US"/>
                    </a:p>
                  </a:txBody>
                  <a:tcPr/>
                </a:tc>
              </a:tr>
              <a:tr h="477039">
                <a:tc>
                  <a:txBody>
                    <a:bodyPr/>
                    <a:lstStyle/>
                    <a:p>
                      <a:pPr marL="67945" algn="l">
                        <a:lnSpc>
                          <a:spcPts val="940"/>
                        </a:lnSpc>
                        <a:spcAft>
                          <a:spcPts val="0"/>
                        </a:spcAft>
                      </a:pPr>
                      <a:endParaRPr lang="en-US" sz="1600" dirty="0" smtClean="0">
                        <a:effectLst/>
                      </a:endParaRPr>
                    </a:p>
                    <a:p>
                      <a:pPr marL="67945" algn="l">
                        <a:lnSpc>
                          <a:spcPts val="940"/>
                        </a:lnSpc>
                        <a:spcAft>
                          <a:spcPts val="0"/>
                        </a:spcAft>
                      </a:pPr>
                      <a:r>
                        <a:rPr lang="en-US" sz="1600" dirty="0" smtClean="0">
                          <a:effectLst/>
                        </a:rPr>
                        <a:t>ID</a:t>
                      </a:r>
                      <a:endParaRPr lang="en-US" sz="1600" dirty="0">
                        <a:effectLst/>
                        <a:latin typeface="Bookman Old Style" charset="0"/>
                        <a:ea typeface="Bookman Old Style" charset="0"/>
                        <a:cs typeface="Bookman Old Style" charset="0"/>
                      </a:endParaRPr>
                    </a:p>
                  </a:txBody>
                  <a:tcPr marL="0" marR="0" marT="0" marB="0"/>
                </a:tc>
                <a:tc>
                  <a:txBody>
                    <a:bodyPr/>
                    <a:lstStyle/>
                    <a:p>
                      <a:pPr marL="67945" algn="l">
                        <a:lnSpc>
                          <a:spcPts val="935"/>
                        </a:lnSpc>
                        <a:spcAft>
                          <a:spcPts val="0"/>
                        </a:spcAft>
                      </a:pPr>
                      <a:endParaRPr lang="en-US" sz="1600" dirty="0" smtClean="0">
                        <a:effectLst/>
                      </a:endParaRPr>
                    </a:p>
                    <a:p>
                      <a:pPr marL="67945" algn="l">
                        <a:lnSpc>
                          <a:spcPts val="935"/>
                        </a:lnSpc>
                        <a:spcAft>
                          <a:spcPts val="0"/>
                        </a:spcAft>
                      </a:pPr>
                      <a:r>
                        <a:rPr lang="en-US" sz="1600" dirty="0" smtClean="0">
                          <a:effectLst/>
                        </a:rPr>
                        <a:t>An </a:t>
                      </a:r>
                      <a:r>
                        <a:rPr lang="en-US" sz="1600" dirty="0">
                          <a:effectLst/>
                        </a:rPr>
                        <a:t>unique</a:t>
                      </a:r>
                    </a:p>
                    <a:p>
                      <a:pPr marL="67945" algn="l">
                        <a:lnSpc>
                          <a:spcPts val="1050"/>
                        </a:lnSpc>
                        <a:spcAft>
                          <a:spcPts val="0"/>
                        </a:spcAft>
                      </a:pPr>
                      <a:r>
                        <a:rPr lang="en-US" sz="1600" dirty="0">
                          <a:effectLst/>
                        </a:rPr>
                        <a:t>project</a:t>
                      </a:r>
                      <a:endParaRPr lang="en-US" sz="1600" b="1" dirty="0">
                        <a:effectLst/>
                        <a:latin typeface="Bookman Old Style" charset="0"/>
                        <a:ea typeface="Bookman Old Style" charset="0"/>
                        <a:cs typeface="Bookman Old Style" charset="0"/>
                      </a:endParaRPr>
                    </a:p>
                  </a:txBody>
                  <a:tcPr marL="0" marR="0" marT="0" marB="0"/>
                </a:tc>
                <a:tc>
                  <a:txBody>
                    <a:bodyPr/>
                    <a:lstStyle/>
                    <a:p>
                      <a:pPr marL="50800" algn="l">
                        <a:lnSpc>
                          <a:spcPts val="940"/>
                        </a:lnSpc>
                        <a:spcAft>
                          <a:spcPts val="0"/>
                        </a:spcAft>
                      </a:pPr>
                      <a:endParaRPr lang="en-US" sz="1600" dirty="0" smtClean="0">
                        <a:effectLst/>
                      </a:endParaRPr>
                    </a:p>
                    <a:p>
                      <a:pPr marL="50800" algn="l">
                        <a:lnSpc>
                          <a:spcPts val="940"/>
                        </a:lnSpc>
                        <a:spcAft>
                          <a:spcPts val="0"/>
                        </a:spcAft>
                      </a:pPr>
                      <a:r>
                        <a:rPr lang="en-US" sz="1600" dirty="0" smtClean="0">
                          <a:effectLst/>
                        </a:rPr>
                        <a:t>Identifier</a:t>
                      </a:r>
                      <a:endParaRPr lang="en-US" sz="1600" dirty="0">
                        <a:effectLst/>
                        <a:latin typeface="Bookman Old Style" charset="0"/>
                        <a:ea typeface="Bookman Old Style" charset="0"/>
                        <a:cs typeface="Bookman Old Style" charset="0"/>
                      </a:endParaRPr>
                    </a:p>
                  </a:txBody>
                  <a:tcPr marL="0" marR="0" marT="0" marB="0"/>
                </a:tc>
                <a:tc>
                  <a:txBody>
                    <a:bodyPr/>
                    <a:lstStyle/>
                    <a:p>
                      <a:pPr marL="50800" algn="l">
                        <a:lnSpc>
                          <a:spcPts val="940"/>
                        </a:lnSpc>
                        <a:spcAft>
                          <a:spcPts val="0"/>
                        </a:spcAft>
                      </a:pPr>
                      <a:endParaRPr lang="en-US" sz="1600" dirty="0" smtClean="0">
                        <a:effectLst/>
                      </a:endParaRPr>
                    </a:p>
                    <a:p>
                      <a:pPr marL="50800" algn="l">
                        <a:lnSpc>
                          <a:spcPts val="940"/>
                        </a:lnSpc>
                        <a:spcAft>
                          <a:spcPts val="0"/>
                        </a:spcAft>
                      </a:pPr>
                      <a:r>
                        <a:rPr lang="en-US" sz="1600" dirty="0" smtClean="0">
                          <a:effectLst/>
                        </a:rPr>
                        <a:t>for</a:t>
                      </a:r>
                      <a:endParaRPr lang="en-US" sz="1600" dirty="0">
                        <a:effectLst/>
                        <a:latin typeface="Bookman Old Style" charset="0"/>
                        <a:ea typeface="Bookman Old Style" charset="0"/>
                        <a:cs typeface="Bookman Old Style" charset="0"/>
                      </a:endParaRPr>
                    </a:p>
                  </a:txBody>
                  <a:tcPr marL="0" marR="0" marT="0" marB="0"/>
                </a:tc>
                <a:tc>
                  <a:txBody>
                    <a:bodyPr/>
                    <a:lstStyle/>
                    <a:p>
                      <a:pPr marL="50800" algn="l">
                        <a:lnSpc>
                          <a:spcPts val="940"/>
                        </a:lnSpc>
                        <a:spcAft>
                          <a:spcPts val="0"/>
                        </a:spcAft>
                      </a:pPr>
                      <a:endParaRPr lang="en-US" sz="1600" dirty="0" smtClean="0">
                        <a:effectLst/>
                      </a:endParaRPr>
                    </a:p>
                    <a:p>
                      <a:pPr marL="50800" algn="l">
                        <a:lnSpc>
                          <a:spcPts val="940"/>
                        </a:lnSpc>
                        <a:spcAft>
                          <a:spcPts val="0"/>
                        </a:spcAft>
                      </a:pPr>
                      <a:r>
                        <a:rPr lang="en-US" sz="1600" dirty="0" smtClean="0">
                          <a:effectLst/>
                        </a:rPr>
                        <a:t>the</a:t>
                      </a:r>
                      <a:endParaRPr lang="en-US" sz="1600" dirty="0">
                        <a:effectLst/>
                        <a:latin typeface="Bookman Old Style" charset="0"/>
                        <a:ea typeface="Bookman Old Style" charset="0"/>
                        <a:cs typeface="Bookman Old Style" charset="0"/>
                      </a:endParaRPr>
                    </a:p>
                  </a:txBody>
                  <a:tcPr marL="0" marR="0" marT="0" marB="0"/>
                </a:tc>
              </a:tr>
              <a:tr h="598169">
                <a:tc>
                  <a:txBody>
                    <a:bodyPr/>
                    <a:lstStyle/>
                    <a:p>
                      <a:pPr marL="67945" algn="l">
                        <a:lnSpc>
                          <a:spcPts val="940"/>
                        </a:lnSpc>
                        <a:spcAft>
                          <a:spcPts val="0"/>
                        </a:spcAft>
                      </a:pPr>
                      <a:endParaRPr lang="en-US" sz="1600" dirty="0" smtClean="0">
                        <a:effectLst/>
                      </a:endParaRPr>
                    </a:p>
                    <a:p>
                      <a:pPr marL="67945" algn="l">
                        <a:lnSpc>
                          <a:spcPts val="940"/>
                        </a:lnSpc>
                        <a:spcAft>
                          <a:spcPts val="0"/>
                        </a:spcAft>
                      </a:pPr>
                      <a:r>
                        <a:rPr lang="en-US" sz="1600" dirty="0" smtClean="0">
                          <a:effectLst/>
                        </a:rPr>
                        <a:t>Name</a:t>
                      </a:r>
                      <a:endParaRPr lang="en-US" sz="1600" dirty="0">
                        <a:effectLst/>
                        <a:latin typeface="Bookman Old Style" charset="0"/>
                        <a:ea typeface="Bookman Old Style" charset="0"/>
                        <a:cs typeface="Bookman Old Style" charset="0"/>
                      </a:endParaRPr>
                    </a:p>
                  </a:txBody>
                  <a:tcPr marL="0" marR="0" marT="0" marB="0"/>
                </a:tc>
                <a:tc gridSpan="4">
                  <a:txBody>
                    <a:bodyPr/>
                    <a:lstStyle/>
                    <a:p>
                      <a:pPr marL="67945" algn="l">
                        <a:lnSpc>
                          <a:spcPts val="935"/>
                        </a:lnSpc>
                        <a:spcAft>
                          <a:spcPts val="0"/>
                        </a:spcAft>
                      </a:pPr>
                      <a:endParaRPr lang="en-US" sz="1600" dirty="0" smtClean="0">
                        <a:effectLst/>
                      </a:endParaRPr>
                    </a:p>
                    <a:p>
                      <a:pPr marL="67945" algn="l">
                        <a:lnSpc>
                          <a:spcPts val="935"/>
                        </a:lnSpc>
                        <a:spcAft>
                          <a:spcPts val="0"/>
                        </a:spcAft>
                      </a:pPr>
                      <a:r>
                        <a:rPr lang="en-US" sz="1600" dirty="0" smtClean="0">
                          <a:effectLst/>
                        </a:rPr>
                        <a:t>The </a:t>
                      </a:r>
                      <a:r>
                        <a:rPr lang="en-US" sz="1600" dirty="0">
                          <a:effectLst/>
                        </a:rPr>
                        <a:t>name of the project (</a:t>
                      </a:r>
                      <a:r>
                        <a:rPr lang="en-US" sz="1600" dirty="0" smtClean="0">
                          <a:effectLst/>
                        </a:rPr>
                        <a:t>including </a:t>
                      </a:r>
                    </a:p>
                    <a:p>
                      <a:pPr marL="67945" algn="l">
                        <a:lnSpc>
                          <a:spcPts val="935"/>
                        </a:lnSpc>
                        <a:spcAft>
                          <a:spcPts val="0"/>
                        </a:spcAft>
                      </a:pPr>
                      <a:endParaRPr lang="en-US" sz="1600" dirty="0" smtClean="0">
                        <a:effectLst/>
                      </a:endParaRPr>
                    </a:p>
                    <a:p>
                      <a:pPr marL="67945" algn="l">
                        <a:lnSpc>
                          <a:spcPts val="935"/>
                        </a:lnSpc>
                        <a:spcAft>
                          <a:spcPts val="0"/>
                        </a:spcAft>
                      </a:pPr>
                      <a:r>
                        <a:rPr lang="en-US" sz="1600" dirty="0" smtClean="0">
                          <a:effectLst/>
                        </a:rPr>
                        <a:t>“/” </a:t>
                      </a:r>
                      <a:r>
                        <a:rPr lang="en-US" sz="1600" dirty="0">
                          <a:effectLst/>
                        </a:rPr>
                        <a:t>and the username)</a:t>
                      </a:r>
                      <a:endParaRPr lang="en-US" sz="1600" b="1" dirty="0">
                        <a:effectLst/>
                        <a:latin typeface="Bookman Old Style" charset="0"/>
                        <a:ea typeface="Bookman Old Style" charset="0"/>
                        <a:cs typeface="Bookman Old Style" charset="0"/>
                      </a:endParaRPr>
                    </a:p>
                  </a:txBody>
                  <a:tcPr marL="0" marR="0" marT="0" marB="0"/>
                </a:tc>
                <a:tc hMerge="1">
                  <a:txBody>
                    <a:bodyPr/>
                    <a:lstStyle/>
                    <a:p>
                      <a:endParaRPr lang="en-US"/>
                    </a:p>
                  </a:txBody>
                  <a:tcPr/>
                </a:tc>
                <a:tc hMerge="1">
                  <a:txBody>
                    <a:bodyPr/>
                    <a:lstStyle/>
                    <a:p>
                      <a:endParaRPr lang="en-US"/>
                    </a:p>
                  </a:txBody>
                  <a:tcPr/>
                </a:tc>
                <a:tc hMerge="1">
                  <a:txBody>
                    <a:bodyPr/>
                    <a:lstStyle/>
                    <a:p>
                      <a:endParaRPr lang="en-US"/>
                    </a:p>
                  </a:txBody>
                  <a:tcPr/>
                </a:tc>
              </a:tr>
              <a:tr h="521278">
                <a:tc>
                  <a:txBody>
                    <a:bodyPr/>
                    <a:lstStyle/>
                    <a:p>
                      <a:pPr marL="67945" algn="l">
                        <a:lnSpc>
                          <a:spcPts val="940"/>
                        </a:lnSpc>
                        <a:spcAft>
                          <a:spcPts val="0"/>
                        </a:spcAft>
                      </a:pPr>
                      <a:endParaRPr lang="en-US" sz="1600" dirty="0" smtClean="0">
                        <a:effectLst/>
                      </a:endParaRPr>
                    </a:p>
                    <a:p>
                      <a:pPr marL="67945" algn="l">
                        <a:lnSpc>
                          <a:spcPts val="940"/>
                        </a:lnSpc>
                        <a:spcAft>
                          <a:spcPts val="0"/>
                        </a:spcAft>
                      </a:pPr>
                      <a:r>
                        <a:rPr lang="en-US" sz="1600" dirty="0" smtClean="0">
                          <a:effectLst/>
                        </a:rPr>
                        <a:t>Number </a:t>
                      </a:r>
                      <a:r>
                        <a:rPr lang="en-US" sz="1600" dirty="0">
                          <a:effectLst/>
                        </a:rPr>
                        <a:t>of commits</a:t>
                      </a:r>
                      <a:endParaRPr lang="en-US" sz="1600" dirty="0">
                        <a:effectLst/>
                        <a:latin typeface="Bookman Old Style" charset="0"/>
                        <a:ea typeface="Bookman Old Style" charset="0"/>
                        <a:cs typeface="Bookman Old Style" charset="0"/>
                      </a:endParaRPr>
                    </a:p>
                  </a:txBody>
                  <a:tcPr marL="0" marR="0" marT="0" marB="0"/>
                </a:tc>
                <a:tc gridSpan="4">
                  <a:txBody>
                    <a:bodyPr/>
                    <a:lstStyle/>
                    <a:p>
                      <a:pPr marL="67945" algn="l">
                        <a:lnSpc>
                          <a:spcPts val="935"/>
                        </a:lnSpc>
                        <a:spcAft>
                          <a:spcPts val="0"/>
                        </a:spcAft>
                      </a:pPr>
                      <a:endParaRPr lang="en-US" sz="1600" dirty="0" smtClean="0">
                        <a:effectLst/>
                      </a:endParaRPr>
                    </a:p>
                    <a:p>
                      <a:pPr marL="67945" algn="l">
                        <a:lnSpc>
                          <a:spcPts val="935"/>
                        </a:lnSpc>
                        <a:spcAft>
                          <a:spcPts val="0"/>
                        </a:spcAft>
                      </a:pPr>
                      <a:r>
                        <a:rPr lang="en-US" sz="1600" dirty="0" smtClean="0">
                          <a:effectLst/>
                        </a:rPr>
                        <a:t>Number </a:t>
                      </a:r>
                      <a:r>
                        <a:rPr lang="en-US" sz="1600" dirty="0">
                          <a:effectLst/>
                        </a:rPr>
                        <a:t>of commits since the</a:t>
                      </a:r>
                    </a:p>
                    <a:p>
                      <a:pPr marL="67945" algn="l">
                        <a:lnSpc>
                          <a:spcPts val="1050"/>
                        </a:lnSpc>
                        <a:spcAft>
                          <a:spcPts val="0"/>
                        </a:spcAft>
                      </a:pPr>
                      <a:endParaRPr lang="en-US" sz="1600" dirty="0" smtClean="0">
                        <a:effectLst/>
                      </a:endParaRPr>
                    </a:p>
                    <a:p>
                      <a:pPr marL="67945" algn="l">
                        <a:lnSpc>
                          <a:spcPts val="1050"/>
                        </a:lnSpc>
                        <a:spcAft>
                          <a:spcPts val="0"/>
                        </a:spcAft>
                      </a:pPr>
                      <a:r>
                        <a:rPr lang="en-US" sz="1600" dirty="0" smtClean="0">
                          <a:effectLst/>
                        </a:rPr>
                        <a:t>creation </a:t>
                      </a:r>
                      <a:r>
                        <a:rPr lang="en-US" sz="1600" dirty="0">
                          <a:effectLst/>
                        </a:rPr>
                        <a:t>of the project</a:t>
                      </a:r>
                      <a:endParaRPr lang="en-US" sz="1600" b="1" dirty="0">
                        <a:effectLst/>
                        <a:latin typeface="Bookman Old Style" charset="0"/>
                        <a:ea typeface="Bookman Old Style" charset="0"/>
                        <a:cs typeface="Bookman Old Style" charset="0"/>
                      </a:endParaRPr>
                    </a:p>
                  </a:txBody>
                  <a:tcPr marL="0" marR="0" marT="0" marB="0"/>
                </a:tc>
                <a:tc hMerge="1">
                  <a:txBody>
                    <a:bodyPr/>
                    <a:lstStyle/>
                    <a:p>
                      <a:endParaRPr lang="en-US"/>
                    </a:p>
                  </a:txBody>
                  <a:tcPr/>
                </a:tc>
                <a:tc hMerge="1">
                  <a:txBody>
                    <a:bodyPr/>
                    <a:lstStyle/>
                    <a:p>
                      <a:endParaRPr lang="en-US"/>
                    </a:p>
                  </a:txBody>
                  <a:tcPr/>
                </a:tc>
                <a:tc hMerge="1">
                  <a:txBody>
                    <a:bodyPr/>
                    <a:lstStyle/>
                    <a:p>
                      <a:endParaRPr lang="en-US"/>
                    </a:p>
                  </a:txBody>
                  <a:tcPr/>
                </a:tc>
              </a:tr>
              <a:tr h="638565">
                <a:tc>
                  <a:txBody>
                    <a:bodyPr/>
                    <a:lstStyle/>
                    <a:p>
                      <a:pPr marL="67945" algn="l">
                        <a:lnSpc>
                          <a:spcPts val="935"/>
                        </a:lnSpc>
                        <a:spcAft>
                          <a:spcPts val="0"/>
                        </a:spcAft>
                      </a:pPr>
                      <a:endParaRPr lang="en-US" sz="1600" dirty="0" smtClean="0">
                        <a:effectLst/>
                      </a:endParaRPr>
                    </a:p>
                    <a:p>
                      <a:pPr marL="67945" algn="l">
                        <a:lnSpc>
                          <a:spcPts val="935"/>
                        </a:lnSpc>
                        <a:spcAft>
                          <a:spcPts val="0"/>
                        </a:spcAft>
                      </a:pPr>
                      <a:r>
                        <a:rPr lang="en-US" sz="1600" dirty="0" smtClean="0">
                          <a:effectLst/>
                        </a:rPr>
                        <a:t>Presence </a:t>
                      </a:r>
                      <a:r>
                        <a:rPr lang="en-US" sz="1600" dirty="0">
                          <a:effectLst/>
                        </a:rPr>
                        <a:t>of </a:t>
                      </a:r>
                      <a:r>
                        <a:rPr lang="en-US" sz="1600" dirty="0" smtClean="0">
                          <a:effectLst/>
                        </a:rPr>
                        <a:t>documentation</a:t>
                      </a:r>
                    </a:p>
                    <a:p>
                      <a:pPr marL="67945" algn="l">
                        <a:lnSpc>
                          <a:spcPts val="935"/>
                        </a:lnSpc>
                        <a:spcAft>
                          <a:spcPts val="0"/>
                        </a:spcAft>
                      </a:pPr>
                      <a:endParaRPr lang="en-US" sz="1600" dirty="0" smtClean="0">
                        <a:effectLst/>
                      </a:endParaRPr>
                    </a:p>
                    <a:p>
                      <a:pPr marL="67945" algn="l">
                        <a:lnSpc>
                          <a:spcPts val="935"/>
                        </a:lnSpc>
                        <a:spcAft>
                          <a:spcPts val="0"/>
                        </a:spcAft>
                      </a:pPr>
                      <a:r>
                        <a:rPr lang="en-US" sz="1600" dirty="0" smtClean="0">
                          <a:effectLst/>
                        </a:rPr>
                        <a:t> </a:t>
                      </a:r>
                      <a:r>
                        <a:rPr lang="en-US" sz="1600" dirty="0">
                          <a:effectLst/>
                        </a:rPr>
                        <a:t>files</a:t>
                      </a:r>
                      <a:endParaRPr lang="en-US" sz="1600" dirty="0">
                        <a:effectLst/>
                        <a:latin typeface="Bookman Old Style" charset="0"/>
                        <a:ea typeface="Bookman Old Style" charset="0"/>
                        <a:cs typeface="Bookman Old Style" charset="0"/>
                      </a:endParaRPr>
                    </a:p>
                  </a:txBody>
                  <a:tcPr marL="0" marR="0" marT="0" marB="0"/>
                </a:tc>
                <a:tc gridSpan="4">
                  <a:txBody>
                    <a:bodyPr/>
                    <a:lstStyle/>
                    <a:p>
                      <a:pPr marL="67945" algn="l">
                        <a:lnSpc>
                          <a:spcPts val="935"/>
                        </a:lnSpc>
                        <a:spcAft>
                          <a:spcPts val="0"/>
                        </a:spcAft>
                      </a:pPr>
                      <a:endParaRPr lang="en-US" sz="1600" dirty="0" smtClean="0">
                        <a:effectLst/>
                      </a:endParaRPr>
                    </a:p>
                    <a:p>
                      <a:pPr marL="67945" algn="l">
                        <a:lnSpc>
                          <a:spcPts val="935"/>
                        </a:lnSpc>
                        <a:spcAft>
                          <a:spcPts val="0"/>
                        </a:spcAft>
                      </a:pPr>
                      <a:r>
                        <a:rPr lang="en-US" sz="1600" dirty="0" smtClean="0">
                          <a:effectLst/>
                        </a:rPr>
                        <a:t>Whether </a:t>
                      </a:r>
                      <a:r>
                        <a:rPr lang="en-US" sz="1600" dirty="0">
                          <a:effectLst/>
                        </a:rPr>
                        <a:t>this project </a:t>
                      </a:r>
                      <a:r>
                        <a:rPr lang="en-US" sz="1600" dirty="0" smtClean="0">
                          <a:effectLst/>
                        </a:rPr>
                        <a:t>contains</a:t>
                      </a:r>
                    </a:p>
                    <a:p>
                      <a:pPr marL="67945" algn="l">
                        <a:lnSpc>
                          <a:spcPts val="935"/>
                        </a:lnSpc>
                        <a:spcAft>
                          <a:spcPts val="0"/>
                        </a:spcAft>
                      </a:pPr>
                      <a:endParaRPr lang="en-US" sz="1600" dirty="0">
                        <a:effectLst/>
                      </a:endParaRPr>
                    </a:p>
                    <a:p>
                      <a:pPr marL="67945" algn="l">
                        <a:lnSpc>
                          <a:spcPts val="1050"/>
                        </a:lnSpc>
                        <a:spcAft>
                          <a:spcPts val="0"/>
                        </a:spcAft>
                      </a:pPr>
                      <a:r>
                        <a:rPr lang="en-US" sz="1600" dirty="0">
                          <a:effectLst/>
                        </a:rPr>
                        <a:t>documentation </a:t>
                      </a:r>
                      <a:r>
                        <a:rPr lang="en-US" sz="1600" dirty="0" smtClean="0">
                          <a:effectLst/>
                        </a:rPr>
                        <a:t>files</a:t>
                      </a:r>
                    </a:p>
                    <a:p>
                      <a:pPr marL="67945" algn="l">
                        <a:lnSpc>
                          <a:spcPts val="1050"/>
                        </a:lnSpc>
                        <a:spcAft>
                          <a:spcPts val="0"/>
                        </a:spcAft>
                      </a:pPr>
                      <a:endParaRPr lang="en-US" sz="1600" b="1" dirty="0">
                        <a:effectLst/>
                        <a:latin typeface="Bookman Old Style" charset="0"/>
                        <a:ea typeface="Bookman Old Style" charset="0"/>
                        <a:cs typeface="Bookman Old Style" charset="0"/>
                      </a:endParaRPr>
                    </a:p>
                  </a:txBody>
                  <a:tcPr marL="0" marR="0" marT="0" marB="0"/>
                </a:tc>
                <a:tc hMerge="1">
                  <a:txBody>
                    <a:bodyPr/>
                    <a:lstStyle/>
                    <a:p>
                      <a:endParaRPr lang="en-US"/>
                    </a:p>
                  </a:txBody>
                  <a:tcPr/>
                </a:tc>
                <a:tc hMerge="1">
                  <a:txBody>
                    <a:bodyPr/>
                    <a:lstStyle/>
                    <a:p>
                      <a:endParaRPr lang="en-US"/>
                    </a:p>
                  </a:txBody>
                  <a:tcPr/>
                </a:tc>
                <a:tc hMerge="1">
                  <a:txBody>
                    <a:bodyPr/>
                    <a:lstStyle/>
                    <a:p>
                      <a:endParaRPr lang="en-US"/>
                    </a:p>
                  </a:txBody>
                  <a:tcPr/>
                </a:tc>
              </a:tr>
              <a:tr h="331384">
                <a:tc>
                  <a:txBody>
                    <a:bodyPr/>
                    <a:lstStyle/>
                    <a:p>
                      <a:pPr marL="67945" algn="l">
                        <a:lnSpc>
                          <a:spcPts val="940"/>
                        </a:lnSpc>
                        <a:spcAft>
                          <a:spcPts val="0"/>
                        </a:spcAft>
                      </a:pPr>
                      <a:endParaRPr lang="en-US" sz="1600" dirty="0" smtClean="0">
                        <a:effectLst/>
                      </a:endParaRPr>
                    </a:p>
                    <a:p>
                      <a:pPr marL="67945" algn="l">
                        <a:lnSpc>
                          <a:spcPts val="940"/>
                        </a:lnSpc>
                        <a:spcAft>
                          <a:spcPts val="0"/>
                        </a:spcAft>
                      </a:pPr>
                      <a:r>
                        <a:rPr lang="en-US" sz="1600" dirty="0" smtClean="0">
                          <a:effectLst/>
                        </a:rPr>
                        <a:t>Project </a:t>
                      </a:r>
                      <a:r>
                        <a:rPr lang="en-US" sz="1600" dirty="0">
                          <a:effectLst/>
                        </a:rPr>
                        <a:t>creation time</a:t>
                      </a:r>
                      <a:endParaRPr lang="en-US" sz="1600" dirty="0">
                        <a:effectLst/>
                        <a:latin typeface="Bookman Old Style" charset="0"/>
                        <a:ea typeface="Bookman Old Style" charset="0"/>
                        <a:cs typeface="Bookman Old Style" charset="0"/>
                      </a:endParaRPr>
                    </a:p>
                  </a:txBody>
                  <a:tcPr marL="0" marR="0" marT="0" marB="0"/>
                </a:tc>
                <a:tc gridSpan="4">
                  <a:txBody>
                    <a:bodyPr/>
                    <a:lstStyle/>
                    <a:p>
                      <a:pPr marL="67945" algn="l">
                        <a:lnSpc>
                          <a:spcPts val="940"/>
                        </a:lnSpc>
                        <a:spcAft>
                          <a:spcPts val="0"/>
                        </a:spcAft>
                      </a:pPr>
                      <a:endParaRPr lang="en-US" sz="1600" dirty="0" smtClean="0">
                        <a:effectLst/>
                      </a:endParaRPr>
                    </a:p>
                    <a:p>
                      <a:pPr marL="67945" algn="l">
                        <a:lnSpc>
                          <a:spcPts val="940"/>
                        </a:lnSpc>
                        <a:spcAft>
                          <a:spcPts val="0"/>
                        </a:spcAft>
                      </a:pPr>
                      <a:r>
                        <a:rPr lang="en-US" sz="1600" dirty="0" smtClean="0">
                          <a:effectLst/>
                        </a:rPr>
                        <a:t>Project </a:t>
                      </a:r>
                      <a:r>
                        <a:rPr lang="en-US" sz="1600" dirty="0">
                          <a:effectLst/>
                        </a:rPr>
                        <a:t>creation time</a:t>
                      </a:r>
                      <a:endParaRPr lang="en-US" sz="1600" b="1" dirty="0">
                        <a:effectLst/>
                        <a:latin typeface="Bookman Old Style" charset="0"/>
                        <a:ea typeface="Bookman Old Style" charset="0"/>
                        <a:cs typeface="Bookman Old Style" charset="0"/>
                      </a:endParaRPr>
                    </a:p>
                  </a:txBody>
                  <a:tcPr marL="0" marR="0" marT="0" marB="0"/>
                </a:tc>
                <a:tc hMerge="1">
                  <a:txBody>
                    <a:bodyPr/>
                    <a:lstStyle/>
                    <a:p>
                      <a:endParaRPr lang="en-US"/>
                    </a:p>
                  </a:txBody>
                  <a:tcPr/>
                </a:tc>
                <a:tc hMerge="1">
                  <a:txBody>
                    <a:bodyPr/>
                    <a:lstStyle/>
                    <a:p>
                      <a:endParaRPr lang="en-US"/>
                    </a:p>
                  </a:txBody>
                  <a:tcPr/>
                </a:tc>
                <a:tc hMerge="1">
                  <a:txBody>
                    <a:bodyPr/>
                    <a:lstStyle/>
                    <a:p>
                      <a:endParaRPr lang="en-US"/>
                    </a:p>
                  </a:txBody>
                  <a:tcPr/>
                </a:tc>
              </a:tr>
              <a:tr h="781917">
                <a:tc>
                  <a:txBody>
                    <a:bodyPr/>
                    <a:lstStyle/>
                    <a:p>
                      <a:pPr marL="67945" algn="l">
                        <a:lnSpc>
                          <a:spcPts val="935"/>
                        </a:lnSpc>
                        <a:spcAft>
                          <a:spcPts val="0"/>
                        </a:spcAft>
                      </a:pPr>
                      <a:endParaRPr lang="en-US" sz="1600" dirty="0" smtClean="0">
                        <a:effectLst/>
                      </a:endParaRPr>
                    </a:p>
                    <a:p>
                      <a:pPr marL="67945" algn="l">
                        <a:lnSpc>
                          <a:spcPts val="935"/>
                        </a:lnSpc>
                        <a:spcAft>
                          <a:spcPts val="0"/>
                        </a:spcAft>
                      </a:pPr>
                      <a:endParaRPr lang="en-US" sz="1600" dirty="0" smtClean="0">
                        <a:effectLst/>
                      </a:endParaRPr>
                    </a:p>
                    <a:p>
                      <a:pPr marL="67945" algn="l">
                        <a:lnSpc>
                          <a:spcPts val="935"/>
                        </a:lnSpc>
                        <a:spcAft>
                          <a:spcPts val="0"/>
                        </a:spcAft>
                      </a:pPr>
                      <a:r>
                        <a:rPr lang="en-US" sz="1600" dirty="0" smtClean="0">
                          <a:effectLst/>
                        </a:rPr>
                        <a:t>Number  </a:t>
                      </a:r>
                      <a:r>
                        <a:rPr lang="en-US" sz="1600" dirty="0">
                          <a:effectLst/>
                        </a:rPr>
                        <a:t>of  </a:t>
                      </a:r>
                      <a:r>
                        <a:rPr lang="en-US" sz="1600" dirty="0" smtClean="0">
                          <a:effectLst/>
                        </a:rPr>
                        <a:t>programming</a:t>
                      </a:r>
                    </a:p>
                    <a:p>
                      <a:pPr marL="67945" algn="l">
                        <a:lnSpc>
                          <a:spcPts val="935"/>
                        </a:lnSpc>
                        <a:spcAft>
                          <a:spcPts val="0"/>
                        </a:spcAft>
                      </a:pPr>
                      <a:endParaRPr lang="en-US" sz="1600" dirty="0" smtClean="0">
                        <a:effectLst/>
                      </a:endParaRPr>
                    </a:p>
                    <a:p>
                      <a:pPr marL="67945" algn="l">
                        <a:lnSpc>
                          <a:spcPts val="935"/>
                        </a:lnSpc>
                        <a:spcAft>
                          <a:spcPts val="0"/>
                        </a:spcAft>
                      </a:pPr>
                      <a:r>
                        <a:rPr lang="en-US" sz="1600" dirty="0" smtClean="0">
                          <a:effectLst/>
                        </a:rPr>
                        <a:t> </a:t>
                      </a:r>
                      <a:r>
                        <a:rPr lang="en-US" sz="1600" dirty="0">
                          <a:effectLst/>
                        </a:rPr>
                        <a:t>languages</a:t>
                      </a:r>
                      <a:endParaRPr lang="en-US" sz="1600" dirty="0">
                        <a:effectLst/>
                        <a:latin typeface="Bookman Old Style" charset="0"/>
                        <a:ea typeface="Bookman Old Style" charset="0"/>
                        <a:cs typeface="Bookman Old Style" charset="0"/>
                      </a:endParaRPr>
                    </a:p>
                  </a:txBody>
                  <a:tcPr marL="0" marR="0" marT="0" marB="0"/>
                </a:tc>
                <a:tc gridSpan="4">
                  <a:txBody>
                    <a:bodyPr/>
                    <a:lstStyle/>
                    <a:p>
                      <a:pPr marL="67945" algn="l">
                        <a:lnSpc>
                          <a:spcPts val="935"/>
                        </a:lnSpc>
                        <a:spcAft>
                          <a:spcPts val="0"/>
                        </a:spcAft>
                      </a:pPr>
                      <a:endParaRPr lang="en-US" sz="1600" dirty="0" smtClean="0">
                        <a:effectLst/>
                      </a:endParaRPr>
                    </a:p>
                    <a:p>
                      <a:pPr marL="67945" algn="l">
                        <a:lnSpc>
                          <a:spcPts val="935"/>
                        </a:lnSpc>
                        <a:spcAft>
                          <a:spcPts val="0"/>
                        </a:spcAft>
                      </a:pPr>
                      <a:r>
                        <a:rPr lang="en-US" sz="1600" dirty="0" smtClean="0">
                          <a:effectLst/>
                        </a:rPr>
                        <a:t>Number </a:t>
                      </a:r>
                      <a:r>
                        <a:rPr lang="en-US" sz="1600" dirty="0">
                          <a:effectLst/>
                        </a:rPr>
                        <a:t>of programming </a:t>
                      </a:r>
                      <a:r>
                        <a:rPr lang="en-US" sz="1600" dirty="0" err="1" smtClean="0">
                          <a:effectLst/>
                        </a:rPr>
                        <a:t>lan</a:t>
                      </a:r>
                      <a:r>
                        <a:rPr lang="en-US" sz="1600" dirty="0" smtClean="0">
                          <a:effectLst/>
                        </a:rPr>
                        <a:t>-</a:t>
                      </a:r>
                    </a:p>
                    <a:p>
                      <a:pPr marL="67945" algn="l">
                        <a:lnSpc>
                          <a:spcPts val="935"/>
                        </a:lnSpc>
                        <a:spcAft>
                          <a:spcPts val="0"/>
                        </a:spcAft>
                      </a:pPr>
                      <a:endParaRPr lang="en-US" sz="1600" dirty="0">
                        <a:effectLst/>
                      </a:endParaRPr>
                    </a:p>
                    <a:p>
                      <a:pPr marL="67945" marR="5080" algn="l">
                        <a:lnSpc>
                          <a:spcPts val="1050"/>
                        </a:lnSpc>
                        <a:spcAft>
                          <a:spcPts val="0"/>
                        </a:spcAft>
                      </a:pPr>
                      <a:r>
                        <a:rPr lang="en-US" sz="1600" dirty="0" err="1">
                          <a:effectLst/>
                        </a:rPr>
                        <a:t>guages</a:t>
                      </a:r>
                      <a:r>
                        <a:rPr lang="en-US" sz="1600" dirty="0">
                          <a:effectLst/>
                        </a:rPr>
                        <a:t> in the source code of the </a:t>
                      </a:r>
                      <a:endParaRPr lang="en-US" sz="1600" dirty="0" smtClean="0">
                        <a:effectLst/>
                      </a:endParaRPr>
                    </a:p>
                    <a:p>
                      <a:pPr marL="67945" marR="5080" algn="l">
                        <a:lnSpc>
                          <a:spcPts val="1050"/>
                        </a:lnSpc>
                        <a:spcAft>
                          <a:spcPts val="0"/>
                        </a:spcAft>
                      </a:pPr>
                      <a:endParaRPr lang="en-US" sz="1600" dirty="0" smtClean="0">
                        <a:effectLst/>
                      </a:endParaRPr>
                    </a:p>
                    <a:p>
                      <a:pPr marL="67945" marR="5080" algn="l">
                        <a:lnSpc>
                          <a:spcPts val="1050"/>
                        </a:lnSpc>
                        <a:spcAft>
                          <a:spcPts val="0"/>
                        </a:spcAft>
                      </a:pPr>
                      <a:r>
                        <a:rPr lang="en-US" sz="1600" dirty="0" smtClean="0">
                          <a:effectLst/>
                        </a:rPr>
                        <a:t>project</a:t>
                      </a:r>
                      <a:endParaRPr lang="en-US" sz="1600" b="1" dirty="0">
                        <a:effectLst/>
                        <a:latin typeface="Bookman Old Style" charset="0"/>
                        <a:ea typeface="Bookman Old Style" charset="0"/>
                        <a:cs typeface="Bookman Old Style" charset="0"/>
                      </a:endParaRPr>
                    </a:p>
                  </a:txBody>
                  <a:tcPr marL="0" marR="0" marT="0" marB="0"/>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1216554506"/>
              </p:ext>
            </p:extLst>
          </p:nvPr>
        </p:nvGraphicFramePr>
        <p:xfrm>
          <a:off x="6188118" y="1622300"/>
          <a:ext cx="5133023" cy="3513603"/>
        </p:xfrm>
        <a:graphic>
          <a:graphicData uri="http://schemas.openxmlformats.org/drawingml/2006/table">
            <a:tbl>
              <a:tblPr firstRow="1" firstCol="1" lastRow="1" lastCol="1" bandRow="1" bandCol="1">
                <a:tableStyleId>{5940675A-B579-460E-94D1-54222C63F5DA}</a:tableStyleId>
              </a:tblPr>
              <a:tblGrid>
                <a:gridCol w="2216486"/>
                <a:gridCol w="2916537"/>
              </a:tblGrid>
              <a:tr h="551373">
                <a:tc>
                  <a:txBody>
                    <a:bodyPr/>
                    <a:lstStyle/>
                    <a:p>
                      <a:pPr marL="67945" algn="l">
                        <a:lnSpc>
                          <a:spcPts val="930"/>
                        </a:lnSpc>
                        <a:spcAft>
                          <a:spcPts val="0"/>
                        </a:spcAft>
                      </a:pPr>
                      <a:endParaRPr lang="en-US" sz="1800" dirty="0" smtClean="0">
                        <a:effectLst/>
                      </a:endParaRPr>
                    </a:p>
                    <a:p>
                      <a:pPr marL="67945" algn="l">
                        <a:lnSpc>
                          <a:spcPts val="930"/>
                        </a:lnSpc>
                        <a:spcAft>
                          <a:spcPts val="0"/>
                        </a:spcAft>
                      </a:pPr>
                      <a:r>
                        <a:rPr lang="en-US" sz="1800" dirty="0" smtClean="0">
                          <a:effectLst/>
                        </a:rPr>
                        <a:t>Commit </a:t>
                      </a:r>
                      <a:r>
                        <a:rPr lang="en-US" sz="1800" dirty="0">
                          <a:effectLst/>
                        </a:rPr>
                        <a:t>Information</a:t>
                      </a:r>
                      <a:endParaRPr lang="en-US" sz="1800" dirty="0">
                        <a:effectLst/>
                        <a:latin typeface="Bookman Old Style" charset="0"/>
                        <a:ea typeface="Bookman Old Style" charset="0"/>
                        <a:cs typeface="Bookman Old Style" charset="0"/>
                      </a:endParaRPr>
                    </a:p>
                  </a:txBody>
                  <a:tcPr marL="0" marR="0" marT="0" marB="0"/>
                </a:tc>
                <a:tc>
                  <a:txBody>
                    <a:bodyPr/>
                    <a:lstStyle/>
                    <a:p>
                      <a:pPr marL="67945" algn="l">
                        <a:lnSpc>
                          <a:spcPts val="930"/>
                        </a:lnSpc>
                        <a:spcAft>
                          <a:spcPts val="0"/>
                        </a:spcAft>
                      </a:pPr>
                      <a:endParaRPr lang="en-US" sz="1800" dirty="0" smtClean="0">
                        <a:effectLst/>
                      </a:endParaRPr>
                    </a:p>
                    <a:p>
                      <a:pPr marL="67945" algn="l">
                        <a:lnSpc>
                          <a:spcPts val="930"/>
                        </a:lnSpc>
                        <a:spcAft>
                          <a:spcPts val="0"/>
                        </a:spcAft>
                      </a:pPr>
                      <a:r>
                        <a:rPr lang="en-US" sz="1800" dirty="0" smtClean="0">
                          <a:effectLst/>
                        </a:rPr>
                        <a:t>Description</a:t>
                      </a:r>
                      <a:endParaRPr lang="en-US" sz="1800" dirty="0">
                        <a:effectLst/>
                        <a:latin typeface="Bookman Old Style" charset="0"/>
                        <a:ea typeface="Bookman Old Style" charset="0"/>
                        <a:cs typeface="Bookman Old Style" charset="0"/>
                      </a:endParaRPr>
                    </a:p>
                  </a:txBody>
                  <a:tcPr marL="0" marR="0" marT="0" marB="0"/>
                </a:tc>
              </a:tr>
              <a:tr h="1077568">
                <a:tc>
                  <a:txBody>
                    <a:bodyPr/>
                    <a:lstStyle/>
                    <a:p>
                      <a:pPr marL="67945" algn="l">
                        <a:lnSpc>
                          <a:spcPts val="940"/>
                        </a:lnSpc>
                        <a:spcAft>
                          <a:spcPts val="0"/>
                        </a:spcAft>
                      </a:pPr>
                      <a:endParaRPr lang="en-US" sz="1800" dirty="0" smtClean="0">
                        <a:effectLst/>
                      </a:endParaRPr>
                    </a:p>
                    <a:p>
                      <a:pPr marL="67945" algn="l">
                        <a:lnSpc>
                          <a:spcPts val="940"/>
                        </a:lnSpc>
                        <a:spcAft>
                          <a:spcPts val="0"/>
                        </a:spcAft>
                      </a:pPr>
                      <a:r>
                        <a:rPr lang="en-US" sz="1800" dirty="0" smtClean="0">
                          <a:effectLst/>
                        </a:rPr>
                        <a:t>ID</a:t>
                      </a:r>
                      <a:endParaRPr lang="en-US" sz="1800" dirty="0">
                        <a:effectLst/>
                        <a:latin typeface="Bookman Old Style" charset="0"/>
                        <a:ea typeface="Bookman Old Style" charset="0"/>
                        <a:cs typeface="Bookman Old Style" charset="0"/>
                      </a:endParaRPr>
                    </a:p>
                  </a:txBody>
                  <a:tcPr marL="0" marR="0" marT="0" marB="0"/>
                </a:tc>
                <a:tc>
                  <a:txBody>
                    <a:bodyPr/>
                    <a:lstStyle/>
                    <a:p>
                      <a:pPr marL="67945" algn="l">
                        <a:lnSpc>
                          <a:spcPts val="935"/>
                        </a:lnSpc>
                        <a:spcAft>
                          <a:spcPts val="0"/>
                        </a:spcAft>
                      </a:pPr>
                      <a:endParaRPr lang="en-US" sz="1800" dirty="0" smtClean="0">
                        <a:effectLst/>
                      </a:endParaRPr>
                    </a:p>
                    <a:p>
                      <a:pPr marL="67945" algn="l">
                        <a:lnSpc>
                          <a:spcPts val="935"/>
                        </a:lnSpc>
                        <a:spcAft>
                          <a:spcPts val="0"/>
                        </a:spcAft>
                      </a:pPr>
                      <a:r>
                        <a:rPr lang="en-US" sz="1800" dirty="0" smtClean="0">
                          <a:effectLst/>
                        </a:rPr>
                        <a:t>An</a:t>
                      </a:r>
                      <a:r>
                        <a:rPr lang="en-US" sz="1800" spc="-140" dirty="0" smtClean="0">
                          <a:effectLst/>
                        </a:rPr>
                        <a:t> </a:t>
                      </a:r>
                      <a:r>
                        <a:rPr lang="en-US" sz="1800" dirty="0">
                          <a:effectLst/>
                        </a:rPr>
                        <a:t>unique</a:t>
                      </a:r>
                      <a:r>
                        <a:rPr lang="en-US" sz="1800" spc="-140" dirty="0">
                          <a:effectLst/>
                        </a:rPr>
                        <a:t> </a:t>
                      </a:r>
                      <a:r>
                        <a:rPr lang="en-US" sz="1800" dirty="0">
                          <a:effectLst/>
                        </a:rPr>
                        <a:t>identifier</a:t>
                      </a:r>
                      <a:r>
                        <a:rPr lang="en-US" sz="1800" spc="-140" dirty="0">
                          <a:effectLst/>
                        </a:rPr>
                        <a:t> </a:t>
                      </a:r>
                      <a:r>
                        <a:rPr lang="en-US" sz="1800" dirty="0">
                          <a:effectLst/>
                        </a:rPr>
                        <a:t>for</a:t>
                      </a:r>
                      <a:r>
                        <a:rPr lang="en-US" sz="1800" spc="-140" dirty="0">
                          <a:effectLst/>
                        </a:rPr>
                        <a:t> </a:t>
                      </a:r>
                      <a:r>
                        <a:rPr lang="en-US" sz="1800" dirty="0" smtClean="0">
                          <a:effectLst/>
                        </a:rPr>
                        <a:t>the</a:t>
                      </a:r>
                    </a:p>
                    <a:p>
                      <a:pPr marL="67945" algn="l">
                        <a:lnSpc>
                          <a:spcPts val="935"/>
                        </a:lnSpc>
                        <a:spcAft>
                          <a:spcPts val="0"/>
                        </a:spcAft>
                      </a:pPr>
                      <a:endParaRPr lang="en-US" sz="1800" spc="-140" dirty="0" smtClean="0">
                        <a:effectLst/>
                      </a:endParaRPr>
                    </a:p>
                    <a:p>
                      <a:pPr marL="67945" algn="l">
                        <a:lnSpc>
                          <a:spcPts val="935"/>
                        </a:lnSpc>
                        <a:spcAft>
                          <a:spcPts val="0"/>
                        </a:spcAft>
                      </a:pPr>
                      <a:r>
                        <a:rPr lang="en-US" sz="1800" spc="-140" dirty="0" smtClean="0">
                          <a:effectLst/>
                        </a:rPr>
                        <a:t> </a:t>
                      </a:r>
                      <a:r>
                        <a:rPr lang="en-US" sz="1800" dirty="0" smtClean="0">
                          <a:effectLst/>
                        </a:rPr>
                        <a:t>commit</a:t>
                      </a:r>
                      <a:endParaRPr lang="en-US" sz="1800" dirty="0">
                        <a:effectLst/>
                        <a:latin typeface="Bookman Old Style" charset="0"/>
                        <a:ea typeface="Bookman Old Style" charset="0"/>
                        <a:cs typeface="Bookman Old Style" charset="0"/>
                      </a:endParaRPr>
                    </a:p>
                  </a:txBody>
                  <a:tcPr marL="0" marR="0" marT="0" marB="0"/>
                </a:tc>
              </a:tr>
              <a:tr h="781916">
                <a:tc>
                  <a:txBody>
                    <a:bodyPr/>
                    <a:lstStyle/>
                    <a:p>
                      <a:pPr marL="67945" algn="l">
                        <a:lnSpc>
                          <a:spcPts val="940"/>
                        </a:lnSpc>
                        <a:spcAft>
                          <a:spcPts val="0"/>
                        </a:spcAft>
                      </a:pPr>
                      <a:endParaRPr lang="en-US" sz="1800" dirty="0" smtClean="0">
                        <a:effectLst/>
                      </a:endParaRPr>
                    </a:p>
                    <a:p>
                      <a:pPr marL="67945" algn="l">
                        <a:lnSpc>
                          <a:spcPts val="940"/>
                        </a:lnSpc>
                        <a:spcAft>
                          <a:spcPts val="0"/>
                        </a:spcAft>
                      </a:pPr>
                      <a:endParaRPr lang="en-US" sz="1800" dirty="0" smtClean="0">
                        <a:effectLst/>
                      </a:endParaRPr>
                    </a:p>
                    <a:p>
                      <a:pPr marL="67945" algn="l">
                        <a:lnSpc>
                          <a:spcPts val="940"/>
                        </a:lnSpc>
                        <a:spcAft>
                          <a:spcPts val="0"/>
                        </a:spcAft>
                      </a:pPr>
                      <a:r>
                        <a:rPr lang="en-US" sz="1800" dirty="0" smtClean="0">
                          <a:effectLst/>
                        </a:rPr>
                        <a:t>Project </a:t>
                      </a:r>
                      <a:r>
                        <a:rPr lang="en-US" sz="1800" dirty="0">
                          <a:effectLst/>
                        </a:rPr>
                        <a:t>ID</a:t>
                      </a:r>
                      <a:endParaRPr lang="en-US" sz="1800" dirty="0">
                        <a:effectLst/>
                        <a:latin typeface="Bookman Old Style" charset="0"/>
                        <a:ea typeface="Bookman Old Style" charset="0"/>
                        <a:cs typeface="Bookman Old Style" charset="0"/>
                      </a:endParaRPr>
                    </a:p>
                  </a:txBody>
                  <a:tcPr marL="0" marR="0" marT="0" marB="0"/>
                </a:tc>
                <a:tc>
                  <a:txBody>
                    <a:bodyPr/>
                    <a:lstStyle/>
                    <a:p>
                      <a:pPr marL="67945" algn="l">
                        <a:lnSpc>
                          <a:spcPts val="935"/>
                        </a:lnSpc>
                        <a:spcAft>
                          <a:spcPts val="0"/>
                        </a:spcAft>
                      </a:pPr>
                      <a:endParaRPr lang="en-US" sz="1800" dirty="0" smtClean="0">
                        <a:effectLst/>
                      </a:endParaRPr>
                    </a:p>
                    <a:p>
                      <a:pPr marL="67945" algn="l">
                        <a:lnSpc>
                          <a:spcPts val="935"/>
                        </a:lnSpc>
                        <a:spcAft>
                          <a:spcPts val="0"/>
                        </a:spcAft>
                      </a:pPr>
                      <a:endParaRPr lang="en-US" sz="1800" dirty="0" smtClean="0">
                        <a:effectLst/>
                      </a:endParaRPr>
                    </a:p>
                    <a:p>
                      <a:pPr marL="67945" algn="l">
                        <a:lnSpc>
                          <a:spcPts val="935"/>
                        </a:lnSpc>
                        <a:spcAft>
                          <a:spcPts val="0"/>
                        </a:spcAft>
                      </a:pPr>
                      <a:r>
                        <a:rPr lang="en-US" sz="1800" dirty="0" smtClean="0">
                          <a:effectLst/>
                        </a:rPr>
                        <a:t>The </a:t>
                      </a:r>
                      <a:r>
                        <a:rPr lang="en-US" sz="1800" dirty="0">
                          <a:effectLst/>
                        </a:rPr>
                        <a:t>ID of the project this </a:t>
                      </a:r>
                      <a:endParaRPr lang="en-US" sz="1800" dirty="0" smtClean="0">
                        <a:effectLst/>
                      </a:endParaRPr>
                    </a:p>
                    <a:p>
                      <a:pPr marL="67945" algn="l">
                        <a:lnSpc>
                          <a:spcPts val="935"/>
                        </a:lnSpc>
                        <a:spcAft>
                          <a:spcPts val="0"/>
                        </a:spcAft>
                      </a:pPr>
                      <a:endParaRPr lang="en-US" sz="1800" dirty="0" smtClean="0">
                        <a:effectLst/>
                      </a:endParaRPr>
                    </a:p>
                    <a:p>
                      <a:pPr marL="67945" algn="l">
                        <a:lnSpc>
                          <a:spcPts val="935"/>
                        </a:lnSpc>
                        <a:spcAft>
                          <a:spcPts val="0"/>
                        </a:spcAft>
                      </a:pPr>
                      <a:r>
                        <a:rPr lang="en-US" sz="1800" dirty="0" smtClean="0">
                          <a:effectLst/>
                        </a:rPr>
                        <a:t>commit </a:t>
                      </a:r>
                      <a:r>
                        <a:rPr lang="en-US" sz="1800" dirty="0">
                          <a:effectLst/>
                        </a:rPr>
                        <a:t>belongs to</a:t>
                      </a:r>
                      <a:endParaRPr lang="en-US" sz="1800" dirty="0">
                        <a:effectLst/>
                        <a:latin typeface="Bookman Old Style" charset="0"/>
                        <a:ea typeface="Bookman Old Style" charset="0"/>
                        <a:cs typeface="Bookman Old Style" charset="0"/>
                      </a:endParaRPr>
                    </a:p>
                  </a:txBody>
                  <a:tcPr marL="0" marR="0" marT="0" marB="0"/>
                </a:tc>
              </a:tr>
              <a:tr h="551373">
                <a:tc>
                  <a:txBody>
                    <a:bodyPr/>
                    <a:lstStyle/>
                    <a:p>
                      <a:pPr marL="67945" algn="l">
                        <a:lnSpc>
                          <a:spcPts val="940"/>
                        </a:lnSpc>
                        <a:spcAft>
                          <a:spcPts val="0"/>
                        </a:spcAft>
                      </a:pPr>
                      <a:endParaRPr lang="en-US" sz="1800" dirty="0" smtClean="0">
                        <a:effectLst/>
                      </a:endParaRPr>
                    </a:p>
                    <a:p>
                      <a:pPr marL="67945" algn="l">
                        <a:lnSpc>
                          <a:spcPts val="940"/>
                        </a:lnSpc>
                        <a:spcAft>
                          <a:spcPts val="0"/>
                        </a:spcAft>
                      </a:pPr>
                      <a:r>
                        <a:rPr lang="en-US" sz="1800" dirty="0" smtClean="0">
                          <a:effectLst/>
                        </a:rPr>
                        <a:t>Commit </a:t>
                      </a:r>
                      <a:r>
                        <a:rPr lang="en-US" sz="1800" dirty="0">
                          <a:effectLst/>
                        </a:rPr>
                        <a:t>time</a:t>
                      </a:r>
                      <a:endParaRPr lang="en-US" sz="1800" dirty="0">
                        <a:effectLst/>
                        <a:latin typeface="Bookman Old Style" charset="0"/>
                        <a:ea typeface="Bookman Old Style" charset="0"/>
                        <a:cs typeface="Bookman Old Style" charset="0"/>
                      </a:endParaRPr>
                    </a:p>
                  </a:txBody>
                  <a:tcPr marL="0" marR="0" marT="0" marB="0"/>
                </a:tc>
                <a:tc>
                  <a:txBody>
                    <a:bodyPr/>
                    <a:lstStyle/>
                    <a:p>
                      <a:pPr marL="67945" algn="l">
                        <a:lnSpc>
                          <a:spcPts val="940"/>
                        </a:lnSpc>
                        <a:spcAft>
                          <a:spcPts val="0"/>
                        </a:spcAft>
                      </a:pPr>
                      <a:endParaRPr lang="en-US" sz="1800" dirty="0" smtClean="0">
                        <a:effectLst/>
                      </a:endParaRPr>
                    </a:p>
                    <a:p>
                      <a:pPr marL="67945" algn="l">
                        <a:lnSpc>
                          <a:spcPts val="940"/>
                        </a:lnSpc>
                        <a:spcAft>
                          <a:spcPts val="0"/>
                        </a:spcAft>
                      </a:pPr>
                      <a:r>
                        <a:rPr lang="en-US" sz="1800" dirty="0" smtClean="0">
                          <a:effectLst/>
                        </a:rPr>
                        <a:t>The </a:t>
                      </a:r>
                      <a:r>
                        <a:rPr lang="en-US" sz="1800" dirty="0">
                          <a:effectLst/>
                        </a:rPr>
                        <a:t>time this commit </a:t>
                      </a:r>
                      <a:endParaRPr lang="en-US" sz="1800" dirty="0" smtClean="0">
                        <a:effectLst/>
                      </a:endParaRPr>
                    </a:p>
                    <a:p>
                      <a:pPr marL="67945" algn="l">
                        <a:lnSpc>
                          <a:spcPts val="940"/>
                        </a:lnSpc>
                        <a:spcAft>
                          <a:spcPts val="0"/>
                        </a:spcAft>
                      </a:pPr>
                      <a:endParaRPr lang="en-US" sz="1800" dirty="0" smtClean="0">
                        <a:effectLst/>
                      </a:endParaRPr>
                    </a:p>
                    <a:p>
                      <a:pPr marL="67945" algn="l">
                        <a:lnSpc>
                          <a:spcPts val="940"/>
                        </a:lnSpc>
                        <a:spcAft>
                          <a:spcPts val="0"/>
                        </a:spcAft>
                      </a:pPr>
                      <a:r>
                        <a:rPr lang="en-US" sz="1800" dirty="0" smtClean="0">
                          <a:effectLst/>
                        </a:rPr>
                        <a:t>happened</a:t>
                      </a:r>
                      <a:endParaRPr lang="en-US" sz="1800" dirty="0">
                        <a:effectLst/>
                        <a:latin typeface="Bookman Old Style" charset="0"/>
                        <a:ea typeface="Bookman Old Style" charset="0"/>
                        <a:cs typeface="Bookman Old Style" charset="0"/>
                      </a:endParaRPr>
                    </a:p>
                  </a:txBody>
                  <a:tcPr marL="0" marR="0" marT="0" marB="0"/>
                </a:tc>
              </a:tr>
              <a:tr h="551373">
                <a:tc>
                  <a:txBody>
                    <a:bodyPr/>
                    <a:lstStyle/>
                    <a:p>
                      <a:pPr marL="67945" algn="l">
                        <a:lnSpc>
                          <a:spcPts val="940"/>
                        </a:lnSpc>
                        <a:spcAft>
                          <a:spcPts val="0"/>
                        </a:spcAft>
                      </a:pPr>
                      <a:endParaRPr lang="en-US" sz="1800" dirty="0" smtClean="0">
                        <a:effectLst/>
                      </a:endParaRPr>
                    </a:p>
                    <a:p>
                      <a:pPr marL="67945" algn="l">
                        <a:lnSpc>
                          <a:spcPts val="940"/>
                        </a:lnSpc>
                        <a:spcAft>
                          <a:spcPts val="0"/>
                        </a:spcAft>
                      </a:pPr>
                      <a:r>
                        <a:rPr lang="en-US" sz="1800" dirty="0" smtClean="0">
                          <a:effectLst/>
                        </a:rPr>
                        <a:t>Author </a:t>
                      </a:r>
                      <a:r>
                        <a:rPr lang="en-US" sz="1800" dirty="0">
                          <a:effectLst/>
                        </a:rPr>
                        <a:t>username</a:t>
                      </a:r>
                      <a:endParaRPr lang="en-US" sz="1800" dirty="0">
                        <a:effectLst/>
                        <a:latin typeface="Bookman Old Style" charset="0"/>
                        <a:ea typeface="Bookman Old Style" charset="0"/>
                        <a:cs typeface="Bookman Old Style" charset="0"/>
                      </a:endParaRPr>
                    </a:p>
                  </a:txBody>
                  <a:tcPr marL="0" marR="0" marT="0" marB="0"/>
                </a:tc>
                <a:tc>
                  <a:txBody>
                    <a:bodyPr/>
                    <a:lstStyle/>
                    <a:p>
                      <a:pPr marL="67945" algn="l">
                        <a:lnSpc>
                          <a:spcPts val="940"/>
                        </a:lnSpc>
                        <a:spcAft>
                          <a:spcPts val="0"/>
                        </a:spcAft>
                      </a:pPr>
                      <a:endParaRPr lang="en-US" sz="1800" dirty="0" smtClean="0">
                        <a:effectLst/>
                      </a:endParaRPr>
                    </a:p>
                    <a:p>
                      <a:pPr marL="67945" algn="l">
                        <a:lnSpc>
                          <a:spcPts val="940"/>
                        </a:lnSpc>
                        <a:spcAft>
                          <a:spcPts val="0"/>
                        </a:spcAft>
                      </a:pPr>
                      <a:r>
                        <a:rPr lang="en-US" sz="1800" dirty="0" smtClean="0">
                          <a:effectLst/>
                        </a:rPr>
                        <a:t>The </a:t>
                      </a:r>
                      <a:r>
                        <a:rPr lang="en-US" sz="1800" dirty="0">
                          <a:effectLst/>
                        </a:rPr>
                        <a:t>username of the </a:t>
                      </a:r>
                      <a:endParaRPr lang="en-US" sz="1800" dirty="0" smtClean="0">
                        <a:effectLst/>
                      </a:endParaRPr>
                    </a:p>
                    <a:p>
                      <a:pPr marL="67945" algn="l">
                        <a:lnSpc>
                          <a:spcPts val="940"/>
                        </a:lnSpc>
                        <a:spcAft>
                          <a:spcPts val="0"/>
                        </a:spcAft>
                      </a:pPr>
                      <a:endParaRPr lang="en-US" sz="1800" dirty="0" smtClean="0">
                        <a:effectLst/>
                      </a:endParaRPr>
                    </a:p>
                    <a:p>
                      <a:pPr marL="67945" algn="l">
                        <a:lnSpc>
                          <a:spcPts val="940"/>
                        </a:lnSpc>
                        <a:spcAft>
                          <a:spcPts val="0"/>
                        </a:spcAft>
                      </a:pPr>
                      <a:r>
                        <a:rPr lang="en-US" sz="1800" dirty="0" smtClean="0">
                          <a:effectLst/>
                        </a:rPr>
                        <a:t>committer</a:t>
                      </a:r>
                      <a:endParaRPr lang="en-US" sz="1800" dirty="0">
                        <a:effectLst/>
                        <a:latin typeface="Bookman Old Style" charset="0"/>
                        <a:ea typeface="Bookman Old Style" charset="0"/>
                        <a:cs typeface="Bookman Old Style" charset="0"/>
                      </a:endParaRPr>
                    </a:p>
                  </a:txBody>
                  <a:tcPr marL="0" marR="0" marT="0" marB="0"/>
                </a:tc>
              </a:tr>
            </a:tbl>
          </a:graphicData>
        </a:graphic>
      </p:graphicFrame>
    </p:spTree>
    <p:extLst>
      <p:ext uri="{BB962C8B-B14F-4D97-AF65-F5344CB8AC3E}">
        <p14:creationId xmlns:p14="http://schemas.microsoft.com/office/powerpoint/2010/main" val="20250956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The methodology</a:t>
            </a:r>
            <a:endParaRPr lang="en-US" dirty="0"/>
          </a:p>
        </p:txBody>
      </p:sp>
      <p:sp>
        <p:nvSpPr>
          <p:cNvPr id="3" name="Content Placeholder 2"/>
          <p:cNvSpPr>
            <a:spLocks noGrp="1"/>
          </p:cNvSpPr>
          <p:nvPr>
            <p:ph idx="1"/>
          </p:nvPr>
        </p:nvSpPr>
        <p:spPr>
          <a:xfrm>
            <a:off x="838200" y="1825624"/>
            <a:ext cx="10515600" cy="4754789"/>
          </a:xfrm>
        </p:spPr>
        <p:txBody>
          <a:bodyPr/>
          <a:lstStyle/>
          <a:p>
            <a:r>
              <a:rPr lang="en-US" dirty="0" smtClean="0"/>
              <a:t>Labels </a:t>
            </a:r>
            <a:r>
              <a:rPr lang="en-US" dirty="0" smtClean="0">
                <a:sym typeface="Wingdings"/>
              </a:rPr>
              <a:t> </a:t>
            </a:r>
            <a:r>
              <a:rPr lang="en-US" dirty="0" smtClean="0"/>
              <a:t>In </a:t>
            </a:r>
            <a:r>
              <a:rPr lang="en-US" dirty="0"/>
              <a:t>this study, a project is said to be alive if there is at least one commit after the cutoff date</a:t>
            </a:r>
            <a:r>
              <a:rPr lang="en-US" dirty="0" smtClean="0"/>
              <a:t>.</a:t>
            </a:r>
          </a:p>
          <a:p>
            <a:r>
              <a:rPr lang="en-US" dirty="0" smtClean="0"/>
              <a:t>Features </a:t>
            </a:r>
            <a:r>
              <a:rPr lang="en-US" dirty="0" smtClean="0">
                <a:sym typeface="Wingdings"/>
              </a:rPr>
              <a:t></a:t>
            </a:r>
            <a:r>
              <a:rPr lang="en-US" dirty="0" smtClean="0"/>
              <a:t> The authors analyze 15 features to discover their           importance on open-source project aliveness. (</a:t>
            </a:r>
            <a:r>
              <a:rPr lang="en-US" sz="1800" b="1" dirty="0" smtClean="0"/>
              <a:t>Number of commits/</a:t>
            </a:r>
            <a:r>
              <a:rPr lang="en-US" sz="1800" b="1" dirty="0" err="1" smtClean="0"/>
              <a:t>commiters</a:t>
            </a:r>
            <a:r>
              <a:rPr lang="en-US" sz="1800" b="1" dirty="0" smtClean="0"/>
              <a:t>, committers with multiple commits, committers sticking at least a day/week, Percentage of commits – founder, </a:t>
            </a:r>
            <a:r>
              <a:rPr lang="nl-NL" sz="1800" b="1" dirty="0" smtClean="0"/>
              <a:t>top 2, top 3, top 5, </a:t>
            </a:r>
            <a:r>
              <a:rPr lang="en-US" sz="1800" b="1" dirty="0" smtClean="0"/>
              <a:t>Days after last commit</a:t>
            </a:r>
            <a:r>
              <a:rPr lang="nl-NL" sz="1800" b="1" dirty="0" smtClean="0"/>
              <a:t>, Days	 </a:t>
            </a:r>
            <a:r>
              <a:rPr lang="nl-NL" sz="1800" b="1" dirty="0" err="1" smtClean="0"/>
              <a:t>after</a:t>
            </a:r>
            <a:r>
              <a:rPr lang="nl-NL" sz="1800" b="1" dirty="0" smtClean="0"/>
              <a:t> last </a:t>
            </a:r>
            <a:r>
              <a:rPr lang="nl-NL" sz="1800" b="1" dirty="0" err="1" smtClean="0"/>
              <a:t>founder</a:t>
            </a:r>
            <a:r>
              <a:rPr lang="nl-NL" sz="1800" b="1" dirty="0" smtClean="0"/>
              <a:t> </a:t>
            </a:r>
            <a:r>
              <a:rPr lang="nl-NL" sz="1800" b="1" dirty="0" err="1" smtClean="0"/>
              <a:t>commit</a:t>
            </a:r>
            <a:r>
              <a:rPr lang="nl-NL" sz="1800" b="1" dirty="0" smtClean="0"/>
              <a:t>, </a:t>
            </a:r>
            <a:r>
              <a:rPr lang="nl-NL" sz="1800" b="1" dirty="0" err="1" smtClean="0"/>
              <a:t>Largest</a:t>
            </a:r>
            <a:r>
              <a:rPr lang="nl-NL" sz="1800" b="1" dirty="0" smtClean="0"/>
              <a:t> gap </a:t>
            </a:r>
            <a:r>
              <a:rPr lang="nl-NL" sz="1800" b="1" dirty="0" err="1" smtClean="0"/>
              <a:t>between</a:t>
            </a:r>
            <a:r>
              <a:rPr lang="nl-NL" sz="1800" b="1" dirty="0"/>
              <a:t> </a:t>
            </a:r>
            <a:r>
              <a:rPr lang="nl-NL" sz="1800" b="1" dirty="0" err="1" smtClean="0"/>
              <a:t>two</a:t>
            </a:r>
            <a:r>
              <a:rPr lang="nl-NL" sz="1800" b="1" dirty="0" smtClean="0"/>
              <a:t> </a:t>
            </a:r>
            <a:r>
              <a:rPr lang="nl-NL" sz="1800" b="1" dirty="0" err="1" smtClean="0"/>
              <a:t>consecutive</a:t>
            </a:r>
            <a:r>
              <a:rPr lang="nl-NL" sz="1800" b="1" dirty="0" smtClean="0"/>
              <a:t> </a:t>
            </a:r>
            <a:r>
              <a:rPr lang="nl-NL" sz="1800" b="1" dirty="0" err="1" smtClean="0"/>
              <a:t>commits</a:t>
            </a:r>
            <a:r>
              <a:rPr lang="nl-NL" sz="1800" b="1" dirty="0" smtClean="0"/>
              <a:t>, </a:t>
            </a:r>
            <a:r>
              <a:rPr lang="nl-NL" sz="1800" b="1" dirty="0" err="1" smtClean="0"/>
              <a:t>Density</a:t>
            </a:r>
            <a:r>
              <a:rPr lang="nl-NL" sz="1800" b="1" dirty="0" smtClean="0"/>
              <a:t> of </a:t>
            </a:r>
            <a:r>
              <a:rPr lang="nl-NL" sz="1800" b="1" dirty="0" err="1" smtClean="0"/>
              <a:t>commits</a:t>
            </a:r>
            <a:r>
              <a:rPr lang="nl-NL" sz="1800" b="1" dirty="0" smtClean="0"/>
              <a:t>, Project </a:t>
            </a:r>
            <a:r>
              <a:rPr lang="nl-NL" sz="1800" b="1" dirty="0" err="1" smtClean="0"/>
              <a:t>age</a:t>
            </a:r>
            <a:r>
              <a:rPr lang="nl-NL" sz="1800" b="1" dirty="0"/>
              <a:t> </a:t>
            </a:r>
            <a:r>
              <a:rPr lang="nl-NL" sz="1800" b="1" dirty="0" err="1" smtClean="0"/>
              <a:t>and</a:t>
            </a:r>
            <a:r>
              <a:rPr lang="nl-NL" sz="1800" b="1" dirty="0" smtClean="0"/>
              <a:t> </a:t>
            </a:r>
            <a:r>
              <a:rPr lang="nl-NL" sz="1800" b="1" dirty="0" err="1" smtClean="0"/>
              <a:t>Number</a:t>
            </a:r>
            <a:r>
              <a:rPr lang="nl-NL" sz="1800" b="1" dirty="0" smtClean="0"/>
              <a:t> of </a:t>
            </a:r>
            <a:r>
              <a:rPr lang="nl-NL" sz="1800" b="1" dirty="0" err="1" smtClean="0"/>
              <a:t>programming</a:t>
            </a:r>
            <a:r>
              <a:rPr lang="nl-NL" sz="1800" b="1" dirty="0" smtClean="0"/>
              <a:t> </a:t>
            </a:r>
            <a:r>
              <a:rPr lang="nl-NL" sz="1800" b="1" dirty="0" err="1" smtClean="0"/>
              <a:t>languages</a:t>
            </a:r>
            <a:r>
              <a:rPr lang="nl-NL" sz="1800" b="1" dirty="0" smtClean="0"/>
              <a:t> </a:t>
            </a:r>
            <a:r>
              <a:rPr lang="nl-NL" sz="1800" dirty="0" smtClean="0"/>
              <a:t>)</a:t>
            </a:r>
            <a:endParaRPr lang="en-US" dirty="0" smtClean="0"/>
          </a:p>
          <a:p>
            <a:r>
              <a:rPr lang="en-US" dirty="0" smtClean="0"/>
              <a:t>Authors have compared </a:t>
            </a:r>
            <a:r>
              <a:rPr lang="en-US" dirty="0"/>
              <a:t>the distribution of values for projects marked as ‘alive’ and projects marked as ‘dead’, using tools such as boxplots. This can help gain more insight into individual features.</a:t>
            </a:r>
          </a:p>
        </p:txBody>
      </p:sp>
      <p:sp>
        <p:nvSpPr>
          <p:cNvPr id="4" name="Slide Number Placeholder 3"/>
          <p:cNvSpPr>
            <a:spLocks noGrp="1"/>
          </p:cNvSpPr>
          <p:nvPr>
            <p:ph type="sldNum" sz="quarter" idx="12"/>
          </p:nvPr>
        </p:nvSpPr>
        <p:spPr/>
        <p:txBody>
          <a:bodyPr/>
          <a:lstStyle/>
          <a:p>
            <a:fld id="{98256EB2-6F3B-5348-A333-38D25F23F4C4}" type="slidenum">
              <a:rPr lang="en-US" smtClean="0"/>
              <a:t>18</a:t>
            </a:fld>
            <a:endParaRPr lang="en-US"/>
          </a:p>
        </p:txBody>
      </p:sp>
    </p:spTree>
    <p:extLst>
      <p:ext uri="{BB962C8B-B14F-4D97-AF65-F5344CB8AC3E}">
        <p14:creationId xmlns:p14="http://schemas.microsoft.com/office/powerpoint/2010/main" val="77109013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3271" y="201840"/>
            <a:ext cx="10515600" cy="516618"/>
          </a:xfrm>
        </p:spPr>
        <p:txBody>
          <a:bodyPr>
            <a:normAutofit fontScale="90000"/>
          </a:bodyPr>
          <a:lstStyle/>
          <a:p>
            <a:r>
              <a:rPr lang="en-US" dirty="0" smtClean="0"/>
              <a:t>Results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219684142"/>
              </p:ext>
            </p:extLst>
          </p:nvPr>
        </p:nvGraphicFramePr>
        <p:xfrm>
          <a:off x="310244" y="881749"/>
          <a:ext cx="6939642" cy="5698665"/>
        </p:xfrm>
        <a:graphic>
          <a:graphicData uri="http://schemas.openxmlformats.org/drawingml/2006/table">
            <a:tbl>
              <a:tblPr firstRow="1" firstCol="1" lastRow="1" lastCol="1" bandRow="1" bandCol="1">
                <a:tableStyleId>{3C2FFA5D-87B4-456A-9821-1D502468CF0F}</a:tableStyleId>
              </a:tblPr>
              <a:tblGrid>
                <a:gridCol w="3161269"/>
                <a:gridCol w="3778373"/>
              </a:tblGrid>
              <a:tr h="379911">
                <a:tc>
                  <a:txBody>
                    <a:bodyPr/>
                    <a:lstStyle/>
                    <a:p>
                      <a:pPr marL="61595" marR="61595" algn="ctr">
                        <a:lnSpc>
                          <a:spcPts val="930"/>
                        </a:lnSpc>
                        <a:spcAft>
                          <a:spcPts val="0"/>
                        </a:spcAft>
                      </a:pPr>
                      <a:endParaRPr lang="en-US" sz="1600" dirty="0" smtClean="0">
                        <a:effectLst/>
                      </a:endParaRPr>
                    </a:p>
                    <a:p>
                      <a:pPr marL="61595" marR="61595" algn="ctr">
                        <a:lnSpc>
                          <a:spcPts val="930"/>
                        </a:lnSpc>
                        <a:spcAft>
                          <a:spcPts val="0"/>
                        </a:spcAft>
                      </a:pPr>
                      <a:r>
                        <a:rPr lang="en-US" sz="1600" dirty="0" smtClean="0">
                          <a:effectLst/>
                        </a:rPr>
                        <a:t>Number </a:t>
                      </a:r>
                      <a:r>
                        <a:rPr lang="en-US" sz="1600" dirty="0">
                          <a:effectLst/>
                        </a:rPr>
                        <a:t>of days</a:t>
                      </a:r>
                      <a:endParaRPr lang="en-US" sz="1600" dirty="0">
                        <a:solidFill>
                          <a:schemeClr val="tx1"/>
                        </a:solidFill>
                        <a:effectLst/>
                        <a:latin typeface="Bookman Old Style" charset="0"/>
                        <a:ea typeface="Bookman Old Style" charset="0"/>
                        <a:cs typeface="Bookman Old Style" charset="0"/>
                      </a:endParaRPr>
                    </a:p>
                  </a:txBody>
                  <a:tcPr marL="0" marR="0" marT="0" marB="0"/>
                </a:tc>
                <a:tc>
                  <a:txBody>
                    <a:bodyPr/>
                    <a:lstStyle/>
                    <a:p>
                      <a:pPr marL="62865" marR="62865" algn="ctr">
                        <a:lnSpc>
                          <a:spcPts val="930"/>
                        </a:lnSpc>
                        <a:spcAft>
                          <a:spcPts val="0"/>
                        </a:spcAft>
                      </a:pPr>
                      <a:endParaRPr lang="en-US" sz="1600" dirty="0" smtClean="0">
                        <a:effectLst/>
                      </a:endParaRPr>
                    </a:p>
                    <a:p>
                      <a:pPr marL="62865" marR="62865" algn="ctr">
                        <a:lnSpc>
                          <a:spcPts val="930"/>
                        </a:lnSpc>
                        <a:spcAft>
                          <a:spcPts val="0"/>
                        </a:spcAft>
                      </a:pPr>
                      <a:r>
                        <a:rPr lang="en-US" sz="1600" dirty="0" smtClean="0">
                          <a:effectLst/>
                        </a:rPr>
                        <a:t>Number </a:t>
                      </a:r>
                      <a:r>
                        <a:rPr lang="en-US" sz="1600" dirty="0">
                          <a:effectLst/>
                        </a:rPr>
                        <a:t>of projects</a:t>
                      </a:r>
                      <a:endParaRPr lang="en-US" sz="1600" dirty="0">
                        <a:solidFill>
                          <a:schemeClr val="tx1"/>
                        </a:solidFill>
                        <a:effectLst/>
                        <a:latin typeface="Bookman Old Style" charset="0"/>
                        <a:ea typeface="Bookman Old Style" charset="0"/>
                        <a:cs typeface="Bookman Old Style" charset="0"/>
                      </a:endParaRPr>
                    </a:p>
                  </a:txBody>
                  <a:tcPr marL="0" marR="0" marT="0" marB="0"/>
                </a:tc>
              </a:tr>
              <a:tr h="379911">
                <a:tc>
                  <a:txBody>
                    <a:bodyPr/>
                    <a:lstStyle/>
                    <a:p>
                      <a:pPr marL="61595" marR="61595" algn="ctr">
                        <a:lnSpc>
                          <a:spcPts val="940"/>
                        </a:lnSpc>
                        <a:spcAft>
                          <a:spcPts val="0"/>
                        </a:spcAft>
                      </a:pPr>
                      <a:endParaRPr lang="en-US" sz="1600" dirty="0" smtClean="0">
                        <a:effectLst/>
                      </a:endParaRPr>
                    </a:p>
                    <a:p>
                      <a:pPr marL="61595" marR="61595" algn="ctr">
                        <a:lnSpc>
                          <a:spcPts val="940"/>
                        </a:lnSpc>
                        <a:spcAft>
                          <a:spcPts val="0"/>
                        </a:spcAft>
                      </a:pPr>
                      <a:r>
                        <a:rPr lang="en-US" sz="1600" dirty="0" smtClean="0">
                          <a:effectLst/>
                        </a:rPr>
                        <a:t>[</a:t>
                      </a:r>
                      <a:r>
                        <a:rPr lang="en-US" sz="1600" dirty="0">
                          <a:effectLst/>
                        </a:rPr>
                        <a:t>0,0]</a:t>
                      </a:r>
                      <a:endParaRPr lang="en-US" sz="1600" dirty="0">
                        <a:solidFill>
                          <a:schemeClr val="tx1"/>
                        </a:solidFill>
                        <a:effectLst/>
                        <a:latin typeface="Bookman Old Style" charset="0"/>
                        <a:ea typeface="Bookman Old Style" charset="0"/>
                        <a:cs typeface="Bookman Old Style" charset="0"/>
                      </a:endParaRPr>
                    </a:p>
                  </a:txBody>
                  <a:tcPr marL="0" marR="0" marT="0" marB="0"/>
                </a:tc>
                <a:tc>
                  <a:txBody>
                    <a:bodyPr/>
                    <a:lstStyle/>
                    <a:p>
                      <a:pPr marL="62865" marR="62865" algn="ctr">
                        <a:lnSpc>
                          <a:spcPts val="940"/>
                        </a:lnSpc>
                        <a:spcAft>
                          <a:spcPts val="0"/>
                        </a:spcAft>
                      </a:pPr>
                      <a:endParaRPr lang="en-US" sz="1600" dirty="0" smtClean="0">
                        <a:effectLst/>
                      </a:endParaRPr>
                    </a:p>
                    <a:p>
                      <a:pPr marL="62865" marR="62865" algn="ctr">
                        <a:lnSpc>
                          <a:spcPts val="940"/>
                        </a:lnSpc>
                        <a:spcAft>
                          <a:spcPts val="0"/>
                        </a:spcAft>
                      </a:pPr>
                      <a:r>
                        <a:rPr lang="en-US" sz="1600" dirty="0" smtClean="0">
                          <a:effectLst/>
                        </a:rPr>
                        <a:t>86838</a:t>
                      </a:r>
                      <a:endParaRPr lang="en-US" sz="1600" dirty="0">
                        <a:solidFill>
                          <a:schemeClr val="tx1"/>
                        </a:solidFill>
                        <a:effectLst/>
                        <a:latin typeface="Bookman Old Style" charset="0"/>
                        <a:ea typeface="Bookman Old Style" charset="0"/>
                        <a:cs typeface="Bookman Old Style" charset="0"/>
                      </a:endParaRPr>
                    </a:p>
                  </a:txBody>
                  <a:tcPr marL="0" marR="0" marT="0" marB="0"/>
                </a:tc>
              </a:tr>
              <a:tr h="379911">
                <a:tc>
                  <a:txBody>
                    <a:bodyPr/>
                    <a:lstStyle/>
                    <a:p>
                      <a:pPr marL="61595" marR="61595" algn="ctr">
                        <a:lnSpc>
                          <a:spcPts val="940"/>
                        </a:lnSpc>
                        <a:spcAft>
                          <a:spcPts val="0"/>
                        </a:spcAft>
                      </a:pPr>
                      <a:endParaRPr lang="en-US" sz="1600" dirty="0" smtClean="0">
                        <a:effectLst/>
                      </a:endParaRPr>
                    </a:p>
                    <a:p>
                      <a:pPr marL="61595" marR="61595" algn="ctr">
                        <a:lnSpc>
                          <a:spcPts val="940"/>
                        </a:lnSpc>
                        <a:spcAft>
                          <a:spcPts val="0"/>
                        </a:spcAft>
                      </a:pPr>
                      <a:r>
                        <a:rPr lang="en-US" sz="1600" dirty="0" smtClean="0">
                          <a:effectLst/>
                        </a:rPr>
                        <a:t>[</a:t>
                      </a:r>
                      <a:r>
                        <a:rPr lang="en-US" sz="1600" dirty="0">
                          <a:effectLst/>
                        </a:rPr>
                        <a:t>1,2]</a:t>
                      </a:r>
                      <a:endParaRPr lang="en-US" sz="1600" dirty="0">
                        <a:solidFill>
                          <a:schemeClr val="tx1"/>
                        </a:solidFill>
                        <a:effectLst/>
                        <a:latin typeface="Bookman Old Style" charset="0"/>
                        <a:ea typeface="Bookman Old Style" charset="0"/>
                        <a:cs typeface="Bookman Old Style" charset="0"/>
                      </a:endParaRPr>
                    </a:p>
                  </a:txBody>
                  <a:tcPr marL="0" marR="0" marT="0" marB="0"/>
                </a:tc>
                <a:tc>
                  <a:txBody>
                    <a:bodyPr/>
                    <a:lstStyle/>
                    <a:p>
                      <a:pPr marL="62865" marR="62865" algn="ctr">
                        <a:lnSpc>
                          <a:spcPts val="940"/>
                        </a:lnSpc>
                        <a:spcAft>
                          <a:spcPts val="0"/>
                        </a:spcAft>
                      </a:pPr>
                      <a:endParaRPr lang="en-US" sz="1600" dirty="0" smtClean="0">
                        <a:effectLst/>
                      </a:endParaRPr>
                    </a:p>
                    <a:p>
                      <a:pPr marL="62865" marR="62865" algn="ctr">
                        <a:lnSpc>
                          <a:spcPts val="940"/>
                        </a:lnSpc>
                        <a:spcAft>
                          <a:spcPts val="0"/>
                        </a:spcAft>
                      </a:pPr>
                      <a:r>
                        <a:rPr lang="en-US" sz="1600" dirty="0" smtClean="0">
                          <a:effectLst/>
                        </a:rPr>
                        <a:t>16087</a:t>
                      </a:r>
                      <a:endParaRPr lang="en-US" sz="1600" dirty="0">
                        <a:solidFill>
                          <a:schemeClr val="tx1"/>
                        </a:solidFill>
                        <a:effectLst/>
                        <a:latin typeface="Bookman Old Style" charset="0"/>
                        <a:ea typeface="Bookman Old Style" charset="0"/>
                        <a:cs typeface="Bookman Old Style" charset="0"/>
                      </a:endParaRPr>
                    </a:p>
                  </a:txBody>
                  <a:tcPr marL="0" marR="0" marT="0" marB="0"/>
                </a:tc>
              </a:tr>
              <a:tr h="379911">
                <a:tc>
                  <a:txBody>
                    <a:bodyPr/>
                    <a:lstStyle/>
                    <a:p>
                      <a:pPr marL="61595" marR="61595" algn="ctr">
                        <a:lnSpc>
                          <a:spcPts val="940"/>
                        </a:lnSpc>
                        <a:spcAft>
                          <a:spcPts val="0"/>
                        </a:spcAft>
                      </a:pPr>
                      <a:endParaRPr lang="en-US" sz="1600" dirty="0" smtClean="0">
                        <a:effectLst/>
                      </a:endParaRPr>
                    </a:p>
                    <a:p>
                      <a:pPr marL="61595" marR="61595" algn="ctr">
                        <a:lnSpc>
                          <a:spcPts val="940"/>
                        </a:lnSpc>
                        <a:spcAft>
                          <a:spcPts val="0"/>
                        </a:spcAft>
                      </a:pPr>
                      <a:r>
                        <a:rPr lang="en-US" sz="1600" dirty="0" smtClean="0">
                          <a:effectLst/>
                        </a:rPr>
                        <a:t>[</a:t>
                      </a:r>
                      <a:r>
                        <a:rPr lang="en-US" sz="1600" dirty="0">
                          <a:effectLst/>
                        </a:rPr>
                        <a:t>3,6]</a:t>
                      </a:r>
                      <a:endParaRPr lang="en-US" sz="1600" dirty="0">
                        <a:solidFill>
                          <a:schemeClr val="tx1"/>
                        </a:solidFill>
                        <a:effectLst/>
                        <a:latin typeface="Bookman Old Style" charset="0"/>
                        <a:ea typeface="Bookman Old Style" charset="0"/>
                        <a:cs typeface="Bookman Old Style" charset="0"/>
                      </a:endParaRPr>
                    </a:p>
                  </a:txBody>
                  <a:tcPr marL="0" marR="0" marT="0" marB="0"/>
                </a:tc>
                <a:tc>
                  <a:txBody>
                    <a:bodyPr/>
                    <a:lstStyle/>
                    <a:p>
                      <a:pPr marL="62865" marR="62865" algn="ctr">
                        <a:lnSpc>
                          <a:spcPts val="940"/>
                        </a:lnSpc>
                        <a:spcAft>
                          <a:spcPts val="0"/>
                        </a:spcAft>
                      </a:pPr>
                      <a:endParaRPr lang="en-US" sz="1600" dirty="0" smtClean="0">
                        <a:effectLst/>
                      </a:endParaRPr>
                    </a:p>
                    <a:p>
                      <a:pPr marL="62865" marR="62865" algn="ctr">
                        <a:lnSpc>
                          <a:spcPts val="940"/>
                        </a:lnSpc>
                        <a:spcAft>
                          <a:spcPts val="0"/>
                        </a:spcAft>
                      </a:pPr>
                      <a:r>
                        <a:rPr lang="en-US" sz="1600" dirty="0" smtClean="0">
                          <a:effectLst/>
                        </a:rPr>
                        <a:t>16918</a:t>
                      </a:r>
                      <a:endParaRPr lang="en-US" sz="1600" dirty="0">
                        <a:solidFill>
                          <a:schemeClr val="tx1"/>
                        </a:solidFill>
                        <a:effectLst/>
                        <a:latin typeface="Bookman Old Style" charset="0"/>
                        <a:ea typeface="Bookman Old Style" charset="0"/>
                        <a:cs typeface="Bookman Old Style" charset="0"/>
                      </a:endParaRPr>
                    </a:p>
                  </a:txBody>
                  <a:tcPr marL="0" marR="0" marT="0" marB="0"/>
                </a:tc>
              </a:tr>
              <a:tr h="379911">
                <a:tc>
                  <a:txBody>
                    <a:bodyPr/>
                    <a:lstStyle/>
                    <a:p>
                      <a:pPr marL="61595" marR="61595" algn="ctr">
                        <a:lnSpc>
                          <a:spcPts val="940"/>
                        </a:lnSpc>
                        <a:spcAft>
                          <a:spcPts val="0"/>
                        </a:spcAft>
                      </a:pPr>
                      <a:endParaRPr lang="en-US" sz="1600" dirty="0" smtClean="0">
                        <a:effectLst/>
                      </a:endParaRPr>
                    </a:p>
                    <a:p>
                      <a:pPr marL="61595" marR="61595" algn="ctr">
                        <a:lnSpc>
                          <a:spcPts val="940"/>
                        </a:lnSpc>
                        <a:spcAft>
                          <a:spcPts val="0"/>
                        </a:spcAft>
                      </a:pPr>
                      <a:r>
                        <a:rPr lang="en-US" sz="1600" dirty="0" smtClean="0">
                          <a:effectLst/>
                        </a:rPr>
                        <a:t>[</a:t>
                      </a:r>
                      <a:r>
                        <a:rPr lang="en-US" sz="1600" dirty="0">
                          <a:effectLst/>
                        </a:rPr>
                        <a:t>7,14]</a:t>
                      </a:r>
                      <a:endParaRPr lang="en-US" sz="1600" dirty="0">
                        <a:solidFill>
                          <a:schemeClr val="tx1"/>
                        </a:solidFill>
                        <a:effectLst/>
                        <a:latin typeface="Bookman Old Style" charset="0"/>
                        <a:ea typeface="Bookman Old Style" charset="0"/>
                        <a:cs typeface="Bookman Old Style" charset="0"/>
                      </a:endParaRPr>
                    </a:p>
                  </a:txBody>
                  <a:tcPr marL="0" marR="0" marT="0" marB="0"/>
                </a:tc>
                <a:tc>
                  <a:txBody>
                    <a:bodyPr/>
                    <a:lstStyle/>
                    <a:p>
                      <a:pPr marL="62865" marR="62865" algn="ctr">
                        <a:lnSpc>
                          <a:spcPts val="940"/>
                        </a:lnSpc>
                        <a:spcAft>
                          <a:spcPts val="0"/>
                        </a:spcAft>
                      </a:pPr>
                      <a:endParaRPr lang="en-US" sz="1600" dirty="0" smtClean="0">
                        <a:effectLst/>
                      </a:endParaRPr>
                    </a:p>
                    <a:p>
                      <a:pPr marL="62865" marR="62865" algn="ctr">
                        <a:lnSpc>
                          <a:spcPts val="940"/>
                        </a:lnSpc>
                        <a:spcAft>
                          <a:spcPts val="0"/>
                        </a:spcAft>
                      </a:pPr>
                      <a:r>
                        <a:rPr lang="en-US" sz="1600" dirty="0" smtClean="0">
                          <a:effectLst/>
                        </a:rPr>
                        <a:t>18267</a:t>
                      </a:r>
                      <a:endParaRPr lang="en-US" sz="1600" dirty="0">
                        <a:solidFill>
                          <a:schemeClr val="tx1"/>
                        </a:solidFill>
                        <a:effectLst/>
                        <a:latin typeface="Bookman Old Style" charset="0"/>
                        <a:ea typeface="Bookman Old Style" charset="0"/>
                        <a:cs typeface="Bookman Old Style" charset="0"/>
                      </a:endParaRPr>
                    </a:p>
                  </a:txBody>
                  <a:tcPr marL="0" marR="0" marT="0" marB="0"/>
                </a:tc>
              </a:tr>
              <a:tr h="379911">
                <a:tc>
                  <a:txBody>
                    <a:bodyPr/>
                    <a:lstStyle/>
                    <a:p>
                      <a:pPr marL="61595" marR="61595" algn="ctr">
                        <a:lnSpc>
                          <a:spcPts val="940"/>
                        </a:lnSpc>
                        <a:spcAft>
                          <a:spcPts val="0"/>
                        </a:spcAft>
                      </a:pPr>
                      <a:endParaRPr lang="en-US" sz="1600" dirty="0" smtClean="0">
                        <a:effectLst/>
                      </a:endParaRPr>
                    </a:p>
                    <a:p>
                      <a:pPr marL="61595" marR="61595" algn="ctr">
                        <a:lnSpc>
                          <a:spcPts val="940"/>
                        </a:lnSpc>
                        <a:spcAft>
                          <a:spcPts val="0"/>
                        </a:spcAft>
                      </a:pPr>
                      <a:r>
                        <a:rPr lang="en-US" sz="1600" dirty="0" smtClean="0">
                          <a:effectLst/>
                        </a:rPr>
                        <a:t>[</a:t>
                      </a:r>
                      <a:r>
                        <a:rPr lang="en-US" sz="1600" dirty="0">
                          <a:effectLst/>
                        </a:rPr>
                        <a:t>15,30]</a:t>
                      </a:r>
                      <a:endParaRPr lang="en-US" sz="1600" dirty="0">
                        <a:solidFill>
                          <a:schemeClr val="tx1"/>
                        </a:solidFill>
                        <a:effectLst/>
                        <a:latin typeface="Bookman Old Style" charset="0"/>
                        <a:ea typeface="Bookman Old Style" charset="0"/>
                        <a:cs typeface="Bookman Old Style" charset="0"/>
                      </a:endParaRPr>
                    </a:p>
                  </a:txBody>
                  <a:tcPr marL="0" marR="0" marT="0" marB="0"/>
                </a:tc>
                <a:tc>
                  <a:txBody>
                    <a:bodyPr/>
                    <a:lstStyle/>
                    <a:p>
                      <a:pPr marL="62865" marR="62865" algn="ctr">
                        <a:lnSpc>
                          <a:spcPts val="940"/>
                        </a:lnSpc>
                        <a:spcAft>
                          <a:spcPts val="0"/>
                        </a:spcAft>
                      </a:pPr>
                      <a:endParaRPr lang="en-US" sz="1600" dirty="0" smtClean="0">
                        <a:effectLst/>
                      </a:endParaRPr>
                    </a:p>
                    <a:p>
                      <a:pPr marL="62865" marR="62865" algn="ctr">
                        <a:lnSpc>
                          <a:spcPts val="940"/>
                        </a:lnSpc>
                        <a:spcAft>
                          <a:spcPts val="0"/>
                        </a:spcAft>
                      </a:pPr>
                      <a:r>
                        <a:rPr lang="en-US" sz="1600" dirty="0" smtClean="0">
                          <a:effectLst/>
                        </a:rPr>
                        <a:t>19342</a:t>
                      </a:r>
                      <a:endParaRPr lang="en-US" sz="1600" dirty="0">
                        <a:solidFill>
                          <a:schemeClr val="tx1"/>
                        </a:solidFill>
                        <a:effectLst/>
                        <a:latin typeface="Bookman Old Style" charset="0"/>
                        <a:ea typeface="Bookman Old Style" charset="0"/>
                        <a:cs typeface="Bookman Old Style" charset="0"/>
                      </a:endParaRPr>
                    </a:p>
                  </a:txBody>
                  <a:tcPr marL="0" marR="0" marT="0" marB="0"/>
                </a:tc>
              </a:tr>
              <a:tr h="379911">
                <a:tc>
                  <a:txBody>
                    <a:bodyPr/>
                    <a:lstStyle/>
                    <a:p>
                      <a:pPr marL="61595" marR="61595" algn="ctr">
                        <a:lnSpc>
                          <a:spcPts val="940"/>
                        </a:lnSpc>
                        <a:spcAft>
                          <a:spcPts val="0"/>
                        </a:spcAft>
                      </a:pPr>
                      <a:endParaRPr lang="en-US" sz="1600" dirty="0" smtClean="0">
                        <a:effectLst/>
                      </a:endParaRPr>
                    </a:p>
                    <a:p>
                      <a:pPr marL="61595" marR="61595" algn="ctr">
                        <a:lnSpc>
                          <a:spcPts val="940"/>
                        </a:lnSpc>
                        <a:spcAft>
                          <a:spcPts val="0"/>
                        </a:spcAft>
                      </a:pPr>
                      <a:r>
                        <a:rPr lang="en-US" sz="1600" dirty="0" smtClean="0">
                          <a:effectLst/>
                        </a:rPr>
                        <a:t>[</a:t>
                      </a:r>
                      <a:r>
                        <a:rPr lang="en-US" sz="1600" dirty="0">
                          <a:effectLst/>
                        </a:rPr>
                        <a:t>31, 62]</a:t>
                      </a:r>
                      <a:endParaRPr lang="en-US" sz="1600" dirty="0">
                        <a:solidFill>
                          <a:schemeClr val="tx1"/>
                        </a:solidFill>
                        <a:effectLst/>
                        <a:latin typeface="Bookman Old Style" charset="0"/>
                        <a:ea typeface="Bookman Old Style" charset="0"/>
                        <a:cs typeface="Bookman Old Style" charset="0"/>
                      </a:endParaRPr>
                    </a:p>
                  </a:txBody>
                  <a:tcPr marL="0" marR="0" marT="0" marB="0"/>
                </a:tc>
                <a:tc>
                  <a:txBody>
                    <a:bodyPr/>
                    <a:lstStyle/>
                    <a:p>
                      <a:pPr marL="62865" marR="62865" algn="ctr">
                        <a:lnSpc>
                          <a:spcPts val="940"/>
                        </a:lnSpc>
                        <a:spcAft>
                          <a:spcPts val="0"/>
                        </a:spcAft>
                      </a:pPr>
                      <a:endParaRPr lang="en-US" sz="1600" dirty="0" smtClean="0">
                        <a:effectLst/>
                      </a:endParaRPr>
                    </a:p>
                    <a:p>
                      <a:pPr marL="62865" marR="62865" algn="ctr">
                        <a:lnSpc>
                          <a:spcPts val="940"/>
                        </a:lnSpc>
                        <a:spcAft>
                          <a:spcPts val="0"/>
                        </a:spcAft>
                      </a:pPr>
                      <a:r>
                        <a:rPr lang="en-US" sz="1600" dirty="0" smtClean="0">
                          <a:effectLst/>
                        </a:rPr>
                        <a:t>19187</a:t>
                      </a:r>
                      <a:endParaRPr lang="en-US" sz="1600" dirty="0">
                        <a:solidFill>
                          <a:schemeClr val="tx1"/>
                        </a:solidFill>
                        <a:effectLst/>
                        <a:latin typeface="Bookman Old Style" charset="0"/>
                        <a:ea typeface="Bookman Old Style" charset="0"/>
                        <a:cs typeface="Bookman Old Style" charset="0"/>
                      </a:endParaRPr>
                    </a:p>
                  </a:txBody>
                  <a:tcPr marL="0" marR="0" marT="0" marB="0"/>
                </a:tc>
              </a:tr>
              <a:tr h="379911">
                <a:tc>
                  <a:txBody>
                    <a:bodyPr/>
                    <a:lstStyle/>
                    <a:p>
                      <a:pPr marL="61595" marR="61595" algn="ctr">
                        <a:lnSpc>
                          <a:spcPts val="940"/>
                        </a:lnSpc>
                        <a:spcAft>
                          <a:spcPts val="0"/>
                        </a:spcAft>
                      </a:pPr>
                      <a:endParaRPr lang="en-US" sz="1600" dirty="0" smtClean="0">
                        <a:effectLst/>
                      </a:endParaRPr>
                    </a:p>
                    <a:p>
                      <a:pPr marL="61595" marR="61595" algn="ctr">
                        <a:lnSpc>
                          <a:spcPts val="940"/>
                        </a:lnSpc>
                        <a:spcAft>
                          <a:spcPts val="0"/>
                        </a:spcAft>
                      </a:pPr>
                      <a:r>
                        <a:rPr lang="en-US" sz="1600" dirty="0" smtClean="0">
                          <a:effectLst/>
                        </a:rPr>
                        <a:t>[</a:t>
                      </a:r>
                      <a:r>
                        <a:rPr lang="en-US" sz="1600" dirty="0">
                          <a:effectLst/>
                        </a:rPr>
                        <a:t>63, 126]</a:t>
                      </a:r>
                      <a:endParaRPr lang="en-US" sz="1600" dirty="0">
                        <a:solidFill>
                          <a:schemeClr val="tx1"/>
                        </a:solidFill>
                        <a:effectLst/>
                        <a:latin typeface="Bookman Old Style" charset="0"/>
                        <a:ea typeface="Bookman Old Style" charset="0"/>
                        <a:cs typeface="Bookman Old Style" charset="0"/>
                      </a:endParaRPr>
                    </a:p>
                  </a:txBody>
                  <a:tcPr marL="0" marR="0" marT="0" marB="0"/>
                </a:tc>
                <a:tc>
                  <a:txBody>
                    <a:bodyPr/>
                    <a:lstStyle/>
                    <a:p>
                      <a:pPr marL="62865" marR="62865" algn="ctr">
                        <a:lnSpc>
                          <a:spcPts val="940"/>
                        </a:lnSpc>
                        <a:spcAft>
                          <a:spcPts val="0"/>
                        </a:spcAft>
                      </a:pPr>
                      <a:endParaRPr lang="en-US" sz="1600" dirty="0" smtClean="0">
                        <a:effectLst/>
                      </a:endParaRPr>
                    </a:p>
                    <a:p>
                      <a:pPr marL="62865" marR="62865" algn="ctr">
                        <a:lnSpc>
                          <a:spcPts val="940"/>
                        </a:lnSpc>
                        <a:spcAft>
                          <a:spcPts val="0"/>
                        </a:spcAft>
                      </a:pPr>
                      <a:r>
                        <a:rPr lang="en-US" sz="1600" dirty="0" smtClean="0">
                          <a:effectLst/>
                        </a:rPr>
                        <a:t>17539</a:t>
                      </a:r>
                      <a:endParaRPr lang="en-US" sz="1600" dirty="0">
                        <a:solidFill>
                          <a:schemeClr val="tx1"/>
                        </a:solidFill>
                        <a:effectLst/>
                        <a:latin typeface="Bookman Old Style" charset="0"/>
                        <a:ea typeface="Bookman Old Style" charset="0"/>
                        <a:cs typeface="Bookman Old Style" charset="0"/>
                      </a:endParaRPr>
                    </a:p>
                  </a:txBody>
                  <a:tcPr marL="0" marR="0" marT="0" marB="0"/>
                </a:tc>
              </a:tr>
              <a:tr h="379911">
                <a:tc>
                  <a:txBody>
                    <a:bodyPr/>
                    <a:lstStyle/>
                    <a:p>
                      <a:pPr marL="61595" marR="61595" algn="ctr">
                        <a:lnSpc>
                          <a:spcPts val="940"/>
                        </a:lnSpc>
                        <a:spcAft>
                          <a:spcPts val="0"/>
                        </a:spcAft>
                      </a:pPr>
                      <a:endParaRPr lang="en-US" sz="1600" dirty="0" smtClean="0">
                        <a:effectLst/>
                      </a:endParaRPr>
                    </a:p>
                    <a:p>
                      <a:pPr marL="61595" marR="61595" algn="ctr">
                        <a:lnSpc>
                          <a:spcPts val="940"/>
                        </a:lnSpc>
                        <a:spcAft>
                          <a:spcPts val="0"/>
                        </a:spcAft>
                      </a:pPr>
                      <a:r>
                        <a:rPr lang="en-US" sz="1600" dirty="0" smtClean="0">
                          <a:effectLst/>
                        </a:rPr>
                        <a:t>[</a:t>
                      </a:r>
                      <a:r>
                        <a:rPr lang="en-US" sz="1600" dirty="0">
                          <a:effectLst/>
                        </a:rPr>
                        <a:t>127, 254]</a:t>
                      </a:r>
                      <a:endParaRPr lang="en-US" sz="1600" dirty="0">
                        <a:solidFill>
                          <a:schemeClr val="tx1"/>
                        </a:solidFill>
                        <a:effectLst/>
                        <a:latin typeface="Bookman Old Style" charset="0"/>
                        <a:ea typeface="Bookman Old Style" charset="0"/>
                        <a:cs typeface="Bookman Old Style" charset="0"/>
                      </a:endParaRPr>
                    </a:p>
                  </a:txBody>
                  <a:tcPr marL="0" marR="0" marT="0" marB="0"/>
                </a:tc>
                <a:tc>
                  <a:txBody>
                    <a:bodyPr/>
                    <a:lstStyle/>
                    <a:p>
                      <a:pPr marL="62865" marR="62865" algn="ctr">
                        <a:lnSpc>
                          <a:spcPts val="940"/>
                        </a:lnSpc>
                        <a:spcAft>
                          <a:spcPts val="0"/>
                        </a:spcAft>
                      </a:pPr>
                      <a:endParaRPr lang="en-US" sz="1600" dirty="0" smtClean="0">
                        <a:effectLst/>
                      </a:endParaRPr>
                    </a:p>
                    <a:p>
                      <a:pPr marL="62865" marR="62865" algn="ctr">
                        <a:lnSpc>
                          <a:spcPts val="940"/>
                        </a:lnSpc>
                        <a:spcAft>
                          <a:spcPts val="0"/>
                        </a:spcAft>
                      </a:pPr>
                      <a:r>
                        <a:rPr lang="en-US" sz="1600" dirty="0" smtClean="0">
                          <a:effectLst/>
                        </a:rPr>
                        <a:t>13984</a:t>
                      </a:r>
                      <a:endParaRPr lang="en-US" sz="1600" dirty="0">
                        <a:solidFill>
                          <a:schemeClr val="tx1"/>
                        </a:solidFill>
                        <a:effectLst/>
                        <a:latin typeface="Bookman Old Style" charset="0"/>
                        <a:ea typeface="Bookman Old Style" charset="0"/>
                        <a:cs typeface="Bookman Old Style" charset="0"/>
                      </a:endParaRPr>
                    </a:p>
                  </a:txBody>
                  <a:tcPr marL="0" marR="0" marT="0" marB="0"/>
                </a:tc>
              </a:tr>
              <a:tr h="379911">
                <a:tc>
                  <a:txBody>
                    <a:bodyPr/>
                    <a:lstStyle/>
                    <a:p>
                      <a:pPr marL="61595" marR="61595" algn="ctr">
                        <a:lnSpc>
                          <a:spcPts val="940"/>
                        </a:lnSpc>
                        <a:spcAft>
                          <a:spcPts val="0"/>
                        </a:spcAft>
                      </a:pPr>
                      <a:endParaRPr lang="en-US" sz="1600" dirty="0" smtClean="0">
                        <a:effectLst/>
                      </a:endParaRPr>
                    </a:p>
                    <a:p>
                      <a:pPr marL="61595" marR="61595" algn="ctr">
                        <a:lnSpc>
                          <a:spcPts val="940"/>
                        </a:lnSpc>
                        <a:spcAft>
                          <a:spcPts val="0"/>
                        </a:spcAft>
                      </a:pPr>
                      <a:r>
                        <a:rPr lang="en-US" sz="1600" dirty="0" smtClean="0">
                          <a:effectLst/>
                        </a:rPr>
                        <a:t>[</a:t>
                      </a:r>
                      <a:r>
                        <a:rPr lang="en-US" sz="1600" dirty="0">
                          <a:effectLst/>
                        </a:rPr>
                        <a:t>255, 510]</a:t>
                      </a:r>
                      <a:endParaRPr lang="en-US" sz="1600" dirty="0">
                        <a:solidFill>
                          <a:schemeClr val="tx1"/>
                        </a:solidFill>
                        <a:effectLst/>
                        <a:latin typeface="Bookman Old Style" charset="0"/>
                        <a:ea typeface="Bookman Old Style" charset="0"/>
                        <a:cs typeface="Bookman Old Style" charset="0"/>
                      </a:endParaRPr>
                    </a:p>
                  </a:txBody>
                  <a:tcPr marL="0" marR="0" marT="0" marB="0"/>
                </a:tc>
                <a:tc>
                  <a:txBody>
                    <a:bodyPr/>
                    <a:lstStyle/>
                    <a:p>
                      <a:pPr marL="62865" marR="62865" algn="ctr">
                        <a:lnSpc>
                          <a:spcPts val="940"/>
                        </a:lnSpc>
                        <a:spcAft>
                          <a:spcPts val="0"/>
                        </a:spcAft>
                      </a:pPr>
                      <a:endParaRPr lang="en-US" sz="1600" dirty="0" smtClean="0">
                        <a:effectLst/>
                      </a:endParaRPr>
                    </a:p>
                    <a:p>
                      <a:pPr marL="62865" marR="62865" algn="ctr">
                        <a:lnSpc>
                          <a:spcPts val="940"/>
                        </a:lnSpc>
                        <a:spcAft>
                          <a:spcPts val="0"/>
                        </a:spcAft>
                      </a:pPr>
                      <a:r>
                        <a:rPr lang="en-US" sz="1600" dirty="0" smtClean="0">
                          <a:effectLst/>
                        </a:rPr>
                        <a:t>11745</a:t>
                      </a:r>
                      <a:endParaRPr lang="en-US" sz="1600" dirty="0">
                        <a:solidFill>
                          <a:schemeClr val="tx1"/>
                        </a:solidFill>
                        <a:effectLst/>
                        <a:latin typeface="Bookman Old Style" charset="0"/>
                        <a:ea typeface="Bookman Old Style" charset="0"/>
                        <a:cs typeface="Bookman Old Style" charset="0"/>
                      </a:endParaRPr>
                    </a:p>
                  </a:txBody>
                  <a:tcPr marL="0" marR="0" marT="0" marB="0"/>
                </a:tc>
              </a:tr>
              <a:tr h="379911">
                <a:tc>
                  <a:txBody>
                    <a:bodyPr/>
                    <a:lstStyle/>
                    <a:p>
                      <a:pPr marL="61595" marR="61595" algn="ctr">
                        <a:lnSpc>
                          <a:spcPts val="940"/>
                        </a:lnSpc>
                        <a:spcAft>
                          <a:spcPts val="0"/>
                        </a:spcAft>
                      </a:pPr>
                      <a:endParaRPr lang="en-US" sz="1600" dirty="0" smtClean="0">
                        <a:effectLst/>
                      </a:endParaRPr>
                    </a:p>
                    <a:p>
                      <a:pPr marL="61595" marR="61595" algn="ctr">
                        <a:lnSpc>
                          <a:spcPts val="940"/>
                        </a:lnSpc>
                        <a:spcAft>
                          <a:spcPts val="0"/>
                        </a:spcAft>
                      </a:pPr>
                      <a:r>
                        <a:rPr lang="en-US" sz="1600" dirty="0" smtClean="0">
                          <a:effectLst/>
                        </a:rPr>
                        <a:t>[</a:t>
                      </a:r>
                      <a:r>
                        <a:rPr lang="en-US" sz="1600" dirty="0">
                          <a:effectLst/>
                        </a:rPr>
                        <a:t>511, 1022]</a:t>
                      </a:r>
                      <a:endParaRPr lang="en-US" sz="1600" dirty="0">
                        <a:solidFill>
                          <a:schemeClr val="tx1"/>
                        </a:solidFill>
                        <a:effectLst/>
                        <a:latin typeface="Bookman Old Style" charset="0"/>
                        <a:ea typeface="Bookman Old Style" charset="0"/>
                        <a:cs typeface="Bookman Old Style" charset="0"/>
                      </a:endParaRPr>
                    </a:p>
                  </a:txBody>
                  <a:tcPr marL="0" marR="0" marT="0" marB="0"/>
                </a:tc>
                <a:tc>
                  <a:txBody>
                    <a:bodyPr/>
                    <a:lstStyle/>
                    <a:p>
                      <a:pPr marL="62865" marR="62865" algn="ctr">
                        <a:lnSpc>
                          <a:spcPts val="940"/>
                        </a:lnSpc>
                        <a:spcAft>
                          <a:spcPts val="0"/>
                        </a:spcAft>
                      </a:pPr>
                      <a:endParaRPr lang="en-US" sz="1600" dirty="0" smtClean="0">
                        <a:effectLst/>
                      </a:endParaRPr>
                    </a:p>
                    <a:p>
                      <a:pPr marL="62865" marR="62865" algn="ctr">
                        <a:lnSpc>
                          <a:spcPts val="940"/>
                        </a:lnSpc>
                        <a:spcAft>
                          <a:spcPts val="0"/>
                        </a:spcAft>
                      </a:pPr>
                      <a:r>
                        <a:rPr lang="en-US" sz="1600" dirty="0" smtClean="0">
                          <a:effectLst/>
                        </a:rPr>
                        <a:t>7422</a:t>
                      </a:r>
                      <a:endParaRPr lang="en-US" sz="1600" dirty="0">
                        <a:solidFill>
                          <a:schemeClr val="tx1"/>
                        </a:solidFill>
                        <a:effectLst/>
                        <a:latin typeface="Bookman Old Style" charset="0"/>
                        <a:ea typeface="Bookman Old Style" charset="0"/>
                        <a:cs typeface="Bookman Old Style" charset="0"/>
                      </a:endParaRPr>
                    </a:p>
                  </a:txBody>
                  <a:tcPr marL="0" marR="0" marT="0" marB="0"/>
                </a:tc>
              </a:tr>
              <a:tr h="379911">
                <a:tc>
                  <a:txBody>
                    <a:bodyPr/>
                    <a:lstStyle/>
                    <a:p>
                      <a:pPr marL="61595" marR="61595" algn="ctr">
                        <a:lnSpc>
                          <a:spcPts val="940"/>
                        </a:lnSpc>
                        <a:spcAft>
                          <a:spcPts val="0"/>
                        </a:spcAft>
                      </a:pPr>
                      <a:endParaRPr lang="en-US" sz="1600" dirty="0" smtClean="0">
                        <a:effectLst/>
                      </a:endParaRPr>
                    </a:p>
                    <a:p>
                      <a:pPr marL="61595" marR="61595" algn="ctr">
                        <a:lnSpc>
                          <a:spcPts val="940"/>
                        </a:lnSpc>
                        <a:spcAft>
                          <a:spcPts val="0"/>
                        </a:spcAft>
                      </a:pPr>
                      <a:r>
                        <a:rPr lang="en-US" sz="1600" dirty="0" smtClean="0">
                          <a:effectLst/>
                        </a:rPr>
                        <a:t>[</a:t>
                      </a:r>
                      <a:r>
                        <a:rPr lang="en-US" sz="1600" dirty="0">
                          <a:effectLst/>
                        </a:rPr>
                        <a:t>1023, 2046]</a:t>
                      </a:r>
                      <a:endParaRPr lang="en-US" sz="1600" dirty="0">
                        <a:solidFill>
                          <a:schemeClr val="tx1"/>
                        </a:solidFill>
                        <a:effectLst/>
                        <a:latin typeface="Bookman Old Style" charset="0"/>
                        <a:ea typeface="Bookman Old Style" charset="0"/>
                        <a:cs typeface="Bookman Old Style" charset="0"/>
                      </a:endParaRPr>
                    </a:p>
                  </a:txBody>
                  <a:tcPr marL="0" marR="0" marT="0" marB="0"/>
                </a:tc>
                <a:tc>
                  <a:txBody>
                    <a:bodyPr/>
                    <a:lstStyle/>
                    <a:p>
                      <a:pPr marL="62865" marR="62865" algn="ctr">
                        <a:lnSpc>
                          <a:spcPts val="940"/>
                        </a:lnSpc>
                        <a:spcAft>
                          <a:spcPts val="0"/>
                        </a:spcAft>
                      </a:pPr>
                      <a:endParaRPr lang="en-US" sz="1600" dirty="0" smtClean="0">
                        <a:effectLst/>
                      </a:endParaRPr>
                    </a:p>
                    <a:p>
                      <a:pPr marL="62865" marR="62865" algn="ctr">
                        <a:lnSpc>
                          <a:spcPts val="940"/>
                        </a:lnSpc>
                        <a:spcAft>
                          <a:spcPts val="0"/>
                        </a:spcAft>
                      </a:pPr>
                      <a:r>
                        <a:rPr lang="en-US" sz="1600" dirty="0" smtClean="0">
                          <a:effectLst/>
                        </a:rPr>
                        <a:t>4153</a:t>
                      </a:r>
                      <a:endParaRPr lang="en-US" sz="1600" dirty="0">
                        <a:solidFill>
                          <a:schemeClr val="tx1"/>
                        </a:solidFill>
                        <a:effectLst/>
                        <a:latin typeface="Bookman Old Style" charset="0"/>
                        <a:ea typeface="Bookman Old Style" charset="0"/>
                        <a:cs typeface="Bookman Old Style" charset="0"/>
                      </a:endParaRPr>
                    </a:p>
                  </a:txBody>
                  <a:tcPr marL="0" marR="0" marT="0" marB="0"/>
                </a:tc>
              </a:tr>
              <a:tr h="379911">
                <a:tc>
                  <a:txBody>
                    <a:bodyPr/>
                    <a:lstStyle/>
                    <a:p>
                      <a:pPr marL="61595" marR="61595" algn="ctr">
                        <a:lnSpc>
                          <a:spcPts val="940"/>
                        </a:lnSpc>
                        <a:spcAft>
                          <a:spcPts val="0"/>
                        </a:spcAft>
                      </a:pPr>
                      <a:endParaRPr lang="en-US" sz="1600" dirty="0" smtClean="0">
                        <a:effectLst/>
                      </a:endParaRPr>
                    </a:p>
                    <a:p>
                      <a:pPr marL="61595" marR="61595" algn="ctr">
                        <a:lnSpc>
                          <a:spcPts val="940"/>
                        </a:lnSpc>
                        <a:spcAft>
                          <a:spcPts val="0"/>
                        </a:spcAft>
                      </a:pPr>
                      <a:r>
                        <a:rPr lang="en-US" sz="1600" dirty="0" smtClean="0">
                          <a:effectLst/>
                        </a:rPr>
                        <a:t>[</a:t>
                      </a:r>
                      <a:r>
                        <a:rPr lang="en-US" sz="1600" dirty="0">
                          <a:effectLst/>
                        </a:rPr>
                        <a:t>2047, 4096]</a:t>
                      </a:r>
                      <a:endParaRPr lang="en-US" sz="1600" dirty="0">
                        <a:solidFill>
                          <a:schemeClr val="tx1"/>
                        </a:solidFill>
                        <a:effectLst/>
                        <a:latin typeface="Bookman Old Style" charset="0"/>
                        <a:ea typeface="Bookman Old Style" charset="0"/>
                        <a:cs typeface="Bookman Old Style" charset="0"/>
                      </a:endParaRPr>
                    </a:p>
                  </a:txBody>
                  <a:tcPr marL="0" marR="0" marT="0" marB="0"/>
                </a:tc>
                <a:tc>
                  <a:txBody>
                    <a:bodyPr/>
                    <a:lstStyle/>
                    <a:p>
                      <a:pPr marL="62865" marR="62865" algn="ctr">
                        <a:lnSpc>
                          <a:spcPts val="940"/>
                        </a:lnSpc>
                        <a:spcAft>
                          <a:spcPts val="0"/>
                        </a:spcAft>
                      </a:pPr>
                      <a:endParaRPr lang="en-US" sz="1600" dirty="0" smtClean="0">
                        <a:effectLst/>
                      </a:endParaRPr>
                    </a:p>
                    <a:p>
                      <a:pPr marL="62865" marR="62865" algn="ctr">
                        <a:lnSpc>
                          <a:spcPts val="940"/>
                        </a:lnSpc>
                        <a:spcAft>
                          <a:spcPts val="0"/>
                        </a:spcAft>
                      </a:pPr>
                      <a:r>
                        <a:rPr lang="en-US" sz="1600" dirty="0" smtClean="0">
                          <a:effectLst/>
                        </a:rPr>
                        <a:t>1265</a:t>
                      </a:r>
                      <a:endParaRPr lang="en-US" sz="1600" dirty="0">
                        <a:solidFill>
                          <a:schemeClr val="tx1"/>
                        </a:solidFill>
                        <a:effectLst/>
                        <a:latin typeface="Bookman Old Style" charset="0"/>
                        <a:ea typeface="Bookman Old Style" charset="0"/>
                        <a:cs typeface="Bookman Old Style" charset="0"/>
                      </a:endParaRPr>
                    </a:p>
                  </a:txBody>
                  <a:tcPr marL="0" marR="0" marT="0" marB="0"/>
                </a:tc>
              </a:tr>
              <a:tr h="379911">
                <a:tc>
                  <a:txBody>
                    <a:bodyPr/>
                    <a:lstStyle/>
                    <a:p>
                      <a:pPr marL="61595" marR="61595" algn="ctr">
                        <a:lnSpc>
                          <a:spcPts val="940"/>
                        </a:lnSpc>
                        <a:spcAft>
                          <a:spcPts val="0"/>
                        </a:spcAft>
                      </a:pPr>
                      <a:endParaRPr lang="en-US" sz="1600" dirty="0" smtClean="0">
                        <a:effectLst/>
                      </a:endParaRPr>
                    </a:p>
                    <a:p>
                      <a:pPr marL="61595" marR="61595" algn="ctr">
                        <a:lnSpc>
                          <a:spcPts val="940"/>
                        </a:lnSpc>
                        <a:spcAft>
                          <a:spcPts val="0"/>
                        </a:spcAft>
                      </a:pPr>
                      <a:r>
                        <a:rPr lang="en-US" sz="1600" dirty="0" smtClean="0">
                          <a:effectLst/>
                        </a:rPr>
                        <a:t>[</a:t>
                      </a:r>
                      <a:r>
                        <a:rPr lang="en-US" sz="1600" dirty="0">
                          <a:effectLst/>
                        </a:rPr>
                        <a:t>4095, 8190]</a:t>
                      </a:r>
                      <a:endParaRPr lang="en-US" sz="1600" dirty="0">
                        <a:solidFill>
                          <a:schemeClr val="tx1"/>
                        </a:solidFill>
                        <a:effectLst/>
                        <a:latin typeface="Bookman Old Style" charset="0"/>
                        <a:ea typeface="Bookman Old Style" charset="0"/>
                        <a:cs typeface="Bookman Old Style" charset="0"/>
                      </a:endParaRPr>
                    </a:p>
                  </a:txBody>
                  <a:tcPr marL="0" marR="0" marT="0" marB="0"/>
                </a:tc>
                <a:tc>
                  <a:txBody>
                    <a:bodyPr/>
                    <a:lstStyle/>
                    <a:p>
                      <a:pPr marL="62865" marR="62865" algn="ctr">
                        <a:lnSpc>
                          <a:spcPts val="940"/>
                        </a:lnSpc>
                        <a:spcAft>
                          <a:spcPts val="0"/>
                        </a:spcAft>
                      </a:pPr>
                      <a:endParaRPr lang="en-US" sz="1600" dirty="0" smtClean="0">
                        <a:effectLst/>
                      </a:endParaRPr>
                    </a:p>
                    <a:p>
                      <a:pPr marL="62865" marR="62865" algn="ctr">
                        <a:lnSpc>
                          <a:spcPts val="940"/>
                        </a:lnSpc>
                        <a:spcAft>
                          <a:spcPts val="0"/>
                        </a:spcAft>
                      </a:pPr>
                      <a:r>
                        <a:rPr lang="en-US" sz="1600" dirty="0" smtClean="0">
                          <a:effectLst/>
                        </a:rPr>
                        <a:t>194</a:t>
                      </a:r>
                      <a:endParaRPr lang="en-US" sz="1600" dirty="0">
                        <a:solidFill>
                          <a:schemeClr val="tx1"/>
                        </a:solidFill>
                        <a:effectLst/>
                        <a:latin typeface="Bookman Old Style" charset="0"/>
                        <a:ea typeface="Bookman Old Style" charset="0"/>
                        <a:cs typeface="Bookman Old Style" charset="0"/>
                      </a:endParaRPr>
                    </a:p>
                  </a:txBody>
                  <a:tcPr marL="0" marR="0" marT="0" marB="0"/>
                </a:tc>
              </a:tr>
              <a:tr h="379911">
                <a:tc>
                  <a:txBody>
                    <a:bodyPr/>
                    <a:lstStyle/>
                    <a:p>
                      <a:pPr marL="61595" marR="61595" algn="ctr">
                        <a:lnSpc>
                          <a:spcPts val="940"/>
                        </a:lnSpc>
                        <a:spcAft>
                          <a:spcPts val="0"/>
                        </a:spcAft>
                      </a:pPr>
                      <a:endParaRPr lang="en-US" sz="1600" dirty="0" smtClean="0">
                        <a:effectLst/>
                      </a:endParaRPr>
                    </a:p>
                    <a:p>
                      <a:pPr marL="61595" marR="61595" algn="ctr">
                        <a:lnSpc>
                          <a:spcPts val="940"/>
                        </a:lnSpc>
                        <a:spcAft>
                          <a:spcPts val="0"/>
                        </a:spcAft>
                      </a:pPr>
                      <a:r>
                        <a:rPr lang="en-US" sz="1600" dirty="0" smtClean="0">
                          <a:effectLst/>
                        </a:rPr>
                        <a:t>[</a:t>
                      </a:r>
                      <a:r>
                        <a:rPr lang="en-US" sz="1600" dirty="0">
                          <a:effectLst/>
                        </a:rPr>
                        <a:t>8191, 16382]</a:t>
                      </a:r>
                      <a:endParaRPr lang="en-US" sz="1600" dirty="0">
                        <a:solidFill>
                          <a:schemeClr val="tx1"/>
                        </a:solidFill>
                        <a:effectLst/>
                        <a:latin typeface="Bookman Old Style" charset="0"/>
                        <a:ea typeface="Bookman Old Style" charset="0"/>
                        <a:cs typeface="Bookman Old Style" charset="0"/>
                      </a:endParaRPr>
                    </a:p>
                  </a:txBody>
                  <a:tcPr marL="0" marR="0" marT="0" marB="0"/>
                </a:tc>
                <a:tc>
                  <a:txBody>
                    <a:bodyPr/>
                    <a:lstStyle/>
                    <a:p>
                      <a:pPr marL="62865" marR="62865" algn="ctr">
                        <a:lnSpc>
                          <a:spcPts val="940"/>
                        </a:lnSpc>
                        <a:spcAft>
                          <a:spcPts val="0"/>
                        </a:spcAft>
                      </a:pPr>
                      <a:endParaRPr lang="en-US" sz="1600" dirty="0" smtClean="0">
                        <a:effectLst/>
                      </a:endParaRPr>
                    </a:p>
                    <a:p>
                      <a:pPr marL="62865" marR="62865" algn="ctr">
                        <a:lnSpc>
                          <a:spcPts val="940"/>
                        </a:lnSpc>
                        <a:spcAft>
                          <a:spcPts val="0"/>
                        </a:spcAft>
                      </a:pPr>
                      <a:r>
                        <a:rPr lang="en-US" sz="1600" dirty="0" smtClean="0">
                          <a:effectLst/>
                        </a:rPr>
                        <a:t>61</a:t>
                      </a:r>
                      <a:endParaRPr lang="en-US" sz="1600" dirty="0">
                        <a:solidFill>
                          <a:schemeClr val="tx1"/>
                        </a:solidFill>
                        <a:effectLst/>
                        <a:latin typeface="Bookman Old Style" charset="0"/>
                        <a:ea typeface="Bookman Old Style" charset="0"/>
                        <a:cs typeface="Bookman Old Style" charset="0"/>
                      </a:endParaRPr>
                    </a:p>
                  </a:txBody>
                  <a:tcPr marL="0" marR="0" marT="0" marB="0"/>
                </a:tc>
              </a:tr>
            </a:tbl>
          </a:graphicData>
        </a:graphic>
      </p:graphicFrame>
      <p:sp>
        <p:nvSpPr>
          <p:cNvPr id="7" name="TextBox 6"/>
          <p:cNvSpPr txBox="1"/>
          <p:nvPr/>
        </p:nvSpPr>
        <p:spPr>
          <a:xfrm>
            <a:off x="7249886" y="1763486"/>
            <a:ext cx="2318657" cy="923330"/>
          </a:xfrm>
          <a:prstGeom prst="rect">
            <a:avLst/>
          </a:prstGeom>
          <a:noFill/>
        </p:spPr>
        <p:txBody>
          <a:bodyPr wrap="square" rtlCol="0">
            <a:spAutoFit/>
          </a:bodyPr>
          <a:lstStyle/>
          <a:p>
            <a:r>
              <a:rPr lang="en-US" smtClean="0"/>
              <a:t>Table : The Lifespan of projects  in the data set </a:t>
            </a:r>
            <a:endParaRPr lang="en-US" dirty="0"/>
          </a:p>
        </p:txBody>
      </p:sp>
      <p:sp>
        <p:nvSpPr>
          <p:cNvPr id="8" name="TextBox 7"/>
          <p:cNvSpPr txBox="1"/>
          <p:nvPr/>
        </p:nvSpPr>
        <p:spPr>
          <a:xfrm>
            <a:off x="7990115" y="4708072"/>
            <a:ext cx="2318657" cy="1200329"/>
          </a:xfrm>
          <a:prstGeom prst="rect">
            <a:avLst/>
          </a:prstGeom>
          <a:noFill/>
        </p:spPr>
        <p:txBody>
          <a:bodyPr wrap="square" rtlCol="0">
            <a:spAutoFit/>
          </a:bodyPr>
          <a:lstStyle/>
          <a:p>
            <a:r>
              <a:rPr lang="en-US" dirty="0"/>
              <a:t>A</a:t>
            </a:r>
            <a:r>
              <a:rPr lang="en-US" dirty="0" smtClean="0"/>
              <a:t>lmost </a:t>
            </a:r>
            <a:r>
              <a:rPr lang="en-US" dirty="0"/>
              <a:t>90,000 repositories have all their commits in less than one day</a:t>
            </a:r>
            <a:r>
              <a:rPr lang="en-US" dirty="0" smtClean="0">
                <a:effectLst/>
              </a:rPr>
              <a:t> </a:t>
            </a:r>
            <a:endParaRPr lang="en-US" dirty="0"/>
          </a:p>
        </p:txBody>
      </p:sp>
      <p:sp>
        <p:nvSpPr>
          <p:cNvPr id="9" name="Slide Number Placeholder 8"/>
          <p:cNvSpPr>
            <a:spLocks noGrp="1"/>
          </p:cNvSpPr>
          <p:nvPr>
            <p:ph type="sldNum" sz="quarter" idx="12"/>
          </p:nvPr>
        </p:nvSpPr>
        <p:spPr/>
        <p:txBody>
          <a:bodyPr/>
          <a:lstStyle/>
          <a:p>
            <a:fld id="{98256EB2-6F3B-5348-A333-38D25F23F4C4}" type="slidenum">
              <a:rPr lang="en-US" smtClean="0"/>
              <a:t>19</a:t>
            </a:fld>
            <a:endParaRPr lang="en-US"/>
          </a:p>
        </p:txBody>
      </p:sp>
    </p:spTree>
    <p:extLst>
      <p:ext uri="{BB962C8B-B14F-4D97-AF65-F5344CB8AC3E}">
        <p14:creationId xmlns:p14="http://schemas.microsoft.com/office/powerpoint/2010/main" val="18669223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PAPERS</a:t>
            </a:r>
            <a:endParaRPr lang="en-US" dirty="0"/>
          </a:p>
        </p:txBody>
      </p:sp>
      <p:sp>
        <p:nvSpPr>
          <p:cNvPr id="3" name="Content Placeholder 2"/>
          <p:cNvSpPr>
            <a:spLocks noGrp="1"/>
          </p:cNvSpPr>
          <p:nvPr>
            <p:ph idx="1"/>
          </p:nvPr>
        </p:nvSpPr>
        <p:spPr/>
        <p:txBody>
          <a:bodyPr/>
          <a:lstStyle/>
          <a:p>
            <a:r>
              <a:rPr lang="en-US" dirty="0" smtClean="0"/>
              <a:t>1) AN EXPLORATORY STUDY OF PULL BASED SOFTWARE DEVELOPMENT DEVELOPMENT MODEL (Georgios </a:t>
            </a:r>
            <a:r>
              <a:rPr lang="en-US" dirty="0" err="1" smtClean="0"/>
              <a:t>Gousios</a:t>
            </a:r>
            <a:r>
              <a:rPr lang="en-US" dirty="0" smtClean="0"/>
              <a:t>, Martin </a:t>
            </a:r>
            <a:r>
              <a:rPr lang="en-US" dirty="0" err="1" smtClean="0"/>
              <a:t>Pinzger</a:t>
            </a:r>
            <a:r>
              <a:rPr lang="en-US" dirty="0" smtClean="0"/>
              <a:t>, and </a:t>
            </a:r>
            <a:r>
              <a:rPr lang="en-US" dirty="0" err="1" smtClean="0"/>
              <a:t>Arie</a:t>
            </a:r>
            <a:r>
              <a:rPr lang="en-US" dirty="0" smtClean="0"/>
              <a:t> van </a:t>
            </a:r>
            <a:r>
              <a:rPr lang="en-US" dirty="0" err="1" smtClean="0"/>
              <a:t>Deursen</a:t>
            </a:r>
            <a:r>
              <a:rPr lang="en-US" dirty="0" smtClean="0"/>
              <a:t>)</a:t>
            </a:r>
          </a:p>
          <a:p>
            <a:endParaRPr lang="en-US" dirty="0"/>
          </a:p>
          <a:p>
            <a:endParaRPr lang="en-US" dirty="0" smtClean="0"/>
          </a:p>
          <a:p>
            <a:r>
              <a:rPr lang="en-US" dirty="0" smtClean="0"/>
              <a:t>2) ANALYZING FACTORS OF OPEN SOURCE PROJECT ALIVENESS (Rudi Chen, </a:t>
            </a:r>
            <a:r>
              <a:rPr lang="en-US" dirty="0" err="1" smtClean="0"/>
              <a:t>Ivens</a:t>
            </a:r>
            <a:r>
              <a:rPr lang="en-US" dirty="0" smtClean="0"/>
              <a:t> Portugal)</a:t>
            </a:r>
          </a:p>
        </p:txBody>
      </p:sp>
      <p:sp>
        <p:nvSpPr>
          <p:cNvPr id="4" name="Slide Number Placeholder 3"/>
          <p:cNvSpPr>
            <a:spLocks noGrp="1"/>
          </p:cNvSpPr>
          <p:nvPr>
            <p:ph type="sldNum" sz="quarter" idx="12"/>
          </p:nvPr>
        </p:nvSpPr>
        <p:spPr/>
        <p:txBody>
          <a:bodyPr/>
          <a:lstStyle/>
          <a:p>
            <a:fld id="{98256EB2-6F3B-5348-A333-38D25F23F4C4}" type="slidenum">
              <a:rPr lang="en-US" smtClean="0"/>
              <a:t>2</a:t>
            </a:fld>
            <a:endParaRPr lang="en-US"/>
          </a:p>
        </p:txBody>
      </p:sp>
    </p:spTree>
    <p:extLst>
      <p:ext uri="{BB962C8B-B14F-4D97-AF65-F5344CB8AC3E}">
        <p14:creationId xmlns:p14="http://schemas.microsoft.com/office/powerpoint/2010/main" val="139147209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599" y="1"/>
            <a:ext cx="11674929" cy="1560038"/>
          </a:xfrm>
        </p:spPr>
        <p:txBody>
          <a:bodyPr>
            <a:normAutofit/>
          </a:bodyPr>
          <a:lstStyle/>
          <a:p>
            <a:r>
              <a:rPr lang="en-US" sz="3600" b="1" dirty="0"/>
              <a:t>Box plots of the distribution of the values of features related to the project founder.</a:t>
            </a:r>
            <a:r>
              <a:rPr lang="en-US" sz="3600" b="1" dirty="0" smtClean="0">
                <a:effectLst/>
              </a:rPr>
              <a:t> (Impact of Project Founder)</a:t>
            </a:r>
            <a:endParaRPr lang="en-US" sz="3600" b="1" dirty="0"/>
          </a:p>
        </p:txBody>
      </p:sp>
      <p:pic>
        <p:nvPicPr>
          <p:cNvPr id="4" name="image3.png"/>
          <p:cNvPicPr>
            <a:picLocks noGrp="1"/>
          </p:cNvPicPr>
          <p:nvPr>
            <p:ph idx="1"/>
          </p:nvPr>
        </p:nvPicPr>
        <p:blipFill>
          <a:blip r:embed="rId2" cstate="print"/>
          <a:stretch>
            <a:fillRect/>
          </a:stretch>
        </p:blipFill>
        <p:spPr>
          <a:xfrm>
            <a:off x="669471" y="1690688"/>
            <a:ext cx="3592594" cy="4351338"/>
          </a:xfrm>
          <a:prstGeom prst="rect">
            <a:avLst/>
          </a:prstGeom>
        </p:spPr>
      </p:pic>
      <p:pic>
        <p:nvPicPr>
          <p:cNvPr id="5" name="image4.png"/>
          <p:cNvPicPr/>
          <p:nvPr/>
        </p:nvPicPr>
        <p:blipFill>
          <a:blip r:embed="rId3" cstate="print"/>
          <a:stretch>
            <a:fillRect/>
          </a:stretch>
        </p:blipFill>
        <p:spPr>
          <a:xfrm>
            <a:off x="4495800" y="1690688"/>
            <a:ext cx="3145971" cy="4351337"/>
          </a:xfrm>
          <a:prstGeom prst="rect">
            <a:avLst/>
          </a:prstGeom>
        </p:spPr>
      </p:pic>
      <p:pic>
        <p:nvPicPr>
          <p:cNvPr id="6" name="image5.png"/>
          <p:cNvPicPr/>
          <p:nvPr/>
        </p:nvPicPr>
        <p:blipFill>
          <a:blip r:embed="rId4" cstate="print"/>
          <a:stretch>
            <a:fillRect/>
          </a:stretch>
        </p:blipFill>
        <p:spPr>
          <a:xfrm>
            <a:off x="8213271" y="1690688"/>
            <a:ext cx="3140529" cy="4351336"/>
          </a:xfrm>
          <a:prstGeom prst="rect">
            <a:avLst/>
          </a:prstGeom>
        </p:spPr>
      </p:pic>
      <p:sp>
        <p:nvSpPr>
          <p:cNvPr id="7" name="TextBox 6"/>
          <p:cNvSpPr txBox="1"/>
          <p:nvPr/>
        </p:nvSpPr>
        <p:spPr>
          <a:xfrm>
            <a:off x="669471" y="5903524"/>
            <a:ext cx="3757287" cy="923330"/>
          </a:xfrm>
          <a:prstGeom prst="rect">
            <a:avLst/>
          </a:prstGeom>
          <a:noFill/>
        </p:spPr>
        <p:txBody>
          <a:bodyPr wrap="square" rtlCol="0">
            <a:spAutoFit/>
          </a:bodyPr>
          <a:lstStyle/>
          <a:p>
            <a:r>
              <a:rPr lang="en-US" smtClean="0"/>
              <a:t>a) Percentage </a:t>
            </a:r>
            <a:r>
              <a:rPr lang="en-US" dirty="0"/>
              <a:t>of class commits by founder when the project is alive or dead.</a:t>
            </a:r>
            <a:r>
              <a:rPr lang="en-US" dirty="0" smtClean="0">
                <a:effectLst/>
              </a:rPr>
              <a:t> </a:t>
            </a:r>
            <a:endParaRPr lang="en-US" dirty="0"/>
          </a:p>
        </p:txBody>
      </p:sp>
      <p:sp>
        <p:nvSpPr>
          <p:cNvPr id="8" name="TextBox 7"/>
          <p:cNvSpPr txBox="1"/>
          <p:nvPr/>
        </p:nvSpPr>
        <p:spPr>
          <a:xfrm>
            <a:off x="4426758" y="6049874"/>
            <a:ext cx="3278609" cy="646331"/>
          </a:xfrm>
          <a:prstGeom prst="rect">
            <a:avLst/>
          </a:prstGeom>
          <a:noFill/>
        </p:spPr>
        <p:txBody>
          <a:bodyPr wrap="square" rtlCol="0">
            <a:spAutoFit/>
          </a:bodyPr>
          <a:lstStyle/>
          <a:p>
            <a:r>
              <a:rPr lang="en-US" dirty="0"/>
              <a:t>b</a:t>
            </a:r>
            <a:r>
              <a:rPr lang="en-US" dirty="0" smtClean="0"/>
              <a:t>) </a:t>
            </a:r>
            <a:r>
              <a:rPr lang="en-US" dirty="0"/>
              <a:t>Number of days since the last commit by the founder.</a:t>
            </a:r>
            <a:r>
              <a:rPr lang="en-US" dirty="0" smtClean="0">
                <a:effectLst/>
              </a:rPr>
              <a:t> </a:t>
            </a:r>
            <a:endParaRPr lang="en-US" dirty="0"/>
          </a:p>
        </p:txBody>
      </p:sp>
      <p:sp>
        <p:nvSpPr>
          <p:cNvPr id="9" name="TextBox 8"/>
          <p:cNvSpPr txBox="1"/>
          <p:nvPr/>
        </p:nvSpPr>
        <p:spPr>
          <a:xfrm>
            <a:off x="8366075" y="6082079"/>
            <a:ext cx="3537453" cy="646331"/>
          </a:xfrm>
          <a:prstGeom prst="rect">
            <a:avLst/>
          </a:prstGeom>
          <a:noFill/>
        </p:spPr>
        <p:txBody>
          <a:bodyPr wrap="square" rtlCol="0">
            <a:spAutoFit/>
          </a:bodyPr>
          <a:lstStyle/>
          <a:p>
            <a:r>
              <a:rPr lang="en-US" dirty="0"/>
              <a:t>c</a:t>
            </a:r>
            <a:r>
              <a:rPr lang="en-US" dirty="0" smtClean="0"/>
              <a:t>) </a:t>
            </a:r>
            <a:r>
              <a:rPr lang="en-US" dirty="0"/>
              <a:t>Number of days since the last commit by any </a:t>
            </a:r>
            <a:r>
              <a:rPr lang="en-US" dirty="0" smtClean="0"/>
              <a:t>developer</a:t>
            </a:r>
            <a:r>
              <a:rPr lang="en-US" dirty="0" smtClean="0">
                <a:effectLst/>
              </a:rPr>
              <a:t> </a:t>
            </a:r>
            <a:endParaRPr lang="en-US" dirty="0"/>
          </a:p>
        </p:txBody>
      </p:sp>
      <p:sp>
        <p:nvSpPr>
          <p:cNvPr id="10" name="Slide Number Placeholder 9"/>
          <p:cNvSpPr>
            <a:spLocks noGrp="1"/>
          </p:cNvSpPr>
          <p:nvPr>
            <p:ph type="sldNum" sz="quarter" idx="12"/>
          </p:nvPr>
        </p:nvSpPr>
        <p:spPr/>
        <p:txBody>
          <a:bodyPr/>
          <a:lstStyle/>
          <a:p>
            <a:fld id="{98256EB2-6F3B-5348-A333-38D25F23F4C4}" type="slidenum">
              <a:rPr lang="en-US" smtClean="0"/>
              <a:t>20</a:t>
            </a:fld>
            <a:endParaRPr lang="en-US"/>
          </a:p>
        </p:txBody>
      </p:sp>
    </p:spTree>
    <p:extLst>
      <p:ext uri="{BB962C8B-B14F-4D97-AF65-F5344CB8AC3E}">
        <p14:creationId xmlns:p14="http://schemas.microsoft.com/office/powerpoint/2010/main" val="180135151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16618"/>
          </a:xfrm>
        </p:spPr>
        <p:txBody>
          <a:bodyPr>
            <a:normAutofit fontScale="90000"/>
          </a:bodyPr>
          <a:lstStyle/>
          <a:p>
            <a:r>
              <a:rPr lang="en-US" b="1" dirty="0"/>
              <a:t>Documentation Activity</a:t>
            </a:r>
            <a:r>
              <a:rPr lang="en-US" b="1" dirty="0" smtClean="0">
                <a:effectLst/>
              </a:rPr>
              <a:t> </a:t>
            </a:r>
            <a:endParaRPr lang="en-US"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8705412"/>
              </p:ext>
            </p:extLst>
          </p:nvPr>
        </p:nvGraphicFramePr>
        <p:xfrm>
          <a:off x="838200" y="1387932"/>
          <a:ext cx="9775372" cy="4555668"/>
        </p:xfrm>
        <a:graphic>
          <a:graphicData uri="http://schemas.openxmlformats.org/drawingml/2006/table">
            <a:tbl>
              <a:tblPr firstRow="1" firstCol="1" lastRow="1" lastCol="1" bandRow="1" bandCol="1">
                <a:tableStyleId>{2D5ABB26-0587-4C30-8999-92F81FD0307C}</a:tableStyleId>
              </a:tblPr>
              <a:tblGrid>
                <a:gridCol w="2226589"/>
                <a:gridCol w="966179"/>
                <a:gridCol w="966179"/>
                <a:gridCol w="1769502"/>
                <a:gridCol w="966179"/>
                <a:gridCol w="966179"/>
                <a:gridCol w="1914565"/>
              </a:tblGrid>
              <a:tr h="481272">
                <a:tc>
                  <a:txBody>
                    <a:bodyPr/>
                    <a:lstStyle/>
                    <a:p>
                      <a:pPr>
                        <a:spcAft>
                          <a:spcPts val="0"/>
                        </a:spcAft>
                      </a:pPr>
                      <a:r>
                        <a:rPr lang="en-US" sz="1800" dirty="0">
                          <a:effectLst/>
                        </a:rPr>
                        <a:t> </a:t>
                      </a:r>
                      <a:endParaRPr lang="en-US" sz="1800" b="1" dirty="0">
                        <a:effectLst/>
                        <a:latin typeface="Bookman Old Style" charset="0"/>
                        <a:ea typeface="Bookman Old Style" charset="0"/>
                        <a:cs typeface="Bookman Old Style" charset="0"/>
                      </a:endParaRPr>
                    </a:p>
                  </a:txBody>
                  <a:tcPr marL="0" marR="0" marT="0" marB="0"/>
                </a:tc>
                <a:tc gridSpan="3">
                  <a:txBody>
                    <a:bodyPr/>
                    <a:lstStyle/>
                    <a:p>
                      <a:pPr marL="67945" algn="l">
                        <a:lnSpc>
                          <a:spcPts val="930"/>
                        </a:lnSpc>
                        <a:spcAft>
                          <a:spcPts val="0"/>
                        </a:spcAft>
                      </a:pPr>
                      <a:endParaRPr lang="en-US" sz="1800" dirty="0" smtClean="0">
                        <a:effectLst/>
                      </a:endParaRPr>
                    </a:p>
                    <a:p>
                      <a:pPr marL="67945" algn="l">
                        <a:lnSpc>
                          <a:spcPts val="930"/>
                        </a:lnSpc>
                        <a:spcAft>
                          <a:spcPts val="0"/>
                        </a:spcAft>
                      </a:pPr>
                      <a:r>
                        <a:rPr lang="en-US" sz="1800" b="1" dirty="0" smtClean="0">
                          <a:effectLst/>
                        </a:rPr>
                        <a:t>Last </a:t>
                      </a:r>
                      <a:r>
                        <a:rPr lang="en-US" sz="1800" b="1" dirty="0">
                          <a:effectLst/>
                        </a:rPr>
                        <a:t>commit within 7  days</a:t>
                      </a:r>
                      <a:endParaRPr lang="en-US" sz="1800" b="1" dirty="0">
                        <a:effectLst/>
                        <a:latin typeface="Bookman Old Style" charset="0"/>
                        <a:ea typeface="Bookman Old Style" charset="0"/>
                        <a:cs typeface="Bookman Old Style" charset="0"/>
                      </a:endParaRPr>
                    </a:p>
                  </a:txBody>
                  <a:tcPr marL="0" marR="0" marT="0" marB="0"/>
                </a:tc>
                <a:tc hMerge="1">
                  <a:txBody>
                    <a:bodyPr/>
                    <a:lstStyle/>
                    <a:p>
                      <a:endParaRPr lang="en-US"/>
                    </a:p>
                  </a:txBody>
                  <a:tcPr/>
                </a:tc>
                <a:tc hMerge="1">
                  <a:txBody>
                    <a:bodyPr/>
                    <a:lstStyle/>
                    <a:p>
                      <a:endParaRPr lang="en-US"/>
                    </a:p>
                  </a:txBody>
                  <a:tcPr/>
                </a:tc>
                <a:tc gridSpan="3">
                  <a:txBody>
                    <a:bodyPr/>
                    <a:lstStyle/>
                    <a:p>
                      <a:pPr marL="67945" algn="l">
                        <a:lnSpc>
                          <a:spcPts val="930"/>
                        </a:lnSpc>
                        <a:spcAft>
                          <a:spcPts val="0"/>
                        </a:spcAft>
                      </a:pPr>
                      <a:endParaRPr lang="en-US" sz="1800" b="1" dirty="0" smtClean="0">
                        <a:effectLst/>
                      </a:endParaRPr>
                    </a:p>
                    <a:p>
                      <a:pPr marL="67945" algn="l">
                        <a:lnSpc>
                          <a:spcPts val="930"/>
                        </a:lnSpc>
                        <a:spcAft>
                          <a:spcPts val="0"/>
                        </a:spcAft>
                      </a:pPr>
                      <a:r>
                        <a:rPr lang="en-US" sz="1800" b="1" dirty="0" smtClean="0">
                          <a:effectLst/>
                        </a:rPr>
                        <a:t>Last </a:t>
                      </a:r>
                      <a:r>
                        <a:rPr lang="en-US" sz="1800" b="1" dirty="0">
                          <a:effectLst/>
                        </a:rPr>
                        <a:t>commit within 30 days</a:t>
                      </a:r>
                      <a:endParaRPr lang="en-US" sz="1800" b="1" dirty="0">
                        <a:effectLst/>
                        <a:latin typeface="Bookman Old Style" charset="0"/>
                        <a:ea typeface="Bookman Old Style" charset="0"/>
                        <a:cs typeface="Bookman Old Style" charset="0"/>
                      </a:endParaRPr>
                    </a:p>
                  </a:txBody>
                  <a:tcPr marL="0" marR="0" marT="0" marB="0"/>
                </a:tc>
                <a:tc hMerge="1">
                  <a:txBody>
                    <a:bodyPr/>
                    <a:lstStyle/>
                    <a:p>
                      <a:endParaRPr lang="en-US"/>
                    </a:p>
                  </a:txBody>
                  <a:tcPr/>
                </a:tc>
                <a:tc hMerge="1">
                  <a:txBody>
                    <a:bodyPr/>
                    <a:lstStyle/>
                    <a:p>
                      <a:endParaRPr lang="en-US"/>
                    </a:p>
                  </a:txBody>
                  <a:tcPr/>
                </a:tc>
              </a:tr>
              <a:tr h="481272">
                <a:tc>
                  <a:txBody>
                    <a:bodyPr/>
                    <a:lstStyle/>
                    <a:p>
                      <a:pPr>
                        <a:spcAft>
                          <a:spcPts val="0"/>
                        </a:spcAft>
                      </a:pPr>
                      <a:r>
                        <a:rPr lang="en-US" sz="1800" dirty="0">
                          <a:effectLst/>
                        </a:rPr>
                        <a:t> </a:t>
                      </a:r>
                      <a:endParaRPr lang="en-US" sz="1800" b="1" dirty="0">
                        <a:effectLst/>
                        <a:latin typeface="Bookman Old Style" charset="0"/>
                        <a:ea typeface="Bookman Old Style" charset="0"/>
                        <a:cs typeface="Bookman Old Style" charset="0"/>
                      </a:endParaRPr>
                    </a:p>
                  </a:txBody>
                  <a:tcPr marL="0" marR="0" marT="0" marB="0"/>
                </a:tc>
                <a:tc>
                  <a:txBody>
                    <a:bodyPr/>
                    <a:lstStyle/>
                    <a:p>
                      <a:pPr marL="67945" marR="66675" algn="r">
                        <a:lnSpc>
                          <a:spcPts val="930"/>
                        </a:lnSpc>
                        <a:spcAft>
                          <a:spcPts val="0"/>
                        </a:spcAft>
                      </a:pPr>
                      <a:r>
                        <a:rPr lang="en-US" sz="1800" dirty="0" smtClean="0">
                          <a:effectLst/>
                        </a:rPr>
                        <a:t>Alive</a:t>
                      </a:r>
                      <a:endParaRPr lang="en-US" sz="1800" b="1" dirty="0">
                        <a:effectLst/>
                        <a:latin typeface="Bookman Old Style" charset="0"/>
                        <a:ea typeface="Bookman Old Style" charset="0"/>
                        <a:cs typeface="Bookman Old Style" charset="0"/>
                      </a:endParaRPr>
                    </a:p>
                  </a:txBody>
                  <a:tcPr marL="0" marR="0" marT="0" marB="0"/>
                </a:tc>
                <a:tc>
                  <a:txBody>
                    <a:bodyPr/>
                    <a:lstStyle/>
                    <a:p>
                      <a:pPr marL="48260" marR="48260" algn="ctr">
                        <a:lnSpc>
                          <a:spcPts val="930"/>
                        </a:lnSpc>
                        <a:spcAft>
                          <a:spcPts val="0"/>
                        </a:spcAft>
                      </a:pPr>
                      <a:r>
                        <a:rPr lang="en-US" sz="1800">
                          <a:effectLst/>
                        </a:rPr>
                        <a:t>Total</a:t>
                      </a:r>
                      <a:endParaRPr lang="en-US" sz="1800" b="1">
                        <a:effectLst/>
                        <a:latin typeface="Bookman Old Style" charset="0"/>
                        <a:ea typeface="Bookman Old Style" charset="0"/>
                        <a:cs typeface="Bookman Old Style" charset="0"/>
                      </a:endParaRPr>
                    </a:p>
                  </a:txBody>
                  <a:tcPr marL="0" marR="0" marT="0" marB="0"/>
                </a:tc>
                <a:tc>
                  <a:txBody>
                    <a:bodyPr/>
                    <a:lstStyle/>
                    <a:p>
                      <a:pPr marL="67945" algn="ctr">
                        <a:lnSpc>
                          <a:spcPts val="930"/>
                        </a:lnSpc>
                        <a:spcAft>
                          <a:spcPts val="0"/>
                        </a:spcAft>
                      </a:pPr>
                      <a:r>
                        <a:rPr lang="en-US" sz="1800" dirty="0">
                          <a:effectLst/>
                        </a:rPr>
                        <a:t>%</a:t>
                      </a:r>
                      <a:endParaRPr lang="en-US" sz="1800" b="1" dirty="0">
                        <a:effectLst/>
                        <a:latin typeface="Bookman Old Style" charset="0"/>
                        <a:ea typeface="Bookman Old Style" charset="0"/>
                        <a:cs typeface="Bookman Old Style" charset="0"/>
                      </a:endParaRPr>
                    </a:p>
                  </a:txBody>
                  <a:tcPr marL="0" marR="0" marT="0" marB="0"/>
                </a:tc>
                <a:tc>
                  <a:txBody>
                    <a:bodyPr/>
                    <a:lstStyle/>
                    <a:p>
                      <a:pPr marL="52070" marR="52070" algn="ctr">
                        <a:lnSpc>
                          <a:spcPts val="930"/>
                        </a:lnSpc>
                        <a:spcAft>
                          <a:spcPts val="0"/>
                        </a:spcAft>
                      </a:pPr>
                      <a:r>
                        <a:rPr lang="en-US" sz="1800">
                          <a:effectLst/>
                        </a:rPr>
                        <a:t>Alive</a:t>
                      </a:r>
                      <a:endParaRPr lang="en-US" sz="1800" b="1">
                        <a:effectLst/>
                        <a:latin typeface="Bookman Old Style" charset="0"/>
                        <a:ea typeface="Bookman Old Style" charset="0"/>
                        <a:cs typeface="Bookman Old Style" charset="0"/>
                      </a:endParaRPr>
                    </a:p>
                  </a:txBody>
                  <a:tcPr marL="0" marR="0" marT="0" marB="0"/>
                </a:tc>
                <a:tc>
                  <a:txBody>
                    <a:bodyPr/>
                    <a:lstStyle/>
                    <a:p>
                      <a:pPr marL="48260" marR="48260" algn="ctr">
                        <a:lnSpc>
                          <a:spcPts val="930"/>
                        </a:lnSpc>
                        <a:spcAft>
                          <a:spcPts val="0"/>
                        </a:spcAft>
                      </a:pPr>
                      <a:r>
                        <a:rPr lang="en-US" sz="1800">
                          <a:effectLst/>
                        </a:rPr>
                        <a:t>Total</a:t>
                      </a:r>
                      <a:endParaRPr lang="en-US" sz="1800" b="1">
                        <a:effectLst/>
                        <a:latin typeface="Bookman Old Style" charset="0"/>
                        <a:ea typeface="Bookman Old Style" charset="0"/>
                        <a:cs typeface="Bookman Old Style" charset="0"/>
                      </a:endParaRPr>
                    </a:p>
                  </a:txBody>
                  <a:tcPr marL="0" marR="0" marT="0" marB="0"/>
                </a:tc>
                <a:tc>
                  <a:txBody>
                    <a:bodyPr/>
                    <a:lstStyle/>
                    <a:p>
                      <a:pPr marL="67945" algn="ctr">
                        <a:lnSpc>
                          <a:spcPts val="930"/>
                        </a:lnSpc>
                        <a:spcAft>
                          <a:spcPts val="0"/>
                        </a:spcAft>
                      </a:pPr>
                      <a:r>
                        <a:rPr lang="en-US" sz="1800" dirty="0">
                          <a:effectLst/>
                        </a:rPr>
                        <a:t>%</a:t>
                      </a:r>
                      <a:endParaRPr lang="en-US" sz="1800" b="1" dirty="0">
                        <a:effectLst/>
                        <a:latin typeface="Bookman Old Style" charset="0"/>
                        <a:ea typeface="Bookman Old Style" charset="0"/>
                        <a:cs typeface="Bookman Old Style" charset="0"/>
                      </a:endParaRPr>
                    </a:p>
                  </a:txBody>
                  <a:tcPr marL="0" marR="0" marT="0" marB="0"/>
                </a:tc>
              </a:tr>
              <a:tr h="399236">
                <a:tc>
                  <a:txBody>
                    <a:bodyPr/>
                    <a:lstStyle/>
                    <a:p>
                      <a:pPr marL="33020" marR="33020" algn="ctr">
                        <a:lnSpc>
                          <a:spcPts val="940"/>
                        </a:lnSpc>
                        <a:spcAft>
                          <a:spcPts val="0"/>
                        </a:spcAft>
                      </a:pPr>
                      <a:r>
                        <a:rPr lang="en-US" sz="1800">
                          <a:effectLst/>
                        </a:rPr>
                        <a:t>readme</a:t>
                      </a:r>
                      <a:endParaRPr lang="en-US" sz="1800" b="1">
                        <a:effectLst/>
                        <a:latin typeface="Bookman Old Style" charset="0"/>
                        <a:ea typeface="Bookman Old Style" charset="0"/>
                        <a:cs typeface="Bookman Old Style" charset="0"/>
                      </a:endParaRPr>
                    </a:p>
                  </a:txBody>
                  <a:tcPr marL="0" marR="0" marT="0" marB="0"/>
                </a:tc>
                <a:tc>
                  <a:txBody>
                    <a:bodyPr/>
                    <a:lstStyle/>
                    <a:p>
                      <a:pPr marL="67945" marR="102870" algn="r">
                        <a:lnSpc>
                          <a:spcPts val="940"/>
                        </a:lnSpc>
                        <a:spcAft>
                          <a:spcPts val="0"/>
                        </a:spcAft>
                      </a:pPr>
                      <a:r>
                        <a:rPr lang="en-US" sz="1800" dirty="0">
                          <a:effectLst/>
                        </a:rPr>
                        <a:t>2147</a:t>
                      </a:r>
                      <a:endParaRPr lang="en-US" sz="1800" b="1" dirty="0">
                        <a:effectLst/>
                        <a:latin typeface="Bookman Old Style" charset="0"/>
                        <a:ea typeface="Bookman Old Style" charset="0"/>
                        <a:cs typeface="Bookman Old Style" charset="0"/>
                      </a:endParaRPr>
                    </a:p>
                  </a:txBody>
                  <a:tcPr marL="0" marR="0" marT="0" marB="0"/>
                </a:tc>
                <a:tc>
                  <a:txBody>
                    <a:bodyPr/>
                    <a:lstStyle/>
                    <a:p>
                      <a:pPr marL="48260" marR="48260" algn="ctr">
                        <a:lnSpc>
                          <a:spcPts val="940"/>
                        </a:lnSpc>
                        <a:spcAft>
                          <a:spcPts val="0"/>
                        </a:spcAft>
                      </a:pPr>
                      <a:r>
                        <a:rPr lang="en-US" sz="1800">
                          <a:effectLst/>
                        </a:rPr>
                        <a:t>41782</a:t>
                      </a:r>
                      <a:endParaRPr lang="en-US" sz="1800" b="1">
                        <a:effectLst/>
                        <a:latin typeface="Bookman Old Style" charset="0"/>
                        <a:ea typeface="Bookman Old Style" charset="0"/>
                        <a:cs typeface="Bookman Old Style" charset="0"/>
                      </a:endParaRPr>
                    </a:p>
                  </a:txBody>
                  <a:tcPr marL="0" marR="0" marT="0" marB="0"/>
                </a:tc>
                <a:tc>
                  <a:txBody>
                    <a:bodyPr/>
                    <a:lstStyle/>
                    <a:p>
                      <a:pPr marL="260985" marR="260985" algn="ctr">
                        <a:lnSpc>
                          <a:spcPts val="940"/>
                        </a:lnSpc>
                        <a:spcAft>
                          <a:spcPts val="0"/>
                        </a:spcAft>
                      </a:pPr>
                      <a:r>
                        <a:rPr lang="en-US" sz="1800">
                          <a:effectLst/>
                        </a:rPr>
                        <a:t>5.1%</a:t>
                      </a:r>
                      <a:endParaRPr lang="en-US" sz="1800" b="1">
                        <a:effectLst/>
                        <a:latin typeface="Bookman Old Style" charset="0"/>
                        <a:ea typeface="Bookman Old Style" charset="0"/>
                        <a:cs typeface="Bookman Old Style" charset="0"/>
                      </a:endParaRPr>
                    </a:p>
                  </a:txBody>
                  <a:tcPr marL="0" marR="0" marT="0" marB="0"/>
                </a:tc>
                <a:tc>
                  <a:txBody>
                    <a:bodyPr/>
                    <a:lstStyle/>
                    <a:p>
                      <a:pPr marL="52070" marR="52070" algn="ctr">
                        <a:lnSpc>
                          <a:spcPts val="940"/>
                        </a:lnSpc>
                        <a:spcAft>
                          <a:spcPts val="0"/>
                        </a:spcAft>
                      </a:pPr>
                      <a:r>
                        <a:rPr lang="en-US" sz="1800">
                          <a:effectLst/>
                        </a:rPr>
                        <a:t>5252</a:t>
                      </a:r>
                      <a:endParaRPr lang="en-US" sz="1800" b="1">
                        <a:effectLst/>
                        <a:latin typeface="Bookman Old Style" charset="0"/>
                        <a:ea typeface="Bookman Old Style" charset="0"/>
                        <a:cs typeface="Bookman Old Style" charset="0"/>
                      </a:endParaRPr>
                    </a:p>
                  </a:txBody>
                  <a:tcPr marL="0" marR="0" marT="0" marB="0"/>
                </a:tc>
                <a:tc>
                  <a:txBody>
                    <a:bodyPr/>
                    <a:lstStyle/>
                    <a:p>
                      <a:pPr marL="48260" marR="48260" algn="ctr">
                        <a:lnSpc>
                          <a:spcPts val="940"/>
                        </a:lnSpc>
                        <a:spcAft>
                          <a:spcPts val="0"/>
                        </a:spcAft>
                      </a:pPr>
                      <a:r>
                        <a:rPr lang="en-US" sz="1800">
                          <a:effectLst/>
                        </a:rPr>
                        <a:t>41782</a:t>
                      </a:r>
                      <a:endParaRPr lang="en-US" sz="1800" b="1">
                        <a:effectLst/>
                        <a:latin typeface="Bookman Old Style" charset="0"/>
                        <a:ea typeface="Bookman Old Style" charset="0"/>
                        <a:cs typeface="Bookman Old Style" charset="0"/>
                      </a:endParaRPr>
                    </a:p>
                  </a:txBody>
                  <a:tcPr marL="0" marR="0" marT="0" marB="0"/>
                </a:tc>
                <a:tc>
                  <a:txBody>
                    <a:bodyPr/>
                    <a:lstStyle/>
                    <a:p>
                      <a:pPr marL="260985" marR="260985" algn="ctr">
                        <a:lnSpc>
                          <a:spcPts val="940"/>
                        </a:lnSpc>
                        <a:spcAft>
                          <a:spcPts val="0"/>
                        </a:spcAft>
                      </a:pPr>
                      <a:r>
                        <a:rPr lang="en-US" sz="1800">
                          <a:effectLst/>
                        </a:rPr>
                        <a:t>12.6%</a:t>
                      </a:r>
                      <a:endParaRPr lang="en-US" sz="1800" b="1">
                        <a:effectLst/>
                        <a:latin typeface="Bookman Old Style" charset="0"/>
                        <a:ea typeface="Bookman Old Style" charset="0"/>
                        <a:cs typeface="Bookman Old Style" charset="0"/>
                      </a:endParaRPr>
                    </a:p>
                  </a:txBody>
                  <a:tcPr marL="0" marR="0" marT="0" marB="0"/>
                </a:tc>
              </a:tr>
              <a:tr h="399236">
                <a:tc>
                  <a:txBody>
                    <a:bodyPr/>
                    <a:lstStyle/>
                    <a:p>
                      <a:pPr marL="33020" marR="33020" algn="ctr">
                        <a:lnSpc>
                          <a:spcPts val="940"/>
                        </a:lnSpc>
                        <a:spcAft>
                          <a:spcPts val="0"/>
                        </a:spcAft>
                      </a:pPr>
                      <a:r>
                        <a:rPr lang="en-US" sz="1800">
                          <a:effectLst/>
                        </a:rPr>
                        <a:t>license</a:t>
                      </a:r>
                      <a:endParaRPr lang="en-US" sz="1800" b="1">
                        <a:effectLst/>
                        <a:latin typeface="Bookman Old Style" charset="0"/>
                        <a:ea typeface="Bookman Old Style" charset="0"/>
                        <a:cs typeface="Bookman Old Style" charset="0"/>
                      </a:endParaRPr>
                    </a:p>
                  </a:txBody>
                  <a:tcPr marL="0" marR="0" marT="0" marB="0"/>
                </a:tc>
                <a:tc>
                  <a:txBody>
                    <a:bodyPr/>
                    <a:lstStyle/>
                    <a:p>
                      <a:pPr marL="67945" marR="102870" algn="r">
                        <a:lnSpc>
                          <a:spcPts val="940"/>
                        </a:lnSpc>
                        <a:spcAft>
                          <a:spcPts val="0"/>
                        </a:spcAft>
                      </a:pPr>
                      <a:r>
                        <a:rPr lang="en-US" sz="1800">
                          <a:effectLst/>
                        </a:rPr>
                        <a:t>1035</a:t>
                      </a:r>
                      <a:endParaRPr lang="en-US" sz="1800" b="1">
                        <a:effectLst/>
                        <a:latin typeface="Bookman Old Style" charset="0"/>
                        <a:ea typeface="Bookman Old Style" charset="0"/>
                        <a:cs typeface="Bookman Old Style" charset="0"/>
                      </a:endParaRPr>
                    </a:p>
                  </a:txBody>
                  <a:tcPr marL="0" marR="0" marT="0" marB="0"/>
                </a:tc>
                <a:tc>
                  <a:txBody>
                    <a:bodyPr/>
                    <a:lstStyle/>
                    <a:p>
                      <a:pPr marL="48260" marR="48260" algn="ctr">
                        <a:lnSpc>
                          <a:spcPts val="940"/>
                        </a:lnSpc>
                        <a:spcAft>
                          <a:spcPts val="0"/>
                        </a:spcAft>
                      </a:pPr>
                      <a:r>
                        <a:rPr lang="en-US" sz="1800">
                          <a:effectLst/>
                        </a:rPr>
                        <a:t>16210</a:t>
                      </a:r>
                      <a:endParaRPr lang="en-US" sz="1800" b="1">
                        <a:effectLst/>
                        <a:latin typeface="Bookman Old Style" charset="0"/>
                        <a:ea typeface="Bookman Old Style" charset="0"/>
                        <a:cs typeface="Bookman Old Style" charset="0"/>
                      </a:endParaRPr>
                    </a:p>
                  </a:txBody>
                  <a:tcPr marL="0" marR="0" marT="0" marB="0"/>
                </a:tc>
                <a:tc>
                  <a:txBody>
                    <a:bodyPr/>
                    <a:lstStyle/>
                    <a:p>
                      <a:pPr marL="260985" marR="260985" algn="ctr">
                        <a:lnSpc>
                          <a:spcPts val="940"/>
                        </a:lnSpc>
                        <a:spcAft>
                          <a:spcPts val="0"/>
                        </a:spcAft>
                      </a:pPr>
                      <a:r>
                        <a:rPr lang="en-US" sz="1800">
                          <a:effectLst/>
                        </a:rPr>
                        <a:t>6.3%</a:t>
                      </a:r>
                      <a:endParaRPr lang="en-US" sz="1800" b="1">
                        <a:effectLst/>
                        <a:latin typeface="Bookman Old Style" charset="0"/>
                        <a:ea typeface="Bookman Old Style" charset="0"/>
                        <a:cs typeface="Bookman Old Style" charset="0"/>
                      </a:endParaRPr>
                    </a:p>
                  </a:txBody>
                  <a:tcPr marL="0" marR="0" marT="0" marB="0"/>
                </a:tc>
                <a:tc>
                  <a:txBody>
                    <a:bodyPr/>
                    <a:lstStyle/>
                    <a:p>
                      <a:pPr marL="52070" marR="52070" algn="ctr">
                        <a:lnSpc>
                          <a:spcPts val="940"/>
                        </a:lnSpc>
                        <a:spcAft>
                          <a:spcPts val="0"/>
                        </a:spcAft>
                      </a:pPr>
                      <a:r>
                        <a:rPr lang="en-US" sz="1800" dirty="0">
                          <a:effectLst/>
                        </a:rPr>
                        <a:t>2392</a:t>
                      </a:r>
                      <a:endParaRPr lang="en-US" sz="1800" b="1" dirty="0">
                        <a:effectLst/>
                        <a:latin typeface="Bookman Old Style" charset="0"/>
                        <a:ea typeface="Bookman Old Style" charset="0"/>
                        <a:cs typeface="Bookman Old Style" charset="0"/>
                      </a:endParaRPr>
                    </a:p>
                  </a:txBody>
                  <a:tcPr marL="0" marR="0" marT="0" marB="0"/>
                </a:tc>
                <a:tc>
                  <a:txBody>
                    <a:bodyPr/>
                    <a:lstStyle/>
                    <a:p>
                      <a:pPr marL="48260" marR="48260" algn="ctr">
                        <a:lnSpc>
                          <a:spcPts val="940"/>
                        </a:lnSpc>
                        <a:spcAft>
                          <a:spcPts val="0"/>
                        </a:spcAft>
                      </a:pPr>
                      <a:r>
                        <a:rPr lang="en-US" sz="1800">
                          <a:effectLst/>
                        </a:rPr>
                        <a:t>16210</a:t>
                      </a:r>
                      <a:endParaRPr lang="en-US" sz="1800" b="1">
                        <a:effectLst/>
                        <a:latin typeface="Bookman Old Style" charset="0"/>
                        <a:ea typeface="Bookman Old Style" charset="0"/>
                        <a:cs typeface="Bookman Old Style" charset="0"/>
                      </a:endParaRPr>
                    </a:p>
                  </a:txBody>
                  <a:tcPr marL="0" marR="0" marT="0" marB="0"/>
                </a:tc>
                <a:tc>
                  <a:txBody>
                    <a:bodyPr/>
                    <a:lstStyle/>
                    <a:p>
                      <a:pPr marL="260985" marR="260985" algn="ctr">
                        <a:lnSpc>
                          <a:spcPts val="940"/>
                        </a:lnSpc>
                        <a:spcAft>
                          <a:spcPts val="0"/>
                        </a:spcAft>
                      </a:pPr>
                      <a:r>
                        <a:rPr lang="en-US" sz="1800">
                          <a:effectLst/>
                        </a:rPr>
                        <a:t>14.8%</a:t>
                      </a:r>
                      <a:endParaRPr lang="en-US" sz="1800" b="1">
                        <a:effectLst/>
                        <a:latin typeface="Bookman Old Style" charset="0"/>
                        <a:ea typeface="Bookman Old Style" charset="0"/>
                        <a:cs typeface="Bookman Old Style" charset="0"/>
                      </a:endParaRPr>
                    </a:p>
                  </a:txBody>
                  <a:tcPr marL="0" marR="0" marT="0" marB="0"/>
                </a:tc>
              </a:tr>
              <a:tr h="399236">
                <a:tc>
                  <a:txBody>
                    <a:bodyPr/>
                    <a:lstStyle/>
                    <a:p>
                      <a:pPr marL="33020" marR="33020" algn="ctr">
                        <a:lnSpc>
                          <a:spcPts val="940"/>
                        </a:lnSpc>
                        <a:spcAft>
                          <a:spcPts val="0"/>
                        </a:spcAft>
                      </a:pPr>
                      <a:r>
                        <a:rPr lang="en-US" sz="1800">
                          <a:effectLst/>
                        </a:rPr>
                        <a:t>todo</a:t>
                      </a:r>
                      <a:endParaRPr lang="en-US" sz="1800" b="1">
                        <a:effectLst/>
                        <a:latin typeface="Bookman Old Style" charset="0"/>
                        <a:ea typeface="Bookman Old Style" charset="0"/>
                        <a:cs typeface="Bookman Old Style" charset="0"/>
                      </a:endParaRPr>
                    </a:p>
                  </a:txBody>
                  <a:tcPr marL="0" marR="0" marT="0" marB="0"/>
                </a:tc>
                <a:tc>
                  <a:txBody>
                    <a:bodyPr/>
                    <a:lstStyle/>
                    <a:p>
                      <a:pPr marL="67945" marR="132080" algn="r">
                        <a:lnSpc>
                          <a:spcPts val="940"/>
                        </a:lnSpc>
                        <a:spcAft>
                          <a:spcPts val="0"/>
                        </a:spcAft>
                      </a:pPr>
                      <a:r>
                        <a:rPr lang="en-US" sz="1800">
                          <a:effectLst/>
                        </a:rPr>
                        <a:t>582</a:t>
                      </a:r>
                      <a:endParaRPr lang="en-US" sz="1800" b="1">
                        <a:effectLst/>
                        <a:latin typeface="Bookman Old Style" charset="0"/>
                        <a:ea typeface="Bookman Old Style" charset="0"/>
                        <a:cs typeface="Bookman Old Style" charset="0"/>
                      </a:endParaRPr>
                    </a:p>
                  </a:txBody>
                  <a:tcPr marL="0" marR="0" marT="0" marB="0"/>
                </a:tc>
                <a:tc>
                  <a:txBody>
                    <a:bodyPr/>
                    <a:lstStyle/>
                    <a:p>
                      <a:pPr marL="48260" marR="48260" algn="ctr">
                        <a:lnSpc>
                          <a:spcPts val="940"/>
                        </a:lnSpc>
                        <a:spcAft>
                          <a:spcPts val="0"/>
                        </a:spcAft>
                      </a:pPr>
                      <a:r>
                        <a:rPr lang="en-US" sz="1800" dirty="0">
                          <a:effectLst/>
                        </a:rPr>
                        <a:t>8943</a:t>
                      </a:r>
                      <a:endParaRPr lang="en-US" sz="1800" b="1" dirty="0">
                        <a:effectLst/>
                        <a:latin typeface="Bookman Old Style" charset="0"/>
                        <a:ea typeface="Bookman Old Style" charset="0"/>
                        <a:cs typeface="Bookman Old Style" charset="0"/>
                      </a:endParaRPr>
                    </a:p>
                  </a:txBody>
                  <a:tcPr marL="0" marR="0" marT="0" marB="0"/>
                </a:tc>
                <a:tc>
                  <a:txBody>
                    <a:bodyPr/>
                    <a:lstStyle/>
                    <a:p>
                      <a:pPr marL="260985" marR="260985" algn="ctr">
                        <a:lnSpc>
                          <a:spcPts val="940"/>
                        </a:lnSpc>
                        <a:spcAft>
                          <a:spcPts val="0"/>
                        </a:spcAft>
                      </a:pPr>
                      <a:r>
                        <a:rPr lang="en-US" sz="1800">
                          <a:effectLst/>
                        </a:rPr>
                        <a:t>6.5%</a:t>
                      </a:r>
                      <a:endParaRPr lang="en-US" sz="1800" b="1">
                        <a:effectLst/>
                        <a:latin typeface="Bookman Old Style" charset="0"/>
                        <a:ea typeface="Bookman Old Style" charset="0"/>
                        <a:cs typeface="Bookman Old Style" charset="0"/>
                      </a:endParaRPr>
                    </a:p>
                  </a:txBody>
                  <a:tcPr marL="0" marR="0" marT="0" marB="0"/>
                </a:tc>
                <a:tc>
                  <a:txBody>
                    <a:bodyPr/>
                    <a:lstStyle/>
                    <a:p>
                      <a:pPr marL="52070" marR="52070" algn="ctr">
                        <a:lnSpc>
                          <a:spcPts val="940"/>
                        </a:lnSpc>
                        <a:spcAft>
                          <a:spcPts val="0"/>
                        </a:spcAft>
                      </a:pPr>
                      <a:r>
                        <a:rPr lang="en-US" sz="1800">
                          <a:effectLst/>
                        </a:rPr>
                        <a:t>1256</a:t>
                      </a:r>
                      <a:endParaRPr lang="en-US" sz="1800" b="1">
                        <a:effectLst/>
                        <a:latin typeface="Bookman Old Style" charset="0"/>
                        <a:ea typeface="Bookman Old Style" charset="0"/>
                        <a:cs typeface="Bookman Old Style" charset="0"/>
                      </a:endParaRPr>
                    </a:p>
                  </a:txBody>
                  <a:tcPr marL="0" marR="0" marT="0" marB="0"/>
                </a:tc>
                <a:tc>
                  <a:txBody>
                    <a:bodyPr/>
                    <a:lstStyle/>
                    <a:p>
                      <a:pPr marL="48260" marR="48260" algn="ctr">
                        <a:lnSpc>
                          <a:spcPts val="940"/>
                        </a:lnSpc>
                        <a:spcAft>
                          <a:spcPts val="0"/>
                        </a:spcAft>
                      </a:pPr>
                      <a:r>
                        <a:rPr lang="en-US" sz="1800">
                          <a:effectLst/>
                        </a:rPr>
                        <a:t>8943</a:t>
                      </a:r>
                      <a:endParaRPr lang="en-US" sz="1800" b="1">
                        <a:effectLst/>
                        <a:latin typeface="Bookman Old Style" charset="0"/>
                        <a:ea typeface="Bookman Old Style" charset="0"/>
                        <a:cs typeface="Bookman Old Style" charset="0"/>
                      </a:endParaRPr>
                    </a:p>
                  </a:txBody>
                  <a:tcPr marL="0" marR="0" marT="0" marB="0"/>
                </a:tc>
                <a:tc>
                  <a:txBody>
                    <a:bodyPr/>
                    <a:lstStyle/>
                    <a:p>
                      <a:pPr marL="260985" marR="260985" algn="ctr">
                        <a:lnSpc>
                          <a:spcPts val="940"/>
                        </a:lnSpc>
                        <a:spcAft>
                          <a:spcPts val="0"/>
                        </a:spcAft>
                      </a:pPr>
                      <a:r>
                        <a:rPr lang="en-US" sz="1800">
                          <a:effectLst/>
                        </a:rPr>
                        <a:t>14.0%</a:t>
                      </a:r>
                      <a:endParaRPr lang="en-US" sz="1800" b="1">
                        <a:effectLst/>
                        <a:latin typeface="Bookman Old Style" charset="0"/>
                        <a:ea typeface="Bookman Old Style" charset="0"/>
                        <a:cs typeface="Bookman Old Style" charset="0"/>
                      </a:endParaRPr>
                    </a:p>
                  </a:txBody>
                  <a:tcPr marL="0" marR="0" marT="0" marB="0"/>
                </a:tc>
              </a:tr>
              <a:tr h="399236">
                <a:tc>
                  <a:txBody>
                    <a:bodyPr/>
                    <a:lstStyle/>
                    <a:p>
                      <a:pPr marL="33020" marR="33020" algn="ctr">
                        <a:lnSpc>
                          <a:spcPts val="940"/>
                        </a:lnSpc>
                        <a:spcAft>
                          <a:spcPts val="0"/>
                        </a:spcAft>
                      </a:pPr>
                      <a:r>
                        <a:rPr lang="en-US" sz="1800">
                          <a:effectLst/>
                        </a:rPr>
                        <a:t>install</a:t>
                      </a:r>
                      <a:endParaRPr lang="en-US" sz="1800" b="1">
                        <a:effectLst/>
                        <a:latin typeface="Bookman Old Style" charset="0"/>
                        <a:ea typeface="Bookman Old Style" charset="0"/>
                        <a:cs typeface="Bookman Old Style" charset="0"/>
                      </a:endParaRPr>
                    </a:p>
                  </a:txBody>
                  <a:tcPr marL="0" marR="0" marT="0" marB="0"/>
                </a:tc>
                <a:tc>
                  <a:txBody>
                    <a:bodyPr/>
                    <a:lstStyle/>
                    <a:p>
                      <a:pPr marL="67945" marR="132080" algn="r">
                        <a:lnSpc>
                          <a:spcPts val="940"/>
                        </a:lnSpc>
                        <a:spcAft>
                          <a:spcPts val="0"/>
                        </a:spcAft>
                      </a:pPr>
                      <a:r>
                        <a:rPr lang="en-US" sz="1800">
                          <a:effectLst/>
                        </a:rPr>
                        <a:t>359</a:t>
                      </a:r>
                      <a:endParaRPr lang="en-US" sz="1800" b="1">
                        <a:effectLst/>
                        <a:latin typeface="Bookman Old Style" charset="0"/>
                        <a:ea typeface="Bookman Old Style" charset="0"/>
                        <a:cs typeface="Bookman Old Style" charset="0"/>
                      </a:endParaRPr>
                    </a:p>
                  </a:txBody>
                  <a:tcPr marL="0" marR="0" marT="0" marB="0"/>
                </a:tc>
                <a:tc>
                  <a:txBody>
                    <a:bodyPr/>
                    <a:lstStyle/>
                    <a:p>
                      <a:pPr marL="48260" marR="48260" algn="ctr">
                        <a:lnSpc>
                          <a:spcPts val="940"/>
                        </a:lnSpc>
                        <a:spcAft>
                          <a:spcPts val="0"/>
                        </a:spcAft>
                      </a:pPr>
                      <a:r>
                        <a:rPr lang="en-US" sz="1800">
                          <a:effectLst/>
                        </a:rPr>
                        <a:t>4855</a:t>
                      </a:r>
                      <a:endParaRPr lang="en-US" sz="1800" b="1">
                        <a:effectLst/>
                        <a:latin typeface="Bookman Old Style" charset="0"/>
                        <a:ea typeface="Bookman Old Style" charset="0"/>
                        <a:cs typeface="Bookman Old Style" charset="0"/>
                      </a:endParaRPr>
                    </a:p>
                  </a:txBody>
                  <a:tcPr marL="0" marR="0" marT="0" marB="0"/>
                </a:tc>
                <a:tc>
                  <a:txBody>
                    <a:bodyPr/>
                    <a:lstStyle/>
                    <a:p>
                      <a:pPr marL="260985" marR="260985" algn="ctr">
                        <a:lnSpc>
                          <a:spcPts val="940"/>
                        </a:lnSpc>
                        <a:spcAft>
                          <a:spcPts val="0"/>
                        </a:spcAft>
                      </a:pPr>
                      <a:r>
                        <a:rPr lang="en-US" sz="1800">
                          <a:effectLst/>
                        </a:rPr>
                        <a:t>7.4%</a:t>
                      </a:r>
                      <a:endParaRPr lang="en-US" sz="1800" b="1">
                        <a:effectLst/>
                        <a:latin typeface="Bookman Old Style" charset="0"/>
                        <a:ea typeface="Bookman Old Style" charset="0"/>
                        <a:cs typeface="Bookman Old Style" charset="0"/>
                      </a:endParaRPr>
                    </a:p>
                  </a:txBody>
                  <a:tcPr marL="0" marR="0" marT="0" marB="0"/>
                </a:tc>
                <a:tc>
                  <a:txBody>
                    <a:bodyPr/>
                    <a:lstStyle/>
                    <a:p>
                      <a:pPr marL="52070" marR="52070" algn="ctr">
                        <a:lnSpc>
                          <a:spcPts val="940"/>
                        </a:lnSpc>
                        <a:spcAft>
                          <a:spcPts val="0"/>
                        </a:spcAft>
                      </a:pPr>
                      <a:r>
                        <a:rPr lang="en-US" sz="1800">
                          <a:effectLst/>
                        </a:rPr>
                        <a:t>680</a:t>
                      </a:r>
                      <a:endParaRPr lang="en-US" sz="1800" b="1">
                        <a:effectLst/>
                        <a:latin typeface="Bookman Old Style" charset="0"/>
                        <a:ea typeface="Bookman Old Style" charset="0"/>
                        <a:cs typeface="Bookman Old Style" charset="0"/>
                      </a:endParaRPr>
                    </a:p>
                  </a:txBody>
                  <a:tcPr marL="0" marR="0" marT="0" marB="0"/>
                </a:tc>
                <a:tc>
                  <a:txBody>
                    <a:bodyPr/>
                    <a:lstStyle/>
                    <a:p>
                      <a:pPr marL="48260" marR="48260" algn="ctr">
                        <a:lnSpc>
                          <a:spcPts val="940"/>
                        </a:lnSpc>
                        <a:spcAft>
                          <a:spcPts val="0"/>
                        </a:spcAft>
                      </a:pPr>
                      <a:r>
                        <a:rPr lang="en-US" sz="1800">
                          <a:effectLst/>
                        </a:rPr>
                        <a:t>4855</a:t>
                      </a:r>
                      <a:endParaRPr lang="en-US" sz="1800" b="1">
                        <a:effectLst/>
                        <a:latin typeface="Bookman Old Style" charset="0"/>
                        <a:ea typeface="Bookman Old Style" charset="0"/>
                        <a:cs typeface="Bookman Old Style" charset="0"/>
                      </a:endParaRPr>
                    </a:p>
                  </a:txBody>
                  <a:tcPr marL="0" marR="0" marT="0" marB="0"/>
                </a:tc>
                <a:tc>
                  <a:txBody>
                    <a:bodyPr/>
                    <a:lstStyle/>
                    <a:p>
                      <a:pPr marL="260985" marR="260985" algn="ctr">
                        <a:lnSpc>
                          <a:spcPts val="940"/>
                        </a:lnSpc>
                        <a:spcAft>
                          <a:spcPts val="0"/>
                        </a:spcAft>
                      </a:pPr>
                      <a:r>
                        <a:rPr lang="en-US" sz="1800">
                          <a:effectLst/>
                        </a:rPr>
                        <a:t>14.0%</a:t>
                      </a:r>
                      <a:endParaRPr lang="en-US" sz="1800" b="1">
                        <a:effectLst/>
                        <a:latin typeface="Bookman Old Style" charset="0"/>
                        <a:ea typeface="Bookman Old Style" charset="0"/>
                        <a:cs typeface="Bookman Old Style" charset="0"/>
                      </a:endParaRPr>
                    </a:p>
                  </a:txBody>
                  <a:tcPr marL="0" marR="0" marT="0" marB="0"/>
                </a:tc>
              </a:tr>
              <a:tr h="399236">
                <a:tc>
                  <a:txBody>
                    <a:bodyPr/>
                    <a:lstStyle/>
                    <a:p>
                      <a:pPr marL="33020" marR="33020" algn="ctr">
                        <a:lnSpc>
                          <a:spcPts val="940"/>
                        </a:lnSpc>
                        <a:spcAft>
                          <a:spcPts val="0"/>
                        </a:spcAft>
                      </a:pPr>
                      <a:r>
                        <a:rPr lang="en-US" sz="1800">
                          <a:effectLst/>
                        </a:rPr>
                        <a:t>contributing</a:t>
                      </a:r>
                      <a:endParaRPr lang="en-US" sz="1800" b="1">
                        <a:effectLst/>
                        <a:latin typeface="Bookman Old Style" charset="0"/>
                        <a:ea typeface="Bookman Old Style" charset="0"/>
                        <a:cs typeface="Bookman Old Style" charset="0"/>
                      </a:endParaRPr>
                    </a:p>
                  </a:txBody>
                  <a:tcPr marL="0" marR="0" marT="0" marB="0"/>
                </a:tc>
                <a:tc>
                  <a:txBody>
                    <a:bodyPr/>
                    <a:lstStyle/>
                    <a:p>
                      <a:pPr marL="67945" marR="132080" algn="r">
                        <a:lnSpc>
                          <a:spcPts val="940"/>
                        </a:lnSpc>
                        <a:spcAft>
                          <a:spcPts val="0"/>
                        </a:spcAft>
                      </a:pPr>
                      <a:r>
                        <a:rPr lang="en-US" sz="1800">
                          <a:effectLst/>
                        </a:rPr>
                        <a:t>218</a:t>
                      </a:r>
                      <a:endParaRPr lang="en-US" sz="1800" b="1">
                        <a:effectLst/>
                        <a:latin typeface="Bookman Old Style" charset="0"/>
                        <a:ea typeface="Bookman Old Style" charset="0"/>
                        <a:cs typeface="Bookman Old Style" charset="0"/>
                      </a:endParaRPr>
                    </a:p>
                  </a:txBody>
                  <a:tcPr marL="0" marR="0" marT="0" marB="0"/>
                </a:tc>
                <a:tc>
                  <a:txBody>
                    <a:bodyPr/>
                    <a:lstStyle/>
                    <a:p>
                      <a:pPr marL="48260" marR="48260" algn="ctr">
                        <a:lnSpc>
                          <a:spcPts val="940"/>
                        </a:lnSpc>
                        <a:spcAft>
                          <a:spcPts val="0"/>
                        </a:spcAft>
                      </a:pPr>
                      <a:r>
                        <a:rPr lang="en-US" sz="1800">
                          <a:effectLst/>
                        </a:rPr>
                        <a:t>3028</a:t>
                      </a:r>
                      <a:endParaRPr lang="en-US" sz="1800" b="1">
                        <a:effectLst/>
                        <a:latin typeface="Bookman Old Style" charset="0"/>
                        <a:ea typeface="Bookman Old Style" charset="0"/>
                        <a:cs typeface="Bookman Old Style" charset="0"/>
                      </a:endParaRPr>
                    </a:p>
                  </a:txBody>
                  <a:tcPr marL="0" marR="0" marT="0" marB="0"/>
                </a:tc>
                <a:tc>
                  <a:txBody>
                    <a:bodyPr/>
                    <a:lstStyle/>
                    <a:p>
                      <a:pPr marL="260985" marR="260985" algn="ctr">
                        <a:lnSpc>
                          <a:spcPts val="940"/>
                        </a:lnSpc>
                        <a:spcAft>
                          <a:spcPts val="0"/>
                        </a:spcAft>
                      </a:pPr>
                      <a:r>
                        <a:rPr lang="en-US" sz="1800" dirty="0">
                          <a:effectLst/>
                        </a:rPr>
                        <a:t>7.2%</a:t>
                      </a:r>
                      <a:endParaRPr lang="en-US" sz="1800" b="1" dirty="0">
                        <a:effectLst/>
                        <a:latin typeface="Bookman Old Style" charset="0"/>
                        <a:ea typeface="Bookman Old Style" charset="0"/>
                        <a:cs typeface="Bookman Old Style" charset="0"/>
                      </a:endParaRPr>
                    </a:p>
                  </a:txBody>
                  <a:tcPr marL="0" marR="0" marT="0" marB="0"/>
                </a:tc>
                <a:tc>
                  <a:txBody>
                    <a:bodyPr/>
                    <a:lstStyle/>
                    <a:p>
                      <a:pPr marL="52070" marR="52070" algn="ctr">
                        <a:lnSpc>
                          <a:spcPts val="940"/>
                        </a:lnSpc>
                        <a:spcAft>
                          <a:spcPts val="0"/>
                        </a:spcAft>
                      </a:pPr>
                      <a:r>
                        <a:rPr lang="en-US" sz="1800">
                          <a:effectLst/>
                        </a:rPr>
                        <a:t>448</a:t>
                      </a:r>
                      <a:endParaRPr lang="en-US" sz="1800" b="1">
                        <a:effectLst/>
                        <a:latin typeface="Bookman Old Style" charset="0"/>
                        <a:ea typeface="Bookman Old Style" charset="0"/>
                        <a:cs typeface="Bookman Old Style" charset="0"/>
                      </a:endParaRPr>
                    </a:p>
                  </a:txBody>
                  <a:tcPr marL="0" marR="0" marT="0" marB="0"/>
                </a:tc>
                <a:tc>
                  <a:txBody>
                    <a:bodyPr/>
                    <a:lstStyle/>
                    <a:p>
                      <a:pPr marL="48260" marR="48260" algn="ctr">
                        <a:lnSpc>
                          <a:spcPts val="940"/>
                        </a:lnSpc>
                        <a:spcAft>
                          <a:spcPts val="0"/>
                        </a:spcAft>
                      </a:pPr>
                      <a:r>
                        <a:rPr lang="en-US" sz="1800">
                          <a:effectLst/>
                        </a:rPr>
                        <a:t>3028</a:t>
                      </a:r>
                      <a:endParaRPr lang="en-US" sz="1800" b="1">
                        <a:effectLst/>
                        <a:latin typeface="Bookman Old Style" charset="0"/>
                        <a:ea typeface="Bookman Old Style" charset="0"/>
                        <a:cs typeface="Bookman Old Style" charset="0"/>
                      </a:endParaRPr>
                    </a:p>
                  </a:txBody>
                  <a:tcPr marL="0" marR="0" marT="0" marB="0"/>
                </a:tc>
                <a:tc>
                  <a:txBody>
                    <a:bodyPr/>
                    <a:lstStyle/>
                    <a:p>
                      <a:pPr marL="260985" marR="260985" algn="ctr">
                        <a:lnSpc>
                          <a:spcPts val="940"/>
                        </a:lnSpc>
                        <a:spcAft>
                          <a:spcPts val="0"/>
                        </a:spcAft>
                      </a:pPr>
                      <a:r>
                        <a:rPr lang="en-US" sz="1800">
                          <a:effectLst/>
                        </a:rPr>
                        <a:t>14.8%</a:t>
                      </a:r>
                      <a:endParaRPr lang="en-US" sz="1800" b="1">
                        <a:effectLst/>
                        <a:latin typeface="Bookman Old Style" charset="0"/>
                        <a:ea typeface="Bookman Old Style" charset="0"/>
                        <a:cs typeface="Bookman Old Style" charset="0"/>
                      </a:endParaRPr>
                    </a:p>
                  </a:txBody>
                  <a:tcPr marL="0" marR="0" marT="0" marB="0"/>
                </a:tc>
              </a:tr>
              <a:tr h="399236">
                <a:tc>
                  <a:txBody>
                    <a:bodyPr/>
                    <a:lstStyle/>
                    <a:p>
                      <a:pPr marL="33020" marR="33020" algn="ctr">
                        <a:lnSpc>
                          <a:spcPts val="940"/>
                        </a:lnSpc>
                        <a:spcAft>
                          <a:spcPts val="0"/>
                        </a:spcAft>
                      </a:pPr>
                      <a:r>
                        <a:rPr lang="en-US" sz="1800">
                          <a:effectLst/>
                        </a:rPr>
                        <a:t>changelog</a:t>
                      </a:r>
                      <a:endParaRPr lang="en-US" sz="1800" b="1">
                        <a:effectLst/>
                        <a:latin typeface="Bookman Old Style" charset="0"/>
                        <a:ea typeface="Bookman Old Style" charset="0"/>
                        <a:cs typeface="Bookman Old Style" charset="0"/>
                      </a:endParaRPr>
                    </a:p>
                  </a:txBody>
                  <a:tcPr marL="0" marR="0" marT="0" marB="0"/>
                </a:tc>
                <a:tc>
                  <a:txBody>
                    <a:bodyPr/>
                    <a:lstStyle/>
                    <a:p>
                      <a:pPr marL="67945" marR="132080" algn="r">
                        <a:lnSpc>
                          <a:spcPts val="940"/>
                        </a:lnSpc>
                        <a:spcAft>
                          <a:spcPts val="0"/>
                        </a:spcAft>
                      </a:pPr>
                      <a:r>
                        <a:rPr lang="en-US" sz="1800">
                          <a:effectLst/>
                        </a:rPr>
                        <a:t>243</a:t>
                      </a:r>
                      <a:endParaRPr lang="en-US" sz="1800" b="1">
                        <a:effectLst/>
                        <a:latin typeface="Bookman Old Style" charset="0"/>
                        <a:ea typeface="Bookman Old Style" charset="0"/>
                        <a:cs typeface="Bookman Old Style" charset="0"/>
                      </a:endParaRPr>
                    </a:p>
                  </a:txBody>
                  <a:tcPr marL="0" marR="0" marT="0" marB="0"/>
                </a:tc>
                <a:tc>
                  <a:txBody>
                    <a:bodyPr/>
                    <a:lstStyle/>
                    <a:p>
                      <a:pPr marL="48260" marR="48260" algn="ctr">
                        <a:lnSpc>
                          <a:spcPts val="940"/>
                        </a:lnSpc>
                        <a:spcAft>
                          <a:spcPts val="0"/>
                        </a:spcAft>
                      </a:pPr>
                      <a:r>
                        <a:rPr lang="en-US" sz="1800">
                          <a:effectLst/>
                        </a:rPr>
                        <a:t>3407</a:t>
                      </a:r>
                      <a:endParaRPr lang="en-US" sz="1800" b="1">
                        <a:effectLst/>
                        <a:latin typeface="Bookman Old Style" charset="0"/>
                        <a:ea typeface="Bookman Old Style" charset="0"/>
                        <a:cs typeface="Bookman Old Style" charset="0"/>
                      </a:endParaRPr>
                    </a:p>
                  </a:txBody>
                  <a:tcPr marL="0" marR="0" marT="0" marB="0"/>
                </a:tc>
                <a:tc>
                  <a:txBody>
                    <a:bodyPr/>
                    <a:lstStyle/>
                    <a:p>
                      <a:pPr marL="260985" marR="260985" algn="ctr">
                        <a:lnSpc>
                          <a:spcPts val="940"/>
                        </a:lnSpc>
                        <a:spcAft>
                          <a:spcPts val="0"/>
                        </a:spcAft>
                      </a:pPr>
                      <a:r>
                        <a:rPr lang="en-US" sz="1800" dirty="0">
                          <a:effectLst/>
                        </a:rPr>
                        <a:t>7.1%</a:t>
                      </a:r>
                      <a:endParaRPr lang="en-US" sz="1800" b="1" dirty="0">
                        <a:effectLst/>
                        <a:latin typeface="Bookman Old Style" charset="0"/>
                        <a:ea typeface="Bookman Old Style" charset="0"/>
                        <a:cs typeface="Bookman Old Style" charset="0"/>
                      </a:endParaRPr>
                    </a:p>
                  </a:txBody>
                  <a:tcPr marL="0" marR="0" marT="0" marB="0"/>
                </a:tc>
                <a:tc>
                  <a:txBody>
                    <a:bodyPr/>
                    <a:lstStyle/>
                    <a:p>
                      <a:pPr marL="52070" marR="52070" algn="ctr">
                        <a:lnSpc>
                          <a:spcPts val="940"/>
                        </a:lnSpc>
                        <a:spcAft>
                          <a:spcPts val="0"/>
                        </a:spcAft>
                      </a:pPr>
                      <a:r>
                        <a:rPr lang="en-US" sz="1800">
                          <a:effectLst/>
                        </a:rPr>
                        <a:t>498</a:t>
                      </a:r>
                      <a:endParaRPr lang="en-US" sz="1800" b="1">
                        <a:effectLst/>
                        <a:latin typeface="Bookman Old Style" charset="0"/>
                        <a:ea typeface="Bookman Old Style" charset="0"/>
                        <a:cs typeface="Bookman Old Style" charset="0"/>
                      </a:endParaRPr>
                    </a:p>
                  </a:txBody>
                  <a:tcPr marL="0" marR="0" marT="0" marB="0"/>
                </a:tc>
                <a:tc>
                  <a:txBody>
                    <a:bodyPr/>
                    <a:lstStyle/>
                    <a:p>
                      <a:pPr marL="48260" marR="48260" algn="ctr">
                        <a:lnSpc>
                          <a:spcPts val="940"/>
                        </a:lnSpc>
                        <a:spcAft>
                          <a:spcPts val="0"/>
                        </a:spcAft>
                      </a:pPr>
                      <a:r>
                        <a:rPr lang="en-US" sz="1800">
                          <a:effectLst/>
                        </a:rPr>
                        <a:t>3407</a:t>
                      </a:r>
                      <a:endParaRPr lang="en-US" sz="1800" b="1">
                        <a:effectLst/>
                        <a:latin typeface="Bookman Old Style" charset="0"/>
                        <a:ea typeface="Bookman Old Style" charset="0"/>
                        <a:cs typeface="Bookman Old Style" charset="0"/>
                      </a:endParaRPr>
                    </a:p>
                  </a:txBody>
                  <a:tcPr marL="0" marR="0" marT="0" marB="0"/>
                </a:tc>
                <a:tc>
                  <a:txBody>
                    <a:bodyPr/>
                    <a:lstStyle/>
                    <a:p>
                      <a:pPr marL="260985" marR="260985" algn="ctr">
                        <a:lnSpc>
                          <a:spcPts val="940"/>
                        </a:lnSpc>
                        <a:spcAft>
                          <a:spcPts val="0"/>
                        </a:spcAft>
                      </a:pPr>
                      <a:r>
                        <a:rPr lang="en-US" sz="1800">
                          <a:effectLst/>
                        </a:rPr>
                        <a:t>14.6%</a:t>
                      </a:r>
                      <a:endParaRPr lang="en-US" sz="1800" b="1">
                        <a:effectLst/>
                        <a:latin typeface="Bookman Old Style" charset="0"/>
                        <a:ea typeface="Bookman Old Style" charset="0"/>
                        <a:cs typeface="Bookman Old Style" charset="0"/>
                      </a:endParaRPr>
                    </a:p>
                  </a:txBody>
                  <a:tcPr marL="0" marR="0" marT="0" marB="0"/>
                </a:tc>
              </a:tr>
              <a:tr h="399236">
                <a:tc>
                  <a:txBody>
                    <a:bodyPr/>
                    <a:lstStyle/>
                    <a:p>
                      <a:pPr marL="33020" marR="33020" algn="ctr">
                        <a:lnSpc>
                          <a:spcPts val="940"/>
                        </a:lnSpc>
                        <a:spcAft>
                          <a:spcPts val="0"/>
                        </a:spcAft>
                      </a:pPr>
                      <a:r>
                        <a:rPr lang="en-US" sz="1800">
                          <a:effectLst/>
                        </a:rPr>
                        <a:t>One of the above</a:t>
                      </a:r>
                      <a:endParaRPr lang="en-US" sz="1800" b="1">
                        <a:effectLst/>
                        <a:latin typeface="Bookman Old Style" charset="0"/>
                        <a:ea typeface="Bookman Old Style" charset="0"/>
                        <a:cs typeface="Bookman Old Style" charset="0"/>
                      </a:endParaRPr>
                    </a:p>
                  </a:txBody>
                  <a:tcPr marL="0" marR="0" marT="0" marB="0"/>
                </a:tc>
                <a:tc>
                  <a:txBody>
                    <a:bodyPr/>
                    <a:lstStyle/>
                    <a:p>
                      <a:pPr marL="67945" marR="102870" algn="r">
                        <a:lnSpc>
                          <a:spcPts val="940"/>
                        </a:lnSpc>
                        <a:spcAft>
                          <a:spcPts val="0"/>
                        </a:spcAft>
                      </a:pPr>
                      <a:r>
                        <a:rPr lang="en-US" sz="1800">
                          <a:effectLst/>
                        </a:rPr>
                        <a:t>2835</a:t>
                      </a:r>
                      <a:endParaRPr lang="en-US" sz="1800" b="1">
                        <a:effectLst/>
                        <a:latin typeface="Bookman Old Style" charset="0"/>
                        <a:ea typeface="Bookman Old Style" charset="0"/>
                        <a:cs typeface="Bookman Old Style" charset="0"/>
                      </a:endParaRPr>
                    </a:p>
                  </a:txBody>
                  <a:tcPr marL="0" marR="0" marT="0" marB="0"/>
                </a:tc>
                <a:tc>
                  <a:txBody>
                    <a:bodyPr/>
                    <a:lstStyle/>
                    <a:p>
                      <a:pPr marL="48260" marR="48260" algn="ctr">
                        <a:lnSpc>
                          <a:spcPts val="940"/>
                        </a:lnSpc>
                        <a:spcAft>
                          <a:spcPts val="0"/>
                        </a:spcAft>
                      </a:pPr>
                      <a:r>
                        <a:rPr lang="en-US" sz="1800">
                          <a:effectLst/>
                        </a:rPr>
                        <a:t>53904</a:t>
                      </a:r>
                      <a:endParaRPr lang="en-US" sz="1800" b="1">
                        <a:effectLst/>
                        <a:latin typeface="Bookman Old Style" charset="0"/>
                        <a:ea typeface="Bookman Old Style" charset="0"/>
                        <a:cs typeface="Bookman Old Style" charset="0"/>
                      </a:endParaRPr>
                    </a:p>
                  </a:txBody>
                  <a:tcPr marL="0" marR="0" marT="0" marB="0"/>
                </a:tc>
                <a:tc>
                  <a:txBody>
                    <a:bodyPr/>
                    <a:lstStyle/>
                    <a:p>
                      <a:pPr marL="260985" marR="260985" algn="ctr">
                        <a:lnSpc>
                          <a:spcPts val="940"/>
                        </a:lnSpc>
                        <a:spcAft>
                          <a:spcPts val="0"/>
                        </a:spcAft>
                      </a:pPr>
                      <a:r>
                        <a:rPr lang="en-US" sz="1800" dirty="0">
                          <a:effectLst/>
                        </a:rPr>
                        <a:t>5.3%</a:t>
                      </a:r>
                      <a:endParaRPr lang="en-US" sz="1800" b="1" dirty="0">
                        <a:effectLst/>
                        <a:latin typeface="Bookman Old Style" charset="0"/>
                        <a:ea typeface="Bookman Old Style" charset="0"/>
                        <a:cs typeface="Bookman Old Style" charset="0"/>
                      </a:endParaRPr>
                    </a:p>
                  </a:txBody>
                  <a:tcPr marL="0" marR="0" marT="0" marB="0"/>
                </a:tc>
                <a:tc>
                  <a:txBody>
                    <a:bodyPr/>
                    <a:lstStyle/>
                    <a:p>
                      <a:pPr marL="52070" marR="52070" algn="ctr">
                        <a:lnSpc>
                          <a:spcPts val="940"/>
                        </a:lnSpc>
                        <a:spcAft>
                          <a:spcPts val="0"/>
                        </a:spcAft>
                      </a:pPr>
                      <a:r>
                        <a:rPr lang="en-US" sz="1800" dirty="0">
                          <a:effectLst/>
                        </a:rPr>
                        <a:t>6752</a:t>
                      </a:r>
                      <a:endParaRPr lang="en-US" sz="1800" b="1" dirty="0">
                        <a:effectLst/>
                        <a:latin typeface="Bookman Old Style" charset="0"/>
                        <a:ea typeface="Bookman Old Style" charset="0"/>
                        <a:cs typeface="Bookman Old Style" charset="0"/>
                      </a:endParaRPr>
                    </a:p>
                  </a:txBody>
                  <a:tcPr marL="0" marR="0" marT="0" marB="0"/>
                </a:tc>
                <a:tc>
                  <a:txBody>
                    <a:bodyPr/>
                    <a:lstStyle/>
                    <a:p>
                      <a:pPr marL="48260" marR="48260" algn="ctr">
                        <a:lnSpc>
                          <a:spcPts val="940"/>
                        </a:lnSpc>
                        <a:spcAft>
                          <a:spcPts val="0"/>
                        </a:spcAft>
                      </a:pPr>
                      <a:r>
                        <a:rPr lang="en-US" sz="1800">
                          <a:effectLst/>
                        </a:rPr>
                        <a:t>53904</a:t>
                      </a:r>
                      <a:endParaRPr lang="en-US" sz="1800" b="1">
                        <a:effectLst/>
                        <a:latin typeface="Bookman Old Style" charset="0"/>
                        <a:ea typeface="Bookman Old Style" charset="0"/>
                        <a:cs typeface="Bookman Old Style" charset="0"/>
                      </a:endParaRPr>
                    </a:p>
                  </a:txBody>
                  <a:tcPr marL="0" marR="0" marT="0" marB="0"/>
                </a:tc>
                <a:tc>
                  <a:txBody>
                    <a:bodyPr/>
                    <a:lstStyle/>
                    <a:p>
                      <a:pPr marL="260985" marR="260985" algn="ctr">
                        <a:lnSpc>
                          <a:spcPts val="940"/>
                        </a:lnSpc>
                        <a:spcAft>
                          <a:spcPts val="0"/>
                        </a:spcAft>
                      </a:pPr>
                      <a:r>
                        <a:rPr lang="en-US" sz="1800">
                          <a:effectLst/>
                        </a:rPr>
                        <a:t>12.5%</a:t>
                      </a:r>
                      <a:endParaRPr lang="en-US" sz="1800" b="1">
                        <a:effectLst/>
                        <a:latin typeface="Bookman Old Style" charset="0"/>
                        <a:ea typeface="Bookman Old Style" charset="0"/>
                        <a:cs typeface="Bookman Old Style" charset="0"/>
                      </a:endParaRPr>
                    </a:p>
                  </a:txBody>
                  <a:tcPr marL="0" marR="0" marT="0" marB="0"/>
                </a:tc>
              </a:tr>
              <a:tr h="399236">
                <a:tc>
                  <a:txBody>
                    <a:bodyPr/>
                    <a:lstStyle/>
                    <a:p>
                      <a:pPr marL="33020" marR="33020" algn="ctr">
                        <a:lnSpc>
                          <a:spcPts val="940"/>
                        </a:lnSpc>
                        <a:spcAft>
                          <a:spcPts val="0"/>
                        </a:spcAft>
                      </a:pPr>
                      <a:r>
                        <a:rPr lang="en-US" sz="1800">
                          <a:effectLst/>
                        </a:rPr>
                        <a:t>Two of the above</a:t>
                      </a:r>
                      <a:endParaRPr lang="en-US" sz="1800" b="1">
                        <a:effectLst/>
                        <a:latin typeface="Bookman Old Style" charset="0"/>
                        <a:ea typeface="Bookman Old Style" charset="0"/>
                        <a:cs typeface="Bookman Old Style" charset="0"/>
                      </a:endParaRPr>
                    </a:p>
                  </a:txBody>
                  <a:tcPr marL="0" marR="0" marT="0" marB="0"/>
                </a:tc>
                <a:tc>
                  <a:txBody>
                    <a:bodyPr/>
                    <a:lstStyle/>
                    <a:p>
                      <a:pPr marL="67945" marR="102870" algn="r">
                        <a:lnSpc>
                          <a:spcPts val="940"/>
                        </a:lnSpc>
                        <a:spcAft>
                          <a:spcPts val="0"/>
                        </a:spcAft>
                      </a:pPr>
                      <a:r>
                        <a:rPr lang="en-US" sz="1800">
                          <a:effectLst/>
                        </a:rPr>
                        <a:t>1203</a:t>
                      </a:r>
                      <a:endParaRPr lang="en-US" sz="1800" b="1">
                        <a:effectLst/>
                        <a:latin typeface="Bookman Old Style" charset="0"/>
                        <a:ea typeface="Bookman Old Style" charset="0"/>
                        <a:cs typeface="Bookman Old Style" charset="0"/>
                      </a:endParaRPr>
                    </a:p>
                  </a:txBody>
                  <a:tcPr marL="0" marR="0" marT="0" marB="0"/>
                </a:tc>
                <a:tc>
                  <a:txBody>
                    <a:bodyPr/>
                    <a:lstStyle/>
                    <a:p>
                      <a:pPr marL="48260" marR="48260" algn="ctr">
                        <a:lnSpc>
                          <a:spcPts val="940"/>
                        </a:lnSpc>
                        <a:spcAft>
                          <a:spcPts val="0"/>
                        </a:spcAft>
                      </a:pPr>
                      <a:r>
                        <a:rPr lang="en-US" sz="1800">
                          <a:effectLst/>
                        </a:rPr>
                        <a:t>16641</a:t>
                      </a:r>
                      <a:endParaRPr lang="en-US" sz="1800" b="1">
                        <a:effectLst/>
                        <a:latin typeface="Bookman Old Style" charset="0"/>
                        <a:ea typeface="Bookman Old Style" charset="0"/>
                        <a:cs typeface="Bookman Old Style" charset="0"/>
                      </a:endParaRPr>
                    </a:p>
                  </a:txBody>
                  <a:tcPr marL="0" marR="0" marT="0" marB="0"/>
                </a:tc>
                <a:tc>
                  <a:txBody>
                    <a:bodyPr/>
                    <a:lstStyle/>
                    <a:p>
                      <a:pPr marL="260985" marR="260985" algn="ctr">
                        <a:lnSpc>
                          <a:spcPts val="940"/>
                        </a:lnSpc>
                        <a:spcAft>
                          <a:spcPts val="0"/>
                        </a:spcAft>
                      </a:pPr>
                      <a:r>
                        <a:rPr lang="en-US" sz="1800" dirty="0">
                          <a:effectLst/>
                        </a:rPr>
                        <a:t>7.2%</a:t>
                      </a:r>
                      <a:endParaRPr lang="en-US" sz="1800" b="1" dirty="0">
                        <a:effectLst/>
                        <a:latin typeface="Bookman Old Style" charset="0"/>
                        <a:ea typeface="Bookman Old Style" charset="0"/>
                        <a:cs typeface="Bookman Old Style" charset="0"/>
                      </a:endParaRPr>
                    </a:p>
                  </a:txBody>
                  <a:tcPr marL="0" marR="0" marT="0" marB="0"/>
                </a:tc>
                <a:tc>
                  <a:txBody>
                    <a:bodyPr/>
                    <a:lstStyle/>
                    <a:p>
                      <a:pPr marL="52070" marR="52070" algn="ctr">
                        <a:lnSpc>
                          <a:spcPts val="940"/>
                        </a:lnSpc>
                        <a:spcAft>
                          <a:spcPts val="0"/>
                        </a:spcAft>
                      </a:pPr>
                      <a:r>
                        <a:rPr lang="en-US" sz="1800" dirty="0">
                          <a:effectLst/>
                        </a:rPr>
                        <a:t>2641</a:t>
                      </a:r>
                      <a:endParaRPr lang="en-US" sz="1800" b="1" dirty="0">
                        <a:effectLst/>
                        <a:latin typeface="Bookman Old Style" charset="0"/>
                        <a:ea typeface="Bookman Old Style" charset="0"/>
                        <a:cs typeface="Bookman Old Style" charset="0"/>
                      </a:endParaRPr>
                    </a:p>
                  </a:txBody>
                  <a:tcPr marL="0" marR="0" marT="0" marB="0"/>
                </a:tc>
                <a:tc>
                  <a:txBody>
                    <a:bodyPr/>
                    <a:lstStyle/>
                    <a:p>
                      <a:pPr marL="48260" marR="48260" algn="ctr">
                        <a:lnSpc>
                          <a:spcPts val="940"/>
                        </a:lnSpc>
                        <a:spcAft>
                          <a:spcPts val="0"/>
                        </a:spcAft>
                      </a:pPr>
                      <a:r>
                        <a:rPr lang="en-US" sz="1800" dirty="0">
                          <a:effectLst/>
                        </a:rPr>
                        <a:t>16641</a:t>
                      </a:r>
                      <a:endParaRPr lang="en-US" sz="1800" b="1" dirty="0">
                        <a:effectLst/>
                        <a:latin typeface="Bookman Old Style" charset="0"/>
                        <a:ea typeface="Bookman Old Style" charset="0"/>
                        <a:cs typeface="Bookman Old Style" charset="0"/>
                      </a:endParaRPr>
                    </a:p>
                  </a:txBody>
                  <a:tcPr marL="0" marR="0" marT="0" marB="0"/>
                </a:tc>
                <a:tc>
                  <a:txBody>
                    <a:bodyPr/>
                    <a:lstStyle/>
                    <a:p>
                      <a:pPr marL="260985" marR="260985" algn="ctr">
                        <a:lnSpc>
                          <a:spcPts val="940"/>
                        </a:lnSpc>
                        <a:spcAft>
                          <a:spcPts val="0"/>
                        </a:spcAft>
                      </a:pPr>
                      <a:r>
                        <a:rPr lang="en-US" sz="1800" dirty="0">
                          <a:effectLst/>
                        </a:rPr>
                        <a:t>15.9%</a:t>
                      </a:r>
                      <a:endParaRPr lang="en-US" sz="1800" b="1" dirty="0">
                        <a:effectLst/>
                        <a:latin typeface="Bookman Old Style" charset="0"/>
                        <a:ea typeface="Bookman Old Style" charset="0"/>
                        <a:cs typeface="Bookman Old Style" charset="0"/>
                      </a:endParaRPr>
                    </a:p>
                  </a:txBody>
                  <a:tcPr marL="0" marR="0" marT="0" marB="0"/>
                </a:tc>
              </a:tr>
              <a:tr h="399236">
                <a:tc>
                  <a:txBody>
                    <a:bodyPr/>
                    <a:lstStyle/>
                    <a:p>
                      <a:pPr marL="33020" marR="33020" algn="ctr">
                        <a:lnSpc>
                          <a:spcPts val="940"/>
                        </a:lnSpc>
                        <a:spcAft>
                          <a:spcPts val="0"/>
                        </a:spcAft>
                      </a:pPr>
                      <a:r>
                        <a:rPr lang="en-US" sz="1800">
                          <a:effectLst/>
                        </a:rPr>
                        <a:t>All projects</a:t>
                      </a:r>
                      <a:endParaRPr lang="en-US" sz="1800" b="1">
                        <a:effectLst/>
                        <a:latin typeface="Bookman Old Style" charset="0"/>
                        <a:ea typeface="Bookman Old Style" charset="0"/>
                        <a:cs typeface="Bookman Old Style" charset="0"/>
                      </a:endParaRPr>
                    </a:p>
                  </a:txBody>
                  <a:tcPr marL="0" marR="0" marT="0" marB="0"/>
                </a:tc>
                <a:tc>
                  <a:txBody>
                    <a:bodyPr/>
                    <a:lstStyle/>
                    <a:p>
                      <a:pPr marL="67945" marR="102870" algn="r">
                        <a:lnSpc>
                          <a:spcPts val="940"/>
                        </a:lnSpc>
                        <a:spcAft>
                          <a:spcPts val="0"/>
                        </a:spcAft>
                      </a:pPr>
                      <a:r>
                        <a:rPr lang="en-US" sz="1800">
                          <a:effectLst/>
                        </a:rPr>
                        <a:t>3394</a:t>
                      </a:r>
                      <a:endParaRPr lang="en-US" sz="1800" b="1">
                        <a:effectLst/>
                        <a:latin typeface="Bookman Old Style" charset="0"/>
                        <a:ea typeface="Bookman Old Style" charset="0"/>
                        <a:cs typeface="Bookman Old Style" charset="0"/>
                      </a:endParaRPr>
                    </a:p>
                  </a:txBody>
                  <a:tcPr marL="0" marR="0" marT="0" marB="0"/>
                </a:tc>
                <a:tc>
                  <a:txBody>
                    <a:bodyPr/>
                    <a:lstStyle/>
                    <a:p>
                      <a:pPr marL="48260" marR="48260" algn="ctr">
                        <a:lnSpc>
                          <a:spcPts val="940"/>
                        </a:lnSpc>
                        <a:spcAft>
                          <a:spcPts val="0"/>
                        </a:spcAft>
                      </a:pPr>
                      <a:r>
                        <a:rPr lang="en-US" sz="1800">
                          <a:effectLst/>
                        </a:rPr>
                        <a:t>68299</a:t>
                      </a:r>
                      <a:endParaRPr lang="en-US" sz="1800" b="1">
                        <a:effectLst/>
                        <a:latin typeface="Bookman Old Style" charset="0"/>
                        <a:ea typeface="Bookman Old Style" charset="0"/>
                        <a:cs typeface="Bookman Old Style" charset="0"/>
                      </a:endParaRPr>
                    </a:p>
                  </a:txBody>
                  <a:tcPr marL="0" marR="0" marT="0" marB="0"/>
                </a:tc>
                <a:tc>
                  <a:txBody>
                    <a:bodyPr/>
                    <a:lstStyle/>
                    <a:p>
                      <a:pPr marL="260985" marR="260985" algn="ctr">
                        <a:lnSpc>
                          <a:spcPts val="940"/>
                        </a:lnSpc>
                        <a:spcAft>
                          <a:spcPts val="0"/>
                        </a:spcAft>
                      </a:pPr>
                      <a:r>
                        <a:rPr lang="en-US" sz="1800">
                          <a:effectLst/>
                        </a:rPr>
                        <a:t>5.0%</a:t>
                      </a:r>
                      <a:endParaRPr lang="en-US" sz="1800" b="1">
                        <a:effectLst/>
                        <a:latin typeface="Bookman Old Style" charset="0"/>
                        <a:ea typeface="Bookman Old Style" charset="0"/>
                        <a:cs typeface="Bookman Old Style" charset="0"/>
                      </a:endParaRPr>
                    </a:p>
                  </a:txBody>
                  <a:tcPr marL="0" marR="0" marT="0" marB="0"/>
                </a:tc>
                <a:tc>
                  <a:txBody>
                    <a:bodyPr/>
                    <a:lstStyle/>
                    <a:p>
                      <a:pPr marL="52070" marR="52070" algn="ctr">
                        <a:lnSpc>
                          <a:spcPts val="940"/>
                        </a:lnSpc>
                        <a:spcAft>
                          <a:spcPts val="0"/>
                        </a:spcAft>
                      </a:pPr>
                      <a:r>
                        <a:rPr lang="en-US" sz="1800" dirty="0">
                          <a:effectLst/>
                        </a:rPr>
                        <a:t>3394</a:t>
                      </a:r>
                      <a:endParaRPr lang="en-US" sz="1800" b="1" dirty="0">
                        <a:effectLst/>
                        <a:latin typeface="Bookman Old Style" charset="0"/>
                        <a:ea typeface="Bookman Old Style" charset="0"/>
                        <a:cs typeface="Bookman Old Style" charset="0"/>
                      </a:endParaRPr>
                    </a:p>
                  </a:txBody>
                  <a:tcPr marL="0" marR="0" marT="0" marB="0"/>
                </a:tc>
                <a:tc>
                  <a:txBody>
                    <a:bodyPr/>
                    <a:lstStyle/>
                    <a:p>
                      <a:pPr marL="48260" marR="48260" algn="ctr">
                        <a:lnSpc>
                          <a:spcPts val="940"/>
                        </a:lnSpc>
                        <a:spcAft>
                          <a:spcPts val="0"/>
                        </a:spcAft>
                      </a:pPr>
                      <a:r>
                        <a:rPr lang="en-US" sz="1800" dirty="0">
                          <a:effectLst/>
                        </a:rPr>
                        <a:t>68299</a:t>
                      </a:r>
                      <a:endParaRPr lang="en-US" sz="1800" b="1" dirty="0">
                        <a:effectLst/>
                        <a:latin typeface="Bookman Old Style" charset="0"/>
                        <a:ea typeface="Bookman Old Style" charset="0"/>
                        <a:cs typeface="Bookman Old Style" charset="0"/>
                      </a:endParaRPr>
                    </a:p>
                  </a:txBody>
                  <a:tcPr marL="0" marR="0" marT="0" marB="0"/>
                </a:tc>
                <a:tc>
                  <a:txBody>
                    <a:bodyPr/>
                    <a:lstStyle/>
                    <a:p>
                      <a:pPr marL="260985" marR="260985" algn="ctr">
                        <a:lnSpc>
                          <a:spcPts val="940"/>
                        </a:lnSpc>
                        <a:spcAft>
                          <a:spcPts val="0"/>
                        </a:spcAft>
                      </a:pPr>
                      <a:r>
                        <a:rPr lang="en-US" sz="1800" dirty="0">
                          <a:effectLst/>
                        </a:rPr>
                        <a:t>5.0%</a:t>
                      </a:r>
                      <a:endParaRPr lang="en-US" sz="1800" b="1" dirty="0">
                        <a:effectLst/>
                        <a:latin typeface="Bookman Old Style" charset="0"/>
                        <a:ea typeface="Bookman Old Style" charset="0"/>
                        <a:cs typeface="Bookman Old Style" charset="0"/>
                      </a:endParaRPr>
                    </a:p>
                  </a:txBody>
                  <a:tcPr marL="0" marR="0" marT="0" marB="0"/>
                </a:tc>
              </a:tr>
            </a:tbl>
          </a:graphicData>
        </a:graphic>
      </p:graphicFrame>
      <p:sp>
        <p:nvSpPr>
          <p:cNvPr id="5" name="TextBox 4"/>
          <p:cNvSpPr txBox="1"/>
          <p:nvPr/>
        </p:nvSpPr>
        <p:spPr>
          <a:xfrm>
            <a:off x="821872" y="6080456"/>
            <a:ext cx="10531928" cy="369332"/>
          </a:xfrm>
          <a:prstGeom prst="rect">
            <a:avLst/>
          </a:prstGeom>
          <a:noFill/>
        </p:spPr>
        <p:txBody>
          <a:bodyPr wrap="square" rtlCol="0">
            <a:spAutoFit/>
          </a:bodyPr>
          <a:lstStyle/>
          <a:p>
            <a:r>
              <a:rPr lang="en-US" b="1" dirty="0" smtClean="0"/>
              <a:t>Table: </a:t>
            </a:r>
            <a:r>
              <a:rPr lang="en-US" b="1" dirty="0"/>
              <a:t>Likelihood of a project having recent contribution activity given the presence of documentation </a:t>
            </a:r>
            <a:r>
              <a:rPr lang="en-US" b="1" dirty="0" smtClean="0"/>
              <a:t>files</a:t>
            </a:r>
            <a:r>
              <a:rPr lang="en-US" b="1" dirty="0"/>
              <a:t>.</a:t>
            </a:r>
            <a:r>
              <a:rPr lang="en-US" b="1" dirty="0" smtClean="0">
                <a:effectLst/>
              </a:rPr>
              <a:t> </a:t>
            </a:r>
            <a:endParaRPr lang="en-US" b="1" dirty="0"/>
          </a:p>
        </p:txBody>
      </p:sp>
      <p:sp>
        <p:nvSpPr>
          <p:cNvPr id="6" name="Slide Number Placeholder 5"/>
          <p:cNvSpPr>
            <a:spLocks noGrp="1"/>
          </p:cNvSpPr>
          <p:nvPr>
            <p:ph type="sldNum" sz="quarter" idx="12"/>
          </p:nvPr>
        </p:nvSpPr>
        <p:spPr/>
        <p:txBody>
          <a:bodyPr/>
          <a:lstStyle/>
          <a:p>
            <a:fld id="{98256EB2-6F3B-5348-A333-38D25F23F4C4}" type="slidenum">
              <a:rPr lang="en-US" smtClean="0"/>
              <a:t>21</a:t>
            </a:fld>
            <a:endParaRPr lang="en-US"/>
          </a:p>
        </p:txBody>
      </p:sp>
    </p:spTree>
    <p:extLst>
      <p:ext uri="{BB962C8B-B14F-4D97-AF65-F5344CB8AC3E}">
        <p14:creationId xmlns:p14="http://schemas.microsoft.com/office/powerpoint/2010/main" val="48548937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a:xfrm>
            <a:off x="838200" y="1825624"/>
            <a:ext cx="10515600" cy="4754789"/>
          </a:xfrm>
        </p:spPr>
        <p:txBody>
          <a:bodyPr>
            <a:normAutofit fontScale="77500" lnSpcReduction="20000"/>
          </a:bodyPr>
          <a:lstStyle/>
          <a:p>
            <a:r>
              <a:rPr lang="en-US" dirty="0" smtClean="0"/>
              <a:t>Results </a:t>
            </a:r>
            <a:r>
              <a:rPr lang="en-US" dirty="0"/>
              <a:t>show that date features, such as the number of days since the last commit, are good predictors of project aliveness, with more than 80% accuracy. </a:t>
            </a:r>
            <a:endParaRPr lang="en-US" dirty="0" smtClean="0"/>
          </a:p>
          <a:p>
            <a:endParaRPr lang="en-US" dirty="0" smtClean="0"/>
          </a:p>
          <a:p>
            <a:r>
              <a:rPr lang="en-US" dirty="0" smtClean="0"/>
              <a:t>Later the machine learning techniques used in the paper confirm that date features were the best predictor of future aliveness</a:t>
            </a:r>
            <a:r>
              <a:rPr lang="en-US" dirty="0" smtClean="0">
                <a:effectLst/>
              </a:rPr>
              <a:t> </a:t>
            </a:r>
          </a:p>
          <a:p>
            <a:endParaRPr lang="en-US" dirty="0" smtClean="0"/>
          </a:p>
          <a:p>
            <a:r>
              <a:rPr lang="en-US" dirty="0" smtClean="0"/>
              <a:t>Additionally</a:t>
            </a:r>
            <a:r>
              <a:rPr lang="en-US" dirty="0"/>
              <a:t>, the impact of the percentage of founder commits is significant, and the presence of documentation files, when not named “README”, correlate with future project aliveness</a:t>
            </a:r>
            <a:r>
              <a:rPr lang="en-US" dirty="0" smtClean="0"/>
              <a:t>.</a:t>
            </a:r>
          </a:p>
          <a:p>
            <a:endParaRPr lang="en-US" dirty="0" smtClean="0"/>
          </a:p>
          <a:p>
            <a:r>
              <a:rPr lang="en-US" dirty="0"/>
              <a:t>When analyzing the impact of the project founder on project aliveness</a:t>
            </a:r>
            <a:r>
              <a:rPr lang="en-US" dirty="0" smtClean="0"/>
              <a:t>, it is seen from the box plots </a:t>
            </a:r>
            <a:r>
              <a:rPr lang="en-US" dirty="0"/>
              <a:t>that when the percentage of the founder commits is low, the project is more likely to remain alive in the future. </a:t>
            </a:r>
            <a:endParaRPr lang="en-US" dirty="0"/>
          </a:p>
          <a:p>
            <a:r>
              <a:rPr lang="en-US" dirty="0" smtClean="0"/>
              <a:t>The authors expect </a:t>
            </a:r>
            <a:r>
              <a:rPr lang="en-US" dirty="0"/>
              <a:t>that these results </a:t>
            </a:r>
            <a:r>
              <a:rPr lang="en-US" dirty="0" smtClean="0"/>
              <a:t>would help </a:t>
            </a:r>
            <a:r>
              <a:rPr lang="en-US" dirty="0"/>
              <a:t>developers in their choice of open-source project in GitHub, when looking for projects to work with.</a:t>
            </a:r>
            <a:r>
              <a:rPr lang="en-US" dirty="0"/>
              <a:t> </a:t>
            </a:r>
            <a:endParaRPr lang="en-US" dirty="0" smtClean="0"/>
          </a:p>
        </p:txBody>
      </p:sp>
      <p:sp>
        <p:nvSpPr>
          <p:cNvPr id="4" name="Slide Number Placeholder 3"/>
          <p:cNvSpPr>
            <a:spLocks noGrp="1"/>
          </p:cNvSpPr>
          <p:nvPr>
            <p:ph type="sldNum" sz="quarter" idx="12"/>
          </p:nvPr>
        </p:nvSpPr>
        <p:spPr/>
        <p:txBody>
          <a:bodyPr/>
          <a:lstStyle/>
          <a:p>
            <a:fld id="{98256EB2-6F3B-5348-A333-38D25F23F4C4}" type="slidenum">
              <a:rPr lang="en-US" smtClean="0"/>
              <a:t>22</a:t>
            </a:fld>
            <a:endParaRPr lang="en-US"/>
          </a:p>
        </p:txBody>
      </p:sp>
    </p:spTree>
    <p:extLst>
      <p:ext uri="{BB962C8B-B14F-4D97-AF65-F5344CB8AC3E}">
        <p14:creationId xmlns:p14="http://schemas.microsoft.com/office/powerpoint/2010/main" val="17919882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Threats to validity</a:t>
            </a:r>
            <a:endParaRPr lang="en-US" dirty="0"/>
          </a:p>
        </p:txBody>
      </p:sp>
      <p:sp>
        <p:nvSpPr>
          <p:cNvPr id="3" name="Content Placeholder 2"/>
          <p:cNvSpPr>
            <a:spLocks noGrp="1"/>
          </p:cNvSpPr>
          <p:nvPr>
            <p:ph idx="1"/>
          </p:nvPr>
        </p:nvSpPr>
        <p:spPr/>
        <p:txBody>
          <a:bodyPr/>
          <a:lstStyle/>
          <a:p>
            <a:r>
              <a:rPr lang="en-US" dirty="0" smtClean="0"/>
              <a:t>Conclusion Validity </a:t>
            </a:r>
            <a:r>
              <a:rPr lang="en-US" dirty="0" smtClean="0">
                <a:sym typeface="Wingdings"/>
              </a:rPr>
              <a:t> After stating all it’s experiments the paper states that </a:t>
            </a:r>
            <a:r>
              <a:rPr lang="en-US" dirty="0" err="1" smtClean="0">
                <a:sym typeface="Wingdings"/>
              </a:rPr>
              <a:t>backtesting</a:t>
            </a:r>
            <a:r>
              <a:rPr lang="en-US" dirty="0" smtClean="0">
                <a:sym typeface="Wingdings"/>
              </a:rPr>
              <a:t> needs to be done to validate their process which is redundant and time consuming.</a:t>
            </a:r>
          </a:p>
          <a:p>
            <a:endParaRPr lang="en-US" dirty="0">
              <a:sym typeface="Wingdings"/>
            </a:endParaRPr>
          </a:p>
          <a:p>
            <a:r>
              <a:rPr lang="en-US" dirty="0" smtClean="0">
                <a:sym typeface="Wingdings"/>
              </a:rPr>
              <a:t>Labels Validity </a:t>
            </a:r>
            <a:r>
              <a:rPr lang="en-US" dirty="0">
                <a:sym typeface="Wingdings"/>
              </a:rPr>
              <a:t> </a:t>
            </a:r>
            <a:r>
              <a:rPr lang="en-US" dirty="0"/>
              <a:t>In this study, a project is said to be alive if there is at least one commit after the cutoff date</a:t>
            </a:r>
            <a:r>
              <a:rPr lang="en-US" dirty="0" smtClean="0"/>
              <a:t>. But this is not always true. </a:t>
            </a:r>
          </a:p>
          <a:p>
            <a:pPr lvl="1"/>
            <a:r>
              <a:rPr lang="en-US" dirty="0" smtClean="0"/>
              <a:t>For </a:t>
            </a:r>
            <a:r>
              <a:rPr lang="en-US" dirty="0"/>
              <a:t>example, it may be the case that the project needs only a yearly update to work with the latest Linux release and fix an occasional security bug. </a:t>
            </a:r>
            <a:r>
              <a:rPr lang="en-US" dirty="0" smtClean="0"/>
              <a:t>They </a:t>
            </a:r>
            <a:r>
              <a:rPr lang="en-US" dirty="0"/>
              <a:t>would not call such a project “dead</a:t>
            </a:r>
            <a:r>
              <a:rPr lang="en-US" dirty="0" smtClean="0"/>
              <a:t>” even though it actually is. </a:t>
            </a:r>
            <a:endParaRPr lang="en-US" dirty="0" smtClean="0">
              <a:sym typeface="Wingdings"/>
            </a:endParaRPr>
          </a:p>
        </p:txBody>
      </p:sp>
      <p:sp>
        <p:nvSpPr>
          <p:cNvPr id="4" name="Slide Number Placeholder 3"/>
          <p:cNvSpPr>
            <a:spLocks noGrp="1"/>
          </p:cNvSpPr>
          <p:nvPr>
            <p:ph type="sldNum" sz="quarter" idx="12"/>
          </p:nvPr>
        </p:nvSpPr>
        <p:spPr/>
        <p:txBody>
          <a:bodyPr/>
          <a:lstStyle/>
          <a:p>
            <a:fld id="{98256EB2-6F3B-5348-A333-38D25F23F4C4}" type="slidenum">
              <a:rPr lang="en-US" smtClean="0"/>
              <a:t>23</a:t>
            </a:fld>
            <a:endParaRPr lang="en-US"/>
          </a:p>
        </p:txBody>
      </p:sp>
    </p:spTree>
    <p:extLst>
      <p:ext uri="{BB962C8B-B14F-4D97-AF65-F5344CB8AC3E}">
        <p14:creationId xmlns:p14="http://schemas.microsoft.com/office/powerpoint/2010/main" val="148831459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86" y="2896053"/>
            <a:ext cx="9334500" cy="1325563"/>
          </a:xfrm>
        </p:spPr>
        <p:txBody>
          <a:bodyPr/>
          <a:lstStyle/>
          <a:p>
            <a:r>
              <a:rPr lang="en-US" dirty="0" smtClean="0"/>
              <a:t>					</a:t>
            </a:r>
            <a:r>
              <a:rPr lang="en-US" sz="6600" dirty="0" smtClean="0"/>
              <a:t>Thank You!!</a:t>
            </a:r>
            <a:endParaRPr lang="en-US" sz="6600" dirty="0"/>
          </a:p>
        </p:txBody>
      </p:sp>
      <p:sp>
        <p:nvSpPr>
          <p:cNvPr id="4" name="Slide Number Placeholder 3"/>
          <p:cNvSpPr>
            <a:spLocks noGrp="1"/>
          </p:cNvSpPr>
          <p:nvPr>
            <p:ph type="sldNum" sz="quarter" idx="12"/>
          </p:nvPr>
        </p:nvSpPr>
        <p:spPr/>
        <p:txBody>
          <a:bodyPr/>
          <a:lstStyle/>
          <a:p>
            <a:fld id="{98256EB2-6F3B-5348-A333-38D25F23F4C4}" type="slidenum">
              <a:rPr lang="en-US" smtClean="0"/>
              <a:t>24</a:t>
            </a:fld>
            <a:endParaRPr lang="en-US"/>
          </a:p>
        </p:txBody>
      </p:sp>
    </p:spTree>
    <p:extLst>
      <p:ext uri="{BB962C8B-B14F-4D97-AF65-F5344CB8AC3E}">
        <p14:creationId xmlns:p14="http://schemas.microsoft.com/office/powerpoint/2010/main" val="1457115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PAPER 1 	</a:t>
            </a:r>
            <a:endParaRPr lang="en-US" dirty="0"/>
          </a:p>
        </p:txBody>
      </p:sp>
      <p:sp>
        <p:nvSpPr>
          <p:cNvPr id="3" name="Content Placeholder 2"/>
          <p:cNvSpPr>
            <a:spLocks noGrp="1"/>
          </p:cNvSpPr>
          <p:nvPr>
            <p:ph idx="1"/>
          </p:nvPr>
        </p:nvSpPr>
        <p:spPr>
          <a:xfrm>
            <a:off x="440871" y="1825624"/>
            <a:ext cx="10912929" cy="4689475"/>
          </a:xfrm>
        </p:spPr>
        <p:txBody>
          <a:bodyPr/>
          <a:lstStyle/>
          <a:p>
            <a:r>
              <a:rPr lang="en-US" b="1" dirty="0" smtClean="0"/>
              <a:t>AN EXPLORATORY STUDY OF PULL BASED SOFTWARE DEVELOPMENT DEVELOPMENT MODEL</a:t>
            </a:r>
          </a:p>
          <a:p>
            <a:endParaRPr lang="en-US" dirty="0"/>
          </a:p>
          <a:p>
            <a:r>
              <a:rPr lang="en-US" b="1" dirty="0" smtClean="0"/>
              <a:t>ABSTRACT</a:t>
            </a:r>
            <a:r>
              <a:rPr lang="en-US" dirty="0" smtClean="0"/>
              <a:t> : </a:t>
            </a:r>
          </a:p>
          <a:p>
            <a:r>
              <a:rPr lang="en-US" dirty="0" smtClean="0"/>
              <a:t>Instead of pushing changes to a central repository, developers pull them from other repositories and merge them locally.</a:t>
            </a:r>
          </a:p>
          <a:p>
            <a:r>
              <a:rPr lang="en-US" dirty="0" smtClean="0"/>
              <a:t>In this work, the authors explore how pull-based software development works.</a:t>
            </a:r>
          </a:p>
        </p:txBody>
      </p:sp>
      <p:sp>
        <p:nvSpPr>
          <p:cNvPr id="4" name="Slide Number Placeholder 3"/>
          <p:cNvSpPr>
            <a:spLocks noGrp="1"/>
          </p:cNvSpPr>
          <p:nvPr>
            <p:ph type="sldNum" sz="quarter" idx="12"/>
          </p:nvPr>
        </p:nvSpPr>
        <p:spPr/>
        <p:txBody>
          <a:bodyPr/>
          <a:lstStyle/>
          <a:p>
            <a:fld id="{98256EB2-6F3B-5348-A333-38D25F23F4C4}" type="slidenum">
              <a:rPr lang="en-US" smtClean="0"/>
              <a:t>3</a:t>
            </a:fld>
            <a:endParaRPr lang="en-US"/>
          </a:p>
        </p:txBody>
      </p:sp>
    </p:spTree>
    <p:extLst>
      <p:ext uri="{BB962C8B-B14F-4D97-AF65-F5344CB8AC3E}">
        <p14:creationId xmlns:p14="http://schemas.microsoft.com/office/powerpoint/2010/main" val="17624542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a:bodyPr>
          <a:lstStyle/>
          <a:p>
            <a:r>
              <a:rPr lang="en-US" sz="2000" dirty="0" smtClean="0"/>
              <a:t>Pull requests are the main means to contribute to a project.</a:t>
            </a:r>
          </a:p>
          <a:p>
            <a:r>
              <a:rPr lang="en-US" sz="2000" dirty="0"/>
              <a:t> Most pull requests are less than 20 lines long, </a:t>
            </a:r>
            <a:r>
              <a:rPr lang="en-US" sz="2000" dirty="0" smtClean="0"/>
              <a:t>processed (merged </a:t>
            </a:r>
            <a:r>
              <a:rPr lang="en-US" sz="2000" dirty="0"/>
              <a:t>or discarded) in less than 1 day and the discussion spans on average </a:t>
            </a:r>
            <a:r>
              <a:rPr lang="en-US" sz="2000" dirty="0" smtClean="0"/>
              <a:t>to 3 comments. </a:t>
            </a:r>
          </a:p>
          <a:p>
            <a:r>
              <a:rPr lang="en-US" sz="2000" dirty="0" smtClean="0"/>
              <a:t>Pull requests can be versioned across various repositories and authorship information is also effortlessly maintained.</a:t>
            </a:r>
          </a:p>
          <a:p>
            <a:r>
              <a:rPr lang="en-US" sz="2000" dirty="0" smtClean="0"/>
              <a:t>Core developers can access all information that relates to a pull request and solicit opinions of the community about the merging decision.</a:t>
            </a:r>
          </a:p>
          <a:p>
            <a:endParaRPr lang="en-US" sz="2000" dirty="0"/>
          </a:p>
        </p:txBody>
      </p:sp>
      <p:sp>
        <p:nvSpPr>
          <p:cNvPr id="4" name="Slide Number Placeholder 3"/>
          <p:cNvSpPr>
            <a:spLocks noGrp="1"/>
          </p:cNvSpPr>
          <p:nvPr>
            <p:ph type="sldNum" sz="quarter" idx="12"/>
          </p:nvPr>
        </p:nvSpPr>
        <p:spPr/>
        <p:txBody>
          <a:bodyPr/>
          <a:lstStyle/>
          <a:p>
            <a:fld id="{98256EB2-6F3B-5348-A333-38D25F23F4C4}" type="slidenum">
              <a:rPr lang="en-US" smtClean="0"/>
              <a:t>4</a:t>
            </a:fld>
            <a:endParaRPr lang="en-US"/>
          </a:p>
        </p:txBody>
      </p:sp>
    </p:spTree>
    <p:extLst>
      <p:ext uri="{BB962C8B-B14F-4D97-AF65-F5344CB8AC3E}">
        <p14:creationId xmlns:p14="http://schemas.microsoft.com/office/powerpoint/2010/main" val="240215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are they related to our RQs? </a:t>
            </a:r>
            <a:endParaRPr lang="en-US" dirty="0"/>
          </a:p>
        </p:txBody>
      </p:sp>
      <p:sp>
        <p:nvSpPr>
          <p:cNvPr id="3" name="Content Placeholder 2"/>
          <p:cNvSpPr>
            <a:spLocks noGrp="1"/>
          </p:cNvSpPr>
          <p:nvPr>
            <p:ph idx="1"/>
          </p:nvPr>
        </p:nvSpPr>
        <p:spPr>
          <a:xfrm>
            <a:off x="359229" y="1420586"/>
            <a:ext cx="10994571" cy="5192485"/>
          </a:xfrm>
        </p:spPr>
        <p:txBody>
          <a:bodyPr>
            <a:normAutofit/>
          </a:bodyPr>
          <a:lstStyle/>
          <a:p>
            <a:r>
              <a:rPr lang="en-US" dirty="0" smtClean="0"/>
              <a:t>1) We see pull messages in our commit logs. Before analyzing them we need to develop a deep understanding of how pull requests help to synchronize </a:t>
            </a:r>
            <a:r>
              <a:rPr lang="en-US" dirty="0"/>
              <a:t>multiple development efforts</a:t>
            </a:r>
            <a:r>
              <a:rPr lang="en-US" dirty="0" smtClean="0">
                <a:effectLst/>
              </a:rPr>
              <a:t> </a:t>
            </a:r>
            <a:r>
              <a:rPr lang="en-US" dirty="0" smtClean="0"/>
              <a:t>.</a:t>
            </a:r>
          </a:p>
          <a:p>
            <a:r>
              <a:rPr lang="en-US" dirty="0" smtClean="0"/>
              <a:t>2) Why do we see so many pull requests? Can we get the developer information from this? </a:t>
            </a:r>
          </a:p>
          <a:p>
            <a:r>
              <a:rPr lang="en-US" dirty="0" smtClean="0"/>
              <a:t>3) Most contributions come in the form of direct code modification. A </a:t>
            </a:r>
            <a:r>
              <a:rPr lang="en-US" dirty="0"/>
              <a:t>code </a:t>
            </a:r>
            <a:r>
              <a:rPr lang="en-US" dirty="0" smtClean="0"/>
              <a:t>contribution can </a:t>
            </a:r>
            <a:r>
              <a:rPr lang="en-US" dirty="0"/>
              <a:t>be made either directly (pushed commits) or indirectly (pull requests).</a:t>
            </a:r>
          </a:p>
          <a:p>
            <a:pPr lvl="1"/>
            <a:r>
              <a:rPr lang="en-US" dirty="0"/>
              <a:t>The former are exclusively performed by developers granted write permission on </a:t>
            </a:r>
            <a:r>
              <a:rPr lang="en-US" dirty="0" smtClean="0"/>
              <a:t>the project</a:t>
            </a:r>
            <a:r>
              <a:rPr lang="en-US" dirty="0"/>
              <a:t>, while the latter can come from anyone. </a:t>
            </a:r>
            <a:endParaRPr lang="en-US" dirty="0" smtClean="0"/>
          </a:p>
          <a:p>
            <a:pPr lvl="1"/>
            <a:r>
              <a:rPr lang="en-US" dirty="0" smtClean="0"/>
              <a:t>This could give us an idea of how popular this project is amongst </a:t>
            </a:r>
            <a:r>
              <a:rPr lang="en-US" dirty="0" err="1" smtClean="0"/>
              <a:t>devs</a:t>
            </a:r>
            <a:r>
              <a:rPr lang="en-US" dirty="0" smtClean="0"/>
              <a:t>. Our RQ4. </a:t>
            </a:r>
          </a:p>
          <a:p>
            <a:pPr lvl="1"/>
            <a:endParaRPr lang="en-US" dirty="0"/>
          </a:p>
        </p:txBody>
      </p:sp>
      <p:sp>
        <p:nvSpPr>
          <p:cNvPr id="4" name="Slide Number Placeholder 3"/>
          <p:cNvSpPr>
            <a:spLocks noGrp="1"/>
          </p:cNvSpPr>
          <p:nvPr>
            <p:ph type="sldNum" sz="quarter" idx="12"/>
          </p:nvPr>
        </p:nvSpPr>
        <p:spPr/>
        <p:txBody>
          <a:bodyPr/>
          <a:lstStyle/>
          <a:p>
            <a:fld id="{98256EB2-6F3B-5348-A333-38D25F23F4C4}" type="slidenum">
              <a:rPr lang="en-US" smtClean="0"/>
              <a:t>5</a:t>
            </a:fld>
            <a:endParaRPr lang="en-US"/>
          </a:p>
        </p:txBody>
      </p:sp>
    </p:spTree>
    <p:extLst>
      <p:ext uri="{BB962C8B-B14F-4D97-AF65-F5344CB8AC3E}">
        <p14:creationId xmlns:p14="http://schemas.microsoft.com/office/powerpoint/2010/main" val="13169928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7733" y="283985"/>
            <a:ext cx="10515600" cy="1325563"/>
          </a:xfrm>
        </p:spPr>
        <p:txBody>
          <a:bodyPr/>
          <a:lstStyle/>
          <a:p>
            <a:r>
              <a:rPr lang="en-US" dirty="0" smtClean="0"/>
              <a:t>This paper mainly focuses on the pull based architecture: </a:t>
            </a:r>
            <a:endParaRPr lang="en-US" dirty="0"/>
          </a:p>
        </p:txBody>
      </p:sp>
      <p:sp>
        <p:nvSpPr>
          <p:cNvPr id="6" name="Rectangle 60"/>
          <p:cNvSpPr>
            <a:spLocks noChangeArrowheads="1"/>
          </p:cNvSpPr>
          <p:nvPr/>
        </p:nvSpPr>
        <p:spPr bwMode="auto">
          <a:xfrm flipV="1">
            <a:off x="-4156562" y="2792184"/>
            <a:ext cx="34617449" cy="74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pSp>
        <p:nvGrpSpPr>
          <p:cNvPr id="7" name="Group 1"/>
          <p:cNvGrpSpPr>
            <a:grpSpLocks/>
          </p:cNvGrpSpPr>
          <p:nvPr/>
        </p:nvGrpSpPr>
        <p:grpSpPr bwMode="auto">
          <a:xfrm>
            <a:off x="2297346" y="1815431"/>
            <a:ext cx="6181529" cy="4515557"/>
            <a:chOff x="-22" y="4"/>
            <a:chExt cx="3975" cy="2720"/>
          </a:xfrm>
        </p:grpSpPr>
        <p:sp>
          <p:nvSpPr>
            <p:cNvPr id="8" name="Rectangle 59"/>
            <p:cNvSpPr>
              <a:spLocks noChangeArrowheads="1"/>
            </p:cNvSpPr>
            <p:nvPr/>
          </p:nvSpPr>
          <p:spPr bwMode="auto">
            <a:xfrm>
              <a:off x="888" y="4"/>
              <a:ext cx="703" cy="281"/>
            </a:xfrm>
            <a:prstGeom prst="rect">
              <a:avLst/>
            </a:prstGeom>
            <a:noFill/>
            <a:ln w="560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Line 58"/>
            <p:cNvSpPr>
              <a:spLocks noChangeShapeType="1"/>
            </p:cNvSpPr>
            <p:nvPr/>
          </p:nvSpPr>
          <p:spPr bwMode="auto">
            <a:xfrm>
              <a:off x="335" y="614"/>
              <a:ext cx="849" cy="0"/>
            </a:xfrm>
            <a:prstGeom prst="line">
              <a:avLst/>
            </a:prstGeom>
            <a:noFill/>
            <a:ln w="5608">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Freeform 57"/>
            <p:cNvSpPr>
              <a:spLocks/>
            </p:cNvSpPr>
            <p:nvPr/>
          </p:nvSpPr>
          <p:spPr bwMode="auto">
            <a:xfrm>
              <a:off x="1090" y="591"/>
              <a:ext cx="94" cy="47"/>
            </a:xfrm>
            <a:custGeom>
              <a:avLst/>
              <a:gdLst>
                <a:gd name="T0" fmla="+- 0 1090 1090"/>
                <a:gd name="T1" fmla="*/ T0 w 94"/>
                <a:gd name="T2" fmla="+- 0 591 591"/>
                <a:gd name="T3" fmla="*/ 591 h 47"/>
                <a:gd name="T4" fmla="+- 0 1090 1090"/>
                <a:gd name="T5" fmla="*/ T4 w 94"/>
                <a:gd name="T6" fmla="+- 0 638 591"/>
                <a:gd name="T7" fmla="*/ 638 h 47"/>
                <a:gd name="T8" fmla="+- 0 1184 1090"/>
                <a:gd name="T9" fmla="*/ T8 w 94"/>
                <a:gd name="T10" fmla="+- 0 614 591"/>
                <a:gd name="T11" fmla="*/ 614 h 47"/>
                <a:gd name="T12" fmla="+- 0 1090 1090"/>
                <a:gd name="T13" fmla="*/ T12 w 94"/>
                <a:gd name="T14" fmla="+- 0 591 591"/>
                <a:gd name="T15" fmla="*/ 591 h 47"/>
              </a:gdLst>
              <a:ahLst/>
              <a:cxnLst>
                <a:cxn ang="0">
                  <a:pos x="T1" y="T3"/>
                </a:cxn>
                <a:cxn ang="0">
                  <a:pos x="T5" y="T7"/>
                </a:cxn>
                <a:cxn ang="0">
                  <a:pos x="T9" y="T11"/>
                </a:cxn>
                <a:cxn ang="0">
                  <a:pos x="T13" y="T15"/>
                </a:cxn>
              </a:cxnLst>
              <a:rect l="0" t="0" r="r" b="b"/>
              <a:pathLst>
                <a:path w="94" h="47">
                  <a:moveTo>
                    <a:pt x="0" y="0"/>
                  </a:moveTo>
                  <a:lnTo>
                    <a:pt x="0" y="47"/>
                  </a:lnTo>
                  <a:lnTo>
                    <a:pt x="94" y="23"/>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56"/>
            <p:cNvSpPr>
              <a:spLocks/>
            </p:cNvSpPr>
            <p:nvPr/>
          </p:nvSpPr>
          <p:spPr bwMode="auto">
            <a:xfrm>
              <a:off x="1090" y="591"/>
              <a:ext cx="94" cy="47"/>
            </a:xfrm>
            <a:custGeom>
              <a:avLst/>
              <a:gdLst>
                <a:gd name="T0" fmla="+- 0 1090 1090"/>
                <a:gd name="T1" fmla="*/ T0 w 94"/>
                <a:gd name="T2" fmla="+- 0 591 591"/>
                <a:gd name="T3" fmla="*/ 591 h 47"/>
                <a:gd name="T4" fmla="+- 0 1184 1090"/>
                <a:gd name="T5" fmla="*/ T4 w 94"/>
                <a:gd name="T6" fmla="+- 0 614 591"/>
                <a:gd name="T7" fmla="*/ 614 h 47"/>
                <a:gd name="T8" fmla="+- 0 1090 1090"/>
                <a:gd name="T9" fmla="*/ T8 w 94"/>
                <a:gd name="T10" fmla="+- 0 638 591"/>
                <a:gd name="T11" fmla="*/ 638 h 47"/>
                <a:gd name="T12" fmla="+- 0 1090 1090"/>
                <a:gd name="T13" fmla="*/ T12 w 94"/>
                <a:gd name="T14" fmla="+- 0 591 591"/>
                <a:gd name="T15" fmla="*/ 591 h 47"/>
              </a:gdLst>
              <a:ahLst/>
              <a:cxnLst>
                <a:cxn ang="0">
                  <a:pos x="T1" y="T3"/>
                </a:cxn>
                <a:cxn ang="0">
                  <a:pos x="T5" y="T7"/>
                </a:cxn>
                <a:cxn ang="0">
                  <a:pos x="T9" y="T11"/>
                </a:cxn>
                <a:cxn ang="0">
                  <a:pos x="T13" y="T15"/>
                </a:cxn>
              </a:cxnLst>
              <a:rect l="0" t="0" r="r" b="b"/>
              <a:pathLst>
                <a:path w="94" h="47">
                  <a:moveTo>
                    <a:pt x="0" y="0"/>
                  </a:moveTo>
                  <a:lnTo>
                    <a:pt x="94" y="23"/>
                  </a:lnTo>
                  <a:lnTo>
                    <a:pt x="0" y="47"/>
                  </a:lnTo>
                  <a:lnTo>
                    <a:pt x="0" y="0"/>
                  </a:lnTo>
                  <a:close/>
                </a:path>
              </a:pathLst>
            </a:custGeom>
            <a:noFill/>
            <a:ln w="5608">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Line 55"/>
            <p:cNvSpPr>
              <a:spLocks noChangeShapeType="1"/>
            </p:cNvSpPr>
            <p:nvPr/>
          </p:nvSpPr>
          <p:spPr bwMode="auto">
            <a:xfrm>
              <a:off x="1240" y="286"/>
              <a:ext cx="0" cy="328"/>
            </a:xfrm>
            <a:prstGeom prst="line">
              <a:avLst/>
            </a:prstGeom>
            <a:noFill/>
            <a:ln w="5608">
              <a:solidFill>
                <a:srgbClr val="000000"/>
              </a:solidFill>
              <a:prstDash val="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Line 54"/>
            <p:cNvSpPr>
              <a:spLocks noChangeShapeType="1"/>
            </p:cNvSpPr>
            <p:nvPr/>
          </p:nvSpPr>
          <p:spPr bwMode="auto">
            <a:xfrm>
              <a:off x="1193" y="614"/>
              <a:ext cx="94" cy="0"/>
            </a:xfrm>
            <a:prstGeom prst="line">
              <a:avLst/>
            </a:prstGeom>
            <a:noFill/>
            <a:ln w="5608">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Line 53"/>
            <p:cNvSpPr>
              <a:spLocks noChangeShapeType="1"/>
            </p:cNvSpPr>
            <p:nvPr/>
          </p:nvSpPr>
          <p:spPr bwMode="auto">
            <a:xfrm>
              <a:off x="279" y="427"/>
              <a:ext cx="0" cy="0"/>
            </a:xfrm>
            <a:prstGeom prst="line">
              <a:avLst/>
            </a:prstGeom>
            <a:noFill/>
            <a:ln w="5608">
              <a:solidFill>
                <a:srgbClr val="000000"/>
              </a:solidFill>
              <a:prstDash val="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Line 52"/>
            <p:cNvSpPr>
              <a:spLocks noChangeShapeType="1"/>
            </p:cNvSpPr>
            <p:nvPr/>
          </p:nvSpPr>
          <p:spPr bwMode="auto">
            <a:xfrm>
              <a:off x="232" y="380"/>
              <a:ext cx="94" cy="0"/>
            </a:xfrm>
            <a:prstGeom prst="line">
              <a:avLst/>
            </a:prstGeom>
            <a:noFill/>
            <a:ln w="5608">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Line 51"/>
            <p:cNvSpPr>
              <a:spLocks noChangeShapeType="1"/>
            </p:cNvSpPr>
            <p:nvPr/>
          </p:nvSpPr>
          <p:spPr bwMode="auto">
            <a:xfrm>
              <a:off x="232" y="380"/>
              <a:ext cx="0" cy="2344"/>
            </a:xfrm>
            <a:prstGeom prst="line">
              <a:avLst/>
            </a:prstGeom>
            <a:noFill/>
            <a:ln w="5608">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Freeform 49"/>
            <p:cNvSpPr>
              <a:spLocks noEditPoints="1"/>
            </p:cNvSpPr>
            <p:nvPr/>
          </p:nvSpPr>
          <p:spPr bwMode="auto">
            <a:xfrm flipV="1">
              <a:off x="1491" y="2494"/>
              <a:ext cx="259" cy="152"/>
            </a:xfrm>
            <a:custGeom>
              <a:avLst/>
              <a:gdLst>
                <a:gd name="T0" fmla="+- 0 1090 1090"/>
                <a:gd name="T1" fmla="*/ T0 w 94"/>
                <a:gd name="T2" fmla="+- 0 1740 1740"/>
                <a:gd name="T3" fmla="*/ 1740 h 94"/>
                <a:gd name="T4" fmla="+- 0 1184 1090"/>
                <a:gd name="T5" fmla="*/ T4 w 94"/>
                <a:gd name="T6" fmla="+- 0 1786 1740"/>
                <a:gd name="T7" fmla="*/ 1786 h 94"/>
                <a:gd name="T8" fmla="+- 0 1090 1090"/>
                <a:gd name="T9" fmla="*/ T8 w 94"/>
                <a:gd name="T10" fmla="+- 0 1834 1740"/>
                <a:gd name="T11" fmla="*/ 1834 h 94"/>
              </a:gdLst>
              <a:ahLst/>
              <a:cxnLst>
                <a:cxn ang="0">
                  <a:pos x="T1" y="T3"/>
                </a:cxn>
                <a:cxn ang="0">
                  <a:pos x="T5" y="T7"/>
                </a:cxn>
                <a:cxn ang="0">
                  <a:pos x="T9" y="T11"/>
                </a:cxn>
              </a:cxnLst>
              <a:rect l="0" t="0" r="r" b="b"/>
              <a:pathLst>
                <a:path w="94" h="94">
                  <a:moveTo>
                    <a:pt x="0" y="0"/>
                  </a:moveTo>
                  <a:lnTo>
                    <a:pt x="94" y="46"/>
                  </a:lnTo>
                  <a:lnTo>
                    <a:pt x="0" y="94"/>
                  </a:lnTo>
                </a:path>
              </a:pathLst>
            </a:custGeom>
            <a:noFill/>
            <a:ln w="5608">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Line 48"/>
            <p:cNvSpPr>
              <a:spLocks noChangeShapeType="1"/>
            </p:cNvSpPr>
            <p:nvPr/>
          </p:nvSpPr>
          <p:spPr bwMode="auto">
            <a:xfrm>
              <a:off x="335" y="2021"/>
              <a:ext cx="1382" cy="14"/>
            </a:xfrm>
            <a:prstGeom prst="line">
              <a:avLst/>
            </a:prstGeom>
            <a:noFill/>
            <a:ln w="5608">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Freeform 47"/>
            <p:cNvSpPr>
              <a:spLocks noEditPoints="1"/>
            </p:cNvSpPr>
            <p:nvPr/>
          </p:nvSpPr>
          <p:spPr bwMode="auto">
            <a:xfrm>
              <a:off x="1524" y="1951"/>
              <a:ext cx="241" cy="155"/>
            </a:xfrm>
            <a:custGeom>
              <a:avLst/>
              <a:gdLst>
                <a:gd name="T0" fmla="+- 0 2263 2263"/>
                <a:gd name="T1" fmla="*/ T0 w 94"/>
                <a:gd name="T2" fmla="+- 0 1974 1974"/>
                <a:gd name="T3" fmla="*/ 1974 h 94"/>
                <a:gd name="T4" fmla="+- 0 2357 2263"/>
                <a:gd name="T5" fmla="*/ T4 w 94"/>
                <a:gd name="T6" fmla="+- 0 2021 1974"/>
                <a:gd name="T7" fmla="*/ 2021 h 94"/>
                <a:gd name="T8" fmla="+- 0 2263 2263"/>
                <a:gd name="T9" fmla="*/ T8 w 94"/>
                <a:gd name="T10" fmla="+- 0 2068 1974"/>
                <a:gd name="T11" fmla="*/ 2068 h 94"/>
              </a:gdLst>
              <a:ahLst/>
              <a:cxnLst>
                <a:cxn ang="0">
                  <a:pos x="T1" y="T3"/>
                </a:cxn>
                <a:cxn ang="0">
                  <a:pos x="T5" y="T7"/>
                </a:cxn>
                <a:cxn ang="0">
                  <a:pos x="T9" y="T11"/>
                </a:cxn>
              </a:cxnLst>
              <a:rect l="0" t="0" r="r" b="b"/>
              <a:pathLst>
                <a:path w="94" h="94">
                  <a:moveTo>
                    <a:pt x="0" y="0"/>
                  </a:moveTo>
                  <a:lnTo>
                    <a:pt x="94" y="47"/>
                  </a:lnTo>
                  <a:lnTo>
                    <a:pt x="0" y="94"/>
                  </a:lnTo>
                </a:path>
              </a:pathLst>
            </a:custGeom>
            <a:noFill/>
            <a:ln w="5608">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Line 46"/>
            <p:cNvSpPr>
              <a:spLocks noChangeShapeType="1"/>
            </p:cNvSpPr>
            <p:nvPr/>
          </p:nvSpPr>
          <p:spPr bwMode="auto">
            <a:xfrm>
              <a:off x="328" y="2537"/>
              <a:ext cx="1389" cy="17"/>
            </a:xfrm>
            <a:prstGeom prst="line">
              <a:avLst/>
            </a:prstGeom>
            <a:noFill/>
            <a:ln w="5608">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Line 44"/>
            <p:cNvSpPr>
              <a:spLocks noChangeShapeType="1"/>
            </p:cNvSpPr>
            <p:nvPr/>
          </p:nvSpPr>
          <p:spPr bwMode="auto">
            <a:xfrm>
              <a:off x="326" y="380"/>
              <a:ext cx="0" cy="2344"/>
            </a:xfrm>
            <a:prstGeom prst="line">
              <a:avLst/>
            </a:prstGeom>
            <a:noFill/>
            <a:ln w="5608">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Line 43"/>
            <p:cNvSpPr>
              <a:spLocks noChangeShapeType="1"/>
            </p:cNvSpPr>
            <p:nvPr/>
          </p:nvSpPr>
          <p:spPr bwMode="auto">
            <a:xfrm>
              <a:off x="232" y="2724"/>
              <a:ext cx="94" cy="0"/>
            </a:xfrm>
            <a:prstGeom prst="line">
              <a:avLst/>
            </a:prstGeom>
            <a:noFill/>
            <a:ln w="5608">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Line 42"/>
            <p:cNvSpPr>
              <a:spLocks noChangeShapeType="1"/>
            </p:cNvSpPr>
            <p:nvPr/>
          </p:nvSpPr>
          <p:spPr bwMode="auto">
            <a:xfrm>
              <a:off x="1193" y="614"/>
              <a:ext cx="0" cy="2110"/>
            </a:xfrm>
            <a:prstGeom prst="line">
              <a:avLst/>
            </a:prstGeom>
            <a:noFill/>
            <a:ln w="5608">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Rectangle 41"/>
            <p:cNvSpPr>
              <a:spLocks noChangeArrowheads="1"/>
            </p:cNvSpPr>
            <p:nvPr/>
          </p:nvSpPr>
          <p:spPr bwMode="auto">
            <a:xfrm>
              <a:off x="2061" y="4"/>
              <a:ext cx="703" cy="281"/>
            </a:xfrm>
            <a:prstGeom prst="rect">
              <a:avLst/>
            </a:prstGeom>
            <a:noFill/>
            <a:ln w="560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Line 40"/>
            <p:cNvSpPr>
              <a:spLocks noChangeShapeType="1"/>
            </p:cNvSpPr>
            <p:nvPr/>
          </p:nvSpPr>
          <p:spPr bwMode="auto">
            <a:xfrm>
              <a:off x="3318" y="849"/>
              <a:ext cx="0" cy="0"/>
            </a:xfrm>
            <a:prstGeom prst="line">
              <a:avLst/>
            </a:prstGeom>
            <a:noFill/>
            <a:ln w="5608">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Freeform 39"/>
            <p:cNvSpPr>
              <a:spLocks/>
            </p:cNvSpPr>
            <p:nvPr/>
          </p:nvSpPr>
          <p:spPr bwMode="auto">
            <a:xfrm>
              <a:off x="1287" y="628"/>
              <a:ext cx="151" cy="118"/>
            </a:xfrm>
            <a:custGeom>
              <a:avLst/>
              <a:gdLst>
                <a:gd name="T0" fmla="+- 0 1390 1296"/>
                <a:gd name="T1" fmla="*/ T0 w 94"/>
                <a:gd name="T2" fmla="+- 0 825 825"/>
                <a:gd name="T3" fmla="*/ 825 h 47"/>
                <a:gd name="T4" fmla="+- 0 1296 1296"/>
                <a:gd name="T5" fmla="*/ T4 w 94"/>
                <a:gd name="T6" fmla="+- 0 849 825"/>
                <a:gd name="T7" fmla="*/ 849 h 47"/>
                <a:gd name="T8" fmla="+- 0 1390 1296"/>
                <a:gd name="T9" fmla="*/ T8 w 94"/>
                <a:gd name="T10" fmla="+- 0 872 825"/>
                <a:gd name="T11" fmla="*/ 872 h 47"/>
                <a:gd name="T12" fmla="+- 0 1390 1296"/>
                <a:gd name="T13" fmla="*/ T12 w 94"/>
                <a:gd name="T14" fmla="+- 0 825 825"/>
                <a:gd name="T15" fmla="*/ 825 h 47"/>
              </a:gdLst>
              <a:ahLst/>
              <a:cxnLst>
                <a:cxn ang="0">
                  <a:pos x="T1" y="T3"/>
                </a:cxn>
                <a:cxn ang="0">
                  <a:pos x="T5" y="T7"/>
                </a:cxn>
                <a:cxn ang="0">
                  <a:pos x="T9" y="T11"/>
                </a:cxn>
                <a:cxn ang="0">
                  <a:pos x="T13" y="T15"/>
                </a:cxn>
              </a:cxnLst>
              <a:rect l="0" t="0" r="r" b="b"/>
              <a:pathLst>
                <a:path w="94" h="47">
                  <a:moveTo>
                    <a:pt x="94" y="0"/>
                  </a:moveTo>
                  <a:lnTo>
                    <a:pt x="0" y="24"/>
                  </a:lnTo>
                  <a:lnTo>
                    <a:pt x="94" y="47"/>
                  </a:lnTo>
                  <a:lnTo>
                    <a:pt x="9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Line 37"/>
            <p:cNvSpPr>
              <a:spLocks noChangeShapeType="1"/>
            </p:cNvSpPr>
            <p:nvPr/>
          </p:nvSpPr>
          <p:spPr bwMode="auto">
            <a:xfrm>
              <a:off x="2412" y="286"/>
              <a:ext cx="0" cy="563"/>
            </a:xfrm>
            <a:prstGeom prst="line">
              <a:avLst/>
            </a:prstGeom>
            <a:noFill/>
            <a:ln w="5608">
              <a:solidFill>
                <a:srgbClr val="000000"/>
              </a:solidFill>
              <a:prstDash val="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Line 36"/>
            <p:cNvSpPr>
              <a:spLocks noChangeShapeType="1"/>
            </p:cNvSpPr>
            <p:nvPr/>
          </p:nvSpPr>
          <p:spPr bwMode="auto">
            <a:xfrm>
              <a:off x="2366" y="849"/>
              <a:ext cx="93" cy="0"/>
            </a:xfrm>
            <a:prstGeom prst="line">
              <a:avLst/>
            </a:prstGeom>
            <a:noFill/>
            <a:ln w="5608">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Line 35"/>
            <p:cNvSpPr>
              <a:spLocks noChangeShapeType="1"/>
            </p:cNvSpPr>
            <p:nvPr/>
          </p:nvSpPr>
          <p:spPr bwMode="auto">
            <a:xfrm>
              <a:off x="3374" y="427"/>
              <a:ext cx="0" cy="0"/>
            </a:xfrm>
            <a:prstGeom prst="line">
              <a:avLst/>
            </a:prstGeom>
            <a:noFill/>
            <a:ln w="5608">
              <a:solidFill>
                <a:srgbClr val="000000"/>
              </a:solidFill>
              <a:prstDash val="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Line 34"/>
            <p:cNvSpPr>
              <a:spLocks noChangeShapeType="1"/>
            </p:cNvSpPr>
            <p:nvPr/>
          </p:nvSpPr>
          <p:spPr bwMode="auto">
            <a:xfrm>
              <a:off x="3327" y="380"/>
              <a:ext cx="94" cy="0"/>
            </a:xfrm>
            <a:prstGeom prst="line">
              <a:avLst/>
            </a:prstGeom>
            <a:noFill/>
            <a:ln w="5608">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Line 33"/>
            <p:cNvSpPr>
              <a:spLocks noChangeShapeType="1"/>
            </p:cNvSpPr>
            <p:nvPr/>
          </p:nvSpPr>
          <p:spPr bwMode="auto">
            <a:xfrm>
              <a:off x="3318" y="1083"/>
              <a:ext cx="0" cy="0"/>
            </a:xfrm>
            <a:prstGeom prst="line">
              <a:avLst/>
            </a:prstGeom>
            <a:noFill/>
            <a:ln w="5608">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Freeform 32"/>
            <p:cNvSpPr>
              <a:spLocks noEditPoints="1"/>
            </p:cNvSpPr>
            <p:nvPr/>
          </p:nvSpPr>
          <p:spPr bwMode="auto">
            <a:xfrm>
              <a:off x="1875" y="1887"/>
              <a:ext cx="151" cy="93"/>
            </a:xfrm>
            <a:custGeom>
              <a:avLst/>
              <a:gdLst>
                <a:gd name="T0" fmla="+- 0 2562 2468"/>
                <a:gd name="T1" fmla="*/ T0 w 94"/>
                <a:gd name="T2" fmla="+- 0 1130 1036"/>
                <a:gd name="T3" fmla="*/ 1130 h 94"/>
                <a:gd name="T4" fmla="+- 0 2468 2468"/>
                <a:gd name="T5" fmla="*/ T4 w 94"/>
                <a:gd name="T6" fmla="+- 0 1083 1036"/>
                <a:gd name="T7" fmla="*/ 1083 h 94"/>
                <a:gd name="T8" fmla="+- 0 2562 2468"/>
                <a:gd name="T9" fmla="*/ T8 w 94"/>
                <a:gd name="T10" fmla="+- 0 1036 1036"/>
                <a:gd name="T11" fmla="*/ 1036 h 94"/>
              </a:gdLst>
              <a:ahLst/>
              <a:cxnLst>
                <a:cxn ang="0">
                  <a:pos x="T1" y="T3"/>
                </a:cxn>
                <a:cxn ang="0">
                  <a:pos x="T5" y="T7"/>
                </a:cxn>
                <a:cxn ang="0">
                  <a:pos x="T9" y="T11"/>
                </a:cxn>
              </a:cxnLst>
              <a:rect l="0" t="0" r="r" b="b"/>
              <a:pathLst>
                <a:path w="94" h="94">
                  <a:moveTo>
                    <a:pt x="94" y="94"/>
                  </a:moveTo>
                  <a:lnTo>
                    <a:pt x="0" y="47"/>
                  </a:lnTo>
                  <a:lnTo>
                    <a:pt x="94" y="0"/>
                  </a:lnTo>
                </a:path>
              </a:pathLst>
            </a:custGeom>
            <a:noFill/>
            <a:ln w="5608">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 name="Line 31"/>
            <p:cNvSpPr>
              <a:spLocks noChangeShapeType="1"/>
            </p:cNvSpPr>
            <p:nvPr/>
          </p:nvSpPr>
          <p:spPr bwMode="auto">
            <a:xfrm>
              <a:off x="3318" y="1318"/>
              <a:ext cx="0" cy="0"/>
            </a:xfrm>
            <a:prstGeom prst="line">
              <a:avLst/>
            </a:prstGeom>
            <a:noFill/>
            <a:ln w="5608">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 name="Freeform 30"/>
            <p:cNvSpPr>
              <a:spLocks noEditPoints="1"/>
            </p:cNvSpPr>
            <p:nvPr/>
          </p:nvSpPr>
          <p:spPr bwMode="auto">
            <a:xfrm>
              <a:off x="2442" y="764"/>
              <a:ext cx="150" cy="152"/>
            </a:xfrm>
            <a:custGeom>
              <a:avLst/>
              <a:gdLst>
                <a:gd name="T0" fmla="+- 0 2562 2468"/>
                <a:gd name="T1" fmla="*/ T0 w 94"/>
                <a:gd name="T2" fmla="+- 0 1365 1271"/>
                <a:gd name="T3" fmla="*/ 1365 h 94"/>
                <a:gd name="T4" fmla="+- 0 2468 2468"/>
                <a:gd name="T5" fmla="*/ T4 w 94"/>
                <a:gd name="T6" fmla="+- 0 1319 1271"/>
                <a:gd name="T7" fmla="*/ 1319 h 94"/>
                <a:gd name="T8" fmla="+- 0 2562 2468"/>
                <a:gd name="T9" fmla="*/ T8 w 94"/>
                <a:gd name="T10" fmla="+- 0 1271 1271"/>
                <a:gd name="T11" fmla="*/ 1271 h 94"/>
              </a:gdLst>
              <a:ahLst/>
              <a:cxnLst>
                <a:cxn ang="0">
                  <a:pos x="T1" y="T3"/>
                </a:cxn>
                <a:cxn ang="0">
                  <a:pos x="T5" y="T7"/>
                </a:cxn>
                <a:cxn ang="0">
                  <a:pos x="T9" y="T11"/>
                </a:cxn>
              </a:cxnLst>
              <a:rect l="0" t="0" r="r" b="b"/>
              <a:pathLst>
                <a:path w="94" h="94">
                  <a:moveTo>
                    <a:pt x="94" y="94"/>
                  </a:moveTo>
                  <a:lnTo>
                    <a:pt x="0" y="48"/>
                  </a:lnTo>
                  <a:lnTo>
                    <a:pt x="94" y="0"/>
                  </a:lnTo>
                </a:path>
              </a:pathLst>
            </a:custGeom>
            <a:noFill/>
            <a:ln w="5608">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 name="Line 29"/>
            <p:cNvSpPr>
              <a:spLocks noChangeShapeType="1"/>
            </p:cNvSpPr>
            <p:nvPr/>
          </p:nvSpPr>
          <p:spPr bwMode="auto">
            <a:xfrm>
              <a:off x="3318" y="1552"/>
              <a:ext cx="0" cy="0"/>
            </a:xfrm>
            <a:prstGeom prst="line">
              <a:avLst/>
            </a:prstGeom>
            <a:noFill/>
            <a:ln w="5608">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 name="Freeform 28"/>
            <p:cNvSpPr>
              <a:spLocks noEditPoints="1"/>
            </p:cNvSpPr>
            <p:nvPr/>
          </p:nvSpPr>
          <p:spPr bwMode="auto">
            <a:xfrm>
              <a:off x="2426" y="843"/>
              <a:ext cx="148" cy="148"/>
            </a:xfrm>
            <a:custGeom>
              <a:avLst/>
              <a:gdLst>
                <a:gd name="T0" fmla="+- 0 1390 1296"/>
                <a:gd name="T1" fmla="*/ T0 w 94"/>
                <a:gd name="T2" fmla="+- 0 1599 1505"/>
                <a:gd name="T3" fmla="*/ 1599 h 94"/>
                <a:gd name="T4" fmla="+- 0 1296 1296"/>
                <a:gd name="T5" fmla="*/ T4 w 94"/>
                <a:gd name="T6" fmla="+- 0 1552 1505"/>
                <a:gd name="T7" fmla="*/ 1552 h 94"/>
                <a:gd name="T8" fmla="+- 0 1390 1296"/>
                <a:gd name="T9" fmla="*/ T8 w 94"/>
                <a:gd name="T10" fmla="+- 0 1505 1505"/>
                <a:gd name="T11" fmla="*/ 1505 h 94"/>
              </a:gdLst>
              <a:ahLst/>
              <a:cxnLst>
                <a:cxn ang="0">
                  <a:pos x="T1" y="T3"/>
                </a:cxn>
                <a:cxn ang="0">
                  <a:pos x="T5" y="T7"/>
                </a:cxn>
                <a:cxn ang="0">
                  <a:pos x="T9" y="T11"/>
                </a:cxn>
              </a:cxnLst>
              <a:rect l="0" t="0" r="r" b="b"/>
              <a:pathLst>
                <a:path w="94" h="94">
                  <a:moveTo>
                    <a:pt x="94" y="94"/>
                  </a:moveTo>
                  <a:lnTo>
                    <a:pt x="0" y="47"/>
                  </a:lnTo>
                  <a:lnTo>
                    <a:pt x="94" y="0"/>
                  </a:lnTo>
                </a:path>
              </a:pathLst>
            </a:custGeom>
            <a:noFill/>
            <a:ln w="5608">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 name="Line 27"/>
            <p:cNvSpPr>
              <a:spLocks noChangeShapeType="1"/>
            </p:cNvSpPr>
            <p:nvPr/>
          </p:nvSpPr>
          <p:spPr bwMode="auto">
            <a:xfrm>
              <a:off x="3327" y="380"/>
              <a:ext cx="0" cy="2344"/>
            </a:xfrm>
            <a:prstGeom prst="line">
              <a:avLst/>
            </a:prstGeom>
            <a:noFill/>
            <a:ln w="5608">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 name="Line 26"/>
            <p:cNvSpPr>
              <a:spLocks noChangeShapeType="1"/>
            </p:cNvSpPr>
            <p:nvPr/>
          </p:nvSpPr>
          <p:spPr bwMode="auto">
            <a:xfrm>
              <a:off x="3421" y="380"/>
              <a:ext cx="0" cy="2344"/>
            </a:xfrm>
            <a:prstGeom prst="line">
              <a:avLst/>
            </a:prstGeom>
            <a:noFill/>
            <a:ln w="5608">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 name="Line 25"/>
            <p:cNvSpPr>
              <a:spLocks noChangeShapeType="1"/>
            </p:cNvSpPr>
            <p:nvPr/>
          </p:nvSpPr>
          <p:spPr bwMode="auto">
            <a:xfrm>
              <a:off x="3327" y="2724"/>
              <a:ext cx="94" cy="0"/>
            </a:xfrm>
            <a:prstGeom prst="line">
              <a:avLst/>
            </a:prstGeom>
            <a:noFill/>
            <a:ln w="5608">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Line 24"/>
            <p:cNvSpPr>
              <a:spLocks noChangeShapeType="1"/>
            </p:cNvSpPr>
            <p:nvPr/>
          </p:nvSpPr>
          <p:spPr bwMode="auto">
            <a:xfrm>
              <a:off x="2356" y="2255"/>
              <a:ext cx="0" cy="0"/>
            </a:xfrm>
            <a:prstGeom prst="line">
              <a:avLst/>
            </a:prstGeom>
            <a:noFill/>
            <a:ln w="5608">
              <a:solidFill>
                <a:srgbClr val="000000"/>
              </a:solidFill>
              <a:prstDash val="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 name="Freeform 23"/>
            <p:cNvSpPr>
              <a:spLocks noEditPoints="1"/>
            </p:cNvSpPr>
            <p:nvPr/>
          </p:nvSpPr>
          <p:spPr bwMode="auto">
            <a:xfrm>
              <a:off x="2047" y="1078"/>
              <a:ext cx="167" cy="103"/>
            </a:xfrm>
            <a:custGeom>
              <a:avLst/>
              <a:gdLst>
                <a:gd name="T0" fmla="+- 0 1390 1296"/>
                <a:gd name="T1" fmla="*/ T0 w 94"/>
                <a:gd name="T2" fmla="+- 0 2303 2209"/>
                <a:gd name="T3" fmla="*/ 2303 h 94"/>
                <a:gd name="T4" fmla="+- 0 1296 1296"/>
                <a:gd name="T5" fmla="*/ T4 w 94"/>
                <a:gd name="T6" fmla="+- 0 2255 2209"/>
                <a:gd name="T7" fmla="*/ 2255 h 94"/>
                <a:gd name="T8" fmla="+- 0 1390 1296"/>
                <a:gd name="T9" fmla="*/ T8 w 94"/>
                <a:gd name="T10" fmla="+- 0 2209 2209"/>
                <a:gd name="T11" fmla="*/ 2209 h 94"/>
              </a:gdLst>
              <a:ahLst/>
              <a:cxnLst>
                <a:cxn ang="0">
                  <a:pos x="T1" y="T3"/>
                </a:cxn>
                <a:cxn ang="0">
                  <a:pos x="T5" y="T7"/>
                </a:cxn>
                <a:cxn ang="0">
                  <a:pos x="T9" y="T11"/>
                </a:cxn>
              </a:cxnLst>
              <a:rect l="0" t="0" r="r" b="b"/>
              <a:pathLst>
                <a:path w="94" h="94">
                  <a:moveTo>
                    <a:pt x="94" y="94"/>
                  </a:moveTo>
                  <a:lnTo>
                    <a:pt x="0" y="46"/>
                  </a:lnTo>
                  <a:lnTo>
                    <a:pt x="94" y="0"/>
                  </a:lnTo>
                </a:path>
              </a:pathLst>
            </a:custGeom>
            <a:noFill/>
            <a:ln w="5608">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 name="Line 22"/>
            <p:cNvSpPr>
              <a:spLocks noChangeShapeType="1"/>
            </p:cNvSpPr>
            <p:nvPr/>
          </p:nvSpPr>
          <p:spPr bwMode="auto">
            <a:xfrm>
              <a:off x="1287" y="614"/>
              <a:ext cx="0" cy="2110"/>
            </a:xfrm>
            <a:prstGeom prst="line">
              <a:avLst/>
            </a:prstGeom>
            <a:noFill/>
            <a:ln w="5608">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Line 21"/>
            <p:cNvSpPr>
              <a:spLocks noChangeShapeType="1"/>
            </p:cNvSpPr>
            <p:nvPr/>
          </p:nvSpPr>
          <p:spPr bwMode="auto">
            <a:xfrm>
              <a:off x="1193" y="2724"/>
              <a:ext cx="94" cy="0"/>
            </a:xfrm>
            <a:prstGeom prst="line">
              <a:avLst/>
            </a:prstGeom>
            <a:noFill/>
            <a:ln w="5608">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Line 20"/>
            <p:cNvSpPr>
              <a:spLocks noChangeShapeType="1"/>
            </p:cNvSpPr>
            <p:nvPr/>
          </p:nvSpPr>
          <p:spPr bwMode="auto">
            <a:xfrm>
              <a:off x="2355" y="768"/>
              <a:ext cx="11" cy="1956"/>
            </a:xfrm>
            <a:prstGeom prst="line">
              <a:avLst/>
            </a:prstGeom>
            <a:noFill/>
            <a:ln w="5608">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Line 19"/>
            <p:cNvSpPr>
              <a:spLocks noChangeShapeType="1"/>
            </p:cNvSpPr>
            <p:nvPr/>
          </p:nvSpPr>
          <p:spPr bwMode="auto">
            <a:xfrm>
              <a:off x="2439" y="680"/>
              <a:ext cx="12" cy="1990"/>
            </a:xfrm>
            <a:prstGeom prst="line">
              <a:avLst/>
            </a:prstGeom>
            <a:noFill/>
            <a:ln w="5608">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Line 18"/>
            <p:cNvSpPr>
              <a:spLocks noChangeShapeType="1"/>
            </p:cNvSpPr>
            <p:nvPr/>
          </p:nvSpPr>
          <p:spPr bwMode="auto">
            <a:xfrm>
              <a:off x="2366" y="2724"/>
              <a:ext cx="93" cy="0"/>
            </a:xfrm>
            <a:prstGeom prst="line">
              <a:avLst/>
            </a:prstGeom>
            <a:noFill/>
            <a:ln w="5608">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Text Box 17"/>
            <p:cNvSpPr txBox="1">
              <a:spLocks noChangeArrowheads="1"/>
            </p:cNvSpPr>
            <p:nvPr/>
          </p:nvSpPr>
          <p:spPr bwMode="auto">
            <a:xfrm>
              <a:off x="888" y="4"/>
              <a:ext cx="704"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sng" strike="noStrike" cap="none" normalizeH="0" baseline="0">
                  <a:ln>
                    <a:noFill/>
                  </a:ln>
                  <a:solidFill>
                    <a:schemeClr val="tx1"/>
                  </a:solidFill>
                  <a:effectLst/>
                  <a:latin typeface="Arial" charset="0"/>
                </a:rPr>
                <a:t>  Project </a:t>
              </a:r>
              <a:endParaRPr kumimoji="0" lang="en-US" altLang="en-US" sz="1800" b="0" i="0" u="none" strike="noStrike" cap="none" normalizeH="0" baseline="0">
                <a:ln>
                  <a:noFill/>
                </a:ln>
                <a:solidFill>
                  <a:schemeClr val="tx1"/>
                </a:solidFill>
                <a:effectLst/>
                <a:latin typeface="Arial" charset="0"/>
              </a:endParaRPr>
            </a:p>
          </p:txBody>
        </p:sp>
        <p:sp>
          <p:nvSpPr>
            <p:cNvPr id="51" name="Text Box 16"/>
            <p:cNvSpPr txBox="1">
              <a:spLocks noChangeArrowheads="1"/>
            </p:cNvSpPr>
            <p:nvPr/>
          </p:nvSpPr>
          <p:spPr bwMode="auto">
            <a:xfrm>
              <a:off x="2061" y="4"/>
              <a:ext cx="704"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sng" strike="noStrike" cap="none" normalizeH="0" baseline="0">
                  <a:ln>
                    <a:noFill/>
                  </a:ln>
                  <a:solidFill>
                    <a:schemeClr val="tx1"/>
                  </a:solidFill>
                  <a:effectLst/>
                  <a:latin typeface="Arial" charset="0"/>
                </a:rPr>
                <a:t>    Fork </a:t>
              </a:r>
              <a:endParaRPr kumimoji="0" lang="en-US" altLang="en-US" sz="1800" b="0" i="0" u="none" strike="noStrike" cap="none" normalizeH="0" baseline="0">
                <a:ln>
                  <a:noFill/>
                </a:ln>
                <a:solidFill>
                  <a:schemeClr val="tx1"/>
                </a:solidFill>
                <a:effectLst/>
                <a:latin typeface="Arial" charset="0"/>
              </a:endParaRPr>
            </a:p>
          </p:txBody>
        </p:sp>
        <p:sp>
          <p:nvSpPr>
            <p:cNvPr id="52" name="Text Box 15"/>
            <p:cNvSpPr txBox="1">
              <a:spLocks noChangeArrowheads="1"/>
            </p:cNvSpPr>
            <p:nvPr/>
          </p:nvSpPr>
          <p:spPr bwMode="auto">
            <a:xfrm>
              <a:off x="379" y="1275"/>
              <a:ext cx="544"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strike="noStrike" cap="none" normalizeH="0" baseline="0" dirty="0" smtClean="0">
                  <a:ln>
                    <a:noFill/>
                  </a:ln>
                  <a:solidFill>
                    <a:schemeClr val="tx1"/>
                  </a:solidFill>
                  <a:effectLst/>
                  <a:latin typeface="Arial" charset="0"/>
                </a:rPr>
                <a:t>inspect</a:t>
              </a:r>
              <a:endParaRPr kumimoji="0" lang="en-US" altLang="en-US" sz="1800" b="0" i="0" strike="noStrike" cap="none" normalizeH="0" baseline="0" dirty="0">
                <a:ln>
                  <a:noFill/>
                </a:ln>
                <a:solidFill>
                  <a:schemeClr val="tx1"/>
                </a:solidFill>
                <a:effectLst/>
                <a:latin typeface="Arial" charset="0"/>
              </a:endParaRPr>
            </a:p>
          </p:txBody>
        </p:sp>
        <p:sp>
          <p:nvSpPr>
            <p:cNvPr id="54" name="Text Box 13"/>
            <p:cNvSpPr txBox="1">
              <a:spLocks noChangeArrowheads="1"/>
            </p:cNvSpPr>
            <p:nvPr/>
          </p:nvSpPr>
          <p:spPr bwMode="auto">
            <a:xfrm>
              <a:off x="2610" y="684"/>
              <a:ext cx="868" cy="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charset="0"/>
                </a:rPr>
                <a:t>commit(1)</a:t>
              </a:r>
            </a:p>
          </p:txBody>
        </p:sp>
        <p:sp>
          <p:nvSpPr>
            <p:cNvPr id="55" name="Text Box 12"/>
            <p:cNvSpPr txBox="1">
              <a:spLocks noChangeArrowheads="1"/>
            </p:cNvSpPr>
            <p:nvPr/>
          </p:nvSpPr>
          <p:spPr bwMode="auto">
            <a:xfrm>
              <a:off x="2594" y="886"/>
              <a:ext cx="86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charset="0"/>
                </a:rPr>
                <a:t>commit(2)</a:t>
              </a:r>
            </a:p>
          </p:txBody>
        </p:sp>
        <p:sp>
          <p:nvSpPr>
            <p:cNvPr id="58" name="Text Box 9"/>
            <p:cNvSpPr txBox="1">
              <a:spLocks noChangeArrowheads="1"/>
            </p:cNvSpPr>
            <p:nvPr/>
          </p:nvSpPr>
          <p:spPr bwMode="auto">
            <a:xfrm>
              <a:off x="705" y="1809"/>
              <a:ext cx="409"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charset="0"/>
              </a:endParaRPr>
            </a:p>
          </p:txBody>
        </p:sp>
        <p:sp>
          <p:nvSpPr>
            <p:cNvPr id="59" name="Text Box 8"/>
            <p:cNvSpPr txBox="1">
              <a:spLocks noChangeArrowheads="1"/>
            </p:cNvSpPr>
            <p:nvPr/>
          </p:nvSpPr>
          <p:spPr bwMode="auto">
            <a:xfrm>
              <a:off x="467" y="1851"/>
              <a:ext cx="527"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charset="0"/>
                </a:rPr>
                <a:t>merge</a:t>
              </a:r>
              <a:endParaRPr kumimoji="0" lang="en-US" altLang="en-US" sz="1800" b="0" i="0" u="none" strike="noStrike" cap="none" normalizeH="0" baseline="0" dirty="0">
                <a:ln>
                  <a:noFill/>
                </a:ln>
                <a:solidFill>
                  <a:schemeClr val="tx1"/>
                </a:solidFill>
                <a:effectLst/>
                <a:latin typeface="Arial" charset="0"/>
              </a:endParaRPr>
            </a:p>
          </p:txBody>
        </p:sp>
        <p:sp>
          <p:nvSpPr>
            <p:cNvPr id="60" name="Text Box 7"/>
            <p:cNvSpPr txBox="1">
              <a:spLocks noChangeArrowheads="1"/>
            </p:cNvSpPr>
            <p:nvPr/>
          </p:nvSpPr>
          <p:spPr bwMode="auto">
            <a:xfrm>
              <a:off x="-22" y="165"/>
              <a:ext cx="833" cy="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smtClean="0">
                  <a:latin typeface="Arial" charset="0"/>
                </a:rPr>
                <a:t>Core Team</a:t>
              </a:r>
              <a:endParaRPr kumimoji="0" lang="en-US" altLang="en-US" sz="1800" b="0" i="0" u="none" strike="noStrike" cap="none" normalizeH="0" baseline="0" dirty="0">
                <a:ln>
                  <a:noFill/>
                </a:ln>
                <a:solidFill>
                  <a:schemeClr val="tx1"/>
                </a:solidFill>
                <a:effectLst/>
                <a:latin typeface="Arial" charset="0"/>
              </a:endParaRPr>
            </a:p>
          </p:txBody>
        </p:sp>
        <p:sp>
          <p:nvSpPr>
            <p:cNvPr id="61" name="Text Box 6"/>
            <p:cNvSpPr txBox="1">
              <a:spLocks noChangeArrowheads="1"/>
            </p:cNvSpPr>
            <p:nvPr/>
          </p:nvSpPr>
          <p:spPr bwMode="auto">
            <a:xfrm>
              <a:off x="2992" y="123"/>
              <a:ext cx="961" cy="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charset="0"/>
                </a:rPr>
                <a:t>Contributor</a:t>
              </a:r>
            </a:p>
          </p:txBody>
        </p:sp>
        <p:sp>
          <p:nvSpPr>
            <p:cNvPr id="62" name="Text Box 5"/>
            <p:cNvSpPr txBox="1">
              <a:spLocks noChangeArrowheads="1"/>
            </p:cNvSpPr>
            <p:nvPr/>
          </p:nvSpPr>
          <p:spPr bwMode="auto">
            <a:xfrm>
              <a:off x="578" y="448"/>
              <a:ext cx="474"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charset="0"/>
                </a:rPr>
                <a:t>create</a:t>
              </a:r>
              <a:endParaRPr kumimoji="0" lang="en-US" altLang="en-US" sz="1800" b="0" i="0" u="none" strike="noStrike" cap="none" normalizeH="0" baseline="0" dirty="0">
                <a:ln>
                  <a:noFill/>
                </a:ln>
                <a:solidFill>
                  <a:schemeClr val="tx1"/>
                </a:solidFill>
                <a:effectLst/>
                <a:latin typeface="Arial" charset="0"/>
              </a:endParaRPr>
            </a:p>
          </p:txBody>
        </p:sp>
        <p:sp>
          <p:nvSpPr>
            <p:cNvPr id="63" name="Text Box 4"/>
            <p:cNvSpPr txBox="1">
              <a:spLocks noChangeArrowheads="1"/>
            </p:cNvSpPr>
            <p:nvPr/>
          </p:nvSpPr>
          <p:spPr bwMode="auto">
            <a:xfrm>
              <a:off x="2052" y="526"/>
              <a:ext cx="356"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charset="0"/>
                </a:rPr>
                <a:t>fork</a:t>
              </a:r>
            </a:p>
          </p:txBody>
        </p:sp>
        <p:sp>
          <p:nvSpPr>
            <p:cNvPr id="64" name="Text Box 3"/>
            <p:cNvSpPr txBox="1">
              <a:spLocks noChangeArrowheads="1"/>
            </p:cNvSpPr>
            <p:nvPr/>
          </p:nvSpPr>
          <p:spPr bwMode="auto">
            <a:xfrm>
              <a:off x="2375" y="1329"/>
              <a:ext cx="101"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charset="0"/>
              </a:endParaRPr>
            </a:p>
          </p:txBody>
        </p:sp>
        <p:sp>
          <p:nvSpPr>
            <p:cNvPr id="65" name="Text Box 2"/>
            <p:cNvSpPr txBox="1">
              <a:spLocks noChangeArrowheads="1"/>
            </p:cNvSpPr>
            <p:nvPr/>
          </p:nvSpPr>
          <p:spPr bwMode="auto">
            <a:xfrm>
              <a:off x="1214" y="1546"/>
              <a:ext cx="40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charset="0"/>
              </a:endParaRPr>
            </a:p>
          </p:txBody>
        </p:sp>
      </p:grpSp>
      <p:sp>
        <p:nvSpPr>
          <p:cNvPr id="67" name="TextBox 66"/>
          <p:cNvSpPr txBox="1"/>
          <p:nvPr/>
        </p:nvSpPr>
        <p:spPr>
          <a:xfrm>
            <a:off x="2771438" y="4182175"/>
            <a:ext cx="1232452" cy="369332"/>
          </a:xfrm>
          <a:prstGeom prst="rect">
            <a:avLst/>
          </a:prstGeom>
          <a:noFill/>
        </p:spPr>
        <p:txBody>
          <a:bodyPr wrap="square" rtlCol="0">
            <a:spAutoFit/>
          </a:bodyPr>
          <a:lstStyle/>
          <a:p>
            <a:r>
              <a:rPr lang="en-US" dirty="0" smtClean="0"/>
              <a:t>comment</a:t>
            </a:r>
            <a:endParaRPr lang="en-US" dirty="0"/>
          </a:p>
        </p:txBody>
      </p:sp>
      <p:sp>
        <p:nvSpPr>
          <p:cNvPr id="69" name="Line 48"/>
          <p:cNvSpPr>
            <a:spLocks noChangeShapeType="1"/>
          </p:cNvSpPr>
          <p:nvPr/>
        </p:nvSpPr>
        <p:spPr bwMode="auto">
          <a:xfrm>
            <a:off x="4581790" y="2943729"/>
            <a:ext cx="2940223" cy="25279"/>
          </a:xfrm>
          <a:prstGeom prst="line">
            <a:avLst/>
          </a:prstGeom>
          <a:noFill/>
          <a:ln w="5608">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cxnSp>
        <p:nvCxnSpPr>
          <p:cNvPr id="72" name="Straight Connector 71"/>
          <p:cNvCxnSpPr/>
          <p:nvPr/>
        </p:nvCxnSpPr>
        <p:spPr>
          <a:xfrm>
            <a:off x="5128112" y="3827510"/>
            <a:ext cx="12352" cy="2503478"/>
          </a:xfrm>
          <a:prstGeom prst="line">
            <a:avLst/>
          </a:prstGeom>
          <a:ln w="171450">
            <a:solidFill>
              <a:schemeClr val="tx1"/>
            </a:solidFill>
          </a:ln>
        </p:spPr>
        <p:style>
          <a:lnRef idx="1">
            <a:schemeClr val="accent1"/>
          </a:lnRef>
          <a:fillRef idx="0">
            <a:schemeClr val="accent1"/>
          </a:fillRef>
          <a:effectRef idx="0">
            <a:schemeClr val="accent1"/>
          </a:effectRef>
          <a:fontRef idx="minor">
            <a:schemeClr val="tx1"/>
          </a:fontRef>
        </p:style>
      </p:cxnSp>
      <p:sp>
        <p:nvSpPr>
          <p:cNvPr id="76" name="Line 48"/>
          <p:cNvSpPr>
            <a:spLocks noChangeShapeType="1"/>
          </p:cNvSpPr>
          <p:nvPr/>
        </p:nvSpPr>
        <p:spPr bwMode="auto">
          <a:xfrm>
            <a:off x="2821877" y="4245863"/>
            <a:ext cx="2149150" cy="23242"/>
          </a:xfrm>
          <a:prstGeom prst="line">
            <a:avLst/>
          </a:prstGeom>
          <a:noFill/>
          <a:ln w="5608">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7" name="Line 48"/>
          <p:cNvSpPr>
            <a:spLocks noChangeShapeType="1"/>
          </p:cNvSpPr>
          <p:nvPr/>
        </p:nvSpPr>
        <p:spPr bwMode="auto">
          <a:xfrm>
            <a:off x="2818760" y="4514923"/>
            <a:ext cx="2149150" cy="23242"/>
          </a:xfrm>
          <a:prstGeom prst="line">
            <a:avLst/>
          </a:prstGeom>
          <a:noFill/>
          <a:ln w="5608">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9" name="Freeform 47"/>
          <p:cNvSpPr>
            <a:spLocks noEditPoints="1"/>
          </p:cNvSpPr>
          <p:nvPr/>
        </p:nvSpPr>
        <p:spPr bwMode="auto">
          <a:xfrm>
            <a:off x="4641780" y="4414881"/>
            <a:ext cx="374779" cy="257320"/>
          </a:xfrm>
          <a:custGeom>
            <a:avLst/>
            <a:gdLst>
              <a:gd name="T0" fmla="+- 0 2263 2263"/>
              <a:gd name="T1" fmla="*/ T0 w 94"/>
              <a:gd name="T2" fmla="+- 0 1974 1974"/>
              <a:gd name="T3" fmla="*/ 1974 h 94"/>
              <a:gd name="T4" fmla="+- 0 2357 2263"/>
              <a:gd name="T5" fmla="*/ T4 w 94"/>
              <a:gd name="T6" fmla="+- 0 2021 1974"/>
              <a:gd name="T7" fmla="*/ 2021 h 94"/>
              <a:gd name="T8" fmla="+- 0 2263 2263"/>
              <a:gd name="T9" fmla="*/ T8 w 94"/>
              <a:gd name="T10" fmla="+- 0 2068 1974"/>
              <a:gd name="T11" fmla="*/ 2068 h 94"/>
            </a:gdLst>
            <a:ahLst/>
            <a:cxnLst>
              <a:cxn ang="0">
                <a:pos x="T1" y="T3"/>
              </a:cxn>
              <a:cxn ang="0">
                <a:pos x="T5" y="T7"/>
              </a:cxn>
              <a:cxn ang="0">
                <a:pos x="T9" y="T11"/>
              </a:cxn>
            </a:cxnLst>
            <a:rect l="0" t="0" r="r" b="b"/>
            <a:pathLst>
              <a:path w="94" h="94">
                <a:moveTo>
                  <a:pt x="0" y="0"/>
                </a:moveTo>
                <a:lnTo>
                  <a:pt x="94" y="47"/>
                </a:lnTo>
                <a:lnTo>
                  <a:pt x="0" y="94"/>
                </a:lnTo>
              </a:path>
            </a:pathLst>
          </a:custGeom>
          <a:noFill/>
          <a:ln w="5608">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0" name="Freeform 47"/>
          <p:cNvSpPr>
            <a:spLocks noEditPoints="1"/>
          </p:cNvSpPr>
          <p:nvPr/>
        </p:nvSpPr>
        <p:spPr bwMode="auto">
          <a:xfrm>
            <a:off x="4651894" y="4146795"/>
            <a:ext cx="374779" cy="257320"/>
          </a:xfrm>
          <a:custGeom>
            <a:avLst/>
            <a:gdLst>
              <a:gd name="T0" fmla="+- 0 2263 2263"/>
              <a:gd name="T1" fmla="*/ T0 w 94"/>
              <a:gd name="T2" fmla="+- 0 1974 1974"/>
              <a:gd name="T3" fmla="*/ 1974 h 94"/>
              <a:gd name="T4" fmla="+- 0 2357 2263"/>
              <a:gd name="T5" fmla="*/ T4 w 94"/>
              <a:gd name="T6" fmla="+- 0 2021 1974"/>
              <a:gd name="T7" fmla="*/ 2021 h 94"/>
              <a:gd name="T8" fmla="+- 0 2263 2263"/>
              <a:gd name="T9" fmla="*/ T8 w 94"/>
              <a:gd name="T10" fmla="+- 0 2068 1974"/>
              <a:gd name="T11" fmla="*/ 2068 h 94"/>
            </a:gdLst>
            <a:ahLst/>
            <a:cxnLst>
              <a:cxn ang="0">
                <a:pos x="T1" y="T3"/>
              </a:cxn>
              <a:cxn ang="0">
                <a:pos x="T5" y="T7"/>
              </a:cxn>
              <a:cxn ang="0">
                <a:pos x="T9" y="T11"/>
              </a:cxn>
            </a:cxnLst>
            <a:rect l="0" t="0" r="r" b="b"/>
            <a:pathLst>
              <a:path w="94" h="94">
                <a:moveTo>
                  <a:pt x="0" y="0"/>
                </a:moveTo>
                <a:lnTo>
                  <a:pt x="94" y="47"/>
                </a:lnTo>
                <a:lnTo>
                  <a:pt x="0" y="94"/>
                </a:lnTo>
              </a:path>
            </a:pathLst>
          </a:custGeom>
          <a:noFill/>
          <a:ln w="5608">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2" name="Text Box 17"/>
          <p:cNvSpPr txBox="1">
            <a:spLocks noChangeArrowheads="1"/>
          </p:cNvSpPr>
          <p:nvPr/>
        </p:nvSpPr>
        <p:spPr bwMode="auto">
          <a:xfrm>
            <a:off x="4530162" y="3493236"/>
            <a:ext cx="916740" cy="370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sng" strike="noStrike" cap="none" normalizeH="0" baseline="0" dirty="0">
                <a:ln>
                  <a:noFill/>
                </a:ln>
                <a:solidFill>
                  <a:schemeClr val="tx1"/>
                </a:solidFill>
                <a:effectLst/>
                <a:latin typeface="Arial" charset="0"/>
              </a:rPr>
              <a:t>  </a:t>
            </a:r>
            <a:r>
              <a:rPr kumimoji="0" lang="en-US" altLang="en-US" sz="1600" b="0" i="0" u="sng" strike="noStrike" cap="none" normalizeH="0" baseline="0" dirty="0" smtClean="0">
                <a:ln>
                  <a:noFill/>
                </a:ln>
                <a:solidFill>
                  <a:schemeClr val="tx1"/>
                </a:solidFill>
                <a:effectLst/>
                <a:latin typeface="Arial" charset="0"/>
              </a:rPr>
              <a:t>Pull </a:t>
            </a:r>
            <a:r>
              <a:rPr kumimoji="0" lang="en-US" altLang="en-US" sz="1600" b="0" i="0" u="sng" strike="noStrike" cap="none" normalizeH="0" baseline="0" dirty="0" err="1" smtClean="0">
                <a:ln>
                  <a:noFill/>
                </a:ln>
                <a:solidFill>
                  <a:schemeClr val="tx1"/>
                </a:solidFill>
                <a:effectLst/>
                <a:latin typeface="Arial" charset="0"/>
              </a:rPr>
              <a:t>Req</a:t>
            </a:r>
            <a:endParaRPr kumimoji="0" lang="en-US" altLang="en-US" sz="1600" b="0" i="0" u="none" strike="noStrike" cap="none" normalizeH="0" baseline="0" dirty="0">
              <a:ln>
                <a:noFill/>
              </a:ln>
              <a:solidFill>
                <a:schemeClr val="tx1"/>
              </a:solidFill>
              <a:effectLst/>
              <a:latin typeface="Arial" charset="0"/>
            </a:endParaRPr>
          </a:p>
        </p:txBody>
      </p:sp>
      <p:sp>
        <p:nvSpPr>
          <p:cNvPr id="83" name="Rectangle 59"/>
          <p:cNvSpPr>
            <a:spLocks noChangeArrowheads="1"/>
          </p:cNvSpPr>
          <p:nvPr/>
        </p:nvSpPr>
        <p:spPr bwMode="auto">
          <a:xfrm>
            <a:off x="4530163" y="3452004"/>
            <a:ext cx="1006460" cy="355584"/>
          </a:xfrm>
          <a:prstGeom prst="rect">
            <a:avLst/>
          </a:prstGeom>
          <a:noFill/>
          <a:ln w="560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4" name="Line 48"/>
          <p:cNvSpPr>
            <a:spLocks noChangeShapeType="1"/>
          </p:cNvSpPr>
          <p:nvPr/>
        </p:nvSpPr>
        <p:spPr bwMode="auto">
          <a:xfrm>
            <a:off x="6209508" y="3210565"/>
            <a:ext cx="1312505" cy="16602"/>
          </a:xfrm>
          <a:prstGeom prst="line">
            <a:avLst/>
          </a:prstGeom>
          <a:noFill/>
          <a:ln w="5608">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5" name="Line 48"/>
          <p:cNvSpPr>
            <a:spLocks noChangeShapeType="1"/>
          </p:cNvSpPr>
          <p:nvPr/>
        </p:nvSpPr>
        <p:spPr bwMode="auto">
          <a:xfrm flipV="1">
            <a:off x="6132227" y="3329769"/>
            <a:ext cx="1396482" cy="0"/>
          </a:xfrm>
          <a:prstGeom prst="line">
            <a:avLst/>
          </a:prstGeom>
          <a:noFill/>
          <a:ln w="5608">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6" name="Line 48"/>
          <p:cNvSpPr>
            <a:spLocks noChangeShapeType="1"/>
          </p:cNvSpPr>
          <p:nvPr/>
        </p:nvSpPr>
        <p:spPr bwMode="auto">
          <a:xfrm>
            <a:off x="5549831" y="3677269"/>
            <a:ext cx="1918227" cy="32967"/>
          </a:xfrm>
          <a:prstGeom prst="line">
            <a:avLst/>
          </a:prstGeom>
          <a:noFill/>
          <a:ln w="5608">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7" name="Text Box 5"/>
          <p:cNvSpPr txBox="1">
            <a:spLocks noChangeArrowheads="1"/>
          </p:cNvSpPr>
          <p:nvPr/>
        </p:nvSpPr>
        <p:spPr bwMode="auto">
          <a:xfrm>
            <a:off x="6203221" y="3650822"/>
            <a:ext cx="737118" cy="2423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charset="0"/>
              </a:rPr>
              <a:t>create</a:t>
            </a:r>
            <a:endParaRPr kumimoji="0" lang="en-US" altLang="en-US" sz="1800" b="0" i="0" u="none" strike="noStrike" cap="none" normalizeH="0" baseline="0" dirty="0">
              <a:ln>
                <a:noFill/>
              </a:ln>
              <a:solidFill>
                <a:schemeClr val="tx1"/>
              </a:solidFill>
              <a:effectLst/>
              <a:latin typeface="Arial" charset="0"/>
            </a:endParaRPr>
          </a:p>
        </p:txBody>
      </p:sp>
      <p:sp>
        <p:nvSpPr>
          <p:cNvPr id="88" name="Line 48"/>
          <p:cNvSpPr>
            <a:spLocks noChangeShapeType="1"/>
          </p:cNvSpPr>
          <p:nvPr/>
        </p:nvSpPr>
        <p:spPr bwMode="auto">
          <a:xfrm>
            <a:off x="6124450" y="4695301"/>
            <a:ext cx="1370045" cy="8371"/>
          </a:xfrm>
          <a:prstGeom prst="line">
            <a:avLst/>
          </a:prstGeom>
          <a:noFill/>
          <a:ln w="5608">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9" name="Line 48"/>
          <p:cNvSpPr>
            <a:spLocks noChangeShapeType="1"/>
          </p:cNvSpPr>
          <p:nvPr/>
        </p:nvSpPr>
        <p:spPr bwMode="auto">
          <a:xfrm>
            <a:off x="5260208" y="5010727"/>
            <a:ext cx="2181415" cy="7757"/>
          </a:xfrm>
          <a:prstGeom prst="line">
            <a:avLst/>
          </a:prstGeom>
          <a:noFill/>
          <a:ln w="5608">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3" name="Text Box 5"/>
          <p:cNvSpPr txBox="1">
            <a:spLocks noChangeArrowheads="1"/>
          </p:cNvSpPr>
          <p:nvPr/>
        </p:nvSpPr>
        <p:spPr bwMode="auto">
          <a:xfrm>
            <a:off x="6485742" y="4389579"/>
            <a:ext cx="737118" cy="2423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charset="0"/>
              </a:rPr>
              <a:t>commit</a:t>
            </a:r>
            <a:endParaRPr kumimoji="0" lang="en-US" altLang="en-US" sz="1800" b="0" i="0" u="none" strike="noStrike" cap="none" normalizeH="0" baseline="0" dirty="0">
              <a:ln>
                <a:noFill/>
              </a:ln>
              <a:solidFill>
                <a:schemeClr val="tx1"/>
              </a:solidFill>
              <a:effectLst/>
              <a:latin typeface="Arial" charset="0"/>
            </a:endParaRPr>
          </a:p>
        </p:txBody>
      </p:sp>
      <p:sp>
        <p:nvSpPr>
          <p:cNvPr id="94" name="Freeform 32"/>
          <p:cNvSpPr>
            <a:spLocks noEditPoints="1"/>
          </p:cNvSpPr>
          <p:nvPr/>
        </p:nvSpPr>
        <p:spPr bwMode="auto">
          <a:xfrm>
            <a:off x="6158048" y="4595005"/>
            <a:ext cx="234820" cy="154392"/>
          </a:xfrm>
          <a:custGeom>
            <a:avLst/>
            <a:gdLst>
              <a:gd name="T0" fmla="+- 0 2562 2468"/>
              <a:gd name="T1" fmla="*/ T0 w 94"/>
              <a:gd name="T2" fmla="+- 0 1130 1036"/>
              <a:gd name="T3" fmla="*/ 1130 h 94"/>
              <a:gd name="T4" fmla="+- 0 2468 2468"/>
              <a:gd name="T5" fmla="*/ T4 w 94"/>
              <a:gd name="T6" fmla="+- 0 1083 1036"/>
              <a:gd name="T7" fmla="*/ 1083 h 94"/>
              <a:gd name="T8" fmla="+- 0 2562 2468"/>
              <a:gd name="T9" fmla="*/ T8 w 94"/>
              <a:gd name="T10" fmla="+- 0 1036 1036"/>
              <a:gd name="T11" fmla="*/ 1036 h 94"/>
            </a:gdLst>
            <a:ahLst/>
            <a:cxnLst>
              <a:cxn ang="0">
                <a:pos x="T1" y="T3"/>
              </a:cxn>
              <a:cxn ang="0">
                <a:pos x="T5" y="T7"/>
              </a:cxn>
              <a:cxn ang="0">
                <a:pos x="T9" y="T11"/>
              </a:cxn>
            </a:cxnLst>
            <a:rect l="0" t="0" r="r" b="b"/>
            <a:pathLst>
              <a:path w="94" h="94">
                <a:moveTo>
                  <a:pt x="94" y="94"/>
                </a:moveTo>
                <a:lnTo>
                  <a:pt x="0" y="47"/>
                </a:lnTo>
                <a:lnTo>
                  <a:pt x="94" y="0"/>
                </a:lnTo>
              </a:path>
            </a:pathLst>
          </a:custGeom>
          <a:noFill/>
          <a:ln w="5608">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5" name="Text Box 5"/>
          <p:cNvSpPr txBox="1">
            <a:spLocks noChangeArrowheads="1"/>
          </p:cNvSpPr>
          <p:nvPr/>
        </p:nvSpPr>
        <p:spPr bwMode="auto">
          <a:xfrm>
            <a:off x="5656365" y="4777149"/>
            <a:ext cx="965717" cy="207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charset="0"/>
              </a:rPr>
              <a:t>comment</a:t>
            </a:r>
            <a:endParaRPr kumimoji="0" lang="en-US" altLang="en-US" sz="1800" b="0" i="0" u="none" strike="noStrike" cap="none" normalizeH="0" baseline="0" dirty="0">
              <a:ln>
                <a:noFill/>
              </a:ln>
              <a:solidFill>
                <a:schemeClr val="tx1"/>
              </a:solidFill>
              <a:effectLst/>
              <a:latin typeface="Arial" charset="0"/>
            </a:endParaRPr>
          </a:p>
        </p:txBody>
      </p:sp>
      <p:sp>
        <p:nvSpPr>
          <p:cNvPr id="96" name="Text Box 8"/>
          <p:cNvSpPr txBox="1">
            <a:spLocks noChangeArrowheads="1"/>
          </p:cNvSpPr>
          <p:nvPr/>
        </p:nvSpPr>
        <p:spPr bwMode="auto">
          <a:xfrm>
            <a:off x="2974389" y="5753262"/>
            <a:ext cx="819539" cy="2423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smtClean="0">
                <a:latin typeface="Arial" charset="0"/>
              </a:rPr>
              <a:t>close</a:t>
            </a:r>
            <a:endParaRPr kumimoji="0" lang="en-US" altLang="en-US" sz="1800" b="0" i="0" u="none" strike="noStrike" cap="none" normalizeH="0" baseline="0" dirty="0">
              <a:ln>
                <a:noFill/>
              </a:ln>
              <a:solidFill>
                <a:schemeClr val="tx1"/>
              </a:solidFill>
              <a:effectLst/>
              <a:latin typeface="Arial" charset="0"/>
            </a:endParaRPr>
          </a:p>
        </p:txBody>
      </p:sp>
      <p:sp>
        <p:nvSpPr>
          <p:cNvPr id="97" name="Line 48"/>
          <p:cNvSpPr>
            <a:spLocks noChangeShapeType="1"/>
          </p:cNvSpPr>
          <p:nvPr/>
        </p:nvSpPr>
        <p:spPr bwMode="auto">
          <a:xfrm>
            <a:off x="4318191" y="5657890"/>
            <a:ext cx="696399" cy="9045"/>
          </a:xfrm>
          <a:prstGeom prst="line">
            <a:avLst/>
          </a:prstGeom>
          <a:noFill/>
          <a:ln w="5608">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8" name="Freeform 32"/>
          <p:cNvSpPr>
            <a:spLocks noEditPoints="1"/>
          </p:cNvSpPr>
          <p:nvPr/>
        </p:nvSpPr>
        <p:spPr bwMode="auto">
          <a:xfrm>
            <a:off x="4300317" y="5570814"/>
            <a:ext cx="265523" cy="152400"/>
          </a:xfrm>
          <a:custGeom>
            <a:avLst/>
            <a:gdLst>
              <a:gd name="T0" fmla="+- 0 2562 2468"/>
              <a:gd name="T1" fmla="*/ T0 w 94"/>
              <a:gd name="T2" fmla="+- 0 1130 1036"/>
              <a:gd name="T3" fmla="*/ 1130 h 94"/>
              <a:gd name="T4" fmla="+- 0 2468 2468"/>
              <a:gd name="T5" fmla="*/ T4 w 94"/>
              <a:gd name="T6" fmla="+- 0 1083 1036"/>
              <a:gd name="T7" fmla="*/ 1083 h 94"/>
              <a:gd name="T8" fmla="+- 0 2562 2468"/>
              <a:gd name="T9" fmla="*/ T8 w 94"/>
              <a:gd name="T10" fmla="+- 0 1036 1036"/>
              <a:gd name="T11" fmla="*/ 1036 h 94"/>
            </a:gdLst>
            <a:ahLst/>
            <a:cxnLst>
              <a:cxn ang="0">
                <a:pos x="T1" y="T3"/>
              </a:cxn>
              <a:cxn ang="0">
                <a:pos x="T5" y="T7"/>
              </a:cxn>
              <a:cxn ang="0">
                <a:pos x="T9" y="T11"/>
              </a:cxn>
            </a:cxnLst>
            <a:rect l="0" t="0" r="r" b="b"/>
            <a:pathLst>
              <a:path w="94" h="94">
                <a:moveTo>
                  <a:pt x="94" y="94"/>
                </a:moveTo>
                <a:lnTo>
                  <a:pt x="0" y="47"/>
                </a:lnTo>
                <a:lnTo>
                  <a:pt x="94" y="0"/>
                </a:lnTo>
              </a:path>
            </a:pathLst>
          </a:custGeom>
          <a:noFill/>
          <a:ln w="5608">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 name="Text Box 5"/>
          <p:cNvSpPr txBox="1">
            <a:spLocks noChangeArrowheads="1"/>
          </p:cNvSpPr>
          <p:nvPr/>
        </p:nvSpPr>
        <p:spPr bwMode="auto">
          <a:xfrm>
            <a:off x="3832231" y="5367847"/>
            <a:ext cx="989443" cy="169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smtClean="0">
                <a:ln>
                  <a:noFill/>
                </a:ln>
                <a:solidFill>
                  <a:schemeClr val="tx1"/>
                </a:solidFill>
                <a:effectLst/>
                <a:latin typeface="Arial" charset="0"/>
              </a:rPr>
              <a:t>commits are pulled</a:t>
            </a:r>
            <a:endParaRPr kumimoji="0" lang="en-US" altLang="en-US" sz="1200" b="1" i="0" u="none" strike="noStrike" cap="none" normalizeH="0" baseline="0" dirty="0">
              <a:ln>
                <a:noFill/>
              </a:ln>
              <a:solidFill>
                <a:schemeClr val="tx1"/>
              </a:solidFill>
              <a:effectLst/>
              <a:latin typeface="Arial" charset="0"/>
            </a:endParaRPr>
          </a:p>
        </p:txBody>
      </p:sp>
      <p:sp>
        <p:nvSpPr>
          <p:cNvPr id="101" name="Slide Number Placeholder 100"/>
          <p:cNvSpPr>
            <a:spLocks noGrp="1"/>
          </p:cNvSpPr>
          <p:nvPr>
            <p:ph type="sldNum" sz="quarter" idx="12"/>
          </p:nvPr>
        </p:nvSpPr>
        <p:spPr/>
        <p:txBody>
          <a:bodyPr/>
          <a:lstStyle/>
          <a:p>
            <a:fld id="{98256EB2-6F3B-5348-A333-38D25F23F4C4}" type="slidenum">
              <a:rPr lang="en-US" smtClean="0"/>
              <a:t>6</a:t>
            </a:fld>
            <a:endParaRPr lang="en-US"/>
          </a:p>
        </p:txBody>
      </p:sp>
    </p:spTree>
    <p:extLst>
      <p:ext uri="{BB962C8B-B14F-4D97-AF65-F5344CB8AC3E}">
        <p14:creationId xmlns:p14="http://schemas.microsoft.com/office/powerpoint/2010/main" val="15042241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3.png"/>
          <p:cNvPicPr>
            <a:picLocks noGrp="1"/>
          </p:cNvPicPr>
          <p:nvPr>
            <p:ph idx="1"/>
          </p:nvPr>
        </p:nvPicPr>
        <p:blipFill>
          <a:blip r:embed="rId2" cstate="print"/>
          <a:stretch>
            <a:fillRect/>
          </a:stretch>
        </p:blipFill>
        <p:spPr>
          <a:xfrm>
            <a:off x="783772" y="114300"/>
            <a:ext cx="5927271" cy="6417128"/>
          </a:xfrm>
          <a:prstGeom prst="rect">
            <a:avLst/>
          </a:prstGeom>
        </p:spPr>
      </p:pic>
      <p:sp>
        <p:nvSpPr>
          <p:cNvPr id="12" name="TextBox 11"/>
          <p:cNvSpPr txBox="1"/>
          <p:nvPr/>
        </p:nvSpPr>
        <p:spPr>
          <a:xfrm>
            <a:off x="7168243" y="2335696"/>
            <a:ext cx="4604657" cy="2031325"/>
          </a:xfrm>
          <a:prstGeom prst="rect">
            <a:avLst/>
          </a:prstGeom>
          <a:noFill/>
        </p:spPr>
        <p:txBody>
          <a:bodyPr wrap="square" rtlCol="0">
            <a:spAutoFit/>
          </a:bodyPr>
          <a:lstStyle/>
          <a:p>
            <a:r>
              <a:rPr lang="en-US" b="1" dirty="0"/>
              <a:t>An example Github pull request </a:t>
            </a:r>
            <a:endParaRPr lang="en-US" b="1" dirty="0" smtClean="0"/>
          </a:p>
          <a:p>
            <a:endParaRPr lang="en-US" b="1" dirty="0"/>
          </a:p>
          <a:p>
            <a:r>
              <a:rPr lang="en-US" b="1" dirty="0" smtClean="0"/>
              <a:t>The </a:t>
            </a:r>
            <a:r>
              <a:rPr lang="en-US" b="1" dirty="0"/>
              <a:t>participants first interact in a code review, the result of which is a new commit. </a:t>
            </a:r>
            <a:endParaRPr lang="en-US" b="1" dirty="0" smtClean="0"/>
          </a:p>
          <a:p>
            <a:endParaRPr lang="en-US" b="1" dirty="0"/>
          </a:p>
          <a:p>
            <a:r>
              <a:rPr lang="en-US" b="1" dirty="0" smtClean="0"/>
              <a:t>The second </a:t>
            </a:r>
            <a:r>
              <a:rPr lang="en-US" b="1" dirty="0"/>
              <a:t>reviewer then merges the pull request</a:t>
            </a:r>
          </a:p>
        </p:txBody>
      </p:sp>
      <p:sp>
        <p:nvSpPr>
          <p:cNvPr id="13" name="Slide Number Placeholder 12"/>
          <p:cNvSpPr>
            <a:spLocks noGrp="1"/>
          </p:cNvSpPr>
          <p:nvPr>
            <p:ph type="sldNum" sz="quarter" idx="12"/>
          </p:nvPr>
        </p:nvSpPr>
        <p:spPr/>
        <p:txBody>
          <a:bodyPr/>
          <a:lstStyle/>
          <a:p>
            <a:fld id="{98256EB2-6F3B-5348-A333-38D25F23F4C4}" type="slidenum">
              <a:rPr lang="en-US" smtClean="0"/>
              <a:t>7</a:t>
            </a:fld>
            <a:endParaRPr lang="en-US"/>
          </a:p>
        </p:txBody>
      </p:sp>
    </p:spTree>
    <p:extLst>
      <p:ext uri="{BB962C8B-B14F-4D97-AF65-F5344CB8AC3E}">
        <p14:creationId xmlns:p14="http://schemas.microsoft.com/office/powerpoint/2010/main" val="3334530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Data used</a:t>
            </a:r>
            <a:endParaRPr lang="en-US" b="1" dirty="0"/>
          </a:p>
        </p:txBody>
      </p:sp>
      <p:sp>
        <p:nvSpPr>
          <p:cNvPr id="3" name="Content Placeholder 2"/>
          <p:cNvSpPr>
            <a:spLocks noGrp="1"/>
          </p:cNvSpPr>
          <p:nvPr>
            <p:ph idx="1"/>
          </p:nvPr>
        </p:nvSpPr>
        <p:spPr/>
        <p:txBody>
          <a:bodyPr/>
          <a:lstStyle/>
          <a:p>
            <a:r>
              <a:rPr lang="en-US" dirty="0" smtClean="0"/>
              <a:t>Github data as provided through a project named </a:t>
            </a:r>
            <a:r>
              <a:rPr lang="en-US" dirty="0" err="1" smtClean="0"/>
              <a:t>GHTorrent</a:t>
            </a:r>
            <a:r>
              <a:rPr lang="en-US" dirty="0" smtClean="0"/>
              <a:t>, an off-line mirror of the data offered through the Github API.</a:t>
            </a:r>
          </a:p>
          <a:p>
            <a:endParaRPr lang="en-US" dirty="0"/>
          </a:p>
          <a:p>
            <a:r>
              <a:rPr lang="en-US" dirty="0" smtClean="0"/>
              <a:t>A wide variety of machine learning and feature extraction techniques have been used in this paper. </a:t>
            </a:r>
          </a:p>
          <a:p>
            <a:endParaRPr lang="en-US" dirty="0"/>
          </a:p>
          <a:p>
            <a:r>
              <a:rPr lang="en-US" dirty="0" smtClean="0"/>
              <a:t>Cross validation techniques have been used as well. </a:t>
            </a:r>
          </a:p>
          <a:p>
            <a:endParaRPr lang="en-US" dirty="0"/>
          </a:p>
          <a:p>
            <a:endParaRPr lang="en-US" dirty="0"/>
          </a:p>
        </p:txBody>
      </p:sp>
      <p:sp>
        <p:nvSpPr>
          <p:cNvPr id="4" name="Slide Number Placeholder 3"/>
          <p:cNvSpPr>
            <a:spLocks noGrp="1"/>
          </p:cNvSpPr>
          <p:nvPr>
            <p:ph type="sldNum" sz="quarter" idx="12"/>
          </p:nvPr>
        </p:nvSpPr>
        <p:spPr/>
        <p:txBody>
          <a:bodyPr/>
          <a:lstStyle/>
          <a:p>
            <a:fld id="{98256EB2-6F3B-5348-A333-38D25F23F4C4}" type="slidenum">
              <a:rPr lang="en-US" smtClean="0"/>
              <a:t>8</a:t>
            </a:fld>
            <a:endParaRPr lang="en-US"/>
          </a:p>
        </p:txBody>
      </p:sp>
    </p:spTree>
    <p:extLst>
      <p:ext uri="{BB962C8B-B14F-4D97-AF65-F5344CB8AC3E}">
        <p14:creationId xmlns:p14="http://schemas.microsoft.com/office/powerpoint/2010/main" val="12876687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The methodology		</a:t>
            </a:r>
            <a:endParaRPr lang="en-US" b="1" dirty="0"/>
          </a:p>
        </p:txBody>
      </p:sp>
      <p:sp>
        <p:nvSpPr>
          <p:cNvPr id="3" name="Content Placeholder 2"/>
          <p:cNvSpPr>
            <a:spLocks noGrp="1"/>
          </p:cNvSpPr>
          <p:nvPr>
            <p:ph idx="1"/>
          </p:nvPr>
        </p:nvSpPr>
        <p:spPr>
          <a:xfrm>
            <a:off x="838200" y="1355271"/>
            <a:ext cx="10515600" cy="4821692"/>
          </a:xfrm>
        </p:spPr>
        <p:txBody>
          <a:bodyPr>
            <a:normAutofit fontScale="92500"/>
          </a:bodyPr>
          <a:lstStyle/>
          <a:p>
            <a:r>
              <a:rPr lang="en-US" dirty="0"/>
              <a:t>In particular, </a:t>
            </a:r>
            <a:r>
              <a:rPr lang="en-US" dirty="0" smtClean="0"/>
              <a:t>the authors </a:t>
            </a:r>
            <a:r>
              <a:rPr lang="en-US" dirty="0"/>
              <a:t>investigate such questions as how many </a:t>
            </a:r>
            <a:r>
              <a:rPr lang="en-US" dirty="0" smtClean="0"/>
              <a:t>projects actually </a:t>
            </a:r>
            <a:r>
              <a:rPr lang="en-US" dirty="0"/>
              <a:t>make use of pull </a:t>
            </a:r>
            <a:r>
              <a:rPr lang="en-US" dirty="0" smtClean="0"/>
              <a:t>requests</a:t>
            </a:r>
          </a:p>
          <a:p>
            <a:endParaRPr lang="en-US" dirty="0" smtClean="0"/>
          </a:p>
          <a:p>
            <a:r>
              <a:rPr lang="en-US" dirty="0" smtClean="0"/>
              <a:t> How </a:t>
            </a:r>
            <a:r>
              <a:rPr lang="en-US" dirty="0"/>
              <a:t>many of the projects </a:t>
            </a:r>
            <a:r>
              <a:rPr lang="en-US" dirty="0" smtClean="0"/>
              <a:t>are original </a:t>
            </a:r>
            <a:r>
              <a:rPr lang="en-US" dirty="0"/>
              <a:t>repositories (versus, e.g., clones</a:t>
            </a:r>
            <a:r>
              <a:rPr lang="en-US" dirty="0" smtClean="0"/>
              <a:t>)</a:t>
            </a:r>
          </a:p>
          <a:p>
            <a:endParaRPr lang="en-US" dirty="0" smtClean="0"/>
          </a:p>
          <a:p>
            <a:r>
              <a:rPr lang="en-US" dirty="0" smtClean="0"/>
              <a:t>They had </a:t>
            </a:r>
            <a:r>
              <a:rPr lang="en-US" dirty="0"/>
              <a:t>run each dataset </a:t>
            </a:r>
            <a:r>
              <a:rPr lang="en-US" dirty="0" smtClean="0"/>
              <a:t>through 4 </a:t>
            </a:r>
            <a:r>
              <a:rPr lang="en-US" dirty="0"/>
              <a:t>well known classification algorithms, namely Random </a:t>
            </a:r>
            <a:r>
              <a:rPr lang="en-US" dirty="0" smtClean="0"/>
              <a:t>Forests, </a:t>
            </a:r>
            <a:r>
              <a:rPr lang="en-US" dirty="0"/>
              <a:t>Support Vector </a:t>
            </a:r>
            <a:r>
              <a:rPr lang="en-US" dirty="0" smtClean="0"/>
              <a:t>Machines, Binary Logistic Regression and Naive Bayes.</a:t>
            </a:r>
          </a:p>
          <a:p>
            <a:endParaRPr lang="en-US" dirty="0" smtClean="0"/>
          </a:p>
          <a:p>
            <a:r>
              <a:rPr lang="en-US" dirty="0" smtClean="0"/>
              <a:t>Select </a:t>
            </a:r>
            <a:r>
              <a:rPr lang="en-US" dirty="0"/>
              <a:t>the best classifier and apply a </a:t>
            </a:r>
            <a:r>
              <a:rPr lang="en-US" dirty="0" smtClean="0"/>
              <a:t>classifier-specific process </a:t>
            </a:r>
            <a:r>
              <a:rPr lang="en-US" dirty="0"/>
              <a:t>to extract the feature importance.</a:t>
            </a:r>
            <a:endParaRPr lang="en-US" dirty="0" smtClean="0"/>
          </a:p>
        </p:txBody>
      </p:sp>
      <p:sp>
        <p:nvSpPr>
          <p:cNvPr id="4" name="Slide Number Placeholder 3"/>
          <p:cNvSpPr>
            <a:spLocks noGrp="1"/>
          </p:cNvSpPr>
          <p:nvPr>
            <p:ph type="sldNum" sz="quarter" idx="12"/>
          </p:nvPr>
        </p:nvSpPr>
        <p:spPr/>
        <p:txBody>
          <a:bodyPr/>
          <a:lstStyle/>
          <a:p>
            <a:fld id="{98256EB2-6F3B-5348-A333-38D25F23F4C4}" type="slidenum">
              <a:rPr lang="en-US" smtClean="0"/>
              <a:t>9</a:t>
            </a:fld>
            <a:endParaRPr lang="en-US"/>
          </a:p>
        </p:txBody>
      </p:sp>
    </p:spTree>
    <p:extLst>
      <p:ext uri="{BB962C8B-B14F-4D97-AF65-F5344CB8AC3E}">
        <p14:creationId xmlns:p14="http://schemas.microsoft.com/office/powerpoint/2010/main" val="205929928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1357</TotalTime>
  <Words>1750</Words>
  <Application>Microsoft Macintosh PowerPoint</Application>
  <PresentationFormat>Widescreen</PresentationFormat>
  <Paragraphs>388</Paragraphs>
  <Slides>24</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Bookman Old Style</vt:lpstr>
      <vt:lpstr>Calibri</vt:lpstr>
      <vt:lpstr>Calibri Light</vt:lpstr>
      <vt:lpstr>Wingdings</vt:lpstr>
      <vt:lpstr>Arial</vt:lpstr>
      <vt:lpstr>Office Theme</vt:lpstr>
      <vt:lpstr>ASSIGNMENT 2</vt:lpstr>
      <vt:lpstr>RESEARCH PAPERS</vt:lpstr>
      <vt:lpstr>RESEARCH PAPER 1  </vt:lpstr>
      <vt:lpstr>Introduction</vt:lpstr>
      <vt:lpstr>How are they related to our RQs? </vt:lpstr>
      <vt:lpstr>This paper mainly focuses on the pull based architecture: </vt:lpstr>
      <vt:lpstr>PowerPoint Presentation</vt:lpstr>
      <vt:lpstr>Data used</vt:lpstr>
      <vt:lpstr>The methodology  </vt:lpstr>
      <vt:lpstr>RESULTS</vt:lpstr>
      <vt:lpstr>Conclusions</vt:lpstr>
      <vt:lpstr>Reasons for closing pull requests without merging</vt:lpstr>
      <vt:lpstr>RESEARCH PAPER 2</vt:lpstr>
      <vt:lpstr>INTRODUCTION</vt:lpstr>
      <vt:lpstr>How are they related to our RQs? </vt:lpstr>
      <vt:lpstr>DATA USED</vt:lpstr>
      <vt:lpstr>DATA SET</vt:lpstr>
      <vt:lpstr>The methodology</vt:lpstr>
      <vt:lpstr>Results</vt:lpstr>
      <vt:lpstr>Box plots of the distribution of the values of features related to the project founder. (Impact of Project Founder)</vt:lpstr>
      <vt:lpstr>Documentation Activity </vt:lpstr>
      <vt:lpstr>CONCLUSIONS</vt:lpstr>
      <vt:lpstr>Threats to validity</vt:lpstr>
      <vt:lpstr>     Thank You!!</vt:lpstr>
    </vt:vector>
  </TitlesOfParts>
  <Company/>
  <LinksUpToDate>false</LinksUpToDate>
  <SharedDoc>false</SharedDoc>
  <HyperlinksChanged>false</HyperlinksChanged>
  <AppVersion>15.0022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 2</dc:title>
  <dc:creator>Sourish Roy</dc:creator>
  <cp:lastModifiedBy>Sourish Roy</cp:lastModifiedBy>
  <cp:revision>36</cp:revision>
  <dcterms:created xsi:type="dcterms:W3CDTF">2016-11-23T20:47:31Z</dcterms:created>
  <dcterms:modified xsi:type="dcterms:W3CDTF">2016-11-24T21:12:26Z</dcterms:modified>
</cp:coreProperties>
</file>