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057" r:id="rId2"/>
    <p:sldMasterId id="2147484069" r:id="rId3"/>
    <p:sldMasterId id="2147484081" r:id="rId4"/>
  </p:sldMasterIdLst>
  <p:notesMasterIdLst>
    <p:notesMasterId r:id="rId45"/>
  </p:notesMasterIdLst>
  <p:handoutMasterIdLst>
    <p:handoutMasterId r:id="rId46"/>
  </p:handoutMasterIdLst>
  <p:sldIdLst>
    <p:sldId id="529" r:id="rId5"/>
    <p:sldId id="530" r:id="rId6"/>
    <p:sldId id="356" r:id="rId7"/>
    <p:sldId id="531" r:id="rId8"/>
    <p:sldId id="337" r:id="rId9"/>
    <p:sldId id="338" r:id="rId10"/>
    <p:sldId id="349" r:id="rId11"/>
    <p:sldId id="344" r:id="rId12"/>
    <p:sldId id="345" r:id="rId13"/>
    <p:sldId id="346" r:id="rId14"/>
    <p:sldId id="348" r:id="rId15"/>
    <p:sldId id="352" r:id="rId16"/>
    <p:sldId id="350" r:id="rId17"/>
    <p:sldId id="351" r:id="rId18"/>
    <p:sldId id="354" r:id="rId19"/>
    <p:sldId id="528" r:id="rId20"/>
    <p:sldId id="325" r:id="rId21"/>
    <p:sldId id="326" r:id="rId22"/>
    <p:sldId id="329" r:id="rId23"/>
    <p:sldId id="330" r:id="rId24"/>
    <p:sldId id="328" r:id="rId25"/>
    <p:sldId id="331" r:id="rId26"/>
    <p:sldId id="396" r:id="rId27"/>
    <p:sldId id="532" r:id="rId28"/>
    <p:sldId id="355" r:id="rId29"/>
    <p:sldId id="471" r:id="rId30"/>
    <p:sldId id="380" r:id="rId31"/>
    <p:sldId id="516" r:id="rId32"/>
    <p:sldId id="517" r:id="rId33"/>
    <p:sldId id="527" r:id="rId34"/>
    <p:sldId id="518" r:id="rId35"/>
    <p:sldId id="519" r:id="rId36"/>
    <p:sldId id="477" r:id="rId37"/>
    <p:sldId id="473" r:id="rId38"/>
    <p:sldId id="525" r:id="rId39"/>
    <p:sldId id="479" r:id="rId40"/>
    <p:sldId id="526" r:id="rId41"/>
    <p:sldId id="478" r:id="rId42"/>
    <p:sldId id="567" r:id="rId43"/>
    <p:sldId id="566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000000"/>
    <a:srgbClr val="0000CC"/>
    <a:srgbClr val="00FF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5" autoAdjust="0"/>
    <p:restoredTop sz="89987" autoAdjust="0"/>
  </p:normalViewPr>
  <p:slideViewPr>
    <p:cSldViewPr snapToGrid="0">
      <p:cViewPr varScale="1">
        <p:scale>
          <a:sx n="117" d="100"/>
          <a:sy n="117" d="100"/>
        </p:scale>
        <p:origin x="1824" y="18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6" tIns="48650" rIns="97296" bIns="48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83114" y="9144000"/>
            <a:ext cx="747385" cy="27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66" tIns="46971" rIns="92266" bIns="46971">
            <a:spAutoFit/>
          </a:bodyPr>
          <a:lstStyle/>
          <a:p>
            <a:pPr algn="ctr" defTabSz="91735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35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1413" indent="-227013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44B2A-8EBD-4E00-BE57-03C1AECC1E9C}" type="slidenum">
              <a:rPr kumimoji="0" lang="en-US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5AAEAA8-A996-4F03-BA6E-1CA7D2C5FDA8}" type="slidenum">
              <a:rPr lang="en-US" sz="1200" b="0">
                <a:solidFill>
                  <a:schemeClr val="tx1"/>
                </a:solidFill>
              </a:rPr>
              <a:pPr/>
              <a:t>27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1413" indent="-227013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4C11A0-31AD-48C2-92ED-8B4D6006941C}" type="slidenum">
              <a:rPr kumimoji="0" lang="en-US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1413" indent="-227013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C5BEBA-ABFD-452F-B2EC-9C460E6031FF}" type="slidenum">
              <a:rPr kumimoji="0" lang="en-US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1413" indent="-227013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604494-392E-40F6-90A5-CC18C363A6F2}" type="slidenum">
              <a:rPr kumimoji="0" lang="en-US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1413" indent="-227013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BF650-618A-4A57-9CC4-99A30EA20CC7}" type="slidenum">
              <a:rPr kumimoji="0" lang="en-US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1413" indent="-227013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807B1B-3E9A-48BE-BCEF-76A2192E0ED9}" type="slidenum">
              <a:rPr kumimoji="0" lang="en-US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1413" indent="-227013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C1E73A-A60B-4117-A918-4B78AF180D35}" type="slidenum">
              <a:rPr kumimoji="0" lang="en-US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1413" indent="-227013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D791A6-2822-4563-8FB7-3DFA139CE7C8}" type="slidenum">
              <a:rPr kumimoji="0" lang="en-US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664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384618-2BAA-42A1-8B9D-39B428DAED32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64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0270A-E5FA-4EE7-8099-9E7AD9906A8D}" type="datetime5">
              <a:rPr lang="en-US" smtClean="0"/>
              <a:t>24-Aug-23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J.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C27E7-10CF-4BC7-957F-4256B5798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2985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E0BB0-439E-4EBE-8D92-1272C24C6DB3}" type="datetime5">
              <a:rPr lang="en-US" smtClean="0"/>
              <a:t>24-Aug-23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J.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C3EE7-3CC2-4546-8A8F-CE533476A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625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C1C06-F91D-4640-AA89-63B06B7222FB}" type="datetime5">
              <a:rPr lang="en-US" smtClean="0"/>
              <a:t>24-Aug-23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J.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CC3A4-2C0E-4AF8-9F41-C8B6F45D7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162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41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1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4D9E5-B224-425E-AFE1-54F03EA08A51}" type="datetime5">
              <a:rPr lang="en-US" smtClean="0"/>
              <a:t>24-Aug-23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J.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BA38E-8397-47C9-9089-3BCF9DF98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092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70CFD-2CA2-42DB-9A2B-D98D008F3916}" type="datetime5">
              <a:rPr lang="en-US" smtClean="0"/>
              <a:t>24-Aug-23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J. Offutt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53B29-D8EC-4403-BEA9-1C24348DC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150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CC9BF-22BB-4B6E-8E38-06AF51A3B28D}" type="datetime5">
              <a:rPr lang="en-US" smtClean="0"/>
              <a:t>24-Aug-23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J. Offutt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751A7-7994-4186-B5DB-1B7583A7B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4780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FA3BC-EBD6-4C0B-B7E7-A7CB9188029F}" type="datetime5">
              <a:rPr lang="en-US" smtClean="0"/>
              <a:t>24-Aug-23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J. Offutt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3F0B4-17BF-47C9-B96B-F18105CFF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6823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74F4A-DF2A-4A60-94A3-50804166252C}" type="datetime5">
              <a:rPr lang="en-US" smtClean="0"/>
              <a:t>24-Aug-23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J.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BB505-019E-44B4-A4EA-52AD21BE2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942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0B9DA-E4EE-40F4-8A09-1024144BDC86}" type="datetime5">
              <a:rPr lang="en-US" smtClean="0"/>
              <a:t>24-Aug-23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J.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17344-9AD3-415E-82FE-FEF26FFB6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9071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256DC-0093-4148-B261-7B20179EEEE8}" type="datetime5">
              <a:rPr lang="en-US" smtClean="0"/>
              <a:t>24-Aug-23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J.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3A5CC-5571-49DF-A97C-82BDBA322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1565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76200"/>
            <a:ext cx="22479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13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4431A-7CB2-4D17-B2E9-380C9ED776B2}" type="datetime5">
              <a:rPr lang="en-US" smtClean="0"/>
              <a:t>24-Aug-23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J.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C42F2-5B2D-44B9-83D7-8D43FC9CC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511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4E05D-11E3-431E-87DD-475E56A3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064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E34D2-BFAA-43E6-B117-0A7C9FC99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779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0622C-CA54-4228-8014-86B52390B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8080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21EC-7ADB-4801-83F4-32E205B32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385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83153-14FF-4BE6-B48A-3786E0D7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7957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A7B84-9F6B-4375-98C9-19E41DF1C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9319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8736-AB71-4EFF-866C-FA1AAB832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3215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55514-60E9-460E-88D9-704B30AAD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1886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496F0-B41E-432D-8254-675F0330B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94978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053D6-ED5B-417A-8106-29D1AEFA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0750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46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46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AE57-6A86-423C-BD8C-EF5BE5360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1387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637 - Software Testing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Wing Lam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D81E1-5305-4D7F-BD64-F939B3AEC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1515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637 - Software Testing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Wing Lam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C4501-D258-466F-AAE2-44B8E47117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28734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637 - Software Testing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Wing Lam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363D7-9A22-4BDA-9DEC-4F0292254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2660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637 - Software Testing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Wing Lam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81B4-B659-4022-B5B7-7F56295318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50893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637 - Software Testing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Wing Lam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3A2D-BED4-4437-BB1E-A30AAB405E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5448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637 - Software Testing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Wing Lam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013E9-146B-4758-8A81-5FA5A138CE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4875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637 - Software Testing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Wing Lam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D653F-D272-42ED-A8E9-3FCE6E1932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28390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637 - Software Testing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Wing Lam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5643-918A-4717-A9F6-64B608F50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91258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637 - Software Testing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Wing Lam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DB3C2-72FC-4CE1-A2B0-380FD7857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73326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6838"/>
            <a:ext cx="8966200" cy="915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85850"/>
            <a:ext cx="8966200" cy="5291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637 - Software Testing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Wing Lam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394C0-B513-4987-ABFD-384AAF3DE5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20384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6838"/>
            <a:ext cx="8966200" cy="915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8900" y="1085850"/>
            <a:ext cx="8966200" cy="529113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637 - Software Testing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Wing Lam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4A3FE-1805-4818-9200-95DE79C012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98515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6838"/>
            <a:ext cx="8966200" cy="915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8900" y="1085850"/>
            <a:ext cx="8966200" cy="529113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637 - Software Testing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Wing Lam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269FB-A844-4C77-8BE0-3C0AB0517A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9197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80BDDBD9-5CD3-45F3-80AE-704B15C07F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50496"/>
            <a:ext cx="9048750" cy="55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" y="0"/>
            <a:ext cx="891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762000"/>
            <a:ext cx="8991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Arial" charset="0"/>
              </a:defRPr>
            </a:lvl1pPr>
          </a:lstStyle>
          <a:p>
            <a:pPr>
              <a:defRPr/>
            </a:pPr>
            <a:fld id="{E516C230-43B2-475E-8623-38ECF920F125}" type="datetime5">
              <a:rPr lang="en-US" smtClean="0"/>
              <a:t>24-Aug-23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 J. Offutt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fld id="{FA74F2BD-38C3-4750-9EF3-09CE7C420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814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725" y="6507163"/>
            <a:ext cx="37703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497638"/>
            <a:ext cx="2895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6775" y="6489700"/>
            <a:ext cx="1905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F908E1-C45A-4455-890F-ACADC7D03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5090" y="96838"/>
            <a:ext cx="896112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085850"/>
            <a:ext cx="9005888" cy="539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1605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725" y="6631232"/>
            <a:ext cx="3844925" cy="18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SWE 637 - Software Testing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625388"/>
            <a:ext cx="2895600" cy="18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Wing Lam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619546"/>
            <a:ext cx="1905000" cy="19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CE1CF14C-B229-408E-887B-66A3D8FE6E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96838"/>
            <a:ext cx="8966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" y="978567"/>
            <a:ext cx="8966200" cy="567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525" y="781050"/>
            <a:ext cx="9134475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1975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9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1.htm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1.html" TargetMode="Externa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inClass/week1-SCI.html" TargetMode="Externa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1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inClass/week1-whatILearnedCh1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62975"/>
            <a:ext cx="7772400" cy="1712014"/>
          </a:xfrm>
        </p:spPr>
        <p:txBody>
          <a:bodyPr/>
          <a:lstStyle/>
          <a:p>
            <a:r>
              <a:rPr lang="en-US" altLang="en-US" sz="3200" dirty="0"/>
              <a:t>Software Testing and Maintenance</a:t>
            </a:r>
            <a:br>
              <a:rPr lang="en-US" altLang="en-US" sz="3200" dirty="0"/>
            </a:br>
            <a:r>
              <a:rPr lang="en-US" altLang="en-US" sz="3200" dirty="0"/>
              <a:t> </a:t>
            </a:r>
            <a:br>
              <a:rPr lang="en-US" altLang="en-US" sz="3200" dirty="0"/>
            </a:br>
            <a:r>
              <a:rPr lang="en-US" altLang="en-US" dirty="0"/>
              <a:t>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09949"/>
            <a:ext cx="6400800" cy="23111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/>
              <a:t>Wing Lam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b="0" dirty="0"/>
              <a:t>SWE 637</a:t>
            </a:r>
          </a:p>
          <a:p>
            <a:pPr>
              <a:lnSpc>
                <a:spcPct val="80000"/>
              </a:lnSpc>
            </a:pPr>
            <a:r>
              <a:rPr lang="en-US" altLang="en-US" b="0" dirty="0"/>
              <a:t>George Mason University</a:t>
            </a:r>
          </a:p>
          <a:p>
            <a:pPr>
              <a:lnSpc>
                <a:spcPct val="80000"/>
              </a:lnSpc>
            </a:pPr>
            <a:endParaRPr lang="en-US" alt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67F5A-7777-6E41-9046-F9EDA55927D6}"/>
              </a:ext>
            </a:extLst>
          </p:cNvPr>
          <p:cNvSpPr/>
          <p:nvPr/>
        </p:nvSpPr>
        <p:spPr>
          <a:xfrm>
            <a:off x="2286000" y="6292334"/>
            <a:ext cx="487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Slides adapted from Jeff Offutt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3633212" y="1100138"/>
            <a:ext cx="1667071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Software projects in the 1990s</a:t>
            </a: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SWE 637 - Software Testing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9990AA-30A4-4C69-AC0F-EED5682B2440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8900" y="1049338"/>
            <a:ext cx="8966200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marL="381000" indent="-3810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 the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1990s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we built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skyscrapers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…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We needed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more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than teamwork and communication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We needed totally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new technologies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– languages, modeling techniques, processes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8900" y="2986088"/>
            <a:ext cx="4273550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Software development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changed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completely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New languages (Java, UML, etc) led to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revolutionary procedures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Education fell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behind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…</a:t>
            </a:r>
          </a:p>
        </p:txBody>
      </p:sp>
      <p:pic>
        <p:nvPicPr>
          <p:cNvPr id="16392" name="Picture 11" descr="skyscrapers-shiodo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3097213"/>
            <a:ext cx="4560887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2450525" y="1343025"/>
            <a:ext cx="1850013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Software projects in the 2000s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SWE 637 - Software Testing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E909F0-4B1D-47B1-83A7-E05E80BDD408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8900" y="906463"/>
            <a:ext cx="89662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marL="381000" indent="-3810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 the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2000s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we build integrated collections of continuously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evolving cities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…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Algorithm design and programming is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no longer the primary focus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of software development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CS education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fell so far behind it became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obsolete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8900" y="3109913"/>
            <a:ext cx="4098925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marL="381000" indent="-3810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New applications (web, embedded) is making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quality crucial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Developers learn more from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training courses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than they did in college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Not much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new development</a:t>
            </a:r>
          </a:p>
        </p:txBody>
      </p:sp>
      <p:pic>
        <p:nvPicPr>
          <p:cNvPr id="17416" name="Picture 11" descr="ny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3402013"/>
            <a:ext cx="46434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Pace of change is exhilarating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 have </a:t>
            </a:r>
            <a:r>
              <a:rPr lang="en-US" altLang="en-US" dirty="0">
                <a:solidFill>
                  <a:schemeClr val="tx2"/>
                </a:solidFill>
              </a:rPr>
              <a:t>gone from</a:t>
            </a:r>
            <a:r>
              <a:rPr lang="en-US" altLang="en-US" dirty="0"/>
              <a:t> …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Log cabins</a:t>
            </a:r>
            <a:r>
              <a:rPr lang="en-US" altLang="en-US" dirty="0"/>
              <a:t> … to </a:t>
            </a:r>
            <a:r>
              <a:rPr lang="en-US" altLang="en-US" dirty="0">
                <a:solidFill>
                  <a:schemeClr val="tx2"/>
                </a:solidFill>
              </a:rPr>
              <a:t>houses</a:t>
            </a:r>
            <a:r>
              <a:rPr lang="en-US" altLang="en-US" dirty="0"/>
              <a:t> … to </a:t>
            </a:r>
            <a:r>
              <a:rPr lang="en-US" altLang="en-US" dirty="0">
                <a:solidFill>
                  <a:schemeClr val="tx2"/>
                </a:solidFill>
              </a:rPr>
              <a:t>office buildings</a:t>
            </a:r>
            <a:r>
              <a:rPr lang="en-US" altLang="en-US" dirty="0"/>
              <a:t> …to </a:t>
            </a:r>
            <a:r>
              <a:rPr lang="en-US" altLang="en-US" dirty="0">
                <a:solidFill>
                  <a:schemeClr val="tx2"/>
                </a:solidFill>
              </a:rPr>
              <a:t>skyscrapers</a:t>
            </a:r>
            <a:r>
              <a:rPr lang="en-US" altLang="en-US" dirty="0"/>
              <a:t> … to building the most </a:t>
            </a:r>
            <a:r>
              <a:rPr lang="en-US" altLang="en-US" dirty="0">
                <a:solidFill>
                  <a:schemeClr val="tx2"/>
                </a:solidFill>
              </a:rPr>
              <a:t>complicated engineering systems</a:t>
            </a:r>
            <a:r>
              <a:rPr lang="en-US" altLang="en-US" dirty="0"/>
              <a:t> in human history</a:t>
            </a:r>
          </a:p>
          <a:p>
            <a:r>
              <a:rPr lang="en-US" altLang="en-US" dirty="0"/>
              <a:t>In just </a:t>
            </a:r>
            <a:r>
              <a:rPr lang="en-US" altLang="en-US" dirty="0">
                <a:solidFill>
                  <a:schemeClr val="tx2"/>
                </a:solidFill>
              </a:rPr>
              <a:t>half a career</a:t>
            </a:r>
            <a:r>
              <a:rPr lang="en-US" altLang="en-US" dirty="0"/>
              <a:t> !!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Civil engineers</a:t>
            </a:r>
            <a:r>
              <a:rPr lang="en-US" altLang="en-US" dirty="0"/>
              <a:t> took </a:t>
            </a:r>
            <a:r>
              <a:rPr lang="en-US" altLang="en-US" dirty="0">
                <a:solidFill>
                  <a:schemeClr val="tx2"/>
                </a:solidFill>
              </a:rPr>
              <a:t>thousands</a:t>
            </a:r>
            <a:r>
              <a:rPr lang="en-US" altLang="en-US" dirty="0"/>
              <a:t> of years for this kind of change</a:t>
            </a:r>
          </a:p>
          <a:p>
            <a:pPr lvl="1"/>
            <a:r>
              <a:rPr lang="en-US" altLang="en-US" dirty="0"/>
              <a:t>And the most complicated civil engineering products pale in comparison the complexity of a modern IT system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Electrical engineers</a:t>
            </a:r>
            <a:r>
              <a:rPr lang="en-US" altLang="en-US" dirty="0"/>
              <a:t> took a couple of </a:t>
            </a:r>
            <a:r>
              <a:rPr lang="en-US" altLang="en-US" dirty="0">
                <a:solidFill>
                  <a:schemeClr val="tx2"/>
                </a:solidFill>
              </a:rPr>
              <a:t>centuries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5576" y="5574682"/>
            <a:ext cx="6050735" cy="954107"/>
          </a:xfrm>
          <a:prstGeom prst="rect">
            <a:avLst/>
          </a:prstGeom>
          <a:solidFill>
            <a:srgbClr val="0033CC"/>
          </a:solidFill>
          <a:ln w="28575">
            <a:solidFill>
              <a:srgbClr val="000000"/>
            </a:solidFill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No way researchers, educators, or engineers could keep up 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SWE 637 -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394C0-B513-4987-ABFD-384AAF3DE5F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Theory, practice, and education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8900" y="1085850"/>
            <a:ext cx="8966200" cy="511175"/>
          </a:xfrm>
        </p:spPr>
        <p:txBody>
          <a:bodyPr/>
          <a:lstStyle/>
          <a:p>
            <a:r>
              <a:rPr lang="en-US" altLang="en-US" dirty="0"/>
              <a:t>What have you learned in college ?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SWE 637 - Software Testing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6FE82A-05F6-492C-90FB-7493EBA0251F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5250" y="1746250"/>
            <a:ext cx="3873500" cy="523875"/>
          </a:xfrm>
          <a:prstGeom prst="rect">
            <a:avLst/>
          </a:prstGeom>
          <a:solidFill>
            <a:srgbClr val="0033CC"/>
          </a:solidFill>
          <a:ln w="28575">
            <a:solidFill>
              <a:srgbClr val="000000"/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How to build houses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8900" y="2386982"/>
            <a:ext cx="8966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General software engineering courses (SWE 321) introduce a few concepts about buildings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4325" y="3370263"/>
            <a:ext cx="8515350" cy="1384300"/>
          </a:xfrm>
          <a:prstGeom prst="rect">
            <a:avLst/>
          </a:prstGeom>
          <a:solidFill>
            <a:srgbClr val="0033CC"/>
          </a:solidFill>
          <a:ln w="28575">
            <a:solidFill>
              <a:srgbClr val="000000"/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The way we build software has changed dramatically since the CS curriculum stabilized in 1980 !!!!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8900" y="4903788"/>
            <a:ext cx="89662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Very little new development is being done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Maintenance … evolution … re-engineering … maintainability … being “agile”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can you do?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 a </a:t>
            </a:r>
            <a:r>
              <a:rPr lang="en-US" altLang="en-US" dirty="0">
                <a:solidFill>
                  <a:schemeClr val="tx2"/>
                </a:solidFill>
              </a:rPr>
              <a:t>developer</a:t>
            </a:r>
            <a:r>
              <a:rPr lang="en-US" altLang="en-US" dirty="0"/>
              <a:t> …</a:t>
            </a:r>
          </a:p>
          <a:p>
            <a:pPr lvl="1"/>
            <a:r>
              <a:rPr lang="en-US" altLang="en-US" dirty="0"/>
              <a:t>Program very </a:t>
            </a:r>
            <a:r>
              <a:rPr lang="en-US" altLang="en-US" dirty="0">
                <a:solidFill>
                  <a:schemeClr val="tx2"/>
                </a:solidFill>
              </a:rPr>
              <a:t>neatly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Design</a:t>
            </a:r>
            <a:r>
              <a:rPr lang="en-US" altLang="en-US" dirty="0"/>
              <a:t> to make change easy</a:t>
            </a:r>
          </a:p>
          <a:p>
            <a:pPr lvl="1"/>
            <a:r>
              <a:rPr lang="en-US" altLang="en-US" dirty="0"/>
              <a:t>Follow </a:t>
            </a:r>
            <a:r>
              <a:rPr lang="en-US" altLang="en-US" dirty="0">
                <a:solidFill>
                  <a:schemeClr val="tx2"/>
                </a:solidFill>
              </a:rPr>
              <a:t>processes</a:t>
            </a:r>
            <a:r>
              <a:rPr lang="en-US" altLang="en-US" dirty="0"/>
              <a:t> that make change easy</a:t>
            </a:r>
          </a:p>
          <a:p>
            <a:r>
              <a:rPr lang="en-US" altLang="en-US" dirty="0"/>
              <a:t>As a </a:t>
            </a:r>
            <a:r>
              <a:rPr lang="en-US" altLang="en-US" dirty="0">
                <a:solidFill>
                  <a:schemeClr val="tx2"/>
                </a:solidFill>
              </a:rPr>
              <a:t>professional</a:t>
            </a:r>
            <a:r>
              <a:rPr lang="en-US" altLang="en-US" dirty="0"/>
              <a:t> …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Listen</a:t>
            </a:r>
            <a:r>
              <a:rPr lang="en-US" altLang="en-US" dirty="0"/>
              <a:t> to your colleagues when they teach you things you didn’t learn in college</a:t>
            </a:r>
          </a:p>
          <a:p>
            <a:pPr lvl="1"/>
            <a:r>
              <a:rPr lang="en-US" altLang="en-US" dirty="0"/>
              <a:t>Take </a:t>
            </a:r>
            <a:r>
              <a:rPr lang="en-US" altLang="en-US" dirty="0">
                <a:solidFill>
                  <a:schemeClr val="tx2"/>
                </a:solidFill>
              </a:rPr>
              <a:t>training classes</a:t>
            </a:r>
            <a:r>
              <a:rPr lang="en-US" altLang="en-US" dirty="0"/>
              <a:t> eagerly (in the next 20 years, you should spend more time in training than you spent in college CS courses)</a:t>
            </a:r>
          </a:p>
          <a:p>
            <a:pPr lvl="1"/>
            <a:r>
              <a:rPr lang="en-US" altLang="en-US" dirty="0"/>
              <a:t>Further your </a:t>
            </a:r>
            <a:r>
              <a:rPr lang="en-US" altLang="en-US" dirty="0">
                <a:solidFill>
                  <a:schemeClr val="tx2"/>
                </a:solidFill>
              </a:rPr>
              <a:t>education</a:t>
            </a:r>
            <a:r>
              <a:rPr lang="en-US" altLang="en-US" dirty="0"/>
              <a:t> (MS degree)</a:t>
            </a:r>
          </a:p>
          <a:p>
            <a:pPr lvl="1"/>
            <a:endParaRPr lang="en-US" altLang="en-US" dirty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SWE 637 - Software Testing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75A80F-BCEA-425C-BC24-0F29A7F8E575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Current reality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Most software development is actually maintenance</a:t>
            </a:r>
          </a:p>
          <a:p>
            <a:pPr lvl="1"/>
            <a:r>
              <a:rPr lang="en-US" altLang="en-US" dirty="0"/>
              <a:t>“Evolution” is probably more accurate </a:t>
            </a:r>
          </a:p>
          <a:p>
            <a:r>
              <a:rPr lang="en-US" altLang="en-US" dirty="0"/>
              <a:t>Evolution is not as boring as it was in the 1980s</a:t>
            </a:r>
          </a:p>
          <a:p>
            <a:r>
              <a:rPr lang="en-US" altLang="en-US" dirty="0"/>
              <a:t>“</a:t>
            </a:r>
            <a:r>
              <a:rPr lang="en-US" altLang="en-US" i="1" dirty="0"/>
              <a:t>We have as many testers as we have developers. And developers spend half their time testing. We’re more of a testing organization than we're a software organization</a:t>
            </a:r>
            <a:r>
              <a:rPr lang="en-US" altLang="en-US" dirty="0"/>
              <a:t>.”</a:t>
            </a:r>
          </a:p>
          <a:p>
            <a:pPr lvl="1"/>
            <a:r>
              <a:rPr lang="en-US" altLang="en-US" dirty="0"/>
              <a:t>Bill Gates of Microsoft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9731" y="4778804"/>
            <a:ext cx="7776446" cy="974725"/>
          </a:xfrm>
          <a:prstGeom prst="rect">
            <a:avLst/>
          </a:prstGeom>
          <a:solidFill>
            <a:srgbClr val="0033CC"/>
          </a:solidFill>
          <a:ln w="28575">
            <a:solidFill>
              <a:srgbClr val="000000"/>
            </a:solidFill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This class teaches modern methods for a dominant portion of software development: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SWE 637 -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394C0-B513-4987-ABFD-384AAF3DE5F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16BEB04-05F9-C245-8D1B-F146D66D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391" y="5826554"/>
            <a:ext cx="3667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Reliability &amp; Testing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9425-470E-5145-0D46-075D45D2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01C2-EED4-A1AF-06C1-5C8F916A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Self 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is this class about and why you should take it</a:t>
            </a:r>
          </a:p>
          <a:p>
            <a:r>
              <a:rPr lang="en-US" dirty="0"/>
              <a:t>Responsibilities and syllabus review</a:t>
            </a:r>
          </a:p>
          <a:p>
            <a:r>
              <a:rPr lang="en-US" dirty="0"/>
              <a:t>15 min break</a:t>
            </a:r>
          </a:p>
          <a:p>
            <a:r>
              <a:rPr lang="en-US" dirty="0"/>
              <a:t>Chapter 1 - Why Do We Test Software?</a:t>
            </a:r>
          </a:p>
          <a:p>
            <a:r>
              <a:rPr lang="en-US" dirty="0"/>
              <a:t>Introduce Assignment 1</a:t>
            </a:r>
          </a:p>
          <a:p>
            <a:pPr lvl="1"/>
            <a:r>
              <a:rPr lang="en-US" dirty="0">
                <a:hlinkClick r:id="rId2"/>
              </a:rPr>
              <a:t>https://cs.gmu.edu/~winglam/classes/637/assigns/assign01.html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0452-648B-85D9-6C65-6F0365EA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SWE 637 - Software Testing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F6E83-CEBD-C001-CC3E-7E5D06BA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Wing Lam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A9FBA-943C-CA97-FA52-09C6FC37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394C0-B513-4987-ABFD-384AAF3DE5F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88125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2AE0FE-0742-4FBA-B31E-491AC349AEF7}" type="datetime5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24-Aug-23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C2B421-F59A-41CC-B3FD-2052FF269974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858838"/>
          </a:xfrm>
        </p:spPr>
        <p:txBody>
          <a:bodyPr/>
          <a:lstStyle/>
          <a:p>
            <a:r>
              <a:rPr lang="en-US" dirty="0"/>
              <a:t>Responsibilities of teaching staff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5562600"/>
          </a:xfrm>
        </p:spPr>
        <p:txBody>
          <a:bodyPr/>
          <a:lstStyle/>
          <a:p>
            <a:r>
              <a:rPr lang="en-US" dirty="0"/>
              <a:t>Prepare </a:t>
            </a:r>
            <a:r>
              <a:rPr lang="en-US" dirty="0">
                <a:solidFill>
                  <a:schemeClr val="tx2"/>
                </a:solidFill>
              </a:rPr>
              <a:t>useful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interesting knowledge</a:t>
            </a:r>
            <a:r>
              <a:rPr lang="en-US" dirty="0"/>
              <a:t> for you</a:t>
            </a:r>
          </a:p>
          <a:p>
            <a:r>
              <a:rPr lang="en-US" dirty="0"/>
              <a:t>Post materials on class website </a:t>
            </a:r>
            <a:r>
              <a:rPr lang="en-US" dirty="0">
                <a:solidFill>
                  <a:schemeClr val="tx2"/>
                </a:solidFill>
              </a:rPr>
              <a:t>before</a:t>
            </a:r>
            <a:r>
              <a:rPr lang="en-US" dirty="0"/>
              <a:t> class</a:t>
            </a:r>
          </a:p>
          <a:p>
            <a:r>
              <a:rPr lang="en-US" dirty="0"/>
              <a:t>Come to class </a:t>
            </a:r>
            <a:r>
              <a:rPr lang="en-US" dirty="0">
                <a:solidFill>
                  <a:schemeClr val="tx2"/>
                </a:solidFill>
              </a:rPr>
              <a:t>on time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prepared</a:t>
            </a:r>
            <a:r>
              <a:rPr lang="en-US" dirty="0"/>
              <a:t> to teach</a:t>
            </a:r>
          </a:p>
          <a:p>
            <a:r>
              <a:rPr lang="en-US" dirty="0"/>
              <a:t>Offer </a:t>
            </a:r>
            <a:r>
              <a:rPr lang="en-US" u="sng" dirty="0">
                <a:solidFill>
                  <a:schemeClr val="tx2"/>
                </a:solidFill>
              </a:rPr>
              <a:t>challenging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but</a:t>
            </a:r>
            <a:r>
              <a:rPr lang="en-US" dirty="0">
                <a:solidFill>
                  <a:schemeClr val="tx2"/>
                </a:solidFill>
              </a:rPr>
              <a:t> reasonable</a:t>
            </a:r>
            <a:r>
              <a:rPr lang="en-US" dirty="0"/>
              <a:t> assignments and tests</a:t>
            </a:r>
          </a:p>
          <a:p>
            <a:r>
              <a:rPr lang="en-US" dirty="0"/>
              <a:t>Grade </a:t>
            </a:r>
            <a:r>
              <a:rPr lang="en-US" dirty="0">
                <a:solidFill>
                  <a:schemeClr val="tx2"/>
                </a:solidFill>
              </a:rPr>
              <a:t>fairly</a:t>
            </a:r>
            <a:r>
              <a:rPr lang="en-US" dirty="0"/>
              <a:t> without bias</a:t>
            </a:r>
          </a:p>
          <a:p>
            <a:r>
              <a:rPr lang="en-US" dirty="0">
                <a:solidFill>
                  <a:schemeClr val="tx2"/>
                </a:solidFill>
              </a:rPr>
              <a:t>Return graded work promptly</a:t>
            </a:r>
            <a:r>
              <a:rPr lang="en-US" dirty="0"/>
              <a:t> with educational comments</a:t>
            </a:r>
          </a:p>
          <a:p>
            <a:pPr lvl="1"/>
            <a:r>
              <a:rPr lang="en-US" sz="2000" dirty="0"/>
              <a:t>Quizzes will be returned one class after it was taken</a:t>
            </a:r>
          </a:p>
          <a:p>
            <a:pPr lvl="1"/>
            <a:r>
              <a:rPr lang="en-US" sz="2000" dirty="0"/>
              <a:t>Assignments will be returned within 3 weeks after the original due date</a:t>
            </a:r>
          </a:p>
          <a:p>
            <a:pPr lvl="1"/>
            <a:r>
              <a:rPr lang="en-US" sz="2000" dirty="0"/>
              <a:t>In-class exercises will be graded within one class</a:t>
            </a:r>
          </a:p>
          <a:p>
            <a:r>
              <a:rPr lang="en-US" dirty="0">
                <a:solidFill>
                  <a:schemeClr val="tx2"/>
                </a:solidFill>
              </a:rPr>
              <a:t>Goals</a:t>
            </a:r>
            <a:r>
              <a:rPr lang="en-US" dirty="0"/>
              <a:t> :</a:t>
            </a:r>
          </a:p>
          <a:p>
            <a:pPr lvl="1"/>
            <a:r>
              <a:rPr lang="en-US" sz="2000" dirty="0"/>
              <a:t>Have </a:t>
            </a:r>
            <a:r>
              <a:rPr lang="en-US" sz="2000" dirty="0">
                <a:solidFill>
                  <a:schemeClr val="tx2"/>
                </a:solidFill>
              </a:rPr>
              <a:t>interesting</a:t>
            </a:r>
            <a:r>
              <a:rPr lang="en-US" sz="2000" dirty="0"/>
              <a:t> lectures</a:t>
            </a:r>
          </a:p>
          <a:p>
            <a:pPr lvl="1"/>
            <a:r>
              <a:rPr lang="en-US" sz="2000" dirty="0"/>
              <a:t>Make the class </a:t>
            </a:r>
            <a:r>
              <a:rPr lang="en-US" sz="2000" dirty="0">
                <a:solidFill>
                  <a:schemeClr val="tx2"/>
                </a:solidFill>
              </a:rPr>
              <a:t>fun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chemeClr val="tx2"/>
                </a:solidFill>
              </a:rPr>
              <a:t>technology appropriately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5724EA-A5D2-426C-8F85-C75E46574989}" type="datetime5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24-Aug-23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FCFEAD-D475-434F-B6F2-AC311B98DC7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10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60400"/>
          </a:xfrm>
        </p:spPr>
        <p:txBody>
          <a:bodyPr/>
          <a:lstStyle/>
          <a:p>
            <a:r>
              <a:rPr lang="en-US" dirty="0"/>
              <a:t>Responsibilities of students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66700" y="990600"/>
            <a:ext cx="8610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Come to class </a:t>
            </a:r>
            <a:r>
              <a:rPr lang="en-US" dirty="0">
                <a:solidFill>
                  <a:schemeClr val="tx2"/>
                </a:solidFill>
              </a:rPr>
              <a:t>on time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15% of your grade will be from class attendance/participation</a:t>
            </a:r>
          </a:p>
          <a:p>
            <a:pPr>
              <a:lnSpc>
                <a:spcPct val="90000"/>
              </a:lnSpc>
            </a:pPr>
            <a:r>
              <a:rPr lang="en-US" dirty="0"/>
              <a:t>If you miss a class, </a:t>
            </a:r>
            <a:r>
              <a:rPr lang="en-US" dirty="0">
                <a:solidFill>
                  <a:schemeClr val="tx2"/>
                </a:solidFill>
              </a:rPr>
              <a:t>learn material</a:t>
            </a:r>
            <a:r>
              <a:rPr lang="en-US" dirty="0"/>
              <a:t> on your own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Listen</a:t>
            </a:r>
            <a:r>
              <a:rPr lang="en-US" dirty="0"/>
              <a:t> to all instructions</a:t>
            </a:r>
          </a:p>
          <a:p>
            <a:pPr>
              <a:lnSpc>
                <a:spcPct val="90000"/>
              </a:lnSpc>
            </a:pPr>
            <a:r>
              <a:rPr lang="en-US" dirty="0"/>
              <a:t>Turn in assignments </a:t>
            </a:r>
            <a:r>
              <a:rPr lang="en-US" dirty="0">
                <a:solidFill>
                  <a:schemeClr val="tx2"/>
                </a:solidFill>
              </a:rPr>
              <a:t>on time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Ask for help</a:t>
            </a:r>
            <a:r>
              <a:rPr lang="en-US" dirty="0"/>
              <a:t> when you’re confused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Read</a:t>
            </a:r>
            <a:r>
              <a:rPr lang="en-US" dirty="0"/>
              <a:t> the material</a:t>
            </a:r>
          </a:p>
          <a:p>
            <a:pPr>
              <a:lnSpc>
                <a:spcPct val="90000"/>
              </a:lnSpc>
            </a:pPr>
            <a:r>
              <a:rPr lang="en-US" dirty="0"/>
              <a:t>If you disagree with my policies, </a:t>
            </a:r>
            <a:r>
              <a:rPr lang="en-US" dirty="0">
                <a:solidFill>
                  <a:schemeClr val="tx2"/>
                </a:solidFill>
              </a:rPr>
              <a:t>disagree politely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Goals</a:t>
            </a:r>
            <a:r>
              <a:rPr lang="en-US" dirty="0"/>
              <a:t> 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</a:t>
            </a:r>
            <a:r>
              <a:rPr lang="en-US" dirty="0">
                <a:solidFill>
                  <a:schemeClr val="tx2"/>
                </a:solidFill>
              </a:rPr>
              <a:t>before</a:t>
            </a:r>
            <a:r>
              <a:rPr lang="en-US" dirty="0"/>
              <a:t> class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Learn</a:t>
            </a:r>
            <a:r>
              <a:rPr lang="en-US" dirty="0"/>
              <a:t> enough to earn a good grade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notes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5257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slides summarize</a:t>
            </a:r>
            <a:r>
              <a:rPr lang="en-US" dirty="0"/>
              <a:t> the material</a:t>
            </a:r>
          </a:p>
          <a:p>
            <a:r>
              <a:rPr lang="en-US" dirty="0"/>
              <a:t>My </a:t>
            </a:r>
            <a:r>
              <a:rPr lang="en-US" dirty="0">
                <a:solidFill>
                  <a:schemeClr val="tx2"/>
                </a:solidFill>
              </a:rPr>
              <a:t>words</a:t>
            </a:r>
            <a:r>
              <a:rPr lang="en-US" dirty="0"/>
              <a:t> emphasize </a:t>
            </a:r>
            <a:r>
              <a:rPr lang="en-US" dirty="0">
                <a:solidFill>
                  <a:schemeClr val="tx2"/>
                </a:solidFill>
              </a:rPr>
              <a:t>highlights</a:t>
            </a:r>
          </a:p>
          <a:p>
            <a:r>
              <a:rPr lang="en-US" dirty="0"/>
              <a:t>We </a:t>
            </a:r>
            <a:r>
              <a:rPr lang="en-US" dirty="0">
                <a:solidFill>
                  <a:schemeClr val="tx2"/>
                </a:solidFill>
              </a:rPr>
              <a:t>learn</a:t>
            </a:r>
            <a:r>
              <a:rPr lang="en-US" dirty="0"/>
              <a:t> a lot by </a:t>
            </a:r>
            <a:r>
              <a:rPr lang="en-US" dirty="0">
                <a:solidFill>
                  <a:schemeClr val="tx2"/>
                </a:solidFill>
              </a:rPr>
              <a:t>transferring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Through our ears</a:t>
            </a:r>
          </a:p>
          <a:p>
            <a:pPr lvl="1"/>
            <a:r>
              <a:rPr lang="en-US" dirty="0"/>
              <a:t>To our brains</a:t>
            </a:r>
          </a:p>
          <a:p>
            <a:pPr lvl="1"/>
            <a:r>
              <a:rPr lang="en-US" dirty="0"/>
              <a:t>To our pencils and onto paper</a:t>
            </a:r>
          </a:p>
          <a:p>
            <a:r>
              <a:rPr lang="en-US" dirty="0"/>
              <a:t>Unless you have a </a:t>
            </a:r>
            <a:r>
              <a:rPr lang="en-US" dirty="0">
                <a:solidFill>
                  <a:schemeClr val="tx2"/>
                </a:solidFill>
              </a:rPr>
              <a:t>perfect memory</a:t>
            </a:r>
            <a:r>
              <a:rPr lang="en-US" dirty="0"/>
              <a:t>, notes are expected</a:t>
            </a:r>
          </a:p>
          <a:p>
            <a:r>
              <a:rPr lang="en-US" dirty="0"/>
              <a:t>Paper and pencil will also be needed for in-class exercises!</a:t>
            </a:r>
          </a:p>
        </p:txBody>
      </p:sp>
      <p:grpSp>
        <p:nvGrpSpPr>
          <p:cNvPr id="5124" name="Group 7"/>
          <p:cNvGrpSpPr>
            <a:grpSpLocks/>
          </p:cNvGrpSpPr>
          <p:nvPr/>
        </p:nvGrpSpPr>
        <p:grpSpPr bwMode="auto">
          <a:xfrm>
            <a:off x="914400" y="4953000"/>
            <a:ext cx="7315200" cy="1143000"/>
            <a:chOff x="576" y="3432"/>
            <a:chExt cx="4608" cy="720"/>
          </a:xfrm>
        </p:grpSpPr>
        <p:sp>
          <p:nvSpPr>
            <p:cNvPr id="5128" name="Rectangle 6"/>
            <p:cNvSpPr>
              <a:spLocks noChangeArrowheads="1"/>
            </p:cNvSpPr>
            <p:nvPr/>
          </p:nvSpPr>
          <p:spPr bwMode="auto">
            <a:xfrm>
              <a:off x="576" y="3432"/>
              <a:ext cx="4608" cy="720"/>
            </a:xfrm>
            <a:prstGeom prst="rect">
              <a:avLst/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7463" name="Rectangle 7"/>
            <p:cNvSpPr>
              <a:spLocks noChangeArrowheads="1"/>
            </p:cNvSpPr>
            <p:nvPr/>
          </p:nvSpPr>
          <p:spPr bwMode="auto">
            <a:xfrm>
              <a:off x="619" y="3486"/>
              <a:ext cx="4522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 MT" pitchFamily="34" charset="0"/>
                  <a:ea typeface="+mn-ea"/>
                  <a:cs typeface="+mn-cs"/>
                </a:rPr>
                <a:t>Taking notes will make a difference in your performance</a:t>
              </a:r>
            </a:p>
          </p:txBody>
        </p:sp>
      </p:grpSp>
      <p:sp>
        <p:nvSpPr>
          <p:cNvPr id="5125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1B4857-EC43-4825-A908-A3F9904754DE}" type="datetime5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24-Aug-23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8A48EF-B620-46A1-9E52-5382DB7B537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9425-470E-5145-0D46-075D45D2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01C2-EED4-A1AF-06C1-5C8F916A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introduction</a:t>
            </a:r>
          </a:p>
          <a:p>
            <a:r>
              <a:rPr lang="en-US" dirty="0"/>
              <a:t>What is this class about and why you should take it</a:t>
            </a:r>
          </a:p>
          <a:p>
            <a:r>
              <a:rPr lang="en-US" dirty="0"/>
              <a:t>Responsibilities and syllabus review</a:t>
            </a:r>
          </a:p>
          <a:p>
            <a:r>
              <a:rPr lang="en-US" dirty="0"/>
              <a:t>15 min break</a:t>
            </a:r>
          </a:p>
          <a:p>
            <a:r>
              <a:rPr lang="en-US" dirty="0"/>
              <a:t>Chapter 1 - Why Do We Test Software?</a:t>
            </a:r>
          </a:p>
          <a:p>
            <a:r>
              <a:rPr lang="en-US" dirty="0"/>
              <a:t>Introduce Assignment 1</a:t>
            </a:r>
          </a:p>
          <a:p>
            <a:pPr lvl="1"/>
            <a:r>
              <a:rPr lang="en-US" dirty="0">
                <a:hlinkClick r:id="rId2"/>
              </a:rPr>
              <a:t>https://cs.gmu.edu/~winglam/classes/637/assigns/assign01.html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0452-648B-85D9-6C65-6F0365EA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SWE 637 - Software Testing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F6E83-CEBD-C001-CC3E-7E5D06BA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© Wing Lam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A9FBA-943C-CA97-FA52-09C6FC37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394C0-B513-4987-ABFD-384AAF3DE5F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83470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</a:t>
            </a:r>
            <a:r>
              <a:rPr lang="en-US" sz="3200" dirty="0"/>
              <a:t>mm</a:t>
            </a:r>
            <a:r>
              <a:rPr lang="en-US" dirty="0"/>
              <a:t>unication devices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phones, PDAs, beepers, laptops …</a:t>
            </a:r>
          </a:p>
          <a:p>
            <a:r>
              <a:rPr lang="en-US" dirty="0"/>
              <a:t>Texting, </a:t>
            </a:r>
            <a:r>
              <a:rPr lang="en-US" dirty="0" err="1"/>
              <a:t>IMming</a:t>
            </a:r>
            <a:r>
              <a:rPr lang="en-US" dirty="0"/>
              <a:t>, Email, web surfing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are all great tools – </a:t>
            </a:r>
            <a:r>
              <a:rPr lang="en-US" dirty="0">
                <a:solidFill>
                  <a:schemeClr val="tx2"/>
                </a:solidFill>
              </a:rPr>
              <a:t>out of the classroom</a:t>
            </a:r>
          </a:p>
          <a:p>
            <a:r>
              <a:rPr lang="en-US" dirty="0"/>
              <a:t>In the classroom, they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Distract</a:t>
            </a:r>
            <a:r>
              <a:rPr lang="en-US" dirty="0"/>
              <a:t> the professor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Annoy</a:t>
            </a:r>
            <a:r>
              <a:rPr lang="en-US" dirty="0"/>
              <a:t> your classmates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Interfere</a:t>
            </a:r>
            <a:r>
              <a:rPr lang="en-US" dirty="0"/>
              <a:t> with your ability to learn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Computers</a:t>
            </a:r>
            <a:r>
              <a:rPr lang="en-US" dirty="0"/>
              <a:t> can be used anytime I am not lecturing</a:t>
            </a:r>
          </a:p>
          <a:p>
            <a:r>
              <a:rPr lang="en-US" dirty="0"/>
              <a:t>Other gadgets should be </a:t>
            </a:r>
            <a:r>
              <a:rPr lang="en-US" dirty="0">
                <a:solidFill>
                  <a:schemeClr val="tx2"/>
                </a:solidFill>
              </a:rPr>
              <a:t>silent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put away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E454AE-2E7F-4C74-A648-8A09151565DC}" type="datetime5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24-Aug-23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DEA94A-F4D1-41BE-93F5-4E77C5AF29C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A107E-B762-42C9-8D25-9FC761510A7C}" type="datetime5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24-Aug-23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508E29-2D99-4DBD-9977-5EAE7A172D8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91600" cy="1576388"/>
          </a:xfrm>
        </p:spPr>
        <p:txBody>
          <a:bodyPr/>
          <a:lstStyle/>
          <a:p>
            <a:r>
              <a:rPr lang="en-US"/>
              <a:t>Books have knowledge</a:t>
            </a:r>
          </a:p>
          <a:p>
            <a:r>
              <a:rPr lang="en-US"/>
              <a:t>Professors are simply guides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66700" y="2819400"/>
            <a:ext cx="8610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Information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comes from lectures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Knowledge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comes from books and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homeworks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Wisdom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comes from experience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52700" y="4876800"/>
            <a:ext cx="4038600" cy="1143000"/>
            <a:chOff x="1008" y="2880"/>
            <a:chExt cx="2544" cy="720"/>
          </a:xfrm>
        </p:grpSpPr>
        <p:sp>
          <p:nvSpPr>
            <p:cNvPr id="6153" name="Rectangle 6"/>
            <p:cNvSpPr>
              <a:spLocks noChangeArrowheads="1"/>
            </p:cNvSpPr>
            <p:nvPr/>
          </p:nvSpPr>
          <p:spPr bwMode="auto">
            <a:xfrm>
              <a:off x="1008" y="2880"/>
              <a:ext cx="2544" cy="720"/>
            </a:xfrm>
            <a:prstGeom prst="rect">
              <a:avLst/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7463" name="Rectangle 7"/>
            <p:cNvSpPr>
              <a:spLocks noChangeArrowheads="1"/>
            </p:cNvSpPr>
            <p:nvPr/>
          </p:nvSpPr>
          <p:spPr bwMode="auto">
            <a:xfrm>
              <a:off x="1032" y="3035"/>
              <a:ext cx="2496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 MT" pitchFamily="34" charset="0"/>
                  <a:ea typeface="+mn-ea"/>
                  <a:cs typeface="+mn-cs"/>
                </a:rPr>
                <a:t>Read, Read, Read 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042F-570B-8E4F-BAC7-30FAD009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58AA-933E-1344-90EE-4720DCF1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https://cs.gmu.edu/~winglam/classes/637</a:t>
            </a:r>
            <a:endParaRPr lang="en-US" dirty="0"/>
          </a:p>
          <a:p>
            <a:r>
              <a:rPr lang="en-US" dirty="0"/>
              <a:t>Course staff</a:t>
            </a:r>
          </a:p>
          <a:p>
            <a:r>
              <a:rPr lang="en-US" dirty="0"/>
              <a:t>Office hours</a:t>
            </a:r>
          </a:p>
          <a:p>
            <a:r>
              <a:rPr lang="en-US" dirty="0"/>
              <a:t>Textbook requirements</a:t>
            </a:r>
          </a:p>
          <a:p>
            <a:r>
              <a:rPr lang="en-US" dirty="0"/>
              <a:t>Pre-requisites</a:t>
            </a:r>
          </a:p>
          <a:p>
            <a:r>
              <a:rPr lang="en-US" dirty="0"/>
              <a:t>Grading formula</a:t>
            </a:r>
          </a:p>
          <a:p>
            <a:r>
              <a:rPr lang="en-US" dirty="0"/>
              <a:t>Assignment deadlines</a:t>
            </a:r>
          </a:p>
          <a:p>
            <a:r>
              <a:rPr lang="en-US" dirty="0"/>
              <a:t>Quiz retakes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E02F-156C-DB4D-BDA0-71805DCA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FE0BB0-439E-4EBE-8D92-1272C24C6DB3}" type="datetime5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24-Aug-23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89F8-529A-4440-A2F9-401ECCB8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C3EE7-3CC2-4546-8A8F-CE533476AA6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97419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6)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742154-05E0-4FD4-B04E-B92FD3670A3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BA3C5E6-542B-FA2E-B3C2-26F6A4DDE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085850"/>
            <a:ext cx="8966200" cy="52911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Answer the questions in the following with a neighboring student: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https://cs.gmu.edu/~winglam/classes/637/inClass/week1-SCI.html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may work with as many neighboring students as you want. </a:t>
            </a:r>
            <a:br>
              <a:rPr lang="en-US" sz="2400" dirty="0"/>
            </a:br>
            <a:r>
              <a:rPr lang="en-US" sz="2400" dirty="0"/>
              <a:t>Every group of students turns in </a:t>
            </a:r>
            <a:r>
              <a:rPr lang="en-US" sz="2400" i="1" dirty="0"/>
              <a:t>one</a:t>
            </a:r>
            <a:r>
              <a:rPr lang="en-US" sz="2400" dirty="0"/>
              <a:t> piece of paper with everyone’s full name and email (you may omit @</a:t>
            </a:r>
            <a:r>
              <a:rPr lang="en-US" sz="2400" dirty="0" err="1"/>
              <a:t>gmu.edu</a:t>
            </a:r>
            <a:r>
              <a:rPr lang="en-US" sz="2400" dirty="0"/>
              <a:t>)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667937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042F-570B-8E4F-BAC7-30FAD009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 about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58AA-933E-1344-90EE-4720DCF1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73711"/>
            <a:ext cx="9005888" cy="5772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make sure you understand the following if you decide to take this course:</a:t>
            </a:r>
          </a:p>
          <a:p>
            <a:r>
              <a:rPr lang="en-US" dirty="0"/>
              <a:t>What this course is expected to teach you (e.g., theory vs. practice)</a:t>
            </a:r>
          </a:p>
          <a:p>
            <a:r>
              <a:rPr lang="en-US" dirty="0"/>
              <a:t>What this course assumes you know already (e.g., sufficient Java, JUnit, and Maven understanding)</a:t>
            </a:r>
          </a:p>
          <a:p>
            <a:r>
              <a:rPr lang="en-US" dirty="0"/>
              <a:t>In-class quizzes are meant to be difficult; in prior semesters, most students retake many of the quizzes</a:t>
            </a:r>
          </a:p>
          <a:p>
            <a:pPr lvl="1"/>
            <a:r>
              <a:rPr lang="en-US" sz="2000" dirty="0"/>
              <a:t>If you are getting around 80% on each quiz, you are likely doing fine</a:t>
            </a:r>
            <a:endParaRPr lang="en-US" dirty="0"/>
          </a:p>
          <a:p>
            <a:r>
              <a:rPr lang="en-US" dirty="0"/>
              <a:t>From prior semesters, roughly 75% got B or higher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E02F-156C-DB4D-BDA0-71805DCA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FE0BB0-439E-4EBE-8D92-1272C24C6DB3}" type="datetime5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24-Aug-23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89F8-529A-4440-A2F9-401ECCB8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C3EE7-3CC2-4546-8A8F-CE533476AA6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89495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9425-470E-5145-0D46-075D45D2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01C2-EED4-A1AF-06C1-5C8F916A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Self 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is this class about and why you should take it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Responsibilities and syllabus review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15 min break</a:t>
            </a:r>
          </a:p>
          <a:p>
            <a:r>
              <a:rPr lang="en-US" dirty="0"/>
              <a:t>Chapter 1 - Why Do We Test Software?</a:t>
            </a:r>
          </a:p>
          <a:p>
            <a:r>
              <a:rPr lang="en-US" dirty="0"/>
              <a:t>Introduce Assignment 1</a:t>
            </a:r>
          </a:p>
          <a:p>
            <a:pPr lvl="1"/>
            <a:r>
              <a:rPr lang="en-US" dirty="0">
                <a:hlinkClick r:id="rId2"/>
              </a:rPr>
              <a:t>https://cs.gmu.edu/~winglam/classes/637/assigns/assign01.html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0452-648B-85D9-6C65-6F0365EA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SWE 637 - Software Testing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F6E83-CEBD-C001-CC3E-7E5D06BA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Wing Lam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A9FBA-943C-CA97-FA52-09C6FC37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394C0-B513-4987-ABFD-384AAF3DE5F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9321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the 21st Century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8900" y="770021"/>
            <a:ext cx="8966200" cy="5606967"/>
          </a:xfrm>
        </p:spPr>
        <p:txBody>
          <a:bodyPr/>
          <a:lstStyle/>
          <a:p>
            <a:r>
              <a:rPr lang="en-US" sz="2800" b="0" dirty="0"/>
              <a:t>Software defines </a:t>
            </a:r>
            <a:r>
              <a:rPr lang="en-US" sz="2800" b="0" dirty="0">
                <a:solidFill>
                  <a:srgbClr val="FFFF00"/>
                </a:solidFill>
              </a:rPr>
              <a:t>behavior</a:t>
            </a:r>
            <a:endParaRPr lang="en-US" b="0" dirty="0">
              <a:solidFill>
                <a:srgbClr val="FFFF00"/>
              </a:solidFill>
            </a:endParaRPr>
          </a:p>
          <a:p>
            <a:pPr lvl="1"/>
            <a:r>
              <a:rPr lang="en-US" sz="1800" b="0" dirty="0"/>
              <a:t>network routers, finance, switching networks, other infrastructure</a:t>
            </a:r>
          </a:p>
          <a:p>
            <a:r>
              <a:rPr lang="en-US" sz="2800" b="0" dirty="0"/>
              <a:t>Today’s software </a:t>
            </a:r>
            <a:r>
              <a:rPr lang="en-US" sz="2800" b="0" dirty="0">
                <a:solidFill>
                  <a:schemeClr val="tx2"/>
                </a:solidFill>
              </a:rPr>
              <a:t>market</a:t>
            </a:r>
            <a:r>
              <a:rPr lang="en-US" sz="2800" b="0" dirty="0"/>
              <a:t> :</a:t>
            </a:r>
          </a:p>
          <a:p>
            <a:pPr lvl="1"/>
            <a:r>
              <a:rPr lang="en-US" sz="2000" b="0" dirty="0"/>
              <a:t>is much </a:t>
            </a:r>
            <a:r>
              <a:rPr lang="en-US" sz="2000" b="0" dirty="0">
                <a:solidFill>
                  <a:schemeClr val="tx2"/>
                </a:solidFill>
              </a:rPr>
              <a:t>bigger</a:t>
            </a:r>
          </a:p>
          <a:p>
            <a:pPr lvl="1"/>
            <a:r>
              <a:rPr lang="en-US" sz="2000" b="0" dirty="0"/>
              <a:t>is more </a:t>
            </a:r>
            <a:r>
              <a:rPr lang="en-US" sz="2000" b="0" dirty="0">
                <a:solidFill>
                  <a:schemeClr val="tx2"/>
                </a:solidFill>
              </a:rPr>
              <a:t>competitive</a:t>
            </a:r>
          </a:p>
          <a:p>
            <a:pPr lvl="1"/>
            <a:r>
              <a:rPr lang="en-US" sz="2000" b="0" dirty="0"/>
              <a:t>has more </a:t>
            </a:r>
            <a:r>
              <a:rPr lang="en-US" sz="2000" b="0" dirty="0">
                <a:solidFill>
                  <a:schemeClr val="tx2"/>
                </a:solidFill>
              </a:rPr>
              <a:t>users</a:t>
            </a:r>
          </a:p>
          <a:p>
            <a:r>
              <a:rPr lang="en-US" sz="2800" b="0" dirty="0">
                <a:solidFill>
                  <a:srgbClr val="FFFF00"/>
                </a:solidFill>
              </a:rPr>
              <a:t>Embedded Control</a:t>
            </a:r>
            <a:r>
              <a:rPr lang="en-US" sz="2800" b="0" dirty="0"/>
              <a:t> Applications</a:t>
            </a:r>
          </a:p>
          <a:p>
            <a:pPr lvl="1"/>
            <a:r>
              <a:rPr lang="en-US" sz="1800" b="0" dirty="0"/>
              <a:t>airplanes, air traffic control</a:t>
            </a:r>
          </a:p>
          <a:p>
            <a:pPr lvl="1"/>
            <a:r>
              <a:rPr lang="en-US" sz="1800" b="0" dirty="0"/>
              <a:t>spaceships</a:t>
            </a:r>
          </a:p>
          <a:p>
            <a:pPr lvl="1"/>
            <a:r>
              <a:rPr lang="en-US" sz="1800" b="0" dirty="0"/>
              <a:t>watches</a:t>
            </a:r>
          </a:p>
          <a:p>
            <a:pPr lvl="1"/>
            <a:r>
              <a:rPr lang="en-US" sz="1800" b="0" dirty="0"/>
              <a:t>ovens</a:t>
            </a:r>
          </a:p>
          <a:p>
            <a:pPr lvl="1">
              <a:lnSpc>
                <a:spcPct val="80000"/>
              </a:lnSpc>
            </a:pPr>
            <a:r>
              <a:rPr lang="en-US" sz="1800" b="0" dirty="0"/>
              <a:t>remote controllers</a:t>
            </a:r>
            <a:endParaRPr lang="en-US" sz="2400" b="0" dirty="0"/>
          </a:p>
          <a:p>
            <a:r>
              <a:rPr lang="en-US" sz="2800" b="0" dirty="0">
                <a:solidFill>
                  <a:schemeClr val="tx2"/>
                </a:solidFill>
              </a:rPr>
              <a:t>Agile</a:t>
            </a:r>
            <a:r>
              <a:rPr lang="en-US" sz="2800" b="0" dirty="0"/>
              <a:t> processes put increased pressure on testers</a:t>
            </a:r>
          </a:p>
          <a:p>
            <a:pPr lvl="1"/>
            <a:r>
              <a:rPr lang="en-US" sz="2000" b="0" dirty="0">
                <a:solidFill>
                  <a:schemeClr val="tx2"/>
                </a:solidFill>
              </a:rPr>
              <a:t>Programmers</a:t>
            </a:r>
            <a:r>
              <a:rPr lang="en-US" sz="2000" b="0" dirty="0"/>
              <a:t> must </a:t>
            </a:r>
            <a:r>
              <a:rPr lang="en-US" sz="2000" b="0" dirty="0">
                <a:solidFill>
                  <a:schemeClr val="tx2"/>
                </a:solidFill>
              </a:rPr>
              <a:t>unit</a:t>
            </a:r>
            <a:r>
              <a:rPr lang="en-US" sz="2000" b="0" dirty="0"/>
              <a:t> test – with no training or education!</a:t>
            </a:r>
          </a:p>
          <a:p>
            <a:pPr lvl="1"/>
            <a:r>
              <a:rPr lang="en-US" sz="2000" b="0" dirty="0"/>
              <a:t>Tests are key to </a:t>
            </a:r>
            <a:r>
              <a:rPr lang="en-US" sz="2000" b="0" dirty="0">
                <a:solidFill>
                  <a:schemeClr val="tx2"/>
                </a:solidFill>
              </a:rPr>
              <a:t>functional requirements</a:t>
            </a:r>
            <a:r>
              <a:rPr lang="en-US" sz="2000" b="0" dirty="0"/>
              <a:t> – but who builds those tests ?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1)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33E9A61-EE63-45B2-AB41-B73BB13B9AFC}" type="slidenum">
              <a:rPr lang="en-US" sz="900" b="0" smtClean="0">
                <a:solidFill>
                  <a:schemeClr val="tx1"/>
                </a:solidFill>
              </a:rPr>
              <a:pPr/>
              <a:t>26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3317875" y="3781603"/>
            <a:ext cx="3402013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b="0" dirty="0">
                <a:solidFill>
                  <a:srgbClr val="F8F8F8"/>
                </a:solidFill>
                <a:latin typeface="Gill Sans MT" pitchFamily="34" charset="0"/>
                <a:cs typeface="Arial" pitchFamily="34" charset="0"/>
              </a:rPr>
              <a:t> PDAs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b="0" dirty="0">
                <a:solidFill>
                  <a:srgbClr val="F8F8F8"/>
                </a:solidFill>
                <a:latin typeface="Gill Sans MT" pitchFamily="34" charset="0"/>
                <a:cs typeface="Arial" pitchFamily="34" charset="0"/>
              </a:rPr>
              <a:t> memory seats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b="0" dirty="0">
                <a:solidFill>
                  <a:srgbClr val="F8F8F8"/>
                </a:solidFill>
                <a:latin typeface="Gill Sans MT" pitchFamily="34" charset="0"/>
                <a:cs typeface="Arial" pitchFamily="34" charset="0"/>
              </a:rPr>
              <a:t> DVD players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b="0" dirty="0">
                <a:solidFill>
                  <a:srgbClr val="F8F8F8"/>
                </a:solidFill>
                <a:latin typeface="Gill Sans MT" pitchFamily="34" charset="0"/>
                <a:cs typeface="Arial" pitchFamily="34" charset="0"/>
              </a:rPr>
              <a:t> garage door openers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b="0" dirty="0">
                <a:solidFill>
                  <a:srgbClr val="F8F8F8"/>
                </a:solidFill>
                <a:latin typeface="Gill Sans MT" pitchFamily="34" charset="0"/>
                <a:cs typeface="Arial" pitchFamily="34" charset="0"/>
              </a:rPr>
              <a:t> cell phones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608095" y="1696700"/>
            <a:ext cx="4361281" cy="156966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>
                  <a:lumMod val="60000"/>
                  <a:lumOff val="40000"/>
                </a:schemeClr>
              </a:gs>
              <a:gs pos="88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  <a:defRPr/>
            </a:pP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Industry is going through a revolution in what testing means to the success of software products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1)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D8C035F-230C-499D-AC34-32A7EDE3C424}" type="slidenum">
              <a:rPr lang="en-US" sz="900" b="0" smtClean="0">
                <a:solidFill>
                  <a:schemeClr val="tx1"/>
                </a:solidFill>
              </a:rPr>
              <a:pPr/>
              <a:t>27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127125"/>
            <a:ext cx="8867775" cy="376843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Software Fault</a:t>
            </a:r>
            <a:r>
              <a:rPr lang="en-US" dirty="0"/>
              <a:t> : A </a:t>
            </a:r>
            <a:r>
              <a:rPr lang="en-US" u="sng" dirty="0"/>
              <a:t>static defect</a:t>
            </a:r>
            <a:r>
              <a:rPr lang="en-US" dirty="0"/>
              <a:t> in the software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Software Failure</a:t>
            </a:r>
            <a:r>
              <a:rPr lang="en-US" dirty="0"/>
              <a:t> : External, incorrect </a:t>
            </a:r>
            <a:r>
              <a:rPr lang="en-US" u="sng" dirty="0"/>
              <a:t>behavior</a:t>
            </a:r>
            <a:r>
              <a:rPr lang="en-US" dirty="0"/>
              <a:t> with respect to the requirements or other description of the expected behavior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Software Error</a:t>
            </a:r>
            <a:r>
              <a:rPr lang="en-US" dirty="0"/>
              <a:t> : An incorrect internal </a:t>
            </a:r>
            <a:r>
              <a:rPr lang="en-US" u="sng" dirty="0"/>
              <a:t>state</a:t>
            </a:r>
            <a:r>
              <a:rPr lang="en-US" dirty="0"/>
              <a:t> that is the manifestation of some fault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565150" y="4970070"/>
            <a:ext cx="8013700" cy="1200329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Faults in software are equivalent to design mistakes in hardware.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Software does not degrade.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Faults, Errors &amp; Failures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Fault, Failure, and Error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patient gives a doctor a list of </a:t>
            </a:r>
            <a:r>
              <a:rPr lang="en-US" sz="2800" dirty="0">
                <a:solidFill>
                  <a:schemeClr val="tx2"/>
                </a:solidFill>
              </a:rPr>
              <a:t>symptoms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Failures</a:t>
            </a:r>
          </a:p>
          <a:p>
            <a:r>
              <a:rPr lang="en-US" sz="2800" dirty="0"/>
              <a:t>The doctor tries to diagnose the root cause, the </a:t>
            </a:r>
            <a:r>
              <a:rPr lang="en-US" sz="2800" dirty="0">
                <a:solidFill>
                  <a:schemeClr val="tx2"/>
                </a:solidFill>
              </a:rPr>
              <a:t>ailment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Fault</a:t>
            </a:r>
          </a:p>
          <a:p>
            <a:r>
              <a:rPr lang="en-US" sz="2800" dirty="0"/>
              <a:t>The doctor may look for </a:t>
            </a:r>
            <a:r>
              <a:rPr lang="en-US" sz="2800" dirty="0">
                <a:solidFill>
                  <a:schemeClr val="tx2"/>
                </a:solidFill>
              </a:rPr>
              <a:t>anomalous internal conditions</a:t>
            </a:r>
            <a:r>
              <a:rPr lang="en-US" sz="2800" dirty="0"/>
              <a:t> (high blood pressure, irregular heartbeat, bacteria in the blood stream)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1)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5150" y="4686300"/>
            <a:ext cx="8013700" cy="153272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Most medical problems result from external attacks (bacteria, viruses) or physical degradation as we age.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Software faults were there at the beginning and do not “appear” when a part wears out.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791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1)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9529" y="1980739"/>
            <a:ext cx="8475663" cy="4093428"/>
          </a:xfrm>
          <a:prstGeom prst="rect">
            <a:avLst/>
          </a:prstGeom>
          <a:solidFill>
            <a:srgbClr val="0000CC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static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numZero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[ ]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  // Effects: If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is null throw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// else return the number of occurrences of 0 in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count = 0;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for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1;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&lt;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arr.length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++)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{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if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[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] == 0)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{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count++;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}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}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return count;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962952" y="3188264"/>
            <a:ext cx="1108609" cy="4693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>
            <a:stCxn id="8" idx="7"/>
            <a:endCxn id="11" idx="1"/>
          </p:cNvCxnSpPr>
          <p:nvPr/>
        </p:nvCxnSpPr>
        <p:spPr bwMode="auto">
          <a:xfrm flipV="1">
            <a:off x="1909209" y="1444431"/>
            <a:ext cx="2039704" cy="1812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3948913" y="1100519"/>
            <a:ext cx="2735666" cy="687823"/>
          </a:xfrm>
          <a:prstGeom prst="roundRect">
            <a:avLst/>
          </a:prstGeom>
          <a:solidFill>
            <a:srgbClr val="0000CC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ill Sans MT" pitchFamily="34" charset="0"/>
              </a:rPr>
              <a:t>Fault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: Should start searching at 0, not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56848" y="2112023"/>
            <a:ext cx="1767041" cy="1343278"/>
          </a:xfrm>
          <a:prstGeom prst="rect">
            <a:avLst/>
          </a:prstGeom>
          <a:solidFill>
            <a:srgbClr val="0000CC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Test </a:t>
            </a:r>
            <a:r>
              <a:rPr kumimoji="0" 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[ 2, 7, 0 ]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Expected: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 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  <a:p>
            <a:r>
              <a:rPr lang="en-US" baseline="0" dirty="0">
                <a:solidFill>
                  <a:schemeClr val="tx1"/>
                </a:solidFill>
                <a:latin typeface="Gill Sans MT" pitchFamily="34" charset="0"/>
              </a:rPr>
              <a:t>Actual: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75333" y="3607701"/>
            <a:ext cx="1758764" cy="1343278"/>
          </a:xfrm>
          <a:prstGeom prst="rect">
            <a:avLst/>
          </a:prstGeom>
          <a:solidFill>
            <a:srgbClr val="0000CC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Test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[ 0, 2, 7 ]</a:t>
            </a:r>
          </a:p>
          <a:p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Expected: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US" sz="20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>
                <a:solidFill>
                  <a:schemeClr val="tx1"/>
                </a:solidFill>
                <a:latin typeface="Gill Sans MT" pitchFamily="34" charset="0"/>
              </a:rPr>
              <a:t>Actual: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0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680528" y="3607701"/>
            <a:ext cx="2856906" cy="916064"/>
          </a:xfrm>
          <a:prstGeom prst="roundRect">
            <a:avLst/>
          </a:prstGeom>
          <a:solidFill>
            <a:srgbClr val="0000CC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ill Sans MT" pitchFamily="34" charset="0"/>
              </a:rPr>
              <a:t>Error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: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i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 is 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, not 0, on the first iteration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>
                <a:solidFill>
                  <a:schemeClr val="tx2"/>
                </a:solidFill>
                <a:latin typeface="Gill Sans MT" pitchFamily="34" charset="0"/>
              </a:rPr>
              <a:t>Failure</a:t>
            </a:r>
            <a:r>
              <a:rPr lang="en-US" baseline="0" dirty="0">
                <a:solidFill>
                  <a:schemeClr val="tx1"/>
                </a:solidFill>
                <a:latin typeface="Gill Sans MT" pitchFamily="34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none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242209" y="5076722"/>
            <a:ext cx="5355253" cy="916064"/>
          </a:xfrm>
          <a:prstGeom prst="roundRect">
            <a:avLst/>
          </a:prstGeom>
          <a:solidFill>
            <a:srgbClr val="0000CC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ill Sans MT" pitchFamily="34" charset="0"/>
              </a:rPr>
              <a:t>Error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: 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i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 is 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, not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Error propagates to the variable count</a:t>
            </a:r>
            <a:endParaRPr kumimoji="0" lang="en-US" sz="20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>
                <a:solidFill>
                  <a:schemeClr val="tx2"/>
                </a:solidFill>
                <a:latin typeface="Gill Sans MT" pitchFamily="34" charset="0"/>
              </a:rPr>
              <a:t>Failure</a:t>
            </a:r>
            <a:r>
              <a:rPr lang="en-US" baseline="0" dirty="0">
                <a:solidFill>
                  <a:schemeClr val="tx1"/>
                </a:solidFill>
                <a:latin typeface="Gill Sans MT" pitchFamily="34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count is 0 at the return statement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cxnSp>
        <p:nvCxnSpPr>
          <p:cNvPr id="18" name="Straight Connector 17"/>
          <p:cNvCxnSpPr>
            <a:stCxn id="16" idx="0"/>
            <a:endCxn id="14" idx="1"/>
          </p:cNvCxnSpPr>
          <p:nvPr/>
        </p:nvCxnSpPr>
        <p:spPr bwMode="auto">
          <a:xfrm flipV="1">
            <a:off x="5108981" y="2783662"/>
            <a:ext cx="1647867" cy="8240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17" idx="0"/>
            <a:endCxn id="15" idx="1"/>
          </p:cNvCxnSpPr>
          <p:nvPr/>
        </p:nvCxnSpPr>
        <p:spPr bwMode="auto">
          <a:xfrm flipV="1">
            <a:off x="5919836" y="4279340"/>
            <a:ext cx="1055497" cy="7973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AD35891-00EB-DD45-8203-C8B8477EB781}"/>
              </a:ext>
            </a:extLst>
          </p:cNvPr>
          <p:cNvSpPr/>
          <p:nvPr/>
        </p:nvSpPr>
        <p:spPr>
          <a:xfrm>
            <a:off x="329529" y="828271"/>
            <a:ext cx="3350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wrong with </a:t>
            </a:r>
            <a:r>
              <a:rPr lang="en-US" sz="2800" dirty="0" err="1"/>
              <a:t>numZero</a:t>
            </a:r>
            <a:r>
              <a:rPr lang="en-US" sz="2800" dirty="0"/>
              <a:t>?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81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BA74-B0E9-1016-8768-D9E50297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2462-B9BB-9A73-CB5E-29E69D7B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4" y="864470"/>
            <a:ext cx="9099306" cy="5291138"/>
          </a:xfrm>
        </p:spPr>
        <p:txBody>
          <a:bodyPr/>
          <a:lstStyle/>
          <a:p>
            <a:r>
              <a:rPr lang="en-US" sz="1800" b="1" dirty="0"/>
              <a:t>Name:</a:t>
            </a:r>
            <a:r>
              <a:rPr lang="en-US" sz="1800" dirty="0"/>
              <a:t> Wing Lam </a:t>
            </a:r>
            <a:r>
              <a:rPr lang="en-US" sz="1800" b="1" dirty="0"/>
              <a:t>Major:</a:t>
            </a:r>
            <a:r>
              <a:rPr lang="en-US" sz="1800" dirty="0"/>
              <a:t> Computer science</a:t>
            </a:r>
          </a:p>
          <a:p>
            <a:r>
              <a:rPr lang="en-US" sz="1800" b="1" dirty="0"/>
              <a:t>Where you are from:</a:t>
            </a:r>
            <a:r>
              <a:rPr lang="en-US" sz="1800" dirty="0"/>
              <a:t> I grew up in Seattle, WA and attended the University of Washington for my Bachelor's degree in CS. After my Bachelor's, I attended the University of Illinois for my PhD in CS.</a:t>
            </a:r>
          </a:p>
          <a:p>
            <a:r>
              <a:rPr lang="en-US" sz="1800" b="1" dirty="0"/>
              <a:t>Your career goals: </a:t>
            </a:r>
            <a:r>
              <a:rPr lang="en-US" sz="1800" dirty="0"/>
              <a:t>Become (and continue being) a good professor.</a:t>
            </a:r>
          </a:p>
          <a:p>
            <a:r>
              <a:rPr lang="en-US" sz="1800" b="1" dirty="0"/>
              <a:t>Why you are taking this class: </a:t>
            </a:r>
            <a:r>
              <a:rPr lang="en-US" sz="1800" dirty="0"/>
              <a:t>(Not taking the class, but am teaching it.) Partially to fulfill my duties as a professor but, more importantly, because of my interest to teach.</a:t>
            </a:r>
          </a:p>
          <a:p>
            <a:r>
              <a:rPr lang="en-US" sz="1800" b="1" dirty="0"/>
              <a:t>What you expect to learn: </a:t>
            </a:r>
            <a:r>
              <a:rPr lang="en-US" sz="1800" dirty="0"/>
              <a:t>How to best communicate the importance of software maintenance and testing and what are some good ways to teach these concepts.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14DD-80E0-644F-D500-FDDADBFD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SWE 637 - Software Testing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98DB-5806-0E52-2522-3C6CDDFF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© Wing Lam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40DC3-78F7-3EFD-3925-AB87C692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394C0-B513-4987-ABFD-384AAF3DE5F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B3FA00-2C3E-FED4-88D6-814B4F70D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33" y="3538914"/>
            <a:ext cx="5826717" cy="294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DD7E52-89E2-59C1-EA40-58E759109071}"/>
              </a:ext>
            </a:extLst>
          </p:cNvPr>
          <p:cNvSpPr txBox="1"/>
          <p:nvPr/>
        </p:nvSpPr>
        <p:spPr>
          <a:xfrm>
            <a:off x="175661" y="3590686"/>
            <a:ext cx="30527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Fun fact: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I have two tortoises: one named Mussels (male, light shell) and the other is Scallops (female, dark shell). They are low-maintenance and fun pets to have (e.g., taking them on walks for them to eat weeds is good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for them). The two of them also likes to follow each other around.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69812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CFCE-CCB3-2341-92AB-340B364E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8063-8666-0546-9B46-7434CD4F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https://cs.gmu.edu/~winglam/classes/637/inClass/week1-whatILearnedCh1.html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B6BD-6F2A-984A-A115-F174E1AC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1)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BC029-0DE7-AB4F-8233-6A8D9117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44FA-66A9-484C-84E3-93F03B2E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2835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>
                <a:solidFill>
                  <a:schemeClr val="tx2"/>
                </a:solidFill>
              </a:rPr>
              <a:t>Bug</a:t>
            </a:r>
            <a:r>
              <a:rPr lang="en-US" sz="2400" dirty="0"/>
              <a:t> is used informally</a:t>
            </a:r>
          </a:p>
          <a:p>
            <a:r>
              <a:rPr lang="en-US" sz="2400" dirty="0"/>
              <a:t>Sometimes </a:t>
            </a:r>
            <a:r>
              <a:rPr lang="en-US" sz="2400" dirty="0">
                <a:solidFill>
                  <a:schemeClr val="tx2"/>
                </a:solidFill>
              </a:rPr>
              <a:t>speakers mean fault</a:t>
            </a:r>
            <a:r>
              <a:rPr lang="en-US" sz="2400" dirty="0"/>
              <a:t>, sometimes </a:t>
            </a:r>
            <a:r>
              <a:rPr lang="en-US" sz="2400" dirty="0">
                <a:solidFill>
                  <a:schemeClr val="tx2"/>
                </a:solidFill>
              </a:rPr>
              <a:t>error</a:t>
            </a:r>
            <a:r>
              <a:rPr lang="en-US" sz="2400" dirty="0"/>
              <a:t>, sometimes </a:t>
            </a:r>
            <a:r>
              <a:rPr lang="en-US" sz="2400" dirty="0">
                <a:solidFill>
                  <a:schemeClr val="tx2"/>
                </a:solidFill>
              </a:rPr>
              <a:t>failure</a:t>
            </a:r>
            <a:r>
              <a:rPr lang="en-US" sz="2400" dirty="0"/>
              <a:t> … often the speaker doesn’t know what it means !</a:t>
            </a:r>
          </a:p>
          <a:p>
            <a:r>
              <a:rPr lang="en-US" sz="2400" dirty="0"/>
              <a:t>This class will try to use words that have </a:t>
            </a:r>
            <a:r>
              <a:rPr lang="en-US" sz="2400" dirty="0">
                <a:solidFill>
                  <a:schemeClr val="tx2"/>
                </a:solidFill>
              </a:rPr>
              <a:t>precise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2"/>
                </a:solidFill>
              </a:rPr>
              <a:t>defined</a:t>
            </a:r>
            <a:r>
              <a:rPr lang="en-US" sz="2400" dirty="0"/>
              <a:t>, and </a:t>
            </a:r>
            <a:r>
              <a:rPr lang="en-US" sz="2400" dirty="0">
                <a:solidFill>
                  <a:schemeClr val="tx2"/>
                </a:solidFill>
              </a:rPr>
              <a:t>unambiguous</a:t>
            </a:r>
            <a:r>
              <a:rPr lang="en-US" sz="2400" dirty="0"/>
              <a:t> meanings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1)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589451" y="2871290"/>
            <a:ext cx="989373" cy="752559"/>
            <a:chOff x="6004290" y="2871291"/>
            <a:chExt cx="989373" cy="752559"/>
          </a:xfrm>
        </p:grpSpPr>
        <p:sp>
          <p:nvSpPr>
            <p:cNvPr id="9" name="Oval 8"/>
            <p:cNvSpPr/>
            <p:nvPr/>
          </p:nvSpPr>
          <p:spPr bwMode="auto">
            <a:xfrm>
              <a:off x="6086282" y="2871291"/>
              <a:ext cx="825388" cy="752559"/>
            </a:xfrm>
            <a:prstGeom prst="ellips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4290" y="2985961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BUG</a:t>
              </a:r>
            </a:p>
          </p:txBody>
        </p:sp>
        <p:cxnSp>
          <p:nvCxnSpPr>
            <p:cNvPr id="13" name="Straight Connector 12"/>
            <p:cNvCxnSpPr>
              <a:stCxn id="9" idx="1"/>
              <a:endCxn id="9" idx="5"/>
            </p:cNvCxnSpPr>
            <p:nvPr/>
          </p:nvCxnSpPr>
          <p:spPr bwMode="auto">
            <a:xfrm>
              <a:off x="6207157" y="2981501"/>
              <a:ext cx="583638" cy="53213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76" y="2783887"/>
            <a:ext cx="12890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63" y="2484651"/>
            <a:ext cx="155892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44960" y="4458076"/>
            <a:ext cx="488020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“It has been just so in all of my inventions. The first step is an intuition, and comes with a burst, then difficulties arise—this thing gives out and </a:t>
            </a:r>
            <a:r>
              <a:rPr lang="en-US" sz="1800" i="1" dirty="0">
                <a:solidFill>
                  <a:schemeClr val="tx1"/>
                </a:solidFill>
              </a:rPr>
              <a:t>[it is]</a:t>
            </a:r>
            <a:r>
              <a:rPr lang="en-US" sz="1800" dirty="0">
                <a:solidFill>
                  <a:schemeClr val="tx1"/>
                </a:solidFill>
              </a:rPr>
              <a:t> then that </a:t>
            </a:r>
            <a:r>
              <a:rPr lang="en-US" sz="1800" dirty="0">
                <a:solidFill>
                  <a:schemeClr val="tx2"/>
                </a:solidFill>
              </a:rPr>
              <a:t>'Bugs</a:t>
            </a:r>
            <a:r>
              <a:rPr lang="en-US" sz="1800" dirty="0">
                <a:solidFill>
                  <a:schemeClr val="tx1"/>
                </a:solidFill>
              </a:rPr>
              <a:t>'—as such little faults and difficulties are called—show themselves and months of intense watching, study and labor are requisite. . .” </a:t>
            </a:r>
            <a:r>
              <a:rPr lang="en-US" sz="1800" b="0" dirty="0">
                <a:solidFill>
                  <a:schemeClr val="tx1"/>
                </a:solidFill>
              </a:rPr>
              <a:t>– Thomas Edison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287512" y="2532808"/>
            <a:ext cx="2767476" cy="424731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“an analyzing process must equally have been performed in order to furnish the Analytical Engine with the necessary operative data; and that herein may also lie a possible source of </a:t>
            </a:r>
            <a:r>
              <a:rPr lang="en-US" sz="1800" dirty="0">
                <a:solidFill>
                  <a:schemeClr val="tx2"/>
                </a:solidFill>
              </a:rPr>
              <a:t>error</a:t>
            </a:r>
            <a:r>
              <a:rPr lang="en-US" sz="1800" dirty="0">
                <a:solidFill>
                  <a:schemeClr val="tx1"/>
                </a:solidFill>
              </a:rPr>
              <a:t>. Granted that the actual mechanism is unerring in its processes, the cards may give it wrong orders. ” </a:t>
            </a:r>
            <a:r>
              <a:rPr lang="en-US" sz="1800" b="0" dirty="0">
                <a:solidFill>
                  <a:schemeClr val="tx1"/>
                </a:solidFill>
              </a:rPr>
              <a:t>– Ada, Countess Lovelace (notes on Babbage’s Analytical Engine)</a:t>
            </a:r>
          </a:p>
        </p:txBody>
      </p:sp>
    </p:spTree>
    <p:extLst>
      <p:ext uri="{BB962C8B-B14F-4D97-AF65-F5344CB8AC3E}">
        <p14:creationId xmlns:p14="http://schemas.microsoft.com/office/powerpoint/2010/main" val="489566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036443"/>
            <a:ext cx="23812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55717" y="96838"/>
            <a:ext cx="9048750" cy="915987"/>
          </a:xfrm>
        </p:spPr>
        <p:txBody>
          <a:bodyPr/>
          <a:lstStyle/>
          <a:p>
            <a:r>
              <a:rPr lang="en-US"/>
              <a:t>Spectacular Software Failures</a:t>
            </a:r>
          </a:p>
        </p:txBody>
      </p:sp>
      <p:sp>
        <p:nvSpPr>
          <p:cNvPr id="922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1)</a:t>
            </a:r>
          </a:p>
        </p:txBody>
      </p:sp>
      <p:sp>
        <p:nvSpPr>
          <p:cNvPr id="922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92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B425520-70F8-4BAB-9474-E83AC6540621}" type="slidenum">
              <a:rPr lang="en-US" sz="900" b="0" smtClean="0">
                <a:solidFill>
                  <a:schemeClr val="tx1"/>
                </a:solidFill>
              </a:rPr>
              <a:pPr/>
              <a:t>32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4812" y="4112609"/>
            <a:ext cx="6453188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83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Intel’s Pentium FDIV fault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 : Public relations nightmare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4812" y="2537666"/>
            <a:ext cx="6453188" cy="106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83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THERAC-25 radiation machine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 : Poor testing of safety-critical software can cost </a:t>
            </a:r>
            <a:r>
              <a:rPr lang="en-US" sz="2400" b="0" i="1" kern="0" dirty="0">
                <a:solidFill>
                  <a:schemeClr val="tx1"/>
                </a:solidFill>
                <a:latin typeface="Gill Sans MT" pitchFamily="34" charset="0"/>
              </a:rPr>
              <a:t>lives 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: 3 patients were killed</a:t>
            </a:r>
          </a:p>
        </p:txBody>
      </p:sp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51" y="1122578"/>
            <a:ext cx="2462213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1487488"/>
            <a:ext cx="1066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627563" y="1279525"/>
            <a:ext cx="1681162" cy="10160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Mars Polar</a:t>
            </a:r>
            <a:br>
              <a:rPr lang="en-US" dirty="0"/>
            </a:br>
            <a:r>
              <a:rPr lang="en-US" dirty="0"/>
              <a:t>Lander crash</a:t>
            </a:r>
            <a:br>
              <a:rPr lang="en-US" dirty="0"/>
            </a:br>
            <a:r>
              <a:rPr lang="en-US" dirty="0"/>
              <a:t>site?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560770" y="927822"/>
            <a:ext cx="2393950" cy="40005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dirty="0"/>
              <a:t>THERAC-25 design</a:t>
            </a: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6378575" y="2965006"/>
            <a:ext cx="25368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dirty="0" err="1">
                <a:solidFill>
                  <a:srgbClr val="000000"/>
                </a:solidFill>
              </a:rPr>
              <a:t>Ariane</a:t>
            </a:r>
            <a:r>
              <a:rPr lang="en-US" dirty="0">
                <a:solidFill>
                  <a:srgbClr val="000000"/>
                </a:solidFill>
              </a:rPr>
              <a:t> 5: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exception-handling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bug :  forced self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destruct on maiden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flight (64-bit to 16-bit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conversion:  about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370 million $ lost)</a:t>
            </a:r>
          </a:p>
        </p:txBody>
      </p:sp>
      <p:pic>
        <p:nvPicPr>
          <p:cNvPr id="13" name="Picture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81" y="4492345"/>
            <a:ext cx="79216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549" y="5391150"/>
            <a:ext cx="6412843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We need our software to be</a:t>
            </a: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Kristen ITC" pitchFamily="66" charset="0"/>
                <a:ea typeface="宋体" charset="-122"/>
              </a:rPr>
              <a:t>dependable</a:t>
            </a:r>
          </a:p>
          <a:p>
            <a:pPr algn="ctr">
              <a:defRPr/>
            </a:pPr>
            <a:r>
              <a:rPr lang="en-US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Testing is </a:t>
            </a:r>
            <a:r>
              <a:rPr lang="en-US" sz="2800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one</a:t>
            </a:r>
            <a:r>
              <a:rPr lang="en-US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way to assess dependability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84812" y="865188"/>
            <a:ext cx="6453188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83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NASA’s Mars </a:t>
            </a:r>
            <a:r>
              <a:rPr lang="en-US" sz="2400" b="0" kern="0" dirty="0" err="1">
                <a:solidFill>
                  <a:schemeClr val="tx2"/>
                </a:solidFill>
                <a:latin typeface="Gill Sans MT" pitchFamily="34" charset="0"/>
              </a:rPr>
              <a:t>lander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: September 1999, crashed due to a units integration fault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4812" y="3520541"/>
            <a:ext cx="6453188" cy="49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83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Ariane 5 explosion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400" b="0" kern="0">
                <a:solidFill>
                  <a:schemeClr val="tx1"/>
                </a:solidFill>
                <a:latin typeface="Gill Sans MT" pitchFamily="34" charset="0"/>
              </a:rPr>
              <a:t>: Millions of $$</a:t>
            </a:r>
            <a:endParaRPr lang="en-US" sz="2400" b="0" kern="0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907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0" grpId="0" animBg="1"/>
      <p:bldP spid="11" grpId="0" animBg="1"/>
      <p:bldP spid="12" grpId="0"/>
      <p:bldP spid="14" grpId="0" animBg="1"/>
      <p:bldP spid="16" grpId="0" build="p"/>
      <p:bldP spid="1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Northeast Blackout of 2003</a:t>
            </a:r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1)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CF412FD-9EAC-4412-A819-F10D00A578A1}" type="slidenum">
              <a:rPr lang="en-US" sz="900" b="0" smtClean="0">
                <a:solidFill>
                  <a:schemeClr val="tx1"/>
                </a:solidFill>
              </a:rPr>
              <a:pPr/>
              <a:t>33</a:t>
            </a:fld>
            <a:endParaRPr lang="en-US" sz="900" b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785813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285750" y="2543175"/>
            <a:ext cx="2357438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nb-NO" sz="18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Affected 10 million people in Ontario, Canada</a:t>
            </a:r>
            <a:endParaRPr lang="en-GB" sz="1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85750" y="3543300"/>
            <a:ext cx="2357438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nb-NO" sz="18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Affected 40 million people in 8 US states</a:t>
            </a:r>
            <a:endParaRPr lang="en-GB" sz="1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85750" y="4543425"/>
            <a:ext cx="2357438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nb-NO" sz="18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Financial losses of</a:t>
            </a:r>
          </a:p>
          <a:p>
            <a:pPr algn="ctr">
              <a:spcBef>
                <a:spcPct val="20000"/>
              </a:spcBef>
              <a:defRPr/>
            </a:pPr>
            <a:r>
              <a:rPr lang="nb-NO" sz="18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$6 Billion USD</a:t>
            </a:r>
            <a:endParaRPr lang="en-GB" sz="1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5750" y="1246188"/>
            <a:ext cx="2357438" cy="12112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nb-NO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508 generating units and 256 power plants shut down</a:t>
            </a:r>
            <a:endParaRPr lang="en-GB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85750" y="5543550"/>
            <a:ext cx="6929438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nb-NO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nb-NO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alarm system </a:t>
            </a:r>
            <a:r>
              <a:rPr lang="nb-NO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the energy management system </a:t>
            </a:r>
            <a:r>
              <a:rPr lang="nb-NO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failed due to a software error</a:t>
            </a:r>
            <a:r>
              <a:rPr lang="nb-NO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and operators were not informed of the power overload in the system</a:t>
            </a:r>
            <a:endParaRPr lang="en-GB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Costly Software Failures</a:t>
            </a:r>
          </a:p>
        </p:txBody>
      </p:sp>
      <p:sp>
        <p:nvSpPr>
          <p:cNvPr id="819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1)</a:t>
            </a:r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247D2B9-C96D-46BB-BE15-8CE6567D1416}" type="slidenum">
              <a:rPr lang="en-US" sz="900" b="0" smtClean="0">
                <a:solidFill>
                  <a:schemeClr val="tx1"/>
                </a:solidFill>
              </a:rPr>
              <a:pPr/>
              <a:t>34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900" y="862013"/>
            <a:ext cx="8966200" cy="5254625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83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NIST report, “The </a:t>
            </a:r>
            <a:r>
              <a:rPr lang="en-US" sz="2800" b="0" kern="0" dirty="0">
                <a:solidFill>
                  <a:schemeClr val="tx2"/>
                </a:solidFill>
                <a:latin typeface="Gill Sans MT" pitchFamily="34" charset="0"/>
              </a:rPr>
              <a:t>Economic Impacts</a:t>
            </a: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 of Inadequate Infrastructure for Software Testing” (2002)</a:t>
            </a:r>
          </a:p>
          <a:p>
            <a:pPr marL="685800" lvl="1" indent="-228600">
              <a:lnSpc>
                <a:spcPct val="83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Inadequate software testing costs the US alone between $22 and $59 billion annually</a:t>
            </a:r>
          </a:p>
          <a:p>
            <a:pPr marL="685800" lvl="1" indent="-228600">
              <a:lnSpc>
                <a:spcPct val="83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Better approaches could cut this amount in half</a:t>
            </a:r>
            <a:endParaRPr lang="en-US" sz="3200" kern="0" dirty="0">
              <a:solidFill>
                <a:schemeClr val="tx2"/>
              </a:solidFill>
              <a:latin typeface="Gill Sans M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800" b="0" kern="0" dirty="0">
                <a:solidFill>
                  <a:schemeClr val="tx2"/>
                </a:solidFill>
                <a:latin typeface="Gill Sans MT" pitchFamily="34" charset="0"/>
              </a:rPr>
              <a:t>Huge losses </a:t>
            </a: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due to web application failures</a:t>
            </a:r>
            <a:endParaRPr lang="en-US" sz="1400" b="0" kern="0" baseline="80000" dirty="0">
              <a:solidFill>
                <a:schemeClr val="tx1"/>
              </a:solidFill>
              <a:latin typeface="Gill Sans MT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Financial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 services : $6.5 million per hour (just in USA!)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Credit card sales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 applications : $2.4 million per hour (in USA)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In Dec 2006, </a:t>
            </a:r>
            <a:r>
              <a:rPr lang="en-US" sz="2800" b="0" i="1" kern="0" dirty="0" err="1">
                <a:solidFill>
                  <a:schemeClr val="tx1"/>
                </a:solidFill>
                <a:latin typeface="Gill Sans MT" pitchFamily="34" charset="0"/>
              </a:rPr>
              <a:t>amazon.com’s</a:t>
            </a: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800" b="0" kern="0" dirty="0">
                <a:solidFill>
                  <a:schemeClr val="tx2"/>
                </a:solidFill>
                <a:latin typeface="Gill Sans MT" pitchFamily="34" charset="0"/>
              </a:rPr>
              <a:t>BOGO</a:t>
            </a: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 offer turned into a </a:t>
            </a:r>
            <a:r>
              <a:rPr lang="en-US" sz="2800" b="0" kern="0" dirty="0">
                <a:solidFill>
                  <a:schemeClr val="tx2"/>
                </a:solidFill>
                <a:latin typeface="Gill Sans MT" pitchFamily="34" charset="0"/>
              </a:rPr>
              <a:t>double discount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2007 : Symantec says that most </a:t>
            </a:r>
            <a:r>
              <a:rPr lang="en-US" sz="2800" b="0" kern="0" dirty="0">
                <a:solidFill>
                  <a:srgbClr val="FFFF00"/>
                </a:solidFill>
                <a:latin typeface="Gill Sans MT" pitchFamily="34" charset="0"/>
              </a:rPr>
              <a:t>security vulnerabilities </a:t>
            </a: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are due to faulty software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925" y="5965605"/>
            <a:ext cx="9061450" cy="523220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World-wide 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monetary loss due </a:t>
            </a: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to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poor software </a:t>
            </a: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is 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Kristen ITC" pitchFamily="66" charset="0"/>
                <a:ea typeface="宋体" charset="-122"/>
              </a:rPr>
              <a:t>staggering</a:t>
            </a:r>
            <a:endParaRPr 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Kristen ITC" pitchFamily="66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Spectacular software Failures</a:t>
            </a:r>
          </a:p>
        </p:txBody>
      </p:sp>
      <p:sp>
        <p:nvSpPr>
          <p:cNvPr id="922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 anchor="b"/>
          <a:lstStyle/>
          <a:p>
            <a:r>
              <a:rPr lang="en-US"/>
              <a:t>Introduction to Software Testing, Edition 2  (Ch 1)</a:t>
            </a:r>
          </a:p>
        </p:txBody>
      </p:sp>
      <p:sp>
        <p:nvSpPr>
          <p:cNvPr id="922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 anchor="b"/>
          <a:lstStyle/>
          <a:p>
            <a:r>
              <a:rPr lang="en-US"/>
              <a:t>© Ammann &amp; Offutt</a:t>
            </a:r>
          </a:p>
        </p:txBody>
      </p:sp>
      <p:sp>
        <p:nvSpPr>
          <p:cNvPr id="92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anchor="b"/>
          <a:lstStyle/>
          <a:p>
            <a:fld id="{0BD33FDF-EBA3-41F6-8E59-C1C120BAAF7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52800" y="3487619"/>
            <a:ext cx="58674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3000"/>
              </a:lnSpc>
              <a:spcBef>
                <a:spcPct val="3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b="0" kern="0" dirty="0">
                <a:solidFill>
                  <a:srgbClr val="FFFF00"/>
                </a:solidFill>
                <a:latin typeface="Gill Sans MT" pitchFamily="34" charset="0"/>
              </a:rPr>
              <a:t>Healthcare website</a:t>
            </a: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:  Crashed repeatedly on launch—never load tested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07696" y="5798403"/>
            <a:ext cx="5583504" cy="83099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Software testers try to find faults before the faults find users</a:t>
            </a:r>
            <a:endParaRPr lang="en-US" sz="2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3812" y="865188"/>
            <a:ext cx="6453188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3000"/>
              </a:lnSpc>
              <a:spcBef>
                <a:spcPct val="3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b="0" kern="0">
                <a:solidFill>
                  <a:srgbClr val="FFFF00"/>
                </a:solidFill>
                <a:latin typeface="Gill Sans MT" pitchFamily="34" charset="0"/>
              </a:rPr>
              <a:t>Boeing A220 </a:t>
            </a:r>
            <a:r>
              <a:rPr lang="en-US" sz="2400" b="0" kern="0">
                <a:latin typeface="Gill Sans MT" pitchFamily="34" charset="0"/>
              </a:rPr>
              <a:t>:  Engines failed after software update allowed excessive vibrations</a:t>
            </a:r>
            <a:endParaRPr lang="en-US" sz="2400" b="0" kern="0" dirty="0">
              <a:latin typeface="Gill Sans MT" pitchFamily="34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3812" y="2651126"/>
            <a:ext cx="7519988" cy="46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3000"/>
              </a:lnSpc>
              <a:spcBef>
                <a:spcPct val="3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b="0" kern="0" dirty="0">
                <a:solidFill>
                  <a:srgbClr val="FFFF00"/>
                </a:solidFill>
                <a:latin typeface="Gill Sans MT" pitchFamily="34" charset="0"/>
              </a:rPr>
              <a:t>Toyota brakes</a:t>
            </a: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:  Dozens dead, thousands of crashes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1593" y="4876800"/>
            <a:ext cx="6453188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3000"/>
              </a:lnSpc>
              <a:spcBef>
                <a:spcPct val="3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b="0" kern="0" dirty="0">
                <a:solidFill>
                  <a:srgbClr val="FFFF00"/>
                </a:solidFill>
                <a:latin typeface="Gill Sans MT" pitchFamily="34" charset="0"/>
              </a:rPr>
              <a:t>Northeast blackout </a:t>
            </a: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: 50 million people, $6 billion USD lost … alarm system failed</a:t>
            </a:r>
            <a:endParaRPr lang="en-US" sz="2400" b="0" kern="0" dirty="0">
              <a:solidFill>
                <a:schemeClr val="tx1"/>
              </a:solidFill>
              <a:latin typeface="Gill Sans M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914400"/>
            <a:ext cx="2724150" cy="1816100"/>
          </a:xfrm>
          <a:prstGeom prst="rect">
            <a:avLst/>
          </a:prstGeom>
        </p:spPr>
      </p:pic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1736725"/>
            <a:ext cx="645318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3000"/>
              </a:lnSpc>
              <a:spcBef>
                <a:spcPct val="3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b="0" kern="0" dirty="0">
                <a:solidFill>
                  <a:srgbClr val="FFFF00"/>
                </a:solidFill>
                <a:latin typeface="Gill Sans MT" pitchFamily="34" charset="0"/>
              </a:rPr>
              <a:t>Boeing 737 Max</a:t>
            </a: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 : Crashed due to overly aggressive software flight overrides (MCAS)</a:t>
            </a:r>
            <a:endParaRPr lang="en-US" sz="2400" b="0" kern="0" dirty="0">
              <a:latin typeface="Gill Sans M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2" y="2993291"/>
            <a:ext cx="2867025" cy="1590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459022"/>
            <a:ext cx="2971800" cy="19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2020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in the 21st Century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8900" y="882650"/>
            <a:ext cx="8966200" cy="5494338"/>
          </a:xfrm>
        </p:spPr>
        <p:txBody>
          <a:bodyPr/>
          <a:lstStyle/>
          <a:p>
            <a:r>
              <a:rPr lang="en-US" sz="2800" b="0" dirty="0"/>
              <a:t> More </a:t>
            </a:r>
            <a:r>
              <a:rPr lang="en-US" sz="2800" b="0" dirty="0">
                <a:solidFill>
                  <a:srgbClr val="FFFF00"/>
                </a:solidFill>
              </a:rPr>
              <a:t>safety</a:t>
            </a:r>
            <a:r>
              <a:rPr lang="en-US" sz="2800" b="0" dirty="0"/>
              <a:t> critical, </a:t>
            </a:r>
            <a:r>
              <a:rPr lang="en-US" sz="2800" b="0" dirty="0">
                <a:solidFill>
                  <a:srgbClr val="FFFF00"/>
                </a:solidFill>
              </a:rPr>
              <a:t>real-time</a:t>
            </a:r>
            <a:r>
              <a:rPr lang="en-US" sz="2800" b="0" dirty="0"/>
              <a:t> software</a:t>
            </a:r>
          </a:p>
          <a:p>
            <a:r>
              <a:rPr lang="en-US" sz="2800" b="0" dirty="0"/>
              <a:t> </a:t>
            </a:r>
            <a:r>
              <a:rPr lang="en-US" sz="2800" b="0" dirty="0">
                <a:solidFill>
                  <a:schemeClr val="tx2"/>
                </a:solidFill>
              </a:rPr>
              <a:t>Embedded</a:t>
            </a:r>
            <a:r>
              <a:rPr lang="en-US" sz="2800" b="0" dirty="0"/>
              <a:t> software is ubiquitous … check your pockets</a:t>
            </a:r>
          </a:p>
          <a:p>
            <a:r>
              <a:rPr lang="en-US" sz="2800" b="0" dirty="0"/>
              <a:t> </a:t>
            </a:r>
            <a:r>
              <a:rPr lang="en-US" sz="2800" b="0" dirty="0">
                <a:solidFill>
                  <a:schemeClr val="tx2"/>
                </a:solidFill>
              </a:rPr>
              <a:t>Enterprise</a:t>
            </a:r>
            <a:r>
              <a:rPr lang="en-US" sz="2800" b="0" dirty="0"/>
              <a:t> applications means bigger programs, more users</a:t>
            </a:r>
          </a:p>
          <a:p>
            <a:r>
              <a:rPr lang="en-US" sz="2800" b="0" dirty="0"/>
              <a:t> Paradoxically, free software </a:t>
            </a:r>
            <a:r>
              <a:rPr lang="en-US" sz="2800" b="0" dirty="0">
                <a:solidFill>
                  <a:schemeClr val="tx2"/>
                </a:solidFill>
              </a:rPr>
              <a:t>increases</a:t>
            </a:r>
            <a:r>
              <a:rPr lang="en-US" sz="2800" b="0" dirty="0"/>
              <a:t> our expectations !</a:t>
            </a:r>
          </a:p>
          <a:p>
            <a:pPr>
              <a:lnSpc>
                <a:spcPct val="80000"/>
              </a:lnSpc>
            </a:pPr>
            <a:r>
              <a:rPr lang="en-US" sz="2800" b="0" dirty="0"/>
              <a:t> </a:t>
            </a:r>
            <a:r>
              <a:rPr lang="en-US" sz="2800" b="0" dirty="0">
                <a:solidFill>
                  <a:srgbClr val="FFFF00"/>
                </a:solidFill>
              </a:rPr>
              <a:t>Security</a:t>
            </a:r>
            <a:r>
              <a:rPr lang="en-US" sz="2800" b="0" dirty="0"/>
              <a:t> is now all about software faults</a:t>
            </a:r>
          </a:p>
          <a:p>
            <a:pPr lvl="1"/>
            <a:r>
              <a:rPr lang="en-US" sz="2400" b="0" dirty="0">
                <a:solidFill>
                  <a:schemeClr val="tx2"/>
                </a:solidFill>
              </a:rPr>
              <a:t>Secure</a:t>
            </a:r>
            <a:r>
              <a:rPr lang="en-US" sz="2400" b="0" dirty="0"/>
              <a:t> software is </a:t>
            </a:r>
            <a:r>
              <a:rPr lang="en-US" sz="2400" b="0" dirty="0">
                <a:solidFill>
                  <a:schemeClr val="tx2"/>
                </a:solidFill>
              </a:rPr>
              <a:t>reliable</a:t>
            </a:r>
            <a:r>
              <a:rPr lang="en-US" sz="2400" b="0" dirty="0"/>
              <a:t> software</a:t>
            </a:r>
          </a:p>
          <a:p>
            <a:r>
              <a:rPr lang="en-US" sz="2800" b="0" dirty="0"/>
              <a:t> The </a:t>
            </a:r>
            <a:r>
              <a:rPr lang="en-US" sz="2800" b="0" dirty="0">
                <a:solidFill>
                  <a:schemeClr val="tx2"/>
                </a:solidFill>
              </a:rPr>
              <a:t>web</a:t>
            </a:r>
            <a:r>
              <a:rPr lang="en-US" sz="2800" b="0" dirty="0"/>
              <a:t> offers a new deployment platform</a:t>
            </a:r>
          </a:p>
          <a:p>
            <a:pPr lvl="1"/>
            <a:r>
              <a:rPr lang="en-US" sz="2400" b="0" dirty="0"/>
              <a:t>Very </a:t>
            </a:r>
            <a:r>
              <a:rPr lang="en-US" sz="2400" b="0" dirty="0">
                <a:solidFill>
                  <a:schemeClr val="tx2"/>
                </a:solidFill>
              </a:rPr>
              <a:t>competitive</a:t>
            </a:r>
            <a:r>
              <a:rPr lang="en-US" sz="2400" b="0" dirty="0"/>
              <a:t> and very </a:t>
            </a:r>
            <a:r>
              <a:rPr lang="en-US" sz="2400" b="0" dirty="0">
                <a:solidFill>
                  <a:schemeClr val="tx2"/>
                </a:solidFill>
              </a:rPr>
              <a:t>available</a:t>
            </a:r>
            <a:r>
              <a:rPr lang="en-US" sz="2400" b="0" dirty="0"/>
              <a:t> to more users</a:t>
            </a:r>
          </a:p>
          <a:p>
            <a:pPr lvl="1"/>
            <a:r>
              <a:rPr lang="en-US" sz="2400" b="0" dirty="0"/>
              <a:t>Web apps are distributed</a:t>
            </a:r>
          </a:p>
          <a:p>
            <a:pPr lvl="1"/>
            <a:r>
              <a:rPr lang="en-US" sz="2400" b="0" dirty="0">
                <a:solidFill>
                  <a:srgbClr val="FFFF00"/>
                </a:solidFill>
              </a:rPr>
              <a:t>Web apps</a:t>
            </a:r>
            <a:r>
              <a:rPr lang="en-US" sz="2400" b="0" dirty="0"/>
              <a:t> must be highly reliable</a:t>
            </a:r>
          </a:p>
          <a:p>
            <a:endParaRPr lang="en-US" sz="1800" b="0" dirty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Introduction to Software Testing, Edition 2  (Ch 1)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F72315B-E89B-445D-9416-7ED621123EE3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36</a:t>
            </a:fld>
            <a:endParaRPr lang="en-US" altLang="zh-CN" sz="900" b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71563" y="6005513"/>
            <a:ext cx="6986587" cy="52387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3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Industry desperately needs our inventions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True Cost of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FB2CC-0026-474A-8143-56756D8BC8D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1374600"/>
            <a:ext cx="6781800" cy="1752600"/>
          </a:xfrm>
          <a:prstGeom prst="roundRect">
            <a:avLst/>
          </a:prstGeom>
          <a:solidFill>
            <a:srgbClr val="3366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Fail watch analyzed news articles for 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Arial" charset="0"/>
              </a:rPr>
              <a:t>606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 reported software failures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Impacted </a:t>
            </a:r>
            <a:r>
              <a:rPr 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Arial" charset="0"/>
              </a:rPr>
              <a:t>half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 the world’s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Cost a combined </a:t>
            </a:r>
            <a:r>
              <a:rPr 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Arial" charset="0"/>
              </a:rPr>
              <a:t>$1.7 trillion 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US dollars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905000" y="3652800"/>
            <a:ext cx="5309021" cy="1066800"/>
          </a:xfrm>
          <a:prstGeom prst="roundRect">
            <a:avLst/>
          </a:prstGeom>
          <a:solidFill>
            <a:srgbClr val="3366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Poor software is a significant </a:t>
            </a:r>
            <a:r>
              <a:rPr 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Arial" charset="0"/>
              </a:rPr>
              <a:t>drag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 on the world’s economy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495800" y="5245200"/>
            <a:ext cx="4335700" cy="1066800"/>
          </a:xfrm>
          <a:prstGeom prst="roundRect">
            <a:avLst/>
          </a:prstGeom>
          <a:solidFill>
            <a:srgbClr val="3366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Not to mention </a:t>
            </a:r>
            <a:r>
              <a:rPr 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Arial" charset="0"/>
              </a:rPr>
              <a:t>frustrating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3087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Mean?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1)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06C21CB-8F21-4710-831B-BB8509540D1F}" type="slidenum">
              <a:rPr lang="en-US" sz="900" b="0" smtClean="0">
                <a:solidFill>
                  <a:schemeClr val="tx1"/>
                </a:solidFill>
              </a:rPr>
              <a:pPr/>
              <a:t>38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29390" y="2507634"/>
            <a:ext cx="7247744" cy="1127481"/>
          </a:xfrm>
          <a:prstGeom prst="rect">
            <a:avLst/>
          </a:prstGeom>
          <a:gradFill flip="none" rotWithShape="1">
            <a:gsLst>
              <a:gs pos="0">
                <a:srgbClr val="0033CC">
                  <a:shade val="30000"/>
                  <a:satMod val="115000"/>
                </a:srgbClr>
              </a:gs>
              <a:gs pos="50000">
                <a:srgbClr val="0033CC">
                  <a:shade val="67500"/>
                  <a:satMod val="115000"/>
                </a:srgbClr>
              </a:gs>
              <a:gs pos="100000">
                <a:srgbClr val="0033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Software testing is getting more important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961" y="4674942"/>
            <a:ext cx="8198069" cy="1127481"/>
          </a:xfrm>
          <a:prstGeom prst="rect">
            <a:avLst/>
          </a:prstGeom>
          <a:gradFill flip="none" rotWithShape="1">
            <a:gsLst>
              <a:gs pos="0">
                <a:srgbClr val="0033CC">
                  <a:shade val="30000"/>
                  <a:satMod val="115000"/>
                </a:srgbClr>
              </a:gs>
              <a:gs pos="50000">
                <a:srgbClr val="0033CC">
                  <a:shade val="67500"/>
                  <a:satMod val="115000"/>
                </a:srgbClr>
              </a:gs>
              <a:gs pos="100000">
                <a:srgbClr val="0033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What are we trying to do when we test?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What are our goals?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&amp; Verification (</a:t>
            </a:r>
            <a:r>
              <a:rPr lang="en-US" sz="3200" i="1" dirty="0"/>
              <a:t>IEEE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517300"/>
            <a:ext cx="8966200" cy="504392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Validation</a:t>
            </a:r>
            <a:r>
              <a:rPr lang="en-US" dirty="0"/>
              <a:t> : The process of evaluating software at the end of software development  to ensure compliance with intended usage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Verification</a:t>
            </a:r>
            <a:r>
              <a:rPr lang="en-US" dirty="0"/>
              <a:t> : The process of determining whether the products of a given phase of the software development process fulfill the requirements established during the previous phase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algn="ctr">
              <a:buNone/>
            </a:pPr>
            <a:r>
              <a:rPr lang="en-US" dirty="0">
                <a:solidFill>
                  <a:schemeClr val="tx2"/>
                </a:solidFill>
              </a:rPr>
              <a:t>IV&amp;V stands for “</a:t>
            </a:r>
            <a:r>
              <a:rPr lang="en-US" i="1" dirty="0">
                <a:solidFill>
                  <a:schemeClr val="tx2"/>
                </a:solidFill>
              </a:rPr>
              <a:t>independent verification and validation</a:t>
            </a:r>
            <a:r>
              <a:rPr lang="en-US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Introduction to Software Testing, Edition 2  (Ch 1)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1561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6)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742154-05E0-4FD4-B04E-B92FD3670A3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BA3C5E6-542B-FA2E-B3C2-26F6A4DDE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085850"/>
            <a:ext cx="8966200" cy="52911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Take turns sharing with a neighboring student, the following:</a:t>
            </a:r>
          </a:p>
          <a:p>
            <a:r>
              <a:rPr lang="en-US" sz="2400" dirty="0"/>
              <a:t>Name:</a:t>
            </a:r>
          </a:p>
          <a:p>
            <a:r>
              <a:rPr lang="en-US" sz="2400" dirty="0"/>
              <a:t>Major:</a:t>
            </a:r>
          </a:p>
          <a:p>
            <a:r>
              <a:rPr lang="en-US" sz="2400" dirty="0"/>
              <a:t>Where you are from:</a:t>
            </a:r>
          </a:p>
          <a:p>
            <a:r>
              <a:rPr lang="en-US" sz="2400" dirty="0"/>
              <a:t>Your career goals: </a:t>
            </a:r>
          </a:p>
          <a:p>
            <a:r>
              <a:rPr lang="en-US" sz="2400" dirty="0"/>
              <a:t>Why you are taking this class: </a:t>
            </a:r>
          </a:p>
          <a:p>
            <a:r>
              <a:rPr lang="en-US" sz="2400" dirty="0"/>
              <a:t>What you expect to learn:</a:t>
            </a:r>
          </a:p>
          <a:p>
            <a:r>
              <a:rPr lang="en-US" sz="2400" dirty="0"/>
              <a:t>Fun fact: 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may work with as many neighboring students as you want. </a:t>
            </a:r>
            <a:br>
              <a:rPr lang="en-US" sz="2400" dirty="0"/>
            </a:br>
            <a:r>
              <a:rPr lang="en-US" sz="2400" b="1" dirty="0"/>
              <a:t>Every group of students turns in </a:t>
            </a:r>
            <a:r>
              <a:rPr lang="en-US" sz="2400" b="1" i="1" dirty="0"/>
              <a:t>one</a:t>
            </a:r>
            <a:r>
              <a:rPr lang="en-US" sz="2400" b="1" dirty="0"/>
              <a:t> piece of paper with everyone’s full name and email (you may omit @</a:t>
            </a:r>
            <a:r>
              <a:rPr lang="en-US" sz="2400" b="1" dirty="0" err="1"/>
              <a:t>gmu.edu</a:t>
            </a:r>
            <a:r>
              <a:rPr lang="en-US" sz="2400" b="1" dirty="0"/>
              <a:t>)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084470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9425-470E-5145-0D46-075D45D2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01C2-EED4-A1AF-06C1-5C8F916A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Self 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is this class about and why you should take it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Responsibilities and syllabus review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15 min break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Chapter 1 - Why Do We Test Software?</a:t>
            </a:r>
          </a:p>
          <a:p>
            <a:r>
              <a:rPr lang="en-US" dirty="0"/>
              <a:t>Introduce Assignment 1</a:t>
            </a:r>
          </a:p>
          <a:p>
            <a:pPr lvl="1"/>
            <a:r>
              <a:rPr lang="en-US" dirty="0">
                <a:hlinkClick r:id="rId2"/>
              </a:rPr>
              <a:t>https://cs.gmu.edu/~winglam/classes/637/assigns/assign01.html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0452-648B-85D9-6C65-6F0365EA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SWE 637 - Software Testing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F6E83-CEBD-C001-CC3E-7E5D06BA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© Wing Lam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A9FBA-943C-CA97-FA52-09C6FC37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394C0-B513-4987-ABFD-384AAF3DE5F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4D7249A-9A52-5BB2-6BA1-B561DE9DF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067" y="4781409"/>
            <a:ext cx="6731865" cy="1169551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Quiz 1 next Thurs.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Assignment 1 is due Aug. 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31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st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 11:59PM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68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8900" y="96838"/>
            <a:ext cx="8966200" cy="1432557"/>
          </a:xfrm>
        </p:spPr>
        <p:txBody>
          <a:bodyPr/>
          <a:lstStyle/>
          <a:p>
            <a:r>
              <a:rPr lang="en-US" altLang="en-US" dirty="0"/>
              <a:t>“Traditional” quality attributes</a:t>
            </a:r>
            <a:r>
              <a:rPr lang="en-US" altLang="en-US" sz="3200" dirty="0"/>
              <a:t> (1980s)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8900" y="1561762"/>
            <a:ext cx="8966200" cy="4815225"/>
          </a:xfrm>
        </p:spPr>
        <p:txBody>
          <a:bodyPr/>
          <a:lstStyle/>
          <a:p>
            <a:pPr marL="381000" indent="-381000">
              <a:buFont typeface="Monotype Sorts"/>
              <a:buAutoNum type="arabicPeriod"/>
            </a:pPr>
            <a:r>
              <a:rPr lang="en-US" altLang="en-US" sz="2800" dirty="0"/>
              <a:t>Efficiency of process (time-to-market)</a:t>
            </a:r>
          </a:p>
          <a:p>
            <a:pPr marL="381000" indent="-381000">
              <a:buFont typeface="Monotype Sorts"/>
              <a:buAutoNum type="arabicPeriod"/>
            </a:pPr>
            <a:r>
              <a:rPr lang="en-US" altLang="en-US" sz="2800" dirty="0"/>
              <a:t>Efficiency of execution (performance)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SWE 637 - Software Testing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653EDD-467B-4164-AE64-AEEEE06CC10A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376" y="3024454"/>
            <a:ext cx="7630790" cy="954107"/>
          </a:xfrm>
          <a:prstGeom prst="rect">
            <a:avLst/>
          </a:prstGeom>
          <a:solidFill>
            <a:srgbClr val="0033CC"/>
          </a:solidFill>
          <a:ln w="28575">
            <a:solidFill>
              <a:srgbClr val="000000"/>
            </a:solidFill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We teach these as priorities in undergraduate computer science classes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7962" y="4990306"/>
            <a:ext cx="3841764" cy="523220"/>
          </a:xfrm>
          <a:prstGeom prst="rect">
            <a:avLst/>
          </a:prstGeom>
          <a:solidFill>
            <a:srgbClr val="0033CC"/>
          </a:solidFill>
          <a:ln w="28575">
            <a:solidFill>
              <a:srgbClr val="000000"/>
            </a:solidFill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It was true …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082991" y="4990306"/>
            <a:ext cx="1488878" cy="52322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 1985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Modern quality attributes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z="2800" dirty="0"/>
              <a:t>Reliability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 dirty="0"/>
              <a:t>Usability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 dirty="0"/>
              <a:t>Security</a:t>
            </a:r>
          </a:p>
          <a:p>
            <a:pPr marL="609600" indent="-609600">
              <a:spcBef>
                <a:spcPct val="20000"/>
              </a:spcBef>
              <a:buFontTx/>
              <a:buAutoNum type="arabicPeriod" startAt="4"/>
            </a:pPr>
            <a:r>
              <a:rPr lang="en-US" altLang="en-US" sz="2800" dirty="0"/>
              <a:t>Availability</a:t>
            </a:r>
          </a:p>
          <a:p>
            <a:pPr marL="609600" indent="-609600">
              <a:spcBef>
                <a:spcPct val="20000"/>
              </a:spcBef>
              <a:buFontTx/>
              <a:buAutoNum type="arabicPeriod" startAt="4"/>
            </a:pPr>
            <a:r>
              <a:rPr lang="en-US" altLang="en-US" sz="2800" dirty="0"/>
              <a:t>Scalability</a:t>
            </a:r>
          </a:p>
          <a:p>
            <a:pPr marL="609600" indent="-609600">
              <a:spcBef>
                <a:spcPct val="20000"/>
              </a:spcBef>
              <a:buFontTx/>
              <a:buAutoNum type="arabicPeriod" startAt="4"/>
            </a:pPr>
            <a:r>
              <a:rPr lang="en-US" altLang="en-US" sz="2800" dirty="0"/>
              <a:t>Maintainability</a:t>
            </a:r>
          </a:p>
          <a:p>
            <a:pPr marL="609600" indent="-609600">
              <a:spcBef>
                <a:spcPct val="20000"/>
              </a:spcBef>
              <a:buFontTx/>
              <a:buAutoNum type="arabicPeriod" startAt="4"/>
            </a:pPr>
            <a:r>
              <a:rPr lang="en-US" altLang="en-US" sz="2800" dirty="0"/>
              <a:t>Performance &amp; Time to market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SWE 637 - Software Testing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09B45-180A-4475-98EA-7BB79CEB9DBF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0709" y="4651375"/>
            <a:ext cx="5502584" cy="1384995"/>
          </a:xfrm>
          <a:prstGeom prst="rect">
            <a:avLst/>
          </a:prstGeom>
          <a:solidFill>
            <a:srgbClr val="0033CC"/>
          </a:solidFill>
          <a:ln w="28575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All of these factors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(sometimes called “-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ilities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”)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are important now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5575" y="6174896"/>
            <a:ext cx="884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Based on an informal survey of more than a dozen web software development managers, 2000.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5348288" y="1958975"/>
            <a:ext cx="2185987" cy="1366838"/>
          </a:xfrm>
          <a:prstGeom prst="irregularSeal1">
            <a:avLst/>
          </a:prstGeom>
          <a:solidFill>
            <a:schemeClr val="tx2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Why the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change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utoUpdateAnimBg="0"/>
      <p:bldP spid="122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5152942" y="1293813"/>
            <a:ext cx="1942021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Software projects in the 1960s</a:t>
            </a:r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SWE 637 - Software Testing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543331-38D8-40A7-A66A-2BE33323F78C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0" y="1246188"/>
            <a:ext cx="9055100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marL="381000" indent="-3810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1960s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 built tiny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 cabins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…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-programmer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much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complexity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process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needed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could be kept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in short term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</a:t>
            </a:r>
          </a:p>
        </p:txBody>
      </p:sp>
      <p:pic>
        <p:nvPicPr>
          <p:cNvPr id="13319" name="Picture 7" descr="logcabin-lincol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01" y="2757488"/>
            <a:ext cx="4684713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636709" y="920750"/>
            <a:ext cx="995348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Software projects in the 1970s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SWE 637 - Software Testing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29A2EA-B021-43AF-82BB-740CBE93DF1F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8900" y="871538"/>
            <a:ext cx="8966200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marL="381000" indent="-3810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 the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1970s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we built bigger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houses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…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Still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single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-programmer – focus on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algorithms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and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programming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little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more complex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We had to start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thinking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harder</a:t>
            </a:r>
          </a:p>
        </p:txBody>
      </p:sp>
      <p:pic>
        <p:nvPicPr>
          <p:cNvPr id="14343" name="Picture 7" descr="hou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760" y="3221038"/>
            <a:ext cx="4856163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8900" y="3205163"/>
            <a:ext cx="4183063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marL="381000" indent="-3810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The lack of process led to some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disasters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Quality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did not affect the bottom line for most companies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But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costs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were starting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increase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665272" y="1100138"/>
            <a:ext cx="2007246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Software projects in the 1980s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SWE 637 - Software Testing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415EE0-85DE-4637-A3D3-226B34390418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8900" y="1049338"/>
            <a:ext cx="8966200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marL="381000" indent="-3810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 the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1980s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we built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office buildings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…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We needed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teamwork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– and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communication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lot more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complex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–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data abstraction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We needed to write down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requirements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and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design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8900" y="3074988"/>
            <a:ext cx="4098925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marL="381000" indent="-3810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Poor process and ignorance of need for process created spectacular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failures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We no longer had the skills and knowledge for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successful engineering</a:t>
            </a:r>
          </a:p>
        </p:txBody>
      </p:sp>
      <p:pic>
        <p:nvPicPr>
          <p:cNvPr id="15368" name="Picture 9" descr="officeBuild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3024188"/>
            <a:ext cx="4646613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nimBg="1"/>
    </p:bldLst>
  </p:timing>
</p:sld>
</file>

<file path=ppt/theme/theme1.xml><?xml version="1.0" encoding="utf-8"?>
<a:theme xmlns:a="http://schemas.openxmlformats.org/drawingml/2006/main" name="intro">
  <a:themeElements>
    <a:clrScheme name="Custom 3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tro">
  <a:themeElements>
    <a:clrScheme name="Custom 6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intro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3126</TotalTime>
  <Pages>49</Pages>
  <Words>3272</Words>
  <Application>Microsoft Macintosh PowerPoint</Application>
  <PresentationFormat>On-screen Show (4:3)</PresentationFormat>
  <Paragraphs>473</Paragraphs>
  <Slides>40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Arial Unicode MS</vt:lpstr>
      <vt:lpstr>Arial</vt:lpstr>
      <vt:lpstr>Bookman Old Style</vt:lpstr>
      <vt:lpstr>Comic Sans MS</vt:lpstr>
      <vt:lpstr>Gill Sans MT</vt:lpstr>
      <vt:lpstr>Kristen ITC</vt:lpstr>
      <vt:lpstr>Monotype Sorts</vt:lpstr>
      <vt:lpstr>Times New Roman</vt:lpstr>
      <vt:lpstr>Verdana</vt:lpstr>
      <vt:lpstr>Wingdings</vt:lpstr>
      <vt:lpstr>intro</vt:lpstr>
      <vt:lpstr>Blank Presentation</vt:lpstr>
      <vt:lpstr>1_intro</vt:lpstr>
      <vt:lpstr>2_intro</vt:lpstr>
      <vt:lpstr>Software Testing and Maintenance   Introduction</vt:lpstr>
      <vt:lpstr>Agenda</vt:lpstr>
      <vt:lpstr>Introduction</vt:lpstr>
      <vt:lpstr>In-class exercise</vt:lpstr>
      <vt:lpstr>“Traditional” quality attributes (1980s)</vt:lpstr>
      <vt:lpstr>Modern quality attributes</vt:lpstr>
      <vt:lpstr>Software projects in the 1960s</vt:lpstr>
      <vt:lpstr>Software projects in the 1970s</vt:lpstr>
      <vt:lpstr>Software projects in the 1980s</vt:lpstr>
      <vt:lpstr>Software projects in the 1990s</vt:lpstr>
      <vt:lpstr>Software projects in the 2000s</vt:lpstr>
      <vt:lpstr>Pace of change is exhilarating</vt:lpstr>
      <vt:lpstr>Theory, practice, and education</vt:lpstr>
      <vt:lpstr>What can you do?</vt:lpstr>
      <vt:lpstr>Current reality</vt:lpstr>
      <vt:lpstr>Agenda</vt:lpstr>
      <vt:lpstr>Responsibilities of teaching staff</vt:lpstr>
      <vt:lpstr>Responsibilities of students</vt:lpstr>
      <vt:lpstr>Taking notes</vt:lpstr>
      <vt:lpstr>Electronic communication devices</vt:lpstr>
      <vt:lpstr>Reading</vt:lpstr>
      <vt:lpstr>Review syllabus</vt:lpstr>
      <vt:lpstr>In-class exercise</vt:lpstr>
      <vt:lpstr>Other notes about syllabus</vt:lpstr>
      <vt:lpstr>Agenda</vt:lpstr>
      <vt:lpstr>Testing in the 21st Century</vt:lpstr>
      <vt:lpstr>Software Faults, Errors &amp; Failures</vt:lpstr>
      <vt:lpstr>Fault, Failure, and Error Example</vt:lpstr>
      <vt:lpstr>A Concrete Example</vt:lpstr>
      <vt:lpstr>In class exercise</vt:lpstr>
      <vt:lpstr>The Term Bug</vt:lpstr>
      <vt:lpstr>Spectacular Software Failures</vt:lpstr>
      <vt:lpstr>Northeast Blackout of 2003</vt:lpstr>
      <vt:lpstr>Costly Software Failures</vt:lpstr>
      <vt:lpstr>Spectacular software Failures</vt:lpstr>
      <vt:lpstr>Testing in the 21st Century</vt:lpstr>
      <vt:lpstr>The True Cost of Software Failure</vt:lpstr>
      <vt:lpstr>What Does This Mean?</vt:lpstr>
      <vt:lpstr>Validation &amp; Verification (IEEE)</vt:lpstr>
      <vt:lpstr>Agenda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Lam, Wing</cp:lastModifiedBy>
  <cp:revision>273</cp:revision>
  <cp:lastPrinted>2015-08-31T19:39:18Z</cp:lastPrinted>
  <dcterms:created xsi:type="dcterms:W3CDTF">1996-06-15T03:21:08Z</dcterms:created>
  <dcterms:modified xsi:type="dcterms:W3CDTF">2023-08-25T00:03:26Z</dcterms:modified>
</cp:coreProperties>
</file>