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057" r:id="rId2"/>
  </p:sldMasterIdLst>
  <p:notesMasterIdLst>
    <p:notesMasterId r:id="rId38"/>
  </p:notesMasterIdLst>
  <p:handoutMasterIdLst>
    <p:handoutMasterId r:id="rId39"/>
  </p:handoutMasterIdLst>
  <p:sldIdLst>
    <p:sldId id="336" r:id="rId3"/>
    <p:sldId id="561" r:id="rId4"/>
    <p:sldId id="520" r:id="rId5"/>
    <p:sldId id="564" r:id="rId6"/>
    <p:sldId id="532" r:id="rId7"/>
    <p:sldId id="403" r:id="rId8"/>
    <p:sldId id="404" r:id="rId9"/>
    <p:sldId id="405" r:id="rId10"/>
    <p:sldId id="406" r:id="rId11"/>
    <p:sldId id="407" r:id="rId12"/>
    <p:sldId id="408" r:id="rId13"/>
    <p:sldId id="521" r:id="rId14"/>
    <p:sldId id="522" r:id="rId15"/>
    <p:sldId id="372" r:id="rId16"/>
    <p:sldId id="373" r:id="rId17"/>
    <p:sldId id="514" r:id="rId18"/>
    <p:sldId id="549" r:id="rId19"/>
    <p:sldId id="545" r:id="rId20"/>
    <p:sldId id="547" r:id="rId21"/>
    <p:sldId id="565" r:id="rId22"/>
    <p:sldId id="557" r:id="rId23"/>
    <p:sldId id="377" r:id="rId24"/>
    <p:sldId id="556" r:id="rId25"/>
    <p:sldId id="558" r:id="rId26"/>
    <p:sldId id="550" r:id="rId27"/>
    <p:sldId id="551" r:id="rId28"/>
    <p:sldId id="553" r:id="rId29"/>
    <p:sldId id="555" r:id="rId30"/>
    <p:sldId id="546" r:id="rId31"/>
    <p:sldId id="528" r:id="rId32"/>
    <p:sldId id="529" r:id="rId33"/>
    <p:sldId id="530" r:id="rId34"/>
    <p:sldId id="531" r:id="rId35"/>
    <p:sldId id="566" r:id="rId36"/>
    <p:sldId id="544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3300"/>
    <a:srgbClr val="0000FF"/>
    <a:srgbClr val="000000"/>
    <a:srgbClr val="0000CC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9" autoAdjust="0"/>
    <p:restoredTop sz="92245" autoAdjust="0"/>
  </p:normalViewPr>
  <p:slideViewPr>
    <p:cSldViewPr snapToGrid="0">
      <p:cViewPr varScale="1">
        <p:scale>
          <a:sx n="113" d="100"/>
          <a:sy n="113" d="100"/>
        </p:scale>
        <p:origin x="1960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05" tIns="48654" rIns="97305" bIns="48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70355" y="9144000"/>
            <a:ext cx="772904" cy="2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4" tIns="46976" rIns="92274" bIns="46976">
            <a:spAutoFit/>
          </a:bodyPr>
          <a:lstStyle/>
          <a:p>
            <a:pPr algn="ctr" defTabSz="917441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441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33AADF-8190-484E-803F-83061C378020}" type="slidenum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Reachability</a:t>
            </a:r>
            <a:r>
              <a:rPr lang="en-US" sz="1200" dirty="0"/>
              <a:t> : The location or locations in the program that contain the </a:t>
            </a:r>
            <a:r>
              <a:rPr lang="en-US" sz="1200" u="sng" dirty="0"/>
              <a:t>fault</a:t>
            </a:r>
            <a:r>
              <a:rPr lang="en-US" sz="1200" dirty="0"/>
              <a:t> must be reached 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Infection</a:t>
            </a:r>
            <a:r>
              <a:rPr lang="en-US" sz="1200" dirty="0"/>
              <a:t> : The state of the program must be incorrect (</a:t>
            </a:r>
            <a:r>
              <a:rPr lang="en-US" sz="1200" u="sng" dirty="0"/>
              <a:t>error state</a:t>
            </a:r>
            <a:r>
              <a:rPr lang="en-US" sz="1200" dirty="0"/>
              <a:t>)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Propagation</a:t>
            </a:r>
            <a:r>
              <a:rPr lang="en-US" sz="1200" dirty="0"/>
              <a:t> : The infected state must cause some output or state of the program to be incorrect (</a:t>
            </a:r>
            <a:r>
              <a:rPr lang="en-US" sz="1200" u="sng" dirty="0"/>
              <a:t>failure</a:t>
            </a:r>
            <a:r>
              <a:rPr lang="en-US" sz="1200" dirty="0"/>
              <a:t>)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Reveal</a:t>
            </a:r>
            <a:r>
              <a:rPr lang="en-US" dirty="0"/>
              <a:t> : The tester must observe part of the incorrect portion of the program state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2BD05C9-1463-4D92-8693-C0A510BFADAF}" type="slidenum">
              <a:rPr lang="en-US" sz="1100" b="0" smtClean="0">
                <a:solidFill>
                  <a:schemeClr val="tx1"/>
                </a:solidFill>
              </a:rPr>
              <a:pPr/>
              <a:t>22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failures can be revealed when the observed final program state has overlap with the incorrect final program state.</a:t>
            </a:r>
          </a:p>
          <a:p>
            <a:r>
              <a:rPr lang="en-US" baseline="0" dirty="0"/>
              <a:t>The question is: should testers check the entire program state? How to observe the incorrect program state in a cost-effective manner.</a:t>
            </a:r>
          </a:p>
          <a:p>
            <a:r>
              <a:rPr lang="en-US" baseline="0" dirty="0"/>
              <a:t>Getting the overlap as big as possible and use the cost as small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A23D-2477-604E-A752-CB22A82737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9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05DE5-F97B-4AF5-9FDC-80A5B442908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B8C6A4-7882-4ED1-BF46-611F8E8FBC50}" type="slidenum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FF093-77DE-4EEA-9E48-ED6D7438DC41}" type="slidenum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64078F-FE4B-4656-9E68-9DD4C4A1D576}" type="slidenum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BAE39E-47E4-4CC3-85A8-14F1A9589D19}" type="slidenum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1115EC-066B-47F5-A3AE-B4E35BE54408}" type="slidenum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9A233B-3A20-4DCE-838A-11417D8A9314}" type="slidenum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A4DD20-5A92-49F1-82CF-E5463814DFE1}" type="slidenum"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9386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120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877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1681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4151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7884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4187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50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0863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8388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9382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97527"/>
            <a:ext cx="9048750" cy="558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1)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2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2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2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inClass/week1-simpleTes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1"/>
            <a:ext cx="8229600" cy="3403600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Chapter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Model-Driven Test Design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CE1C15C-E462-924E-A78F-B7B346C320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3401"/>
            <a:ext cx="6400800" cy="24608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>
                <a:latin typeface="Gill Sans MT" panose="020B0502020104020203" pitchFamily="34" charset="0"/>
              </a:rPr>
              <a:t>Wing Lam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000" dirty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SWE 637</a:t>
            </a: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George Mason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EF6C5-DF85-FF4B-A39F-95EE68BD1C18}"/>
              </a:ext>
            </a:extLst>
          </p:cNvPr>
          <p:cNvSpPr/>
          <p:nvPr/>
        </p:nvSpPr>
        <p:spPr>
          <a:xfrm>
            <a:off x="2195753" y="5753374"/>
            <a:ext cx="475249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</a:rPr>
              <a:t>Slides adapted from Paul Ammann and Jeff Offutt</a:t>
            </a:r>
          </a:p>
          <a:p>
            <a:pPr lvl="0" algn="ctr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800" b="0" kern="0" dirty="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1)</a:t>
            </a:r>
          </a:p>
        </p:txBody>
      </p:sp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AAF336-8C84-4C91-97F7-0B907A5D777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3 Thinking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5975"/>
            <a:ext cx="8867775" cy="5561013"/>
          </a:xfrm>
        </p:spPr>
        <p:txBody>
          <a:bodyPr/>
          <a:lstStyle/>
          <a:p>
            <a:r>
              <a:rPr lang="en-US" sz="3200" b="0" dirty="0"/>
              <a:t>Testing can only show the </a:t>
            </a:r>
            <a:r>
              <a:rPr lang="en-US" sz="3200" b="0" dirty="0">
                <a:solidFill>
                  <a:srgbClr val="FFFF00"/>
                </a:solidFill>
              </a:rPr>
              <a:t>presence of failures</a:t>
            </a:r>
          </a:p>
          <a:p>
            <a:pPr lvl="1"/>
            <a:endParaRPr lang="en-US" sz="2400" b="0" dirty="0"/>
          </a:p>
          <a:p>
            <a:r>
              <a:rPr lang="en-US" sz="3200" b="0" dirty="0"/>
              <a:t>Whenever we use software, we incur some </a:t>
            </a:r>
            <a:r>
              <a:rPr lang="en-US" sz="3200" b="0" dirty="0">
                <a:solidFill>
                  <a:srgbClr val="FFFF00"/>
                </a:solidFill>
              </a:rPr>
              <a:t>risk</a:t>
            </a:r>
          </a:p>
          <a:p>
            <a:pPr lvl="1"/>
            <a:endParaRPr lang="en-US" sz="2400" b="0" dirty="0"/>
          </a:p>
          <a:p>
            <a:r>
              <a:rPr lang="en-US" sz="3200" b="0" dirty="0"/>
              <a:t>Risk may be </a:t>
            </a:r>
            <a:r>
              <a:rPr lang="en-US" sz="3200" b="0" dirty="0">
                <a:solidFill>
                  <a:srgbClr val="FFFF00"/>
                </a:solidFill>
              </a:rPr>
              <a:t>small</a:t>
            </a:r>
            <a:r>
              <a:rPr lang="en-US" sz="3200" b="0" dirty="0"/>
              <a:t> </a:t>
            </a:r>
            <a:r>
              <a:rPr lang="en-US" sz="3200" dirty="0"/>
              <a:t>with unimportant consequences</a:t>
            </a:r>
            <a:endParaRPr lang="en-US" sz="3200" b="0" dirty="0"/>
          </a:p>
          <a:p>
            <a:pPr lvl="1"/>
            <a:endParaRPr lang="en-US" sz="2400" b="0" dirty="0"/>
          </a:p>
          <a:p>
            <a:r>
              <a:rPr lang="en-US" sz="3200" b="0" dirty="0"/>
              <a:t>Risk may be </a:t>
            </a:r>
            <a:r>
              <a:rPr lang="en-US" sz="3200" b="0" dirty="0">
                <a:solidFill>
                  <a:srgbClr val="FFFF00"/>
                </a:solidFill>
              </a:rPr>
              <a:t>great</a:t>
            </a:r>
            <a:r>
              <a:rPr lang="en-US" sz="3200" b="0" dirty="0"/>
              <a:t> </a:t>
            </a:r>
            <a:r>
              <a:rPr lang="en-US" sz="3200" dirty="0"/>
              <a:t>with catastrophic consequences </a:t>
            </a:r>
            <a:endParaRPr lang="en-US" sz="3200" b="0" dirty="0"/>
          </a:p>
          <a:p>
            <a:pPr lvl="1"/>
            <a:endParaRPr lang="en-US" sz="2400" b="0" dirty="0"/>
          </a:p>
          <a:p>
            <a:r>
              <a:rPr lang="en-US" sz="3200" b="0" dirty="0"/>
              <a:t>Testers and developers cooperate to </a:t>
            </a:r>
            <a:r>
              <a:rPr lang="en-US" sz="3200" b="0" dirty="0">
                <a:solidFill>
                  <a:srgbClr val="FFFF00"/>
                </a:solidFill>
              </a:rPr>
              <a:t>reduce risk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228600" y="5627072"/>
            <a:ext cx="8686800" cy="531813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This describes a few “enlightened” software companies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1)</a:t>
            </a: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D62863-B5C3-44B5-996B-F1A5E441401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4 Thinking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98525"/>
            <a:ext cx="8991600" cy="5135563"/>
          </a:xfrm>
        </p:spPr>
        <p:txBody>
          <a:bodyPr/>
          <a:lstStyle/>
          <a:p>
            <a:pPr algn="ctr">
              <a:buFont typeface="Monotype Sorts" charset="2"/>
              <a:buNone/>
            </a:pPr>
            <a:r>
              <a:rPr lang="en-US" sz="3600" b="0" dirty="0">
                <a:solidFill>
                  <a:schemeClr val="tx2"/>
                </a:solidFill>
              </a:rPr>
              <a:t>A mental discipline that increases quality</a:t>
            </a:r>
          </a:p>
          <a:p>
            <a:endParaRPr lang="en-US" sz="2800" b="0" dirty="0"/>
          </a:p>
          <a:p>
            <a:r>
              <a:rPr lang="en-US" sz="2800" b="0" dirty="0"/>
              <a:t>Testing is only </a:t>
            </a:r>
            <a:r>
              <a:rPr lang="en-US" sz="2800" b="0" dirty="0">
                <a:solidFill>
                  <a:srgbClr val="FFFF00"/>
                </a:solidFill>
              </a:rPr>
              <a:t>one way</a:t>
            </a:r>
            <a:r>
              <a:rPr lang="en-US" sz="2800" b="0" dirty="0"/>
              <a:t> to increase quality</a:t>
            </a:r>
          </a:p>
          <a:p>
            <a:pPr lvl="1"/>
            <a:endParaRPr lang="en-US" b="0" dirty="0"/>
          </a:p>
          <a:p>
            <a:r>
              <a:rPr lang="en-US" sz="2800" b="0" dirty="0"/>
              <a:t>Test engineers can become </a:t>
            </a:r>
            <a:r>
              <a:rPr lang="en-US" sz="2800" b="0" dirty="0">
                <a:solidFill>
                  <a:srgbClr val="FFFF00"/>
                </a:solidFill>
              </a:rPr>
              <a:t>technical leaders</a:t>
            </a:r>
            <a:r>
              <a:rPr lang="en-US" sz="2800" b="0" dirty="0"/>
              <a:t> of the project</a:t>
            </a:r>
          </a:p>
          <a:p>
            <a:pPr lvl="1"/>
            <a:endParaRPr lang="en-US" b="0" dirty="0"/>
          </a:p>
          <a:p>
            <a:r>
              <a:rPr lang="en-US" sz="2800" b="0" dirty="0"/>
              <a:t>Primary responsibility to </a:t>
            </a:r>
            <a:r>
              <a:rPr lang="en-US" sz="2800" b="0" u="sng" dirty="0">
                <a:solidFill>
                  <a:srgbClr val="FFFF00"/>
                </a:solidFill>
              </a:rPr>
              <a:t>measure and improve</a:t>
            </a:r>
            <a:r>
              <a:rPr lang="en-US" sz="2800" b="0" dirty="0"/>
              <a:t> software quality</a:t>
            </a:r>
          </a:p>
          <a:p>
            <a:pPr lvl="1"/>
            <a:endParaRPr lang="en-US" b="0" dirty="0"/>
          </a:p>
          <a:p>
            <a:r>
              <a:rPr lang="en-US" sz="2800" b="0" dirty="0"/>
              <a:t>Their expertise should </a:t>
            </a:r>
            <a:r>
              <a:rPr lang="en-US" sz="2800" b="0" dirty="0">
                <a:solidFill>
                  <a:srgbClr val="FFFF00"/>
                </a:solidFill>
              </a:rPr>
              <a:t>guide the software development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5800" y="5839908"/>
            <a:ext cx="7772400" cy="531813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This is the way “traditional” engineering works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You?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Introduction to Software Testing, Edition 2  (Ch 1)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29390" y="929691"/>
            <a:ext cx="7247744" cy="1127481"/>
          </a:xfrm>
          <a:prstGeom prst="rect">
            <a:avLst/>
          </a:prstGeom>
          <a:gradFill flip="none" rotWithShape="1">
            <a:gsLst>
              <a:gs pos="0">
                <a:srgbClr val="0033CC">
                  <a:shade val="30000"/>
                  <a:satMod val="115000"/>
                </a:srgbClr>
              </a:gs>
              <a:gs pos="50000">
                <a:srgbClr val="0033CC">
                  <a:shade val="67500"/>
                  <a:satMod val="115000"/>
                </a:srgbClr>
              </a:gs>
              <a:gs pos="100000">
                <a:srgbClr val="0033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Are you at level 0, 1, or 2 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44226" y="2473913"/>
            <a:ext cx="7247744" cy="1612570"/>
          </a:xfrm>
          <a:prstGeom prst="rect">
            <a:avLst/>
          </a:prstGeom>
          <a:gradFill flip="none" rotWithShape="1">
            <a:gsLst>
              <a:gs pos="0">
                <a:srgbClr val="0033CC">
                  <a:shade val="30000"/>
                  <a:satMod val="115000"/>
                </a:srgbClr>
              </a:gs>
              <a:gs pos="50000">
                <a:srgbClr val="0033CC">
                  <a:shade val="67500"/>
                  <a:satMod val="115000"/>
                </a:srgbClr>
              </a:gs>
              <a:gs pos="100000">
                <a:srgbClr val="0033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Is your organization at work at level 0, 1, or 2 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Or 3?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67249" y="4584590"/>
            <a:ext cx="7602043" cy="1612570"/>
          </a:xfrm>
          <a:prstGeom prst="rect">
            <a:avLst/>
          </a:prstGeom>
          <a:gradFill flip="none" rotWithShape="1">
            <a:gsLst>
              <a:gs pos="0">
                <a:srgbClr val="0033CC">
                  <a:shade val="30000"/>
                  <a:satMod val="115000"/>
                </a:srgbClr>
              </a:gs>
              <a:gs pos="50000">
                <a:srgbClr val="0033CC">
                  <a:shade val="67500"/>
                  <a:satMod val="115000"/>
                </a:srgbClr>
              </a:gs>
              <a:gs pos="100000">
                <a:srgbClr val="0033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We hope to teach you to become “change agents” in your workplace …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Advocates for level 4 thinking</a:t>
            </a:r>
          </a:p>
        </p:txBody>
      </p:sp>
    </p:spTree>
    <p:extLst>
      <p:ext uri="{BB962C8B-B14F-4D97-AF65-F5344CB8AC3E}">
        <p14:creationId xmlns:p14="http://schemas.microsoft.com/office/powerpoint/2010/main" val="49055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Goals : Why Each Test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Introduction to Software Testing, Edition 2  (Ch 1)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6850" y="2181225"/>
            <a:ext cx="8736013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Written test objectives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and requirements must be documented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How much testing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enough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What are your planned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coverage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levels?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Common objective –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spend the budget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until the ship-date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…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Sometimes called the “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date criterion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”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9488" y="1057275"/>
            <a:ext cx="7183437" cy="95885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+mn-ea"/>
                <a:cs typeface="Arial" pitchFamily="34" charset="0"/>
              </a:rPr>
              <a:t>If you don’t know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+mn-ea"/>
                <a:cs typeface="Arial" pitchFamily="34" charset="0"/>
              </a:rPr>
              <a:t>why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+mn-ea"/>
                <a:cs typeface="Arial" pitchFamily="34" charset="0"/>
              </a:rPr>
              <a:t> you’re conducting each test, it won’t be very helpful</a:t>
            </a:r>
          </a:p>
        </p:txBody>
      </p:sp>
    </p:spTree>
    <p:extLst>
      <p:ext uri="{BB962C8B-B14F-4D97-AF65-F5344CB8AC3E}">
        <p14:creationId xmlns:p14="http://schemas.microsoft.com/office/powerpoint/2010/main" val="3327502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1)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2EEBC-FE8F-4F93-BCE9-2AB7528BF96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Each Test ?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335213"/>
            <a:ext cx="8778875" cy="3914775"/>
          </a:xfrm>
        </p:spPr>
        <p:txBody>
          <a:bodyPr/>
          <a:lstStyle/>
          <a:p>
            <a:r>
              <a:rPr lang="en-US" sz="3200" dirty="0"/>
              <a:t>1980: “The software shall be easily </a:t>
            </a:r>
            <a:r>
              <a:rPr lang="en-US" sz="3200" dirty="0">
                <a:solidFill>
                  <a:srgbClr val="FFFF00"/>
                </a:solidFill>
              </a:rPr>
              <a:t>maintainable</a:t>
            </a:r>
            <a:r>
              <a:rPr lang="en-US" sz="3200" dirty="0"/>
              <a:t>”</a:t>
            </a:r>
          </a:p>
          <a:p>
            <a:pPr lvl="1"/>
            <a:endParaRPr lang="en-US" sz="2800" dirty="0"/>
          </a:p>
          <a:p>
            <a:r>
              <a:rPr lang="en-US" sz="3200" dirty="0"/>
              <a:t>Threshold </a:t>
            </a:r>
            <a:r>
              <a:rPr lang="en-US" sz="3200" dirty="0">
                <a:solidFill>
                  <a:srgbClr val="FFFF00"/>
                </a:solidFill>
              </a:rPr>
              <a:t>reliability</a:t>
            </a:r>
            <a:r>
              <a:rPr lang="en-US" sz="3200" dirty="0"/>
              <a:t> requirements?</a:t>
            </a:r>
          </a:p>
          <a:p>
            <a:pPr lvl="1"/>
            <a:endParaRPr lang="en-US" sz="2800" dirty="0"/>
          </a:p>
          <a:p>
            <a:r>
              <a:rPr lang="en-US" sz="3200" dirty="0"/>
              <a:t>What fact does each test try to </a:t>
            </a:r>
            <a:r>
              <a:rPr lang="en-US" sz="3200" dirty="0">
                <a:solidFill>
                  <a:srgbClr val="FFFF00"/>
                </a:solidFill>
              </a:rPr>
              <a:t>verify</a:t>
            </a:r>
            <a:r>
              <a:rPr lang="en-US" sz="3200" dirty="0"/>
              <a:t>?</a:t>
            </a:r>
          </a:p>
          <a:p>
            <a:pPr lvl="1"/>
            <a:endParaRPr lang="en-US" sz="2800" dirty="0"/>
          </a:p>
          <a:p>
            <a:r>
              <a:rPr lang="en-US" sz="3200" dirty="0">
                <a:solidFill>
                  <a:srgbClr val="FFFF00"/>
                </a:solidFill>
              </a:rPr>
              <a:t>Requirements</a:t>
            </a:r>
            <a:r>
              <a:rPr lang="en-US" sz="3200" dirty="0"/>
              <a:t> definition teams need testers!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03200" y="811213"/>
            <a:ext cx="8737600" cy="138588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+mn-ea"/>
                <a:cs typeface="Arial" pitchFamily="34" charset="0"/>
              </a:rPr>
              <a:t>If you don’t start planning for each test when the functional requirements are formed, you’ll never know why you’re conducting the test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1)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DF57D-DC6E-49E6-8370-32F0202DE58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of </a:t>
            </a:r>
            <a:r>
              <a:rPr lang="en-US" u="sng"/>
              <a:t>Not</a:t>
            </a:r>
            <a:r>
              <a:rPr lang="en-US"/>
              <a:t> Testing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2257678"/>
            <a:ext cx="8615362" cy="4049460"/>
          </a:xfrm>
        </p:spPr>
        <p:txBody>
          <a:bodyPr/>
          <a:lstStyle/>
          <a:p>
            <a:r>
              <a:rPr lang="en-US" sz="3200" dirty="0"/>
              <a:t>Testing is the </a:t>
            </a:r>
            <a:r>
              <a:rPr lang="en-US" sz="3200" dirty="0">
                <a:solidFill>
                  <a:schemeClr val="tx2"/>
                </a:solidFill>
              </a:rPr>
              <a:t>most time consuming</a:t>
            </a:r>
            <a:r>
              <a:rPr lang="en-US" sz="3200" dirty="0"/>
              <a:t> and expensive part of software development</a:t>
            </a:r>
          </a:p>
          <a:p>
            <a:r>
              <a:rPr lang="en-US" sz="3200" u="sng" dirty="0"/>
              <a:t>Not</a:t>
            </a:r>
            <a:r>
              <a:rPr lang="en-US" sz="3200" dirty="0"/>
              <a:t> testing is even </a:t>
            </a:r>
            <a:r>
              <a:rPr lang="en-US" sz="3200" dirty="0">
                <a:solidFill>
                  <a:srgbClr val="FFFF00"/>
                </a:solidFill>
              </a:rPr>
              <a:t>more expensive</a:t>
            </a:r>
          </a:p>
          <a:p>
            <a:r>
              <a:rPr lang="en-US" sz="3200" dirty="0"/>
              <a:t>If we </a:t>
            </a:r>
            <a:r>
              <a:rPr lang="en-US" sz="3200"/>
              <a:t>have too </a:t>
            </a:r>
            <a:r>
              <a:rPr lang="en-US" sz="3200" dirty="0"/>
              <a:t>little testing effort early, the cost of testing </a:t>
            </a:r>
            <a:r>
              <a:rPr lang="en-US" sz="3200" dirty="0">
                <a:solidFill>
                  <a:schemeClr val="tx2"/>
                </a:solidFill>
              </a:rPr>
              <a:t>increases</a:t>
            </a:r>
          </a:p>
          <a:p>
            <a:r>
              <a:rPr lang="en-US" sz="3200" dirty="0"/>
              <a:t>Planning for testing after development is </a:t>
            </a:r>
            <a:r>
              <a:rPr lang="en-US" sz="3200" dirty="0">
                <a:solidFill>
                  <a:srgbClr val="FFFF00"/>
                </a:solidFill>
              </a:rPr>
              <a:t>prohibitively </a:t>
            </a:r>
            <a:r>
              <a:rPr lang="en-US" sz="3200" dirty="0"/>
              <a:t>expensive</a:t>
            </a:r>
            <a:endParaRPr lang="en-US" sz="2800" dirty="0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569855" y="1090641"/>
            <a:ext cx="5987600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+mn-ea"/>
                <a:cs typeface="Arial" pitchFamily="34" charset="0"/>
              </a:rPr>
              <a:t>Poor Program Managers might say: “Testing is too expensive.”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1301038"/>
          </a:xfrm>
        </p:spPr>
        <p:txBody>
          <a:bodyPr/>
          <a:lstStyle/>
          <a:p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Why Do We Test Software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Introduction to Software Testing, Edition 2  (Ch 1)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45574" y="1384000"/>
            <a:ext cx="7247744" cy="1127481"/>
          </a:xfrm>
          <a:prstGeom prst="rect">
            <a:avLst/>
          </a:prstGeom>
          <a:gradFill flip="none" rotWithShape="1">
            <a:gsLst>
              <a:gs pos="0">
                <a:srgbClr val="0033CC">
                  <a:shade val="30000"/>
                  <a:satMod val="115000"/>
                </a:srgbClr>
              </a:gs>
              <a:gs pos="50000">
                <a:srgbClr val="0033CC">
                  <a:shade val="67500"/>
                  <a:satMod val="115000"/>
                </a:srgbClr>
              </a:gs>
              <a:gs pos="100000">
                <a:srgbClr val="0033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A tester’s goal is to eliminate faults as early as possible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31922" y="2749613"/>
            <a:ext cx="6875048" cy="1814862"/>
          </a:xfrm>
          <a:prstGeom prst="rect">
            <a:avLst/>
          </a:prstGeom>
          <a:gradFill flip="none" rotWithShape="1">
            <a:gsLst>
              <a:gs pos="0">
                <a:srgbClr val="0033CC">
                  <a:shade val="30000"/>
                  <a:satMod val="115000"/>
                </a:srgbClr>
              </a:gs>
              <a:gs pos="50000">
                <a:srgbClr val="0033CC">
                  <a:shade val="67500"/>
                  <a:satMod val="115000"/>
                </a:srgbClr>
              </a:gs>
              <a:gs pos="100000">
                <a:srgbClr val="0033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Improve quality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Reduce cost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+mn-cs"/>
              </a:rPr>
              <a:t>Preserve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1321343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testing levels</a:t>
            </a:r>
            <a:r>
              <a:rPr lang="en-US" sz="2800" dirty="0"/>
              <a:t> (2.3)</a:t>
            </a:r>
            <a:endParaRPr lang="en-US" dirty="0"/>
          </a:p>
        </p:txBody>
      </p:sp>
      <p:grpSp>
        <p:nvGrpSpPr>
          <p:cNvPr id="57350" name="Group 3"/>
          <p:cNvGrpSpPr>
            <a:grpSpLocks/>
          </p:cNvGrpSpPr>
          <p:nvPr/>
        </p:nvGrpSpPr>
        <p:grpSpPr bwMode="auto">
          <a:xfrm>
            <a:off x="379413" y="2539662"/>
            <a:ext cx="2665412" cy="2935288"/>
            <a:chOff x="697" y="1163"/>
            <a:chExt cx="1679" cy="1849"/>
          </a:xfrm>
        </p:grpSpPr>
        <p:sp>
          <p:nvSpPr>
            <p:cNvPr id="57389" name="Rectangle 4"/>
            <p:cNvSpPr>
              <a:spLocks noChangeArrowheads="1"/>
            </p:cNvSpPr>
            <p:nvPr/>
          </p:nvSpPr>
          <p:spPr bwMode="auto">
            <a:xfrm>
              <a:off x="697" y="1163"/>
              <a:ext cx="1679" cy="1849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90" name="Text Box 5"/>
            <p:cNvSpPr txBox="1">
              <a:spLocks noChangeArrowheads="1"/>
            </p:cNvSpPr>
            <p:nvPr/>
          </p:nvSpPr>
          <p:spPr bwMode="auto">
            <a:xfrm>
              <a:off x="1219" y="1305"/>
              <a:ext cx="7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  <a:cs typeface="Arial" pitchFamily="34" charset="0"/>
                </a:rPr>
                <a:t>Class A</a:t>
              </a:r>
            </a:p>
          </p:txBody>
        </p:sp>
        <p:sp>
          <p:nvSpPr>
            <p:cNvPr id="57391" name="Text Box 6"/>
            <p:cNvSpPr txBox="1">
              <a:spLocks noChangeArrowheads="1"/>
            </p:cNvSpPr>
            <p:nvPr/>
          </p:nvSpPr>
          <p:spPr bwMode="auto">
            <a:xfrm>
              <a:off x="756" y="1744"/>
              <a:ext cx="1203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method mA1()</a:t>
              </a:r>
            </a:p>
          </p:txBody>
        </p:sp>
        <p:sp>
          <p:nvSpPr>
            <p:cNvPr id="57392" name="Text Box 7"/>
            <p:cNvSpPr txBox="1">
              <a:spLocks noChangeArrowheads="1"/>
            </p:cNvSpPr>
            <p:nvPr/>
          </p:nvSpPr>
          <p:spPr bwMode="auto">
            <a:xfrm>
              <a:off x="743" y="2160"/>
              <a:ext cx="1237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mA2()</a:t>
              </a:r>
            </a:p>
          </p:txBody>
        </p:sp>
      </p:grpSp>
      <p:grpSp>
        <p:nvGrpSpPr>
          <p:cNvPr id="57351" name="Group 8"/>
          <p:cNvGrpSpPr>
            <a:grpSpLocks/>
          </p:cNvGrpSpPr>
          <p:nvPr/>
        </p:nvGrpSpPr>
        <p:grpSpPr bwMode="auto">
          <a:xfrm>
            <a:off x="3605213" y="2539662"/>
            <a:ext cx="2665412" cy="2959100"/>
            <a:chOff x="2585" y="1163"/>
            <a:chExt cx="1679" cy="1864"/>
          </a:xfrm>
        </p:grpSpPr>
        <p:sp>
          <p:nvSpPr>
            <p:cNvPr id="57385" name="Rectangle 9"/>
            <p:cNvSpPr>
              <a:spLocks noChangeArrowheads="1"/>
            </p:cNvSpPr>
            <p:nvPr/>
          </p:nvSpPr>
          <p:spPr bwMode="auto">
            <a:xfrm>
              <a:off x="2585" y="1163"/>
              <a:ext cx="1679" cy="1864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6" name="Text Box 10"/>
            <p:cNvSpPr txBox="1">
              <a:spLocks noChangeArrowheads="1"/>
            </p:cNvSpPr>
            <p:nvPr/>
          </p:nvSpPr>
          <p:spPr bwMode="auto">
            <a:xfrm>
              <a:off x="3111" y="1304"/>
              <a:ext cx="7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  <a:cs typeface="Arial" pitchFamily="34" charset="0"/>
                </a:rPr>
                <a:t>Class B</a:t>
              </a:r>
            </a:p>
          </p:txBody>
        </p:sp>
        <p:sp>
          <p:nvSpPr>
            <p:cNvPr id="57387" name="Text Box 11"/>
            <p:cNvSpPr txBox="1">
              <a:spLocks noChangeArrowheads="1"/>
            </p:cNvSpPr>
            <p:nvPr/>
          </p:nvSpPr>
          <p:spPr bwMode="auto">
            <a:xfrm>
              <a:off x="2667" y="1744"/>
              <a:ext cx="1209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method mB1()</a:t>
              </a:r>
            </a:p>
          </p:txBody>
        </p:sp>
        <p:sp>
          <p:nvSpPr>
            <p:cNvPr id="57388" name="Text Box 12"/>
            <p:cNvSpPr txBox="1">
              <a:spLocks noChangeArrowheads="1"/>
            </p:cNvSpPr>
            <p:nvPr/>
          </p:nvSpPr>
          <p:spPr bwMode="auto">
            <a:xfrm>
              <a:off x="2667" y="2160"/>
              <a:ext cx="1255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mB2()</a:t>
              </a:r>
            </a:p>
          </p:txBody>
        </p:sp>
      </p:grpSp>
      <p:grpSp>
        <p:nvGrpSpPr>
          <p:cNvPr id="57352" name="Group 13"/>
          <p:cNvGrpSpPr>
            <a:grpSpLocks/>
          </p:cNvGrpSpPr>
          <p:nvPr/>
        </p:nvGrpSpPr>
        <p:grpSpPr bwMode="auto">
          <a:xfrm>
            <a:off x="1839913" y="1336337"/>
            <a:ext cx="2968625" cy="836613"/>
            <a:chOff x="1159" y="910"/>
            <a:chExt cx="1870" cy="527"/>
          </a:xfrm>
        </p:grpSpPr>
        <p:sp>
          <p:nvSpPr>
            <p:cNvPr id="57383" name="Rectangle 14"/>
            <p:cNvSpPr>
              <a:spLocks noChangeArrowheads="1"/>
            </p:cNvSpPr>
            <p:nvPr/>
          </p:nvSpPr>
          <p:spPr bwMode="auto">
            <a:xfrm>
              <a:off x="1159" y="910"/>
              <a:ext cx="1870" cy="527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Text Box 15"/>
            <p:cNvSpPr txBox="1">
              <a:spLocks noChangeArrowheads="1"/>
            </p:cNvSpPr>
            <p:nvPr/>
          </p:nvSpPr>
          <p:spPr bwMode="auto">
            <a:xfrm>
              <a:off x="1450" y="968"/>
              <a:ext cx="1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main Class P</a:t>
              </a:r>
            </a:p>
          </p:txBody>
        </p:sp>
      </p:grp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6338888" y="1157116"/>
            <a:ext cx="2771775" cy="101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Acceptance testing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: Is the software acceptable to the user?</a:t>
            </a:r>
          </a:p>
        </p:txBody>
      </p:sp>
      <p:sp>
        <p:nvSpPr>
          <p:cNvPr id="57354" name="Line 17"/>
          <p:cNvSpPr>
            <a:spLocks noChangeShapeType="1"/>
          </p:cNvSpPr>
          <p:nvPr/>
        </p:nvSpPr>
        <p:spPr bwMode="auto">
          <a:xfrm flipV="1">
            <a:off x="2460625" y="2171362"/>
            <a:ext cx="214313" cy="373063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8"/>
          <p:cNvSpPr>
            <a:spLocks noChangeShapeType="1"/>
          </p:cNvSpPr>
          <p:nvPr/>
        </p:nvSpPr>
        <p:spPr bwMode="auto">
          <a:xfrm flipH="1" flipV="1">
            <a:off x="3803650" y="2171362"/>
            <a:ext cx="114300" cy="373063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876337"/>
            <a:ext cx="0" cy="2492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673137"/>
            <a:ext cx="1366837" cy="6556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339887"/>
            <a:ext cx="1320800" cy="44450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662025"/>
            <a:ext cx="1355725" cy="11112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597150" y="2374562"/>
            <a:ext cx="6513513" cy="2025650"/>
            <a:chOff x="1636" y="1564"/>
            <a:chExt cx="4103" cy="1276"/>
          </a:xfrm>
        </p:grpSpPr>
        <p:sp>
          <p:nvSpPr>
            <p:cNvPr id="57378" name="Rectangle 24"/>
            <p:cNvSpPr>
              <a:spLocks noChangeArrowheads="1"/>
            </p:cNvSpPr>
            <p:nvPr/>
          </p:nvSpPr>
          <p:spPr bwMode="auto">
            <a:xfrm>
              <a:off x="3993" y="2145"/>
              <a:ext cx="174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Integration testing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 : Test how modules interact with each other</a:t>
              </a:r>
            </a:p>
          </p:txBody>
        </p:sp>
        <p:grpSp>
          <p:nvGrpSpPr>
            <p:cNvPr id="57379" name="Group 25"/>
            <p:cNvGrpSpPr>
              <a:grpSpLocks/>
            </p:cNvGrpSpPr>
            <p:nvPr/>
          </p:nvGrpSpPr>
          <p:grpSpPr bwMode="auto">
            <a:xfrm>
              <a:off x="1636" y="1564"/>
              <a:ext cx="2406" cy="1053"/>
              <a:chOff x="1636" y="1564"/>
              <a:chExt cx="2406" cy="1053"/>
            </a:xfrm>
          </p:grpSpPr>
          <p:sp>
            <p:nvSpPr>
              <p:cNvPr id="49187" name="Line 26"/>
              <p:cNvSpPr>
                <a:spLocks noChangeShapeType="1"/>
              </p:cNvSpPr>
              <p:nvPr/>
            </p:nvSpPr>
            <p:spPr bwMode="auto">
              <a:xfrm flipH="1" flipV="1">
                <a:off x="2475" y="1564"/>
                <a:ext cx="1565" cy="704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8" name="Line 27"/>
              <p:cNvSpPr>
                <a:spLocks noChangeShapeType="1"/>
              </p:cNvSpPr>
              <p:nvPr/>
            </p:nvSpPr>
            <p:spPr bwMode="auto">
              <a:xfrm flipH="1" flipV="1">
                <a:off x="1636" y="1586"/>
                <a:ext cx="2406" cy="68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9" name="Line 28"/>
              <p:cNvSpPr>
                <a:spLocks noChangeShapeType="1"/>
              </p:cNvSpPr>
              <p:nvPr/>
            </p:nvSpPr>
            <p:spPr bwMode="auto">
              <a:xfrm flipH="1">
                <a:off x="2127" y="2263"/>
                <a:ext cx="1913" cy="354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108450" y="856912"/>
            <a:ext cx="5002213" cy="2376488"/>
            <a:chOff x="2588" y="608"/>
            <a:chExt cx="3151" cy="1497"/>
          </a:xfrm>
        </p:grpSpPr>
        <p:sp>
          <p:nvSpPr>
            <p:cNvPr id="57376" name="Rectangle 30"/>
            <p:cNvSpPr>
              <a:spLocks noChangeArrowheads="1"/>
            </p:cNvSpPr>
            <p:nvPr/>
          </p:nvSpPr>
          <p:spPr bwMode="auto">
            <a:xfrm>
              <a:off x="3993" y="1439"/>
              <a:ext cx="174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System testing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the overall functionality of the system</a:t>
              </a:r>
            </a:p>
          </p:txBody>
        </p:sp>
        <p:sp>
          <p:nvSpPr>
            <p:cNvPr id="49184" name="Freeform 31"/>
            <p:cNvSpPr>
              <a:spLocks/>
            </p:cNvSpPr>
            <p:nvPr/>
          </p:nvSpPr>
          <p:spPr bwMode="auto">
            <a:xfrm>
              <a:off x="2588" y="608"/>
              <a:ext cx="1458" cy="892"/>
            </a:xfrm>
            <a:custGeom>
              <a:avLst/>
              <a:gdLst>
                <a:gd name="T0" fmla="*/ 1458 w 1458"/>
                <a:gd name="T1" fmla="*/ 892 h 892"/>
                <a:gd name="T2" fmla="*/ 1174 w 1458"/>
                <a:gd name="T3" fmla="*/ 231 h 892"/>
                <a:gd name="T4" fmla="*/ 825 w 1458"/>
                <a:gd name="T5" fmla="*/ 24 h 892"/>
                <a:gd name="T6" fmla="*/ 356 w 1458"/>
                <a:gd name="T7" fmla="*/ 89 h 892"/>
                <a:gd name="T8" fmla="*/ 171 w 1458"/>
                <a:gd name="T9" fmla="*/ 160 h 892"/>
                <a:gd name="T10" fmla="*/ 0 w 1458"/>
                <a:gd name="T11" fmla="*/ 302 h 8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8"/>
                <a:gd name="T19" fmla="*/ 0 h 892"/>
                <a:gd name="T20" fmla="*/ 1458 w 1458"/>
                <a:gd name="T21" fmla="*/ 892 h 8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8" h="892">
                  <a:moveTo>
                    <a:pt x="1458" y="892"/>
                  </a:moveTo>
                  <a:cubicBezTo>
                    <a:pt x="1411" y="782"/>
                    <a:pt x="1279" y="376"/>
                    <a:pt x="1174" y="231"/>
                  </a:cubicBezTo>
                  <a:cubicBezTo>
                    <a:pt x="1069" y="86"/>
                    <a:pt x="961" y="48"/>
                    <a:pt x="825" y="24"/>
                  </a:cubicBezTo>
                  <a:cubicBezTo>
                    <a:pt x="689" y="0"/>
                    <a:pt x="465" y="66"/>
                    <a:pt x="356" y="89"/>
                  </a:cubicBezTo>
                  <a:cubicBezTo>
                    <a:pt x="247" y="112"/>
                    <a:pt x="230" y="125"/>
                    <a:pt x="171" y="160"/>
                  </a:cubicBezTo>
                  <a:cubicBezTo>
                    <a:pt x="112" y="195"/>
                    <a:pt x="36" y="273"/>
                    <a:pt x="0" y="302"/>
                  </a:cubicBezTo>
                </a:path>
              </a:pathLst>
            </a:cu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049588" y="2020550"/>
            <a:ext cx="6061075" cy="3275012"/>
            <a:chOff x="1921" y="1341"/>
            <a:chExt cx="3818" cy="2063"/>
          </a:xfrm>
        </p:grpSpPr>
        <p:grpSp>
          <p:nvGrpSpPr>
            <p:cNvPr id="57371" name="Group 33"/>
            <p:cNvGrpSpPr>
              <a:grpSpLocks/>
            </p:cNvGrpSpPr>
            <p:nvPr/>
          </p:nvGrpSpPr>
          <p:grpSpPr bwMode="auto">
            <a:xfrm>
              <a:off x="1921" y="1341"/>
              <a:ext cx="2123" cy="1831"/>
              <a:chOff x="1921" y="1341"/>
              <a:chExt cx="2123" cy="1831"/>
            </a:xfrm>
          </p:grpSpPr>
          <p:sp>
            <p:nvSpPr>
              <p:cNvPr id="49180" name="Freeform 34"/>
              <p:cNvSpPr>
                <a:spLocks/>
              </p:cNvSpPr>
              <p:nvPr/>
            </p:nvSpPr>
            <p:spPr bwMode="auto">
              <a:xfrm>
                <a:off x="1921" y="2041"/>
                <a:ext cx="2121" cy="959"/>
              </a:xfrm>
              <a:custGeom>
                <a:avLst/>
                <a:gdLst>
                  <a:gd name="T0" fmla="*/ 2121 w 2121"/>
                  <a:gd name="T1" fmla="*/ 959 h 959"/>
                  <a:gd name="T2" fmla="*/ 0 w 2121"/>
                  <a:gd name="T3" fmla="*/ 0 h 959"/>
                  <a:gd name="T4" fmla="*/ 0 60000 65536"/>
                  <a:gd name="T5" fmla="*/ 0 60000 65536"/>
                  <a:gd name="T6" fmla="*/ 0 w 2121"/>
                  <a:gd name="T7" fmla="*/ 0 h 959"/>
                  <a:gd name="T8" fmla="*/ 2121 w 2121"/>
                  <a:gd name="T9" fmla="*/ 959 h 9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1" h="959">
                    <a:moveTo>
                      <a:pt x="2121" y="95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1" name="Freeform 35"/>
              <p:cNvSpPr>
                <a:spLocks/>
              </p:cNvSpPr>
              <p:nvPr/>
            </p:nvSpPr>
            <p:spPr bwMode="auto">
              <a:xfrm>
                <a:off x="3948" y="2996"/>
                <a:ext cx="96" cy="176"/>
              </a:xfrm>
              <a:custGeom>
                <a:avLst/>
                <a:gdLst>
                  <a:gd name="T0" fmla="*/ 96 w 96"/>
                  <a:gd name="T1" fmla="*/ 0 h 176"/>
                  <a:gd name="T2" fmla="*/ 0 w 96"/>
                  <a:gd name="T3" fmla="*/ 176 h 176"/>
                  <a:gd name="T4" fmla="*/ 0 60000 65536"/>
                  <a:gd name="T5" fmla="*/ 0 60000 65536"/>
                  <a:gd name="T6" fmla="*/ 0 w 96"/>
                  <a:gd name="T7" fmla="*/ 0 h 176"/>
                  <a:gd name="T8" fmla="*/ 96 w 96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76">
                    <a:moveTo>
                      <a:pt x="96" y="0"/>
                    </a:moveTo>
                    <a:lnTo>
                      <a:pt x="0" y="176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2" name="Freeform 36"/>
              <p:cNvSpPr>
                <a:spLocks/>
              </p:cNvSpPr>
              <p:nvPr/>
            </p:nvSpPr>
            <p:spPr bwMode="auto">
              <a:xfrm>
                <a:off x="3031" y="1341"/>
                <a:ext cx="1009" cy="1659"/>
              </a:xfrm>
              <a:custGeom>
                <a:avLst/>
                <a:gdLst>
                  <a:gd name="T0" fmla="*/ 1115 w 1003"/>
                  <a:gd name="T1" fmla="*/ 1498 h 1669"/>
                  <a:gd name="T2" fmla="*/ 0 w 1003"/>
                  <a:gd name="T3" fmla="*/ 0 h 1669"/>
                  <a:gd name="T4" fmla="*/ 0 60000 65536"/>
                  <a:gd name="T5" fmla="*/ 0 60000 65536"/>
                  <a:gd name="T6" fmla="*/ 0 w 1003"/>
                  <a:gd name="T7" fmla="*/ 0 h 1669"/>
                  <a:gd name="T8" fmla="*/ 1003 w 1003"/>
                  <a:gd name="T9" fmla="*/ 1669 h 16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3" h="1669">
                    <a:moveTo>
                      <a:pt x="1003" y="166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57372" name="Rectangle 37"/>
            <p:cNvSpPr>
              <a:spLocks noChangeArrowheads="1"/>
            </p:cNvSpPr>
            <p:nvPr/>
          </p:nvSpPr>
          <p:spPr bwMode="auto">
            <a:xfrm>
              <a:off x="3993" y="2880"/>
              <a:ext cx="174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Module testing (developer testing)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 : Test each class, file, module, component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235200" y="3820783"/>
            <a:ext cx="6875463" cy="2587629"/>
            <a:chOff x="1408" y="2475"/>
            <a:chExt cx="4331" cy="1630"/>
          </a:xfrm>
        </p:grpSpPr>
        <p:sp>
          <p:nvSpPr>
            <p:cNvPr id="57365" name="Rectangle 39"/>
            <p:cNvSpPr>
              <a:spLocks noChangeArrowheads="1"/>
            </p:cNvSpPr>
            <p:nvPr/>
          </p:nvSpPr>
          <p:spPr bwMode="auto">
            <a:xfrm>
              <a:off x="3993" y="3602"/>
              <a:ext cx="174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Unit testing (developer testing)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each unit (method) individually</a:t>
              </a:r>
            </a:p>
          </p:txBody>
        </p:sp>
        <p:grpSp>
          <p:nvGrpSpPr>
            <p:cNvPr id="57366" name="Group 40"/>
            <p:cNvGrpSpPr>
              <a:grpSpLocks/>
            </p:cNvGrpSpPr>
            <p:nvPr/>
          </p:nvGrpSpPr>
          <p:grpSpPr bwMode="auto">
            <a:xfrm>
              <a:off x="1408" y="2475"/>
              <a:ext cx="2643" cy="1247"/>
              <a:chOff x="1408" y="2475"/>
              <a:chExt cx="2643" cy="1247"/>
            </a:xfrm>
          </p:grpSpPr>
          <p:sp>
            <p:nvSpPr>
              <p:cNvPr id="49174" name="Line 41"/>
              <p:cNvSpPr>
                <a:spLocks noChangeShapeType="1"/>
              </p:cNvSpPr>
              <p:nvPr/>
            </p:nvSpPr>
            <p:spPr bwMode="auto">
              <a:xfrm flipH="1" flipV="1">
                <a:off x="1408" y="2881"/>
                <a:ext cx="2643" cy="841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5" name="Line 42"/>
              <p:cNvSpPr>
                <a:spLocks noChangeShapeType="1"/>
              </p:cNvSpPr>
              <p:nvPr/>
            </p:nvSpPr>
            <p:spPr bwMode="auto">
              <a:xfrm flipH="1" flipV="1">
                <a:off x="1444" y="2489"/>
                <a:ext cx="341" cy="511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6" name="Line 43"/>
              <p:cNvSpPr>
                <a:spLocks noChangeShapeType="1"/>
              </p:cNvSpPr>
              <p:nvPr/>
            </p:nvSpPr>
            <p:spPr bwMode="auto">
              <a:xfrm flipV="1">
                <a:off x="2152" y="2475"/>
                <a:ext cx="273" cy="65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7" name="Line 44"/>
              <p:cNvSpPr>
                <a:spLocks noChangeShapeType="1"/>
              </p:cNvSpPr>
              <p:nvPr/>
            </p:nvSpPr>
            <p:spPr bwMode="auto">
              <a:xfrm flipV="1">
                <a:off x="2355" y="2866"/>
                <a:ext cx="148" cy="330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30213" y="5748000"/>
            <a:ext cx="5764212" cy="83099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indent="0"/>
            <a:r>
              <a:rPr lang="en-US" sz="2400" dirty="0">
                <a:latin typeface="Gill Sans MT" pitchFamily="34" charset="0"/>
              </a:rPr>
              <a:t>This view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obscures</a:t>
            </a:r>
            <a:r>
              <a:rPr lang="en-US" sz="2400" dirty="0">
                <a:latin typeface="Gill Sans MT" pitchFamily="34" charset="0"/>
              </a:rPr>
              <a:t> underlying similarities</a:t>
            </a:r>
          </a:p>
        </p:txBody>
      </p:sp>
    </p:spTree>
    <p:extLst>
      <p:ext uri="{BB962C8B-B14F-4D97-AF65-F5344CB8AC3E}">
        <p14:creationId xmlns:p14="http://schemas.microsoft.com/office/powerpoint/2010/main" val="3147599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2" grpId="0" autoUpdateAnimBg="0"/>
      <p:bldP spid="4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testing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other engineering field builds products as </a:t>
            </a:r>
            <a:r>
              <a:rPr lang="en-US" dirty="0">
                <a:solidFill>
                  <a:schemeClr val="tx2"/>
                </a:solidFill>
              </a:rPr>
              <a:t>complicated</a:t>
            </a:r>
            <a:r>
              <a:rPr lang="en-US" dirty="0"/>
              <a:t> as software</a:t>
            </a:r>
          </a:p>
          <a:p>
            <a:pPr lvl="2"/>
            <a:endParaRPr lang="en-US" dirty="0"/>
          </a:p>
          <a:p>
            <a:r>
              <a:rPr lang="en-US" dirty="0"/>
              <a:t>The term </a:t>
            </a:r>
            <a:r>
              <a:rPr lang="en-US" dirty="0">
                <a:solidFill>
                  <a:schemeClr val="tx2"/>
                </a:solidFill>
              </a:rPr>
              <a:t>correctness</a:t>
            </a:r>
            <a:r>
              <a:rPr lang="en-US" dirty="0"/>
              <a:t> has no meaning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building</a:t>
            </a:r>
            <a:r>
              <a:rPr lang="en-US" dirty="0"/>
              <a:t> correct?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car</a:t>
            </a:r>
            <a:r>
              <a:rPr lang="en-US" dirty="0"/>
              <a:t> correct?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subway</a:t>
            </a:r>
            <a:r>
              <a:rPr lang="en-US" dirty="0"/>
              <a:t> system correct?</a:t>
            </a:r>
          </a:p>
          <a:p>
            <a:pPr lvl="2"/>
            <a:endParaRPr lang="en-US" dirty="0"/>
          </a:p>
          <a:p>
            <a:r>
              <a:rPr lang="en-US" dirty="0"/>
              <a:t>Like other engineers, we must use </a:t>
            </a:r>
            <a:r>
              <a:rPr lang="en-US" dirty="0">
                <a:solidFill>
                  <a:schemeClr val="tx2"/>
                </a:solidFill>
              </a:rPr>
              <a:t>abstraction to manage complexity</a:t>
            </a:r>
          </a:p>
          <a:p>
            <a:pPr lvl="1"/>
            <a:r>
              <a:rPr lang="en-US" dirty="0"/>
              <a:t>This is the purpose of the </a:t>
            </a:r>
            <a:r>
              <a:rPr lang="en-US" dirty="0">
                <a:solidFill>
                  <a:schemeClr val="tx2"/>
                </a:solidFill>
              </a:rPr>
              <a:t>model-driven test design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The “model” is an abstract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62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foundations</a:t>
            </a:r>
            <a:r>
              <a:rPr lang="en-US" sz="2800" dirty="0"/>
              <a:t> (2.1)</a:t>
            </a:r>
            <a:endParaRPr lang="en-US" dirty="0"/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24950" y="1602676"/>
            <a:ext cx="7083270" cy="255454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Testing can only show the presence of failures</a:t>
            </a:r>
          </a:p>
          <a:p>
            <a:pPr algn="ctr">
              <a:spcBef>
                <a:spcPct val="50000"/>
              </a:spcBef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Not their absence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4294" y="4746625"/>
            <a:ext cx="5520906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Not all inputs will “trigger” a fault into causing a failure</a:t>
            </a:r>
          </a:p>
        </p:txBody>
      </p:sp>
    </p:spTree>
    <p:extLst>
      <p:ext uri="{BB962C8B-B14F-4D97-AF65-F5344CB8AC3E}">
        <p14:creationId xmlns:p14="http://schemas.microsoft.com/office/powerpoint/2010/main" val="25621297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14B-4CF9-C947-B325-C9BA6D68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31E-FB71-3F4B-8754-09275D79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 </a:t>
            </a:r>
            <a:r>
              <a:rPr lang="en-US" sz="2800" dirty="0"/>
              <a:t>(please be sure to put your name exactly as it appears on Blackboard -- first name(s) then last name(s), you will lose points otherwise)</a:t>
            </a:r>
            <a:endParaRPr lang="en-US" dirty="0"/>
          </a:p>
          <a:p>
            <a:r>
              <a:rPr lang="en-US" dirty="0"/>
              <a:t>Questions about Assignment 1?</a:t>
            </a:r>
          </a:p>
          <a:p>
            <a:r>
              <a:rPr lang="en-US" dirty="0"/>
              <a:t>Lecture and in-class exercises</a:t>
            </a:r>
          </a:p>
          <a:p>
            <a:r>
              <a:rPr lang="en-US" dirty="0"/>
              <a:t>15min break</a:t>
            </a:r>
          </a:p>
          <a:p>
            <a:r>
              <a:rPr lang="en-US" dirty="0"/>
              <a:t>RIPR lecture</a:t>
            </a:r>
          </a:p>
          <a:p>
            <a:r>
              <a:rPr lang="en-US" dirty="0"/>
              <a:t>Go over Assignment 2</a:t>
            </a:r>
          </a:p>
          <a:p>
            <a:pPr lvl="1"/>
            <a:r>
              <a:rPr lang="en-US" dirty="0">
                <a:hlinkClick r:id="rId2"/>
              </a:rPr>
              <a:t>https://cs.gmu.edu/~winglam/classes/637/assigns/assign02.html</a:t>
            </a:r>
            <a:r>
              <a:rPr lang="en-US" dirty="0"/>
              <a:t> </a:t>
            </a:r>
          </a:p>
          <a:p>
            <a:r>
              <a:rPr lang="en-US" dirty="0"/>
              <a:t>Office hours change</a:t>
            </a:r>
          </a:p>
          <a:p>
            <a:pPr lvl="1"/>
            <a:r>
              <a:rPr lang="en-US" dirty="0"/>
              <a:t>Monday 4:30-5:30pm</a:t>
            </a:r>
          </a:p>
          <a:p>
            <a:pPr lvl="1"/>
            <a:r>
              <a:rPr lang="en-US" dirty="0"/>
              <a:t>Thursday 11-12pm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3BA5-D5C9-1443-85A2-98BAAA01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1C4B4-4784-C242-AEDB-DDAE3C48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27C5-F92E-D244-AA14-2B7E6301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13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14B-4CF9-C947-B325-C9BA6D68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31E-FB71-3F4B-8754-09275D79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Quiz 1</a:t>
            </a:r>
          </a:p>
          <a:p>
            <a:r>
              <a:rPr lang="en-US" dirty="0">
                <a:solidFill>
                  <a:schemeClr val="bg2"/>
                </a:solidFill>
              </a:rPr>
              <a:t>Questions about Assignment 1?</a:t>
            </a:r>
          </a:p>
          <a:p>
            <a:r>
              <a:rPr lang="en-US" dirty="0">
                <a:solidFill>
                  <a:schemeClr val="bg2"/>
                </a:solidFill>
              </a:rPr>
              <a:t>Lecture and in-class exercises</a:t>
            </a:r>
          </a:p>
          <a:p>
            <a:r>
              <a:rPr lang="en-US" dirty="0"/>
              <a:t>15min break</a:t>
            </a:r>
          </a:p>
          <a:p>
            <a:r>
              <a:rPr lang="en-US" dirty="0"/>
              <a:t>RIPR lecture</a:t>
            </a:r>
          </a:p>
          <a:p>
            <a:r>
              <a:rPr lang="en-US" dirty="0"/>
              <a:t>Go over Assignment 2</a:t>
            </a:r>
          </a:p>
          <a:p>
            <a:pPr lvl="1"/>
            <a:r>
              <a:rPr lang="en-US" dirty="0">
                <a:hlinkClick r:id="rId2"/>
              </a:rPr>
              <a:t>https://cs.gmu.edu/~winglam/classes/637/assigns/assign02.html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3BA5-D5C9-1443-85A2-98BAAA01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1C4B4-4784-C242-AEDB-DDAE3C48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27C5-F92E-D244-AA14-2B7E6301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923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42154-05E0-4FD4-B04E-B92FD3670A3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20769" y="2236769"/>
            <a:ext cx="4816125" cy="181588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What are some conditions for a software failure to be observed?</a:t>
            </a:r>
          </a:p>
          <a:p>
            <a:pPr algn="ctr"/>
            <a:r>
              <a:rPr lang="en-US" sz="28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How are faults and errors related to a failure being observed?</a:t>
            </a:r>
            <a:endParaRPr lang="en-US" sz="320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8751" y="4392580"/>
            <a:ext cx="5506495" cy="52322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two to four conditions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9373" y="5190109"/>
            <a:ext cx="5045252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Feel free to discuss and work with 2-3 students around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A4DFD-C168-2E0A-D780-C8EC2568FD34}"/>
              </a:ext>
            </a:extLst>
          </p:cNvPr>
          <p:cNvSpPr txBox="1"/>
          <p:nvPr/>
        </p:nvSpPr>
        <p:spPr>
          <a:xfrm>
            <a:off x="2378425" y="1004941"/>
            <a:ext cx="4387148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Recall from earlier lectures: What is a software failure?</a:t>
            </a:r>
            <a:endParaRPr lang="en-US" sz="320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818A226-45BD-49D9-8BAA-C216DB0D2C8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22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&amp; failure model (RIPR)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457200" indent="-457200" algn="ctr">
              <a:buFont typeface="Monotype Sorts" charset="2"/>
              <a:buNone/>
              <a:defRPr/>
            </a:pPr>
            <a:r>
              <a:rPr 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Four conditions necessary for a failure to be observed</a:t>
            </a:r>
          </a:p>
          <a:p>
            <a:pPr marL="457200" indent="-457200">
              <a:buFont typeface="Monotype Sorts" charset="2"/>
              <a:buAutoNum type="arabicPeriod"/>
              <a:defRPr/>
            </a:pPr>
            <a:endParaRPr lang="en-US" sz="2800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Reachability</a:t>
            </a:r>
            <a:r>
              <a:rPr lang="en-US" sz="2800" dirty="0"/>
              <a:t> : The location or locations in the program that contain the </a:t>
            </a:r>
            <a:r>
              <a:rPr lang="en-US" sz="2800" u="sng" dirty="0"/>
              <a:t>fault</a:t>
            </a:r>
            <a:r>
              <a:rPr lang="en-US" sz="2800" dirty="0"/>
              <a:t> must be reached 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Infection</a:t>
            </a:r>
            <a:r>
              <a:rPr lang="en-US" sz="2800" dirty="0"/>
              <a:t> : The state of the program must be incorrect (</a:t>
            </a:r>
            <a:r>
              <a:rPr lang="en-US" sz="2800" u="sng" dirty="0"/>
              <a:t>error state</a:t>
            </a:r>
            <a:r>
              <a:rPr lang="en-US" sz="2800" dirty="0"/>
              <a:t>)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Propagation</a:t>
            </a:r>
            <a:r>
              <a:rPr lang="en-US" sz="2800" dirty="0"/>
              <a:t> : The infected state must cause some output or state of the program to be incorrect (</a:t>
            </a:r>
            <a:r>
              <a:rPr lang="en-US" sz="2800" u="sng" dirty="0"/>
              <a:t>failure</a:t>
            </a:r>
            <a:r>
              <a:rPr lang="en-US" sz="2800" dirty="0"/>
              <a:t>)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Reveal</a:t>
            </a:r>
            <a:r>
              <a:rPr lang="en-US" dirty="0"/>
              <a:t> : The tester must observe part of the incorrect portion of the program state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708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RIPR model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8006" y="974435"/>
            <a:ext cx="2912919" cy="5284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eachability</a:t>
            </a:r>
          </a:p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nfection</a:t>
            </a:r>
          </a:p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ropagation</a:t>
            </a:r>
          </a:p>
          <a:p>
            <a:r>
              <a:rPr lang="en-US" altLang="zh-CN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 err="1">
                <a:latin typeface="Gill Sans MT" panose="020B0502020104020203" pitchFamily="34" charset="0"/>
                <a:ea typeface="宋体" pitchFamily="2" charset="-122"/>
              </a:rPr>
              <a:t>evealability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3605545" y="937696"/>
            <a:ext cx="1361404" cy="108349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Test</a:t>
            </a:r>
          </a:p>
        </p:txBody>
      </p:sp>
      <p:sp>
        <p:nvSpPr>
          <p:cNvPr id="8" name="Oval 7"/>
          <p:cNvSpPr/>
          <p:nvPr/>
        </p:nvSpPr>
        <p:spPr>
          <a:xfrm>
            <a:off x="3508937" y="2540773"/>
            <a:ext cx="1554621" cy="1269154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Fault</a:t>
            </a:r>
          </a:p>
        </p:txBody>
      </p:sp>
      <p:sp>
        <p:nvSpPr>
          <p:cNvPr id="9" name="Oval 8"/>
          <p:cNvSpPr/>
          <p:nvPr/>
        </p:nvSpPr>
        <p:spPr>
          <a:xfrm>
            <a:off x="3213487" y="4329512"/>
            <a:ext cx="2145520" cy="186091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Incorrect Program State</a:t>
            </a:r>
          </a:p>
        </p:txBody>
      </p:sp>
      <p:sp>
        <p:nvSpPr>
          <p:cNvPr id="10" name="Oval 9"/>
          <p:cNvSpPr/>
          <p:nvPr/>
        </p:nvSpPr>
        <p:spPr>
          <a:xfrm>
            <a:off x="5359007" y="898267"/>
            <a:ext cx="3639789" cy="3577582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244389" y="5225372"/>
            <a:ext cx="1949116" cy="141605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Test Oracles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9007" y="1430830"/>
            <a:ext cx="363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Final Program State</a:t>
            </a:r>
          </a:p>
        </p:txBody>
      </p:sp>
      <p:sp>
        <p:nvSpPr>
          <p:cNvPr id="15" name="Oval 14"/>
          <p:cNvSpPr/>
          <p:nvPr/>
        </p:nvSpPr>
        <p:spPr>
          <a:xfrm>
            <a:off x="6096001" y="1828120"/>
            <a:ext cx="2902796" cy="13164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latin typeface="Gill Sans MT" panose="020B0502020104020203" pitchFamily="34" charset="0"/>
              </a:rPr>
              <a:t>Observed Final Program State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4286247" y="2024847"/>
            <a:ext cx="1" cy="51592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9" idx="0"/>
          </p:cNvCxnSpPr>
          <p:nvPr/>
        </p:nvCxnSpPr>
        <p:spPr>
          <a:xfrm flipH="1">
            <a:off x="4286247" y="3809927"/>
            <a:ext cx="1" cy="51958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7"/>
            <a:endCxn id="41" idx="2"/>
          </p:cNvCxnSpPr>
          <p:nvPr/>
        </p:nvCxnSpPr>
        <p:spPr>
          <a:xfrm flipV="1">
            <a:off x="5044803" y="3773258"/>
            <a:ext cx="833067" cy="82877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</p:cNvCxnSpPr>
          <p:nvPr/>
        </p:nvCxnSpPr>
        <p:spPr>
          <a:xfrm flipH="1" flipV="1">
            <a:off x="7177659" y="3007895"/>
            <a:ext cx="41288" cy="221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2836" y="2011379"/>
            <a:ext cx="13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Reaches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2101" y="3736343"/>
            <a:ext cx="105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Infects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7735" y="4494175"/>
            <a:ext cx="16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Propagates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77659" y="4614535"/>
            <a:ext cx="127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Reveals</a:t>
            </a:r>
          </a:p>
        </p:txBody>
      </p:sp>
      <p:sp>
        <p:nvSpPr>
          <p:cNvPr id="41" name="Oval 40"/>
          <p:cNvSpPr/>
          <p:nvPr/>
        </p:nvSpPr>
        <p:spPr>
          <a:xfrm>
            <a:off x="5877870" y="3276897"/>
            <a:ext cx="1959843" cy="992722"/>
          </a:xfrm>
          <a:prstGeom prst="ellipse">
            <a:avLst/>
          </a:prstGeom>
          <a:solidFill>
            <a:schemeClr val="tx2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FFFFFF"/>
                </a:solidFill>
                <a:latin typeface="Gill Sans MT" panose="020B0502020104020203" pitchFamily="34" charset="0"/>
              </a:rPr>
              <a:t>Incorrect Final State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24" name="Oval 23"/>
          <p:cNvSpPr/>
          <p:nvPr/>
        </p:nvSpPr>
        <p:spPr>
          <a:xfrm>
            <a:off x="6096001" y="2204081"/>
            <a:ext cx="2807367" cy="1316425"/>
          </a:xfrm>
          <a:prstGeom prst="ellipse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latin typeface="Gill Sans MT" panose="020B0502020104020203" pitchFamily="34" charset="0"/>
              </a:rPr>
              <a:t>Observed Final Program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5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04"/>
    </mc:Choice>
    <mc:Fallback xmlns="">
      <p:transition xmlns:p14="http://schemas.microsoft.com/office/powerpoint/2010/main" spd="slow" advTm="156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5" grpId="1" animBg="1"/>
      <p:bldP spid="29" grpId="0"/>
      <p:bldP spid="31" grpId="0"/>
      <p:bldP spid="32" grpId="0"/>
      <p:bldP spid="33" grpId="0"/>
      <p:bldP spid="41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42154-05E0-4FD4-B04E-B92FD3670A3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19347" y="1052140"/>
            <a:ext cx="6095259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Have you written many automated tests (e.g., JUnit tests)?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0449" y="3500338"/>
            <a:ext cx="4323103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How do you decide what assertions to write?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1957" y="4735800"/>
            <a:ext cx="5060086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How would you measure whether the tests you wrote is good enough?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674D8-FFD8-9342-BE2D-BA847F5F0C9A}"/>
              </a:ext>
            </a:extLst>
          </p:cNvPr>
          <p:cNvSpPr txBox="1"/>
          <p:nvPr/>
        </p:nvSpPr>
        <p:spPr>
          <a:xfrm>
            <a:off x="2410449" y="2240700"/>
            <a:ext cx="4323103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How do you decide what inputs to test?</a:t>
            </a:r>
          </a:p>
        </p:txBody>
      </p:sp>
    </p:spTree>
    <p:extLst>
      <p:ext uri="{BB962C8B-B14F-4D97-AF65-F5344CB8AC3E}">
        <p14:creationId xmlns:p14="http://schemas.microsoft.com/office/powerpoint/2010/main" val="269425382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criteria</a:t>
            </a:r>
            <a:r>
              <a:rPr lang="en-US" sz="2800" dirty="0"/>
              <a:t> (2.4)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small programs have </a:t>
            </a:r>
            <a:r>
              <a:rPr lang="en-US" dirty="0">
                <a:solidFill>
                  <a:schemeClr val="tx2"/>
                </a:solidFill>
              </a:rPr>
              <a:t>too many inputs</a:t>
            </a:r>
            <a:r>
              <a:rPr lang="en-US" dirty="0"/>
              <a:t> to fully test them all</a:t>
            </a: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</a:t>
            </a:r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static double computeAverage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A,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B,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C)</a:t>
            </a:r>
          </a:p>
          <a:p>
            <a:pPr lvl="1"/>
            <a:r>
              <a:rPr lang="en-US" dirty="0"/>
              <a:t>On a 32-bit machine, each variable has over </a:t>
            </a:r>
            <a:r>
              <a:rPr lang="en-US" dirty="0">
                <a:solidFill>
                  <a:schemeClr val="tx2"/>
                </a:solidFill>
              </a:rPr>
              <a:t>4 billion</a:t>
            </a:r>
            <a:r>
              <a:rPr lang="en-US" dirty="0"/>
              <a:t> possible values</a:t>
            </a:r>
          </a:p>
          <a:p>
            <a:pPr lvl="1"/>
            <a:r>
              <a:rPr lang="en-US" dirty="0"/>
              <a:t>Over </a:t>
            </a:r>
            <a:r>
              <a:rPr lang="en-US" dirty="0">
                <a:solidFill>
                  <a:schemeClr val="tx2"/>
                </a:solidFill>
              </a:rPr>
              <a:t>80 octillion possible tests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Input space might as well be infinite</a:t>
            </a:r>
          </a:p>
          <a:p>
            <a:r>
              <a:rPr lang="en-US" dirty="0"/>
              <a:t>Testers </a:t>
            </a:r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a huge input space</a:t>
            </a:r>
          </a:p>
          <a:p>
            <a:pPr lvl="1"/>
            <a:r>
              <a:rPr lang="en-US" dirty="0"/>
              <a:t>Trying to find the </a:t>
            </a:r>
            <a:r>
              <a:rPr lang="en-US" dirty="0">
                <a:solidFill>
                  <a:schemeClr val="tx2"/>
                </a:solidFill>
              </a:rPr>
              <a:t>fewest inputs</a:t>
            </a:r>
            <a:r>
              <a:rPr lang="en-US" dirty="0"/>
              <a:t> that will find the </a:t>
            </a:r>
            <a:r>
              <a:rPr lang="en-US" dirty="0">
                <a:solidFill>
                  <a:schemeClr val="tx2"/>
                </a:solidFill>
              </a:rPr>
              <a:t>most problems</a:t>
            </a:r>
          </a:p>
          <a:p>
            <a:r>
              <a:rPr lang="en-US" dirty="0">
                <a:solidFill>
                  <a:schemeClr val="tx2"/>
                </a:solidFill>
              </a:rPr>
              <a:t>Coverage criteria</a:t>
            </a:r>
            <a:r>
              <a:rPr lang="en-US" dirty="0"/>
              <a:t> give structured, practical ways to search the input space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the input space thoroughly</a:t>
            </a:r>
          </a:p>
          <a:p>
            <a:pPr lvl="1"/>
            <a:r>
              <a:rPr lang="en-US" dirty="0"/>
              <a:t>Not much </a:t>
            </a:r>
            <a:r>
              <a:rPr lang="en-US" dirty="0">
                <a:solidFill>
                  <a:schemeClr val="tx2"/>
                </a:solidFill>
              </a:rPr>
              <a:t>overlap</a:t>
            </a:r>
            <a:r>
              <a:rPr lang="en-US" dirty="0"/>
              <a:t> in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351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coverage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54110"/>
            <a:ext cx="8966200" cy="5707111"/>
          </a:xfrm>
        </p:spPr>
        <p:txBody>
          <a:bodyPr/>
          <a:lstStyle/>
          <a:p>
            <a:r>
              <a:rPr lang="en-US" sz="2800" dirty="0"/>
              <a:t>Maximize the “</a:t>
            </a:r>
            <a:r>
              <a:rPr lang="en-US" sz="2800" dirty="0">
                <a:solidFill>
                  <a:schemeClr val="tx2"/>
                </a:solidFill>
              </a:rPr>
              <a:t>bang for the buck</a:t>
            </a:r>
            <a:r>
              <a:rPr lang="en-US" sz="2800" dirty="0"/>
              <a:t>”</a:t>
            </a:r>
          </a:p>
          <a:p>
            <a:pPr lvl="2"/>
            <a:endParaRPr lang="en-US" sz="2000" dirty="0"/>
          </a:p>
          <a:p>
            <a:r>
              <a:rPr lang="en-US" sz="2800" dirty="0"/>
              <a:t>Provide </a:t>
            </a:r>
            <a:r>
              <a:rPr lang="en-US" sz="2800" dirty="0">
                <a:solidFill>
                  <a:schemeClr val="tx2"/>
                </a:solidFill>
              </a:rPr>
              <a:t>traceability</a:t>
            </a:r>
            <a:r>
              <a:rPr lang="en-US" sz="2800" dirty="0"/>
              <a:t> from software artifacts to tests</a:t>
            </a:r>
          </a:p>
          <a:p>
            <a:pPr lvl="1"/>
            <a:r>
              <a:rPr lang="en-US" sz="2400" dirty="0"/>
              <a:t>Source, requirements, design models, …</a:t>
            </a:r>
          </a:p>
          <a:p>
            <a:pPr lvl="2"/>
            <a:endParaRPr lang="en-US" sz="2000" dirty="0"/>
          </a:p>
          <a:p>
            <a:r>
              <a:rPr lang="en-US" sz="2800" dirty="0"/>
              <a:t>Make </a:t>
            </a:r>
            <a:r>
              <a:rPr lang="en-US" sz="2800" dirty="0">
                <a:solidFill>
                  <a:schemeClr val="tx2"/>
                </a:solidFill>
              </a:rPr>
              <a:t>regression testing</a:t>
            </a:r>
            <a:r>
              <a:rPr lang="en-US" sz="2800" dirty="0"/>
              <a:t> easier</a:t>
            </a:r>
          </a:p>
          <a:p>
            <a:pPr lvl="2"/>
            <a:endParaRPr lang="en-US" sz="2000" dirty="0"/>
          </a:p>
          <a:p>
            <a:r>
              <a:rPr lang="en-US" sz="2800" dirty="0"/>
              <a:t>Gives testers a “</a:t>
            </a:r>
            <a:r>
              <a:rPr lang="en-US" sz="2800" dirty="0">
                <a:solidFill>
                  <a:schemeClr val="tx2"/>
                </a:solidFill>
              </a:rPr>
              <a:t>stopping rule</a:t>
            </a:r>
            <a:r>
              <a:rPr lang="en-US" sz="2800" dirty="0"/>
              <a:t>” … when testing is finished</a:t>
            </a:r>
          </a:p>
          <a:p>
            <a:pPr lvl="2"/>
            <a:endParaRPr lang="en-US" sz="2000" dirty="0"/>
          </a:p>
          <a:p>
            <a:r>
              <a:rPr lang="en-US" sz="2800" dirty="0"/>
              <a:t>Can be well supported with powerful </a:t>
            </a:r>
            <a:r>
              <a:rPr lang="en-US" sz="2800" dirty="0">
                <a:solidFill>
                  <a:schemeClr val="tx2"/>
                </a:solidFill>
              </a:rPr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417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 and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Test Criterion</a:t>
            </a:r>
            <a:r>
              <a:rPr lang="en-US" dirty="0"/>
              <a:t> : A collection of rules and a process that define test requirements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statement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functional requirement</a:t>
            </a:r>
          </a:p>
          <a:p>
            <a:r>
              <a:rPr lang="en-US" dirty="0">
                <a:solidFill>
                  <a:srgbClr val="FFFF00"/>
                </a:solidFill>
              </a:rPr>
              <a:t>Test Requirements</a:t>
            </a:r>
            <a:r>
              <a:rPr lang="en-US" dirty="0"/>
              <a:t> : Specific things that must be satisfied or covered during testing</a:t>
            </a:r>
          </a:p>
          <a:p>
            <a:pPr lvl="1"/>
            <a:r>
              <a:rPr lang="en-US" dirty="0"/>
              <a:t>Each statement might be a test requirement</a:t>
            </a:r>
          </a:p>
          <a:p>
            <a:pPr lvl="1"/>
            <a:r>
              <a:rPr lang="en-US" dirty="0"/>
              <a:t>Each functional requirement might be a test requirement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4493258"/>
            <a:ext cx="8262938" cy="1200329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3725" y="5696074"/>
            <a:ext cx="3023415" cy="78483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Input domains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Graphs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06683" y="5696074"/>
            <a:ext cx="3023415" cy="78483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Logic expressions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Syntax descriptions</a:t>
            </a:r>
          </a:p>
        </p:txBody>
      </p:sp>
    </p:spTree>
    <p:extLst>
      <p:ext uri="{BB962C8B-B14F-4D97-AF65-F5344CB8AC3E}">
        <p14:creationId xmlns:p14="http://schemas.microsoft.com/office/powerpoint/2010/main" val="1239014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2)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2EF6D-C3E0-4CBC-B35B-67994316FF0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view : Colored boxes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3288"/>
            <a:ext cx="8867775" cy="383381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Black-box testing</a:t>
            </a:r>
            <a:r>
              <a:rPr lang="en-US" dirty="0"/>
              <a:t> : </a:t>
            </a:r>
            <a:r>
              <a:rPr lang="en-US" sz="2800" dirty="0"/>
              <a:t>Derive tests from external descriptions of the software, including specifications, requirements, and design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White-box testing</a:t>
            </a:r>
            <a:r>
              <a:rPr lang="en-US" dirty="0"/>
              <a:t> : </a:t>
            </a:r>
            <a:r>
              <a:rPr lang="en-US" sz="2800" dirty="0"/>
              <a:t>Derive tests from the source code internals of the software, specifically including branches, individual conditions, and statements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Model-based testing</a:t>
            </a:r>
            <a:r>
              <a:rPr lang="en-US" dirty="0"/>
              <a:t> : </a:t>
            </a:r>
            <a:r>
              <a:rPr lang="en-US" sz="2800" dirty="0"/>
              <a:t>Derive tests from a model of the software (such as a UML diagram)</a:t>
            </a:r>
            <a:endParaRPr lang="en-US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02699" y="4567956"/>
            <a:ext cx="8540510" cy="158812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MDTD makes these distinctions less important.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 more general question is: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from what abstraction level do we derive tests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?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34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</a:t>
            </a:r>
            <a:r>
              <a:rPr lang="en-US" sz="2800" dirty="0"/>
              <a:t> (2.5)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189528"/>
            <a:ext cx="8966200" cy="5371693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i="1" dirty="0">
                <a:solidFill>
                  <a:schemeClr val="tx2"/>
                </a:solidFill>
              </a:rPr>
              <a:t>Test Design</a:t>
            </a:r>
            <a:r>
              <a:rPr lang="en-US" sz="2800" dirty="0"/>
              <a:t> is the process of designing input values that will effectively test software</a:t>
            </a:r>
          </a:p>
          <a:p>
            <a:endParaRPr lang="en-US" sz="2800" dirty="0"/>
          </a:p>
          <a:p>
            <a:r>
              <a:rPr lang="en-US" sz="2800" dirty="0"/>
              <a:t> Test design is one of </a:t>
            </a:r>
            <a:r>
              <a:rPr lang="en-US" sz="2800" dirty="0">
                <a:solidFill>
                  <a:schemeClr val="tx2"/>
                </a:solidFill>
              </a:rPr>
              <a:t>several activities</a:t>
            </a:r>
            <a:r>
              <a:rPr lang="en-US" sz="2800" dirty="0"/>
              <a:t> for testing software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mathematical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technically</a:t>
            </a:r>
            <a:r>
              <a:rPr lang="en-US" sz="2400" dirty="0"/>
              <a:t> challenging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76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&amp; Verification (</a:t>
            </a:r>
            <a:r>
              <a:rPr lang="en-US" sz="3200" i="1" dirty="0"/>
              <a:t>IEEE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517300"/>
            <a:ext cx="8966200" cy="504392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Validation</a:t>
            </a:r>
            <a:r>
              <a:rPr lang="en-US" dirty="0"/>
              <a:t> : The process of evaluating software at the end of software development  to ensure compliance with intended usage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Verification</a:t>
            </a:r>
            <a:r>
              <a:rPr lang="en-US" dirty="0"/>
              <a:t> : The process of determining whether the products of a given phase of the software development process fulfill the requirements established during the previous phase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algn="ctr">
              <a:buNone/>
            </a:pPr>
            <a:r>
              <a:rPr lang="en-US" dirty="0">
                <a:solidFill>
                  <a:schemeClr val="tx2"/>
                </a:solidFill>
              </a:rPr>
              <a:t>IV&amp;V stands for “</a:t>
            </a:r>
            <a:r>
              <a:rPr lang="en-US" i="1" dirty="0">
                <a:solidFill>
                  <a:schemeClr val="tx2"/>
                </a:solidFill>
              </a:rPr>
              <a:t>independent verification and validation</a:t>
            </a:r>
            <a:r>
              <a:rPr lang="en-US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Introduction to Software Testing, Edition 2  (Ch 1)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95441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 activities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8900" y="739302"/>
            <a:ext cx="8966200" cy="56027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Testing can be broken up into </a:t>
            </a:r>
            <a:r>
              <a:rPr lang="en-US" dirty="0">
                <a:solidFill>
                  <a:srgbClr val="FFFF00"/>
                </a:solidFill>
              </a:rPr>
              <a:t>four</a:t>
            </a:r>
            <a:r>
              <a:rPr lang="en-US" dirty="0"/>
              <a:t> general types of activities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Design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Automation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Execution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Evaluation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Each type of activity requires different </a:t>
            </a:r>
            <a:r>
              <a:rPr lang="en-US" dirty="0">
                <a:solidFill>
                  <a:schemeClr val="tx2"/>
                </a:solidFill>
              </a:rPr>
              <a:t>skills</a:t>
            </a:r>
            <a:r>
              <a:rPr lang="en-US" dirty="0"/>
              <a:t>, background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education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training</a:t>
            </a:r>
          </a:p>
          <a:p>
            <a:pPr>
              <a:spcBef>
                <a:spcPts val="600"/>
              </a:spcBef>
            </a:pPr>
            <a:r>
              <a:rPr lang="en-US" dirty="0"/>
              <a:t>No reasonable software development organization uses the same people  for requirements, design, implementation, integration and configuration control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323E2DF-4872-448E-B4EC-6C2594732AA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529013" y="1350243"/>
            <a:ext cx="41068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1.a) Criteria-based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1.b) Human-based</a:t>
            </a:r>
          </a:p>
        </p:txBody>
      </p:sp>
      <p:cxnSp>
        <p:nvCxnSpPr>
          <p:cNvPr id="25611" name="Straight Arrow Connector 12"/>
          <p:cNvCxnSpPr>
            <a:cxnSpLocks noChangeShapeType="1"/>
          </p:cNvCxnSpPr>
          <p:nvPr/>
        </p:nvCxnSpPr>
        <p:spPr bwMode="auto">
          <a:xfrm>
            <a:off x="2936875" y="1785733"/>
            <a:ext cx="1577975" cy="1588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749759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(a) </a:t>
            </a:r>
            <a:r>
              <a:rPr lang="en-US" dirty="0"/>
              <a:t>criteria-based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8900" y="2001838"/>
            <a:ext cx="8966200" cy="43751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the </a:t>
            </a:r>
            <a:r>
              <a:rPr lang="en-US" dirty="0">
                <a:solidFill>
                  <a:schemeClr val="tx2"/>
                </a:solidFill>
              </a:rPr>
              <a:t>most technical</a:t>
            </a:r>
            <a:r>
              <a:rPr lang="en-US" dirty="0"/>
              <a:t> job in software 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Discrete math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Programming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much of a </a:t>
            </a:r>
            <a:r>
              <a:rPr lang="en-US" dirty="0">
                <a:solidFill>
                  <a:schemeClr val="tx2"/>
                </a:solidFill>
              </a:rPr>
              <a:t>traditional CS</a:t>
            </a:r>
            <a:r>
              <a:rPr lang="en-US" dirty="0"/>
              <a:t> degree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 design is analogous to </a:t>
            </a:r>
            <a:r>
              <a:rPr lang="en-US" dirty="0">
                <a:solidFill>
                  <a:schemeClr val="tx2"/>
                </a:solidFill>
              </a:rPr>
              <a:t>software architecture</a:t>
            </a:r>
            <a:r>
              <a:rPr lang="en-US" dirty="0"/>
              <a:t> on the development side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Using people who are not qualified to design tests is a sure way to get </a:t>
            </a:r>
            <a:r>
              <a:rPr lang="en-US" dirty="0">
                <a:solidFill>
                  <a:schemeClr val="tx2"/>
                </a:solidFill>
              </a:rPr>
              <a:t>ineffective tests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E03307-9B2A-4100-8BD2-1E34C962930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954088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Design test values to satisfy coverage criteria or other engineering goal</a:t>
            </a:r>
          </a:p>
        </p:txBody>
      </p:sp>
    </p:spTree>
    <p:extLst>
      <p:ext uri="{BB962C8B-B14F-4D97-AF65-F5344CB8AC3E}">
        <p14:creationId xmlns:p14="http://schemas.microsoft.com/office/powerpoint/2010/main" val="30743407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(b) h</a:t>
            </a:r>
            <a:r>
              <a:rPr lang="en-US" dirty="0"/>
              <a:t>uman-based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8900" y="1920875"/>
            <a:ext cx="8966200" cy="44561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 to developers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Criteria-based approaches can be blind to special situations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Domain, testing, and user interfaces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But not to typical CS majors – they want to solve problems and build things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F76DA5-BAE9-470F-8D4F-A09CA009610E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32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1313" y="946150"/>
            <a:ext cx="8553282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Design test values based on domain knowledge of the program and human knowledge of testing</a:t>
            </a:r>
          </a:p>
        </p:txBody>
      </p:sp>
    </p:spTree>
    <p:extLst>
      <p:ext uri="{BB962C8B-B14F-4D97-AF65-F5344CB8AC3E}">
        <p14:creationId xmlns:p14="http://schemas.microsoft.com/office/powerpoint/2010/main" val="256741004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</a:t>
            </a:r>
            <a:r>
              <a:rPr lang="en-US" dirty="0"/>
              <a:t>Test automation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1543050"/>
            <a:ext cx="8966200" cy="4833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This is slightly </a:t>
            </a:r>
            <a:r>
              <a:rPr lang="en-US" dirty="0">
                <a:solidFill>
                  <a:schemeClr val="tx2"/>
                </a:solidFill>
              </a:rPr>
              <a:t>less technical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knowledge of  </a:t>
            </a:r>
            <a:r>
              <a:rPr lang="en-US" dirty="0">
                <a:solidFill>
                  <a:schemeClr val="tx2"/>
                </a:solidFill>
              </a:rPr>
              <a:t>programming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very </a:t>
            </a:r>
            <a:r>
              <a:rPr lang="en-US" dirty="0">
                <a:solidFill>
                  <a:schemeClr val="tx2"/>
                </a:solidFill>
              </a:rPr>
              <a:t>little theory</a:t>
            </a:r>
          </a:p>
          <a:p>
            <a:pPr>
              <a:lnSpc>
                <a:spcPct val="80000"/>
              </a:lnSpc>
            </a:pPr>
            <a:r>
              <a:rPr lang="en-US" dirty="0"/>
              <a:t>Often requires solutions to difficult problems related to </a:t>
            </a:r>
            <a:r>
              <a:rPr lang="en-US" dirty="0">
                <a:solidFill>
                  <a:schemeClr val="tx2"/>
                </a:solidFill>
              </a:rPr>
              <a:t>observability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controllability</a:t>
            </a:r>
          </a:p>
          <a:p>
            <a:pPr>
              <a:lnSpc>
                <a:spcPct val="8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chemeClr val="tx2"/>
                </a:solidFill>
              </a:rPr>
              <a:t>boring</a:t>
            </a:r>
            <a:r>
              <a:rPr lang="en-US" dirty="0"/>
              <a:t> for test designers</a:t>
            </a:r>
          </a:p>
          <a:p>
            <a:pPr>
              <a:lnSpc>
                <a:spcPct val="80000"/>
              </a:lnSpc>
            </a:pPr>
            <a:r>
              <a:rPr lang="en-US" dirty="0"/>
              <a:t>Programming is out of reach for many </a:t>
            </a:r>
            <a:r>
              <a:rPr lang="en-US" dirty="0">
                <a:solidFill>
                  <a:schemeClr val="tx2"/>
                </a:solidFill>
              </a:rPr>
              <a:t>domain experts</a:t>
            </a:r>
          </a:p>
          <a:p>
            <a:pPr>
              <a:lnSpc>
                <a:spcPct val="80000"/>
              </a:lnSpc>
            </a:pPr>
            <a:r>
              <a:rPr lang="en-US" dirty="0"/>
              <a:t>Who is responsible for determining and embedding the </a:t>
            </a:r>
            <a:r>
              <a:rPr lang="en-US" dirty="0">
                <a:solidFill>
                  <a:schemeClr val="tx2"/>
                </a:solidFill>
              </a:rPr>
              <a:t>expected outputs</a:t>
            </a:r>
            <a:r>
              <a:rPr lang="en-US" dirty="0"/>
              <a:t> 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designers</a:t>
            </a:r>
            <a:r>
              <a:rPr lang="en-US" dirty="0"/>
              <a:t> may not always know the expected outputs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evaluators</a:t>
            </a:r>
            <a:r>
              <a:rPr lang="en-US" dirty="0"/>
              <a:t> need to get involved early to help with this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A68F415-7DED-49E8-B097-16A4E2F3B880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33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Embed test values into executable scripts</a:t>
            </a:r>
          </a:p>
        </p:txBody>
      </p:sp>
    </p:spTree>
    <p:extLst>
      <p:ext uri="{BB962C8B-B14F-4D97-AF65-F5344CB8AC3E}">
        <p14:creationId xmlns:p14="http://schemas.microsoft.com/office/powerpoint/2010/main" val="166178198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14B-4CF9-C947-B325-C9BA6D68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31E-FB71-3F4B-8754-09275D79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Quiz 1</a:t>
            </a:r>
          </a:p>
          <a:p>
            <a:r>
              <a:rPr lang="en-US" dirty="0">
                <a:solidFill>
                  <a:schemeClr val="bg2"/>
                </a:solidFill>
              </a:rPr>
              <a:t>Questions about Assignment 1?</a:t>
            </a:r>
          </a:p>
          <a:p>
            <a:r>
              <a:rPr lang="en-US" dirty="0">
                <a:solidFill>
                  <a:schemeClr val="bg2"/>
                </a:solidFill>
              </a:rPr>
              <a:t>Lecture and in-class exercises</a:t>
            </a:r>
          </a:p>
          <a:p>
            <a:r>
              <a:rPr lang="en-US" dirty="0">
                <a:solidFill>
                  <a:schemeClr val="bg2"/>
                </a:solidFill>
              </a:rPr>
              <a:t>15min break</a:t>
            </a:r>
          </a:p>
          <a:p>
            <a:r>
              <a:rPr lang="en-US" dirty="0">
                <a:solidFill>
                  <a:schemeClr val="bg2"/>
                </a:solidFill>
              </a:rPr>
              <a:t>RIPR lecture</a:t>
            </a:r>
          </a:p>
          <a:p>
            <a:r>
              <a:rPr lang="en-US" dirty="0"/>
              <a:t>Go over Assignment 2</a:t>
            </a:r>
          </a:p>
          <a:p>
            <a:pPr lvl="1"/>
            <a:r>
              <a:rPr lang="en-US" dirty="0">
                <a:hlinkClick r:id="rId2"/>
              </a:rPr>
              <a:t>https://cs.gmu.edu/~winglam/classes/637/assigns/assign02.html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3BA5-D5C9-1443-85A2-98BAAA01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2)</a:t>
            </a:r>
            <a:endParaRPr kumimoji="0" lang="en-US" sz="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1C4B4-4784-C242-AEDB-DDAE3C48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27C5-F92E-D244-AA14-2B7E6301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4250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activities in the book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77614" y="1741054"/>
            <a:ext cx="7388771" cy="1169551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Most of this book is about test design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Other activities are well covered elsewhere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AD764A2-DC12-FA48-B788-BCBEB8C1B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350" y="3189012"/>
            <a:ext cx="8679296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More about testing &amp; test automation next Thurs. Begin 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reading AO-Ch3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now!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61B9A8C-8CDF-3747-9C07-B16D5A08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065" y="4502016"/>
            <a:ext cx="6731865" cy="1815882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Assignment 1 is due tonight 11:59PM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Quiz 2 next Thurs.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Assignment 2 is due Sept. 14</a:t>
            </a:r>
            <a:r>
              <a:rPr lang="en-US" sz="28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th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 11:59PM</a:t>
            </a:r>
          </a:p>
        </p:txBody>
      </p:sp>
    </p:spTree>
    <p:extLst>
      <p:ext uri="{BB962C8B-B14F-4D97-AF65-F5344CB8AC3E}">
        <p14:creationId xmlns:p14="http://schemas.microsoft.com/office/powerpoint/2010/main" val="41918633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CFCE-CCB3-2341-92AB-340B364E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8063-8666-0546-9B46-7434CD4F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https://cs.gmu.edu/~winglam/classes/637/inClass/week1-simpleTest.html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B6BD-6F2A-984A-A115-F174E1AC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Introduction to Software Testing, Edition 2  (Ch 1)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C029-0DE7-AB4F-8233-6A8D9117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44FA-66A9-484C-84E3-93F03B2E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450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Introduction to Software Testing, Edition 2  (Ch 1)</a:t>
            </a:r>
            <a:endParaRPr kumimoji="0" lang="en-US" sz="9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B1FAA-A740-404F-BBC5-7C153B6662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9529" y="1980739"/>
            <a:ext cx="8475663" cy="4401205"/>
          </a:xfrm>
          <a:prstGeom prst="rect">
            <a:avLst/>
          </a:prstGeom>
          <a:solidFill>
            <a:srgbClr val="0000CC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static Vector union (Vector a, Vector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Vector result = new Vector (a); // get all of a’s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Iterator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b.iterator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while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itr.hasNext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Object obj 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itr.next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if (!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a.contains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(obj))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{ // already have a’s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result.add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(obj);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return result;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D35891-00EB-DD45-8203-C8B8477EB781}"/>
              </a:ext>
            </a:extLst>
          </p:cNvPr>
          <p:cNvSpPr/>
          <p:nvPr/>
        </p:nvSpPr>
        <p:spPr>
          <a:xfrm>
            <a:off x="329529" y="828271"/>
            <a:ext cx="8475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What to test?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E.g., union ({1,2},{2,3}) Expected output: {1,2,3}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AA43B-17D0-E344-A098-9D5CAD9ED5C3}"/>
              </a:ext>
            </a:extLst>
          </p:cNvPr>
          <p:cNvSpPr/>
          <p:nvPr/>
        </p:nvSpPr>
        <p:spPr>
          <a:xfrm>
            <a:off x="4217212" y="4581842"/>
            <a:ext cx="4572000" cy="1631216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E.g.,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union (null,{}) -&gt;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NullPointerException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union ({1,2},{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cat,hat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}) -&gt; {1,2,cat,hat}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union ({null},{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cat,hat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}) -&gt; 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null,cat,hat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union ({1,2},{}) -&gt; {1,2} </a:t>
            </a:r>
          </a:p>
        </p:txBody>
      </p:sp>
    </p:spTree>
    <p:extLst>
      <p:ext uri="{BB962C8B-B14F-4D97-AF65-F5344CB8AC3E}">
        <p14:creationId xmlns:p14="http://schemas.microsoft.com/office/powerpoint/2010/main" val="650126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1)</a:t>
            </a:r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80BC41-283A-455D-A71A-0C159BA1AF1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42862"/>
            <a:ext cx="7924800" cy="1373243"/>
          </a:xfrm>
        </p:spPr>
        <p:txBody>
          <a:bodyPr/>
          <a:lstStyle/>
          <a:p>
            <a:r>
              <a:rPr lang="en-US" dirty="0"/>
              <a:t>Testing Goals Based on Test Process Maturity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406525"/>
            <a:ext cx="8867775" cy="781050"/>
          </a:xfrm>
        </p:spPr>
        <p:txBody>
          <a:bodyPr/>
          <a:lstStyle/>
          <a:p>
            <a:pPr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sz="2800" b="0" dirty="0">
                <a:solidFill>
                  <a:srgbClr val="FFFF00"/>
                </a:solidFill>
              </a:rPr>
              <a:t>Level 0</a:t>
            </a:r>
            <a:r>
              <a:rPr lang="en-US" sz="2800" b="0" dirty="0"/>
              <a:t> : There’s no difference between </a:t>
            </a:r>
            <a:r>
              <a:rPr lang="en-US" sz="2800" b="0" dirty="0">
                <a:solidFill>
                  <a:srgbClr val="FFFF00"/>
                </a:solidFill>
              </a:rPr>
              <a:t>testing and debugging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34938" y="2289175"/>
            <a:ext cx="887412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Level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 : The purpose of testing is to show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correctness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Level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 : The purpose of testing is to show that the software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doesn’t work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Level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 : The purpose of testing is not to prove anything specific, but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reduce the risk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 of using the software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Level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 : Testing is 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mental discipline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 that helps all IT professionals develop higher quality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1)</a:t>
            </a: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DF5CD7-993B-4CB0-8E0E-8808ED7C024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919162"/>
          </a:xfrm>
        </p:spPr>
        <p:txBody>
          <a:bodyPr/>
          <a:lstStyle/>
          <a:p>
            <a:r>
              <a:rPr lang="en-US"/>
              <a:t>Level 0 Thinking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4401"/>
            <a:ext cx="8867775" cy="5462588"/>
          </a:xfrm>
        </p:spPr>
        <p:txBody>
          <a:bodyPr/>
          <a:lstStyle/>
          <a:p>
            <a:r>
              <a:rPr lang="en-US" sz="3200" b="0" dirty="0"/>
              <a:t>Testing is the </a:t>
            </a:r>
            <a:r>
              <a:rPr lang="en-US" sz="3200" b="0" dirty="0">
                <a:solidFill>
                  <a:srgbClr val="FFFF00"/>
                </a:solidFill>
              </a:rPr>
              <a:t>same</a:t>
            </a:r>
            <a:r>
              <a:rPr lang="en-US" sz="3200" b="0" dirty="0"/>
              <a:t> as debugging</a:t>
            </a:r>
          </a:p>
          <a:p>
            <a:pPr lvl="1"/>
            <a:endParaRPr lang="en-US" sz="2400" b="0" dirty="0"/>
          </a:p>
          <a:p>
            <a:r>
              <a:rPr lang="en-US" sz="3200" b="0" dirty="0"/>
              <a:t>Does </a:t>
            </a:r>
            <a:r>
              <a:rPr lang="en-US" sz="3200" b="0" u="sng" dirty="0"/>
              <a:t>not</a:t>
            </a:r>
            <a:r>
              <a:rPr lang="en-US" sz="3200" b="0" dirty="0"/>
              <a:t> distinguish between incorrect </a:t>
            </a:r>
            <a:r>
              <a:rPr lang="en-US" sz="3200" b="0" dirty="0">
                <a:solidFill>
                  <a:srgbClr val="FFFF00"/>
                </a:solidFill>
              </a:rPr>
              <a:t>behavior</a:t>
            </a:r>
            <a:r>
              <a:rPr lang="en-US" sz="3200" b="0" dirty="0"/>
              <a:t> and mistakes in the program</a:t>
            </a:r>
          </a:p>
          <a:p>
            <a:pPr lvl="1"/>
            <a:endParaRPr lang="en-US" sz="2400" b="0" dirty="0"/>
          </a:p>
          <a:p>
            <a:r>
              <a:rPr lang="en-US" sz="3200" b="0" dirty="0"/>
              <a:t>Does </a:t>
            </a:r>
            <a:r>
              <a:rPr lang="en-US" sz="3200" b="0" u="sng" dirty="0"/>
              <a:t>not</a:t>
            </a:r>
            <a:r>
              <a:rPr lang="en-US" sz="3200" b="0" dirty="0"/>
              <a:t> help develop software that is </a:t>
            </a:r>
            <a:r>
              <a:rPr lang="en-US" sz="3200" b="0" dirty="0">
                <a:solidFill>
                  <a:srgbClr val="FFFF00"/>
                </a:solidFill>
              </a:rPr>
              <a:t>reliable</a:t>
            </a:r>
            <a:r>
              <a:rPr lang="en-US" sz="3200" b="0" dirty="0"/>
              <a:t> or </a:t>
            </a:r>
            <a:r>
              <a:rPr lang="en-US" sz="3200" b="0" dirty="0">
                <a:solidFill>
                  <a:srgbClr val="FFFF00"/>
                </a:solidFill>
              </a:rPr>
              <a:t>safe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7924800" cy="531813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This is what we teach undergraduate CS majors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1)</a:t>
            </a:r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85E10F-D82D-456D-8ECA-A4BC8E6D33B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1 Thinking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77" y="904352"/>
            <a:ext cx="8882743" cy="4612193"/>
          </a:xfrm>
        </p:spPr>
        <p:txBody>
          <a:bodyPr/>
          <a:lstStyle/>
          <a:p>
            <a:r>
              <a:rPr lang="en-US" sz="3200" b="0" dirty="0"/>
              <a:t>Purpose is to show </a:t>
            </a:r>
            <a:r>
              <a:rPr lang="en-US" sz="3200" b="0" dirty="0">
                <a:solidFill>
                  <a:srgbClr val="FFFF00"/>
                </a:solidFill>
              </a:rPr>
              <a:t>correctness</a:t>
            </a:r>
          </a:p>
          <a:p>
            <a:r>
              <a:rPr lang="en-US" sz="3200" b="0" dirty="0"/>
              <a:t>Correctness is </a:t>
            </a:r>
            <a:r>
              <a:rPr lang="en-US" sz="3200" b="0" dirty="0">
                <a:solidFill>
                  <a:srgbClr val="FFFF00"/>
                </a:solidFill>
              </a:rPr>
              <a:t>impossible</a:t>
            </a:r>
            <a:r>
              <a:rPr lang="en-US" sz="3200" b="0" dirty="0"/>
              <a:t> to achieve</a:t>
            </a:r>
          </a:p>
          <a:p>
            <a:r>
              <a:rPr lang="en-US" sz="3200" b="0" dirty="0"/>
              <a:t>What do we know if </a:t>
            </a:r>
            <a:r>
              <a:rPr lang="en-US" sz="3200" b="0" dirty="0">
                <a:solidFill>
                  <a:srgbClr val="FFFF00"/>
                </a:solidFill>
              </a:rPr>
              <a:t>no failures</a:t>
            </a:r>
            <a:r>
              <a:rPr lang="en-US" sz="3200" b="0" dirty="0"/>
              <a:t>?</a:t>
            </a:r>
          </a:p>
          <a:p>
            <a:pPr lvl="1"/>
            <a:r>
              <a:rPr lang="en-US" sz="2400" b="0" dirty="0"/>
              <a:t>Good software or bad tests?</a:t>
            </a:r>
          </a:p>
          <a:p>
            <a:r>
              <a:rPr lang="en-US" sz="3200" b="0" dirty="0">
                <a:solidFill>
                  <a:srgbClr val="FFFF00"/>
                </a:solidFill>
              </a:rPr>
              <a:t>Test engineers</a:t>
            </a:r>
            <a:r>
              <a:rPr lang="en-US" sz="3200" b="0" dirty="0"/>
              <a:t> have no:</a:t>
            </a:r>
          </a:p>
          <a:p>
            <a:pPr lvl="1"/>
            <a:r>
              <a:rPr lang="en-US" sz="2400" b="0" dirty="0"/>
              <a:t>Strict goal</a:t>
            </a:r>
          </a:p>
          <a:p>
            <a:pPr lvl="1"/>
            <a:r>
              <a:rPr lang="en-US" sz="2400" b="0" dirty="0"/>
              <a:t>Real stopping rule</a:t>
            </a:r>
          </a:p>
          <a:p>
            <a:pPr lvl="1"/>
            <a:r>
              <a:rPr lang="en-US" sz="2400" b="0" dirty="0"/>
              <a:t>Formal test technique</a:t>
            </a:r>
          </a:p>
          <a:p>
            <a:pPr lvl="1"/>
            <a:r>
              <a:rPr lang="en-US" sz="2400" b="0" dirty="0"/>
              <a:t>Test managers are </a:t>
            </a:r>
            <a:r>
              <a:rPr lang="en-US" sz="2400" b="0" dirty="0">
                <a:solidFill>
                  <a:srgbClr val="FFFF00"/>
                </a:solidFill>
                <a:latin typeface="Comic Sans MS" pitchFamily="66" charset="0"/>
              </a:rPr>
              <a:t>powerless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762000" y="5613400"/>
            <a:ext cx="7620000" cy="531813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This is what hardware engineers often expect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1)</a:t>
            </a: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D5F1B9-3132-4611-AC03-82589FA3E0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2 Thinking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87400"/>
            <a:ext cx="8867775" cy="5589588"/>
          </a:xfrm>
        </p:spPr>
        <p:txBody>
          <a:bodyPr/>
          <a:lstStyle/>
          <a:p>
            <a:r>
              <a:rPr lang="en-US" sz="3200" b="0" dirty="0"/>
              <a:t>Purpose is to show </a:t>
            </a:r>
            <a:r>
              <a:rPr lang="en-US" sz="3200" b="0" dirty="0">
                <a:solidFill>
                  <a:srgbClr val="FFFF00"/>
                </a:solidFill>
              </a:rPr>
              <a:t>failures</a:t>
            </a:r>
          </a:p>
          <a:p>
            <a:pPr lvl="1"/>
            <a:endParaRPr lang="en-US" sz="2400" b="0" dirty="0"/>
          </a:p>
          <a:p>
            <a:r>
              <a:rPr lang="en-US" sz="3200" b="0" dirty="0"/>
              <a:t>Looking for failures is a </a:t>
            </a:r>
            <a:r>
              <a:rPr lang="en-US" sz="3200" b="0" dirty="0">
                <a:solidFill>
                  <a:srgbClr val="FFFF00"/>
                </a:solidFill>
              </a:rPr>
              <a:t>negative</a:t>
            </a:r>
            <a:r>
              <a:rPr lang="en-US" sz="3200" b="0" dirty="0"/>
              <a:t> activity</a:t>
            </a:r>
          </a:p>
          <a:p>
            <a:pPr lvl="1"/>
            <a:endParaRPr lang="en-US" sz="2400" b="0" dirty="0"/>
          </a:p>
          <a:p>
            <a:r>
              <a:rPr lang="en-US" sz="3200" b="0" dirty="0"/>
              <a:t>Puts testers and developers into an </a:t>
            </a:r>
            <a:r>
              <a:rPr lang="en-US" sz="3200" b="0" dirty="0">
                <a:solidFill>
                  <a:srgbClr val="FFFF00"/>
                </a:solidFill>
              </a:rPr>
              <a:t>adversarial</a:t>
            </a:r>
            <a:r>
              <a:rPr lang="en-US" sz="3200" b="0" dirty="0"/>
              <a:t> relationship</a:t>
            </a:r>
          </a:p>
          <a:p>
            <a:pPr lvl="1"/>
            <a:endParaRPr lang="en-US" sz="2400" b="0" dirty="0"/>
          </a:p>
          <a:p>
            <a:r>
              <a:rPr lang="en-US" sz="3200" b="0" dirty="0"/>
              <a:t>What if there are </a:t>
            </a:r>
            <a:r>
              <a:rPr lang="en-US" sz="3200" b="0" dirty="0">
                <a:solidFill>
                  <a:srgbClr val="FFFF00"/>
                </a:solidFill>
              </a:rPr>
              <a:t>no failures</a:t>
            </a:r>
            <a:r>
              <a:rPr lang="en-US" sz="3200" b="0" dirty="0"/>
              <a:t>?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104900" y="4953000"/>
            <a:ext cx="6934200" cy="1173163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This describes most software companies.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How can we move to a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team approach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 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9|1.9|1.3|21.3|1.2|11.1|2.7|6.5|9.3|2.1|1.8|3.7|3.8|16.8"/>
</p:tagLst>
</file>

<file path=ppt/theme/theme1.xml><?xml version="1.0" encoding="utf-8"?>
<a:theme xmlns:a="http://schemas.openxmlformats.org/drawingml/2006/main" name="intro">
  <a:themeElements>
    <a:clrScheme name="Custom 4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">
  <a:themeElements>
    <a:clrScheme name="Custom 3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3942</TotalTime>
  <Pages>49</Pages>
  <Words>2851</Words>
  <Application>Microsoft Macintosh PowerPoint</Application>
  <PresentationFormat>On-screen Show (4:3)</PresentationFormat>
  <Paragraphs>439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Unicode MS</vt:lpstr>
      <vt:lpstr>Arial</vt:lpstr>
      <vt:lpstr>Comic Sans MS</vt:lpstr>
      <vt:lpstr>Gill Sans MT</vt:lpstr>
      <vt:lpstr>Monotype Sorts</vt:lpstr>
      <vt:lpstr>Times New Roman</vt:lpstr>
      <vt:lpstr>Verdana</vt:lpstr>
      <vt:lpstr>Wingdings</vt:lpstr>
      <vt:lpstr>intro</vt:lpstr>
      <vt:lpstr>1_intro</vt:lpstr>
      <vt:lpstr>Introduction to Software Testing  Chapter 2  Model-Driven Test Design</vt:lpstr>
      <vt:lpstr>Agenda</vt:lpstr>
      <vt:lpstr>Validation &amp; Verification (IEEE)</vt:lpstr>
      <vt:lpstr>In class exercise</vt:lpstr>
      <vt:lpstr>A Concrete Example</vt:lpstr>
      <vt:lpstr>Testing Goals Based on Test Process Maturity</vt:lpstr>
      <vt:lpstr>Level 0 Thinking</vt:lpstr>
      <vt:lpstr>Level 1 Thinking</vt:lpstr>
      <vt:lpstr>Level 2 Thinking</vt:lpstr>
      <vt:lpstr>Level 3 Thinking</vt:lpstr>
      <vt:lpstr>Level 4 Thinking</vt:lpstr>
      <vt:lpstr>Where Are You?</vt:lpstr>
      <vt:lpstr>Tactical Goals : Why Each Test ?</vt:lpstr>
      <vt:lpstr>Why Each Test ?</vt:lpstr>
      <vt:lpstr>Cost of Not Testing</vt:lpstr>
      <vt:lpstr>Summary: Why Do We Test Software ?</vt:lpstr>
      <vt:lpstr>Traditional testing levels (2.3)</vt:lpstr>
      <vt:lpstr>Complexity of testing software</vt:lpstr>
      <vt:lpstr>Software testing foundations (2.1)</vt:lpstr>
      <vt:lpstr>Agenda</vt:lpstr>
      <vt:lpstr>In-class exercise</vt:lpstr>
      <vt:lpstr>Fault &amp; failure model (RIPR)</vt:lpstr>
      <vt:lpstr>RIPR model</vt:lpstr>
      <vt:lpstr>In-class exercise</vt:lpstr>
      <vt:lpstr>Coverage criteria (2.4)</vt:lpstr>
      <vt:lpstr>Advantages of coverage criteria</vt:lpstr>
      <vt:lpstr>Test requirements and criteria</vt:lpstr>
      <vt:lpstr>Old view : Colored boxes</vt:lpstr>
      <vt:lpstr>Model-Driven Test Design (2.5)</vt:lpstr>
      <vt:lpstr>Types of test activities</vt:lpstr>
      <vt:lpstr>1. Test design—(a) criteria-based</vt:lpstr>
      <vt:lpstr>1. Test design—(b) human-based</vt:lpstr>
      <vt:lpstr>2. Test automation</vt:lpstr>
      <vt:lpstr>Agenda</vt:lpstr>
      <vt:lpstr>Types of activities in the book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Lam, Wing</cp:lastModifiedBy>
  <cp:revision>317</cp:revision>
  <cp:lastPrinted>1996-04-04T10:27:56Z</cp:lastPrinted>
  <dcterms:created xsi:type="dcterms:W3CDTF">1996-06-15T03:21:08Z</dcterms:created>
  <dcterms:modified xsi:type="dcterms:W3CDTF">2023-09-02T05:08:37Z</dcterms:modified>
</cp:coreProperties>
</file>