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4057" r:id="rId2"/>
    <p:sldMasterId id="2147484081" r:id="rId3"/>
  </p:sldMasterIdLst>
  <p:notesMasterIdLst>
    <p:notesMasterId r:id="rId38"/>
  </p:notesMasterIdLst>
  <p:handoutMasterIdLst>
    <p:handoutMasterId r:id="rId39"/>
  </p:handoutMasterIdLst>
  <p:sldIdLst>
    <p:sldId id="336" r:id="rId4"/>
    <p:sldId id="595" r:id="rId5"/>
    <p:sldId id="380" r:id="rId6"/>
    <p:sldId id="613" r:id="rId7"/>
    <p:sldId id="607" r:id="rId8"/>
    <p:sldId id="608" r:id="rId9"/>
    <p:sldId id="546" r:id="rId10"/>
    <p:sldId id="528" r:id="rId11"/>
    <p:sldId id="529" r:id="rId12"/>
    <p:sldId id="530" r:id="rId13"/>
    <p:sldId id="531" r:id="rId14"/>
    <p:sldId id="539" r:id="rId15"/>
    <p:sldId id="540" r:id="rId16"/>
    <p:sldId id="541" r:id="rId17"/>
    <p:sldId id="560" r:id="rId18"/>
    <p:sldId id="543" r:id="rId19"/>
    <p:sldId id="602" r:id="rId20"/>
    <p:sldId id="603" r:id="rId21"/>
    <p:sldId id="614" r:id="rId22"/>
    <p:sldId id="552" r:id="rId23"/>
    <p:sldId id="553" r:id="rId24"/>
    <p:sldId id="554" r:id="rId25"/>
    <p:sldId id="594" r:id="rId26"/>
    <p:sldId id="555" r:id="rId27"/>
    <p:sldId id="556" r:id="rId28"/>
    <p:sldId id="590" r:id="rId29"/>
    <p:sldId id="573" r:id="rId30"/>
    <p:sldId id="558" r:id="rId31"/>
    <p:sldId id="562" r:id="rId32"/>
    <p:sldId id="596" r:id="rId33"/>
    <p:sldId id="597" r:id="rId34"/>
    <p:sldId id="599" r:id="rId35"/>
    <p:sldId id="615" r:id="rId36"/>
    <p:sldId id="600" r:id="rId37"/>
  </p:sldIdLst>
  <p:sldSz cx="9144000" cy="6858000" type="screen4x3"/>
  <p:notesSz cx="6858000" cy="92408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FFEADD"/>
    <a:srgbClr val="003300"/>
    <a:srgbClr val="336600"/>
    <a:srgbClr val="009900"/>
    <a:srgbClr val="000000"/>
    <a:srgbClr val="0000CC"/>
    <a:srgbClr val="00145A"/>
    <a:srgbClr val="001E5A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07" autoAdjust="0"/>
    <p:restoredTop sz="89348" autoAdjust="0"/>
  </p:normalViewPr>
  <p:slideViewPr>
    <p:cSldViewPr snapToGrid="0">
      <p:cViewPr varScale="1">
        <p:scale>
          <a:sx n="236" d="100"/>
          <a:sy n="236" d="100"/>
        </p:scale>
        <p:origin x="3632" y="200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098" cy="46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60" tIns="0" rIns="19160" bIns="0" numCol="1" anchor="t" anchorCtr="0" compatLnSpc="1">
            <a:prstTxWarp prst="textNoShape">
              <a:avLst/>
            </a:prstTxWarp>
          </a:bodyPr>
          <a:lstStyle>
            <a:lvl1pPr defTabSz="919995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903" y="0"/>
            <a:ext cx="2972097" cy="46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60" tIns="0" rIns="19160" bIns="0" numCol="1" anchor="t" anchorCtr="0" compatLnSpc="1">
            <a:prstTxWarp prst="textNoShape">
              <a:avLst/>
            </a:prstTxWarp>
          </a:bodyPr>
          <a:lstStyle>
            <a:lvl1pPr algn="r" defTabSz="919995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9408"/>
            <a:ext cx="2972098" cy="46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60" tIns="0" rIns="19160" bIns="0" numCol="1" anchor="b" anchorCtr="0" compatLnSpc="1">
            <a:prstTxWarp prst="textNoShape">
              <a:avLst/>
            </a:prstTxWarp>
          </a:bodyPr>
          <a:lstStyle>
            <a:lvl1pPr defTabSz="919995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903" y="8779408"/>
            <a:ext cx="2972097" cy="46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60" tIns="0" rIns="19160" bIns="0" numCol="1" anchor="b" anchorCtr="0" compatLnSpc="1">
            <a:prstTxWarp prst="textNoShape">
              <a:avLst/>
            </a:prstTxWarp>
          </a:bodyPr>
          <a:lstStyle>
            <a:lvl1pPr algn="r" defTabSz="919995">
              <a:defRPr sz="1000" b="0" i="1"/>
            </a:lvl1pPr>
          </a:lstStyle>
          <a:p>
            <a:pPr>
              <a:defRPr/>
            </a:pPr>
            <a:fld id="{1B3B0E3B-E5C4-4251-A7FB-CB33CCB6C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098" cy="46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60" tIns="0" rIns="19160" bIns="0" numCol="1" anchor="t" anchorCtr="0" compatLnSpc="1">
            <a:prstTxWarp prst="textNoShape">
              <a:avLst/>
            </a:prstTxWarp>
          </a:bodyPr>
          <a:lstStyle>
            <a:lvl1pPr defTabSz="919995">
              <a:defRPr sz="10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903" y="0"/>
            <a:ext cx="2972097" cy="46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60" tIns="0" rIns="19160" bIns="0" numCol="1" anchor="t" anchorCtr="0" compatLnSpc="1">
            <a:prstTxWarp prst="textNoShape">
              <a:avLst/>
            </a:prstTxWarp>
          </a:bodyPr>
          <a:lstStyle>
            <a:lvl1pPr algn="r" defTabSz="919995">
              <a:defRPr sz="10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9408"/>
            <a:ext cx="2972098" cy="46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60" tIns="0" rIns="19160" bIns="0" numCol="1" anchor="b" anchorCtr="0" compatLnSpc="1">
            <a:prstTxWarp prst="textNoShape">
              <a:avLst/>
            </a:prstTxWarp>
          </a:bodyPr>
          <a:lstStyle>
            <a:lvl1pPr defTabSz="919995">
              <a:defRPr sz="10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903" y="8779408"/>
            <a:ext cx="2972097" cy="46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60" tIns="0" rIns="19160" bIns="0" numCol="1" anchor="b" anchorCtr="0" compatLnSpc="1">
            <a:prstTxWarp prst="textNoShape">
              <a:avLst/>
            </a:prstTxWarp>
          </a:bodyPr>
          <a:lstStyle>
            <a:lvl1pPr algn="r" defTabSz="919995">
              <a:defRPr sz="10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29CEE7-0F02-44C1-8906-EC6CFDC65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805" y="4388176"/>
            <a:ext cx="5030391" cy="415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09" tIns="46306" rIns="92609" bIns="463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2363" y="693738"/>
            <a:ext cx="4613275" cy="3460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59053" y="8800798"/>
            <a:ext cx="738408" cy="27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821" tIns="44709" rIns="87821" bIns="44709">
            <a:spAutoFit/>
          </a:bodyPr>
          <a:lstStyle/>
          <a:p>
            <a:pPr algn="ctr" defTabSz="873164">
              <a:lnSpc>
                <a:spcPct val="90000"/>
              </a:lnSpc>
              <a:defRPr/>
            </a:pPr>
            <a:r>
              <a:rPr lang="en-US" sz="1300" b="0">
                <a:solidFill>
                  <a:schemeClr val="tx1"/>
                </a:solidFill>
              </a:rPr>
              <a:t>Page </a:t>
            </a:r>
            <a:fld id="{55488FE2-1213-4D8B-9D82-EC18FBC6248F}" type="slidenum">
              <a:rPr lang="en-US" sz="1300" b="0">
                <a:solidFill>
                  <a:schemeClr val="tx1"/>
                </a:solidFill>
              </a:rPr>
              <a:pPr algn="ctr" defTabSz="873164">
                <a:lnSpc>
                  <a:spcPct val="90000"/>
                </a:lnSpc>
                <a:defRPr/>
              </a:pPr>
              <a:t>‹#›</a:t>
            </a:fld>
            <a:endParaRPr lang="en-US" sz="13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995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06991" indent="-271920" defTabSz="919995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87679" indent="-217536" defTabSz="919995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22750" indent="-217536" defTabSz="919995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57822" indent="-217536" defTabSz="919995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392893" indent="-217536" defTabSz="91999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27965" indent="-217536" defTabSz="91999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63036" indent="-217536" defTabSz="91999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698108" indent="-217536" defTabSz="91999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412327-F9A8-4C82-83D7-AD07442DFF20}" type="slidenum">
              <a:rPr lang="en-US" sz="1000" b="0">
                <a:solidFill>
                  <a:schemeClr val="tx1"/>
                </a:solidFill>
              </a:rPr>
              <a:pPr/>
              <a:t>1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773" indent="-285682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72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81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6909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399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08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17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270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65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AAEAA8-A996-4F03-BA6E-1CA7D2C5FDA8}" type="slidenum"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55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6664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A05DE5-F97B-4AF5-9FDC-80A5B4429082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64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64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29CEE7-0F02-44C1-8906-EC6CFDC65F2D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64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88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6267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248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1997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833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8131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09124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6838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24984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5796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356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451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3882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4292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25592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FFFE1-D810-416F-A3E2-D10752B33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55478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42154-05E0-4FD4-B04E-B92FD3670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66405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BA5C4-2C6B-4FB3-A7FA-0A0D59EC0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6936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68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68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07DF2-5C44-4609-A426-67227D6D5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7707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E8786-DF9E-46F4-BF84-782505769A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72037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00CF4-DC6B-40C5-8C9F-9806B31E79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6517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BF952-56E0-4DCE-9361-DBE2A288F0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0705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91379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EA21D-0B43-4D3A-AB2C-0E960A4273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2721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89B97-0DAA-42F6-B536-A4480BC55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6545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42540-4A52-49ED-B823-25CDCA602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1638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57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579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BEFFC-2FD2-483A-842E-CF3B63D20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9637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6838"/>
            <a:ext cx="7772400" cy="9159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113" y="1085850"/>
            <a:ext cx="4357687" cy="5268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68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BF41F-CA4C-46DC-BCF8-2313E1C531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5298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821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1712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061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8135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8849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035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BDDBD9-5CD3-45F3-80AE-704B15C07F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8"/>
            <a:ext cx="9048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1085850"/>
            <a:ext cx="9048750" cy="54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46" r:id="rId1"/>
    <p:sldLayoutId id="214748405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BDDBD9-5CD3-45F3-80AE-704B15C07F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8"/>
            <a:ext cx="9048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997527"/>
            <a:ext cx="9048750" cy="5581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1780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8425" y="6564973"/>
            <a:ext cx="3943350" cy="24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22750" y="6557211"/>
            <a:ext cx="2895600" cy="24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49448"/>
            <a:ext cx="1905000" cy="25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9672749-6BFD-437F-ABFE-B000B4DD38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350" y="96839"/>
            <a:ext cx="9112482" cy="86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1" y="878305"/>
            <a:ext cx="9112482" cy="563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 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 </a:t>
            </a:r>
          </a:p>
          <a:p>
            <a:pPr lvl="4"/>
            <a:r>
              <a:rPr lang="en-US" alt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2352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  <p:sldLayoutId id="2147484093" r:id="rId12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s.gmu.edu:8080/offutt/coverage/GraphCoverage" TargetMode="External"/><Relationship Id="rId2" Type="http://schemas.openxmlformats.org/officeDocument/2006/relationships/hyperlink" Target="https://www.cs.gmu.edu/~offutt/softwaretest/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s.gmu.edu:8080/offutt/coverage/GraphCoverage" TargetMode="External"/><Relationship Id="rId2" Type="http://schemas.openxmlformats.org/officeDocument/2006/relationships/hyperlink" Target="https://www.cs.gmu.edu/~offutt/softwaretest/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s.gmu.edu/~winglam/classes/637/assigns/assign02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s.gmu.edu/~winglam/classes/637/assigns/assign02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s.gmu.edu/~winglam/classes/637/assigns/assign02.html" TargetMode="Externa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69" y="0"/>
            <a:ext cx="8229600" cy="3443357"/>
          </a:xfrm>
        </p:spPr>
        <p:txBody>
          <a:bodyPr/>
          <a:lstStyle/>
          <a:p>
            <a:r>
              <a:rPr lang="en-US" dirty="0"/>
              <a:t>Introduction to Software Testing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Chapter 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Test Automation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286EAF-C0B0-EC41-8733-A5A29BF23C2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43401"/>
            <a:ext cx="6400800" cy="246083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3200" dirty="0">
                <a:latin typeface="Gill Sans MT" panose="020B0502020104020203" pitchFamily="34" charset="0"/>
              </a:rPr>
              <a:t>Wing Lam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en-US" sz="2000" dirty="0">
              <a:latin typeface="Gill Sans MT" panose="020B0502020104020203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b="0" dirty="0">
                <a:latin typeface="Gill Sans MT" panose="020B0502020104020203" pitchFamily="34" charset="0"/>
              </a:rPr>
              <a:t>SWE 637</a:t>
            </a:r>
          </a:p>
          <a:p>
            <a:pPr>
              <a:lnSpc>
                <a:spcPct val="80000"/>
              </a:lnSpc>
            </a:pPr>
            <a:r>
              <a:rPr lang="en-US" altLang="en-US" b="0" dirty="0">
                <a:latin typeface="Gill Sans MT" panose="020B0502020104020203" pitchFamily="34" charset="0"/>
              </a:rPr>
              <a:t>George Mason University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1. </a:t>
            </a:r>
            <a:r>
              <a:rPr lang="en-US" dirty="0"/>
              <a:t>Test design—</a:t>
            </a:r>
            <a:r>
              <a:rPr lang="en-US" sz="3200" dirty="0"/>
              <a:t>(b) h</a:t>
            </a:r>
            <a:r>
              <a:rPr lang="en-US" dirty="0"/>
              <a:t>uman-based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8900" y="1920875"/>
            <a:ext cx="8966200" cy="445611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This is much </a:t>
            </a:r>
            <a:r>
              <a:rPr lang="en-US" dirty="0">
                <a:solidFill>
                  <a:schemeClr val="tx2"/>
                </a:solidFill>
              </a:rPr>
              <a:t>harder</a:t>
            </a:r>
            <a:r>
              <a:rPr lang="en-US" dirty="0"/>
              <a:t> than it may seem to developers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Criteria-based approaches can be blind to special situations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</a:t>
            </a:r>
            <a:r>
              <a:rPr lang="en-US" dirty="0">
                <a:solidFill>
                  <a:schemeClr val="tx2"/>
                </a:solidFill>
              </a:rPr>
              <a:t>knowledge</a:t>
            </a:r>
            <a:r>
              <a:rPr lang="en-US" dirty="0"/>
              <a:t> of :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Domain, testing, and user interfaces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almost </a:t>
            </a:r>
            <a:r>
              <a:rPr lang="en-US" dirty="0">
                <a:solidFill>
                  <a:schemeClr val="tx2"/>
                </a:solidFill>
              </a:rPr>
              <a:t>no traditional CS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A background in the </a:t>
            </a:r>
            <a:r>
              <a:rPr lang="en-US" dirty="0">
                <a:solidFill>
                  <a:schemeClr val="tx2"/>
                </a:solidFill>
              </a:rPr>
              <a:t>domain</a:t>
            </a:r>
            <a:r>
              <a:rPr lang="en-US" dirty="0"/>
              <a:t> of the software is essential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An </a:t>
            </a:r>
            <a:r>
              <a:rPr lang="en-US" dirty="0">
                <a:solidFill>
                  <a:schemeClr val="tx2"/>
                </a:solidFill>
              </a:rPr>
              <a:t>empirical background</a:t>
            </a:r>
            <a:r>
              <a:rPr lang="en-US" dirty="0"/>
              <a:t> is very helpful (biology, psychology, …)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logic background</a:t>
            </a:r>
            <a:r>
              <a:rPr lang="en-US" dirty="0"/>
              <a:t> is very helpful (law, philosophy, math, …)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This is </a:t>
            </a:r>
            <a:r>
              <a:rPr lang="en-US" dirty="0">
                <a:solidFill>
                  <a:schemeClr val="tx2"/>
                </a:solidFill>
              </a:rPr>
              <a:t>intellectually</a:t>
            </a:r>
            <a:r>
              <a:rPr lang="en-US" dirty="0"/>
              <a:t> stimulating, rewarding, and challenging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But not to typical CS majors – they want to solve problems and build things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2)</a:t>
            </a:r>
            <a:endParaRPr kumimoji="0" lang="en-US" sz="8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F76DA5-BAE9-470F-8D4F-A09CA009610E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91313" y="946150"/>
            <a:ext cx="8553282" cy="954107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Design test values based on domain knowledge of the program and human knowledge of testing</a:t>
            </a:r>
          </a:p>
        </p:txBody>
      </p:sp>
    </p:spTree>
    <p:extLst>
      <p:ext uri="{BB962C8B-B14F-4D97-AF65-F5344CB8AC3E}">
        <p14:creationId xmlns:p14="http://schemas.microsoft.com/office/powerpoint/2010/main" val="256741004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2. </a:t>
            </a:r>
            <a:r>
              <a:rPr lang="en-US" dirty="0"/>
              <a:t>Test automation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8900" y="1543050"/>
            <a:ext cx="8966200" cy="48339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This is slightly </a:t>
            </a:r>
            <a:r>
              <a:rPr lang="en-US" dirty="0">
                <a:solidFill>
                  <a:schemeClr val="tx2"/>
                </a:solidFill>
              </a:rPr>
              <a:t>less technical</a:t>
            </a:r>
          </a:p>
          <a:p>
            <a:pPr>
              <a:lnSpc>
                <a:spcPct val="80000"/>
              </a:lnSpc>
            </a:pPr>
            <a:r>
              <a:rPr lang="en-US" dirty="0"/>
              <a:t>Requires knowledge of  </a:t>
            </a:r>
            <a:r>
              <a:rPr lang="en-US" dirty="0">
                <a:solidFill>
                  <a:schemeClr val="tx2"/>
                </a:solidFill>
              </a:rPr>
              <a:t>programming</a:t>
            </a:r>
          </a:p>
          <a:p>
            <a:pPr>
              <a:lnSpc>
                <a:spcPct val="80000"/>
              </a:lnSpc>
            </a:pPr>
            <a:r>
              <a:rPr lang="en-US" dirty="0"/>
              <a:t>Requires very </a:t>
            </a:r>
            <a:r>
              <a:rPr lang="en-US" dirty="0">
                <a:solidFill>
                  <a:schemeClr val="tx2"/>
                </a:solidFill>
              </a:rPr>
              <a:t>little theory</a:t>
            </a:r>
          </a:p>
          <a:p>
            <a:pPr>
              <a:lnSpc>
                <a:spcPct val="80000"/>
              </a:lnSpc>
            </a:pPr>
            <a:r>
              <a:rPr lang="en-US" dirty="0"/>
              <a:t>Often requires solutions to difficult problems related to </a:t>
            </a:r>
            <a:r>
              <a:rPr lang="en-US" dirty="0">
                <a:solidFill>
                  <a:schemeClr val="tx2"/>
                </a:solidFill>
              </a:rPr>
              <a:t>observability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controllability</a:t>
            </a:r>
          </a:p>
          <a:p>
            <a:pPr>
              <a:lnSpc>
                <a:spcPct val="80000"/>
              </a:lnSpc>
            </a:pPr>
            <a:r>
              <a:rPr lang="en-US" dirty="0"/>
              <a:t>Can be </a:t>
            </a:r>
            <a:r>
              <a:rPr lang="en-US" dirty="0">
                <a:solidFill>
                  <a:schemeClr val="tx2"/>
                </a:solidFill>
              </a:rPr>
              <a:t>boring</a:t>
            </a:r>
            <a:r>
              <a:rPr lang="en-US" dirty="0"/>
              <a:t> for test designers</a:t>
            </a:r>
          </a:p>
          <a:p>
            <a:pPr>
              <a:lnSpc>
                <a:spcPct val="80000"/>
              </a:lnSpc>
            </a:pPr>
            <a:r>
              <a:rPr lang="en-US" dirty="0"/>
              <a:t>Programming is out of reach for many </a:t>
            </a:r>
            <a:r>
              <a:rPr lang="en-US" dirty="0">
                <a:solidFill>
                  <a:schemeClr val="tx2"/>
                </a:solidFill>
              </a:rPr>
              <a:t>domain experts</a:t>
            </a:r>
          </a:p>
          <a:p>
            <a:pPr>
              <a:lnSpc>
                <a:spcPct val="80000"/>
              </a:lnSpc>
            </a:pPr>
            <a:r>
              <a:rPr lang="en-US" dirty="0"/>
              <a:t>Who is responsible for determining and embedding the </a:t>
            </a:r>
            <a:r>
              <a:rPr lang="en-US" dirty="0">
                <a:solidFill>
                  <a:schemeClr val="tx2"/>
                </a:solidFill>
              </a:rPr>
              <a:t>expected outputs</a:t>
            </a:r>
            <a:r>
              <a:rPr lang="en-US" dirty="0"/>
              <a:t> ?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Test designers</a:t>
            </a:r>
            <a:r>
              <a:rPr lang="en-US" dirty="0"/>
              <a:t> may not always know the expected outputs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Test evaluators</a:t>
            </a:r>
            <a:r>
              <a:rPr lang="en-US" dirty="0"/>
              <a:t> need to get involved early to help with this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2)</a:t>
            </a:r>
            <a:endParaRPr kumimoji="0" lang="en-US" sz="8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68F415-7DED-49E8-B097-16A4E2F3B88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46150" y="946150"/>
            <a:ext cx="7251700" cy="523875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Embed test values into executable scripts</a:t>
            </a:r>
          </a:p>
        </p:txBody>
      </p:sp>
    </p:spTree>
    <p:extLst>
      <p:ext uri="{BB962C8B-B14F-4D97-AF65-F5344CB8AC3E}">
        <p14:creationId xmlns:p14="http://schemas.microsoft.com/office/powerpoint/2010/main" val="16617819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Model-driven test design</a:t>
            </a: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2)</a:t>
            </a:r>
            <a:endParaRPr kumimoji="0" lang="en-US" sz="8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6ADDB5-991C-401B-AE3D-4C4DE541E3E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3188" y="3597275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hruti" pitchFamily="34" charset="0"/>
              </a:rPr>
              <a:t>software artifact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03388" y="1125538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hruti" pitchFamily="34" charset="0"/>
              </a:rPr>
              <a:t>model / structure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303588" y="1125538"/>
            <a:ext cx="180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hruti" pitchFamily="34" charset="0"/>
              </a:rPr>
              <a:t>test requirements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842000" y="971550"/>
            <a:ext cx="2019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hruti" pitchFamily="34" charset="0"/>
              </a:rPr>
              <a:t>refined requirements / test specs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559675" y="3960813"/>
            <a:ext cx="1382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hruti" pitchFamily="34" charset="0"/>
              </a:rPr>
              <a:t>input values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00750" y="5443538"/>
            <a:ext cx="1001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hruti" pitchFamily="34" charset="0"/>
              </a:rPr>
              <a:t>test cases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406900" y="544353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hruti" pitchFamily="34" charset="0"/>
              </a:rPr>
              <a:t>test scripts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813050" y="544353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hruti" pitchFamily="34" charset="0"/>
              </a:rPr>
              <a:t>test results</a:t>
            </a:r>
          </a:p>
        </p:txBody>
      </p:sp>
      <p:cxnSp>
        <p:nvCxnSpPr>
          <p:cNvPr id="16" name="Curved Connector 15"/>
          <p:cNvCxnSpPr>
            <a:stCxn id="7" idx="0"/>
            <a:endCxn id="8" idx="1"/>
          </p:cNvCxnSpPr>
          <p:nvPr/>
        </p:nvCxnSpPr>
        <p:spPr bwMode="auto">
          <a:xfrm rot="5400000" flipH="1" flipV="1">
            <a:off x="189706" y="2083594"/>
            <a:ext cx="2117725" cy="90963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11" idx="2"/>
            <a:endCxn id="12" idx="3"/>
          </p:cNvCxnSpPr>
          <p:nvPr/>
        </p:nvCxnSpPr>
        <p:spPr bwMode="auto">
          <a:xfrm rot="5400000">
            <a:off x="7062788" y="4608513"/>
            <a:ext cx="1128712" cy="124936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230313" y="5443538"/>
            <a:ext cx="113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hruti" pitchFamily="34" charset="0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3005138" y="1479550"/>
            <a:ext cx="5191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3"/>
            <a:endCxn id="10" idx="1"/>
          </p:cNvCxnSpPr>
          <p:nvPr/>
        </p:nvCxnSpPr>
        <p:spPr bwMode="auto">
          <a:xfrm flipV="1">
            <a:off x="5105400" y="1479550"/>
            <a:ext cx="736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8" y="5795963"/>
            <a:ext cx="636587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100" y="579596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300" y="579596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1565275" y="3433763"/>
            <a:ext cx="2417763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Bradley Hand ITC" pitchFamily="66" charset="0"/>
                <a:ea typeface="+mn-ea"/>
                <a:cs typeface="+mn-cs"/>
              </a:rPr>
              <a:t>IMPLEMENTATION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Bradley Hand ITC" pitchFamily="66" charset="0"/>
                <a:ea typeface="+mn-ea"/>
                <a:cs typeface="+mn-cs"/>
              </a:rPr>
              <a:t>ABSTRACTION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Bradley Hand ITC" pitchFamily="66" charset="0"/>
                <a:ea typeface="+mn-ea"/>
                <a:cs typeface="+mn-cs"/>
              </a:rPr>
              <a:t>LEVEL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084888" y="2398713"/>
            <a:ext cx="1990725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Bradley Hand ITC" pitchFamily="66" charset="0"/>
                <a:ea typeface="+mn-ea"/>
                <a:cs typeface="+mn-cs"/>
              </a:rPr>
              <a:t>DESIGN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Bradley Hand ITC" pitchFamily="66" charset="0"/>
                <a:ea typeface="+mn-ea"/>
                <a:cs typeface="+mn-cs"/>
              </a:rPr>
              <a:t>ABSTRACTION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Bradley Hand ITC" pitchFamily="66" charset="0"/>
                <a:ea typeface="+mn-ea"/>
                <a:cs typeface="+mn-cs"/>
              </a:rPr>
              <a:t>LEVEL</a:t>
            </a:r>
          </a:p>
        </p:txBody>
      </p:sp>
      <p:cxnSp>
        <p:nvCxnSpPr>
          <p:cNvPr id="20" name="Shape 19"/>
          <p:cNvCxnSpPr>
            <a:stCxn id="10" idx="3"/>
            <a:endCxn id="11" idx="0"/>
          </p:cNvCxnSpPr>
          <p:nvPr/>
        </p:nvCxnSpPr>
        <p:spPr bwMode="auto">
          <a:xfrm>
            <a:off x="7861300" y="1479550"/>
            <a:ext cx="390525" cy="2481263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3" name="Straight Connector 62"/>
          <p:cNvCxnSpPr>
            <a:cxnSpLocks noChangeShapeType="1"/>
          </p:cNvCxnSpPr>
          <p:nvPr/>
        </p:nvCxnSpPr>
        <p:spPr bwMode="auto">
          <a:xfrm>
            <a:off x="149225" y="3479800"/>
            <a:ext cx="8845550" cy="1588"/>
          </a:xfrm>
          <a:prstGeom prst="line">
            <a:avLst/>
          </a:prstGeom>
          <a:noFill/>
          <a:ln w="57150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Curved Connector 15"/>
          <p:cNvCxnSpPr>
            <a:cxnSpLocks noChangeShapeType="1"/>
            <a:endCxn id="28" idx="1"/>
          </p:cNvCxnSpPr>
          <p:nvPr/>
        </p:nvCxnSpPr>
        <p:spPr bwMode="auto">
          <a:xfrm flipV="1">
            <a:off x="1122363" y="2432050"/>
            <a:ext cx="2100262" cy="1143000"/>
          </a:xfrm>
          <a:prstGeom prst="curvedConnector3">
            <a:avLst>
              <a:gd name="adj1" fmla="val 17338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222625" y="2078038"/>
            <a:ext cx="1801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hruti" pitchFamily="34" charset="0"/>
              </a:rPr>
              <a:t>test requirements</a:t>
            </a:r>
          </a:p>
        </p:txBody>
      </p:sp>
      <p:cxnSp>
        <p:nvCxnSpPr>
          <p:cNvPr id="30" name="Curved Connector 15"/>
          <p:cNvCxnSpPr>
            <a:cxnSpLocks noChangeShapeType="1"/>
            <a:stCxn id="28" idx="3"/>
            <a:endCxn id="10" idx="1"/>
          </p:cNvCxnSpPr>
          <p:nvPr/>
        </p:nvCxnSpPr>
        <p:spPr bwMode="auto">
          <a:xfrm flipV="1">
            <a:off x="5024438" y="1479550"/>
            <a:ext cx="817562" cy="95250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86322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26" grpId="0"/>
      <p:bldP spid="67" grpId="0" animBg="1"/>
      <p:bldP spid="68" grpId="0" animBg="1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Model-driven test design–steps</a:t>
            </a: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2)</a:t>
            </a:r>
            <a:endParaRPr kumimoji="0" lang="en-US" sz="8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CF7990-6E07-4E07-BF05-9379BEC9FF3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894" name="TextBox 6"/>
          <p:cNvSpPr txBox="1">
            <a:spLocks noChangeArrowheads="1"/>
          </p:cNvSpPr>
          <p:nvPr/>
        </p:nvSpPr>
        <p:spPr bwMode="auto">
          <a:xfrm>
            <a:off x="103188" y="3597275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hruti" pitchFamily="34" charset="0"/>
              </a:rPr>
              <a:t>software artifact</a:t>
            </a:r>
          </a:p>
        </p:txBody>
      </p:sp>
      <p:sp>
        <p:nvSpPr>
          <p:cNvPr id="37895" name="TextBox 7"/>
          <p:cNvSpPr txBox="1">
            <a:spLocks noChangeArrowheads="1"/>
          </p:cNvSpPr>
          <p:nvPr/>
        </p:nvSpPr>
        <p:spPr bwMode="auto">
          <a:xfrm>
            <a:off x="1589088" y="1125538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hruti" pitchFamily="34" charset="0"/>
              </a:rPr>
              <a:t>model / structure</a:t>
            </a:r>
          </a:p>
        </p:txBody>
      </p:sp>
      <p:sp>
        <p:nvSpPr>
          <p:cNvPr id="37896" name="TextBox 8"/>
          <p:cNvSpPr txBox="1">
            <a:spLocks noChangeArrowheads="1"/>
          </p:cNvSpPr>
          <p:nvPr/>
        </p:nvSpPr>
        <p:spPr bwMode="auto">
          <a:xfrm>
            <a:off x="3360738" y="1125538"/>
            <a:ext cx="180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hruti" pitchFamily="34" charset="0"/>
              </a:rPr>
              <a:t>test requirements</a:t>
            </a:r>
          </a:p>
        </p:txBody>
      </p:sp>
      <p:sp>
        <p:nvSpPr>
          <p:cNvPr id="37897" name="TextBox 9"/>
          <p:cNvSpPr txBox="1">
            <a:spLocks noChangeArrowheads="1"/>
          </p:cNvSpPr>
          <p:nvPr/>
        </p:nvSpPr>
        <p:spPr bwMode="auto">
          <a:xfrm>
            <a:off x="5564188" y="971550"/>
            <a:ext cx="2019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hruti" pitchFamily="34" charset="0"/>
              </a:rPr>
              <a:t>refined requirements / test specs</a:t>
            </a:r>
          </a:p>
        </p:txBody>
      </p:sp>
      <p:sp>
        <p:nvSpPr>
          <p:cNvPr id="37898" name="TextBox 10"/>
          <p:cNvSpPr txBox="1">
            <a:spLocks noChangeArrowheads="1"/>
          </p:cNvSpPr>
          <p:nvPr/>
        </p:nvSpPr>
        <p:spPr bwMode="auto">
          <a:xfrm>
            <a:off x="7559675" y="3952875"/>
            <a:ext cx="1382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hruti" pitchFamily="34" charset="0"/>
              </a:rPr>
              <a:t>input values</a:t>
            </a:r>
          </a:p>
        </p:txBody>
      </p:sp>
      <p:sp>
        <p:nvSpPr>
          <p:cNvPr id="37899" name="TextBox 11"/>
          <p:cNvSpPr txBox="1">
            <a:spLocks noChangeArrowheads="1"/>
          </p:cNvSpPr>
          <p:nvPr/>
        </p:nvSpPr>
        <p:spPr bwMode="auto">
          <a:xfrm>
            <a:off x="6000750" y="5449888"/>
            <a:ext cx="1001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hruti" pitchFamily="34" charset="0"/>
              </a:rPr>
              <a:t>test cases</a:t>
            </a:r>
          </a:p>
        </p:txBody>
      </p:sp>
      <p:sp>
        <p:nvSpPr>
          <p:cNvPr id="37900" name="TextBox 12"/>
          <p:cNvSpPr txBox="1">
            <a:spLocks noChangeArrowheads="1"/>
          </p:cNvSpPr>
          <p:nvPr/>
        </p:nvSpPr>
        <p:spPr bwMode="auto">
          <a:xfrm>
            <a:off x="4406900" y="54498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hruti" pitchFamily="34" charset="0"/>
              </a:rPr>
              <a:t>test scripts</a:t>
            </a:r>
          </a:p>
        </p:txBody>
      </p:sp>
      <p:sp>
        <p:nvSpPr>
          <p:cNvPr id="37901" name="TextBox 13"/>
          <p:cNvSpPr txBox="1">
            <a:spLocks noChangeArrowheads="1"/>
          </p:cNvSpPr>
          <p:nvPr/>
        </p:nvSpPr>
        <p:spPr bwMode="auto">
          <a:xfrm>
            <a:off x="2813050" y="54498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hruti" pitchFamily="34" charset="0"/>
              </a:rPr>
              <a:t>test results</a:t>
            </a:r>
          </a:p>
        </p:txBody>
      </p:sp>
      <p:cxnSp>
        <p:nvCxnSpPr>
          <p:cNvPr id="16" name="Curved Connector 15"/>
          <p:cNvCxnSpPr>
            <a:stCxn id="37894" idx="0"/>
            <a:endCxn id="37895" idx="1"/>
          </p:cNvCxnSpPr>
          <p:nvPr/>
        </p:nvCxnSpPr>
        <p:spPr bwMode="auto">
          <a:xfrm rot="5400000" flipH="1" flipV="1">
            <a:off x="132556" y="2140744"/>
            <a:ext cx="2117725" cy="79533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37898" idx="2"/>
            <a:endCxn id="37899" idx="3"/>
          </p:cNvCxnSpPr>
          <p:nvPr/>
        </p:nvCxnSpPr>
        <p:spPr bwMode="auto">
          <a:xfrm rot="5400000">
            <a:off x="7055644" y="4607719"/>
            <a:ext cx="1143000" cy="124936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7904" name="TextBox 25"/>
          <p:cNvSpPr txBox="1">
            <a:spLocks noChangeArrowheads="1"/>
          </p:cNvSpPr>
          <p:nvPr/>
        </p:nvSpPr>
        <p:spPr bwMode="auto">
          <a:xfrm>
            <a:off x="1230313" y="5449888"/>
            <a:ext cx="113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hruti" pitchFamily="34" charset="0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2833688" y="1463675"/>
            <a:ext cx="663575" cy="15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>
            <a:endCxn id="37897" idx="1"/>
          </p:cNvCxnSpPr>
          <p:nvPr/>
        </p:nvCxnSpPr>
        <p:spPr bwMode="auto">
          <a:xfrm>
            <a:off x="4876800" y="1479550"/>
            <a:ext cx="68738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8" y="5802313"/>
            <a:ext cx="636587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100" y="58023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300" y="58023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7910" name="TextBox 66"/>
          <p:cNvSpPr txBox="1">
            <a:spLocks noChangeArrowheads="1"/>
          </p:cNvSpPr>
          <p:nvPr/>
        </p:nvSpPr>
        <p:spPr bwMode="auto">
          <a:xfrm>
            <a:off x="1565275" y="3435350"/>
            <a:ext cx="2417763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Bradley Hand ITC" pitchFamily="66" charset="0"/>
                <a:ea typeface="+mn-ea"/>
                <a:cs typeface="+mn-cs"/>
              </a:rPr>
              <a:t>IMPLEMENTATION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Bradley Hand ITC" pitchFamily="66" charset="0"/>
                <a:ea typeface="+mn-ea"/>
                <a:cs typeface="+mn-cs"/>
              </a:rPr>
              <a:t>ABSTRACTION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Bradley Hand ITC" pitchFamily="66" charset="0"/>
                <a:ea typeface="+mn-ea"/>
                <a:cs typeface="+mn-cs"/>
              </a:rPr>
              <a:t>LEVEL</a:t>
            </a:r>
          </a:p>
        </p:txBody>
      </p:sp>
      <p:sp>
        <p:nvSpPr>
          <p:cNvPr id="37911" name="TextBox 67"/>
          <p:cNvSpPr txBox="1">
            <a:spLocks noChangeArrowheads="1"/>
          </p:cNvSpPr>
          <p:nvPr/>
        </p:nvSpPr>
        <p:spPr bwMode="auto">
          <a:xfrm>
            <a:off x="6084888" y="2524125"/>
            <a:ext cx="1990725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Bradley Hand ITC" pitchFamily="66" charset="0"/>
                <a:ea typeface="+mn-ea"/>
                <a:cs typeface="+mn-cs"/>
              </a:rPr>
              <a:t>DESIGN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Bradley Hand ITC" pitchFamily="66" charset="0"/>
                <a:ea typeface="+mn-ea"/>
                <a:cs typeface="+mn-cs"/>
              </a:rPr>
              <a:t>ABSTRACTION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Bradley Hand ITC" pitchFamily="66" charset="0"/>
                <a:ea typeface="+mn-ea"/>
                <a:cs typeface="+mn-cs"/>
              </a:rPr>
              <a:t>LEVEL</a:t>
            </a:r>
          </a:p>
        </p:txBody>
      </p:sp>
      <p:cxnSp>
        <p:nvCxnSpPr>
          <p:cNvPr id="20" name="Shape 19"/>
          <p:cNvCxnSpPr>
            <a:stCxn id="37897" idx="3"/>
            <a:endCxn id="37898" idx="0"/>
          </p:cNvCxnSpPr>
          <p:nvPr/>
        </p:nvCxnSpPr>
        <p:spPr bwMode="auto">
          <a:xfrm>
            <a:off x="7583488" y="1479550"/>
            <a:ext cx="668337" cy="247332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7913" name="Straight Connector 62"/>
          <p:cNvCxnSpPr>
            <a:cxnSpLocks noChangeShapeType="1"/>
          </p:cNvCxnSpPr>
          <p:nvPr/>
        </p:nvCxnSpPr>
        <p:spPr bwMode="auto">
          <a:xfrm>
            <a:off x="149225" y="3481388"/>
            <a:ext cx="8845550" cy="1587"/>
          </a:xfrm>
          <a:prstGeom prst="line">
            <a:avLst/>
          </a:prstGeom>
          <a:noFill/>
          <a:ln w="57150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620485" y="2057400"/>
            <a:ext cx="1091068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analysis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46628" y="960438"/>
            <a:ext cx="1228221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criterion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67796" y="960438"/>
            <a:ext cx="872034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refine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60973" y="1589088"/>
            <a:ext cx="1248355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generate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14073" y="5038725"/>
            <a:ext cx="1277017" cy="1015663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prefix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postfix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expected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097904" y="5167313"/>
            <a:ext cx="1353256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automate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71328" y="5126038"/>
            <a:ext cx="1120307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execute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72764" y="5153025"/>
            <a:ext cx="1185324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evaluate</a:t>
            </a:r>
          </a:p>
        </p:txBody>
      </p:sp>
      <p:cxnSp>
        <p:nvCxnSpPr>
          <p:cNvPr id="37922" name="Curved Connector 15"/>
          <p:cNvCxnSpPr>
            <a:cxnSpLocks noChangeShapeType="1"/>
            <a:endCxn id="37923" idx="1"/>
          </p:cNvCxnSpPr>
          <p:nvPr/>
        </p:nvCxnSpPr>
        <p:spPr bwMode="auto">
          <a:xfrm flipV="1">
            <a:off x="1122363" y="2432050"/>
            <a:ext cx="2100262" cy="1143000"/>
          </a:xfrm>
          <a:prstGeom prst="curvedConnector3">
            <a:avLst>
              <a:gd name="adj1" fmla="val 17338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3" name="TextBox 34"/>
          <p:cNvSpPr txBox="1">
            <a:spLocks noChangeArrowheads="1"/>
          </p:cNvSpPr>
          <p:nvPr/>
        </p:nvSpPr>
        <p:spPr bwMode="auto">
          <a:xfrm>
            <a:off x="3222625" y="2078038"/>
            <a:ext cx="1801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hruti" pitchFamily="34" charset="0"/>
              </a:rPr>
              <a:t>test requirements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65288" y="2532063"/>
            <a:ext cx="1285875" cy="7080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domain analysis</a:t>
            </a:r>
          </a:p>
        </p:txBody>
      </p:sp>
      <p:cxnSp>
        <p:nvCxnSpPr>
          <p:cNvPr id="37925" name="Curved Connector 15"/>
          <p:cNvCxnSpPr>
            <a:cxnSpLocks noChangeShapeType="1"/>
            <a:stCxn id="37923" idx="3"/>
            <a:endCxn id="37897" idx="1"/>
          </p:cNvCxnSpPr>
          <p:nvPr/>
        </p:nvCxnSpPr>
        <p:spPr bwMode="auto">
          <a:xfrm flipV="1">
            <a:off x="5024438" y="1479550"/>
            <a:ext cx="539750" cy="95250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041650" y="2562225"/>
            <a:ext cx="4600575" cy="2070100"/>
            <a:chOff x="3041822" y="2562130"/>
            <a:chExt cx="4600955" cy="2069438"/>
          </a:xfrm>
        </p:grpSpPr>
        <p:sp>
          <p:nvSpPr>
            <p:cNvPr id="49" name="Left Brace 48"/>
            <p:cNvSpPr/>
            <p:nvPr/>
          </p:nvSpPr>
          <p:spPr>
            <a:xfrm rot="4719087">
              <a:off x="4974912" y="1963702"/>
              <a:ext cx="734777" cy="4600955"/>
            </a:xfrm>
            <a:prstGeom prst="leftBrace">
              <a:avLst>
                <a:gd name="adj1" fmla="val 8333"/>
                <a:gd name="adj2" fmla="val 49690"/>
              </a:avLst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grpSp>
          <p:nvGrpSpPr>
            <p:cNvPr id="37929" name="Group 89"/>
            <p:cNvGrpSpPr>
              <a:grpSpLocks/>
            </p:cNvGrpSpPr>
            <p:nvPr/>
          </p:nvGrpSpPr>
          <p:grpSpPr bwMode="auto">
            <a:xfrm rot="-677690">
              <a:off x="4562954" y="2562130"/>
              <a:ext cx="999582" cy="1367073"/>
              <a:chOff x="4698749" y="2544024"/>
              <a:chExt cx="999582" cy="1367073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5284424" y="2641478"/>
                <a:ext cx="411197" cy="1245789"/>
              </a:xfrm>
              <a:custGeom>
                <a:avLst/>
                <a:gdLst>
                  <a:gd name="connsiteX0" fmla="*/ 0 w 411108"/>
                  <a:gd name="connsiteY0" fmla="*/ 1252009 h 1252009"/>
                  <a:gd name="connsiteX1" fmla="*/ 9054 w 411108"/>
                  <a:gd name="connsiteY1" fmla="*/ 790282 h 1252009"/>
                  <a:gd name="connsiteX2" fmla="*/ 18107 w 411108"/>
                  <a:gd name="connsiteY2" fmla="*/ 672587 h 1252009"/>
                  <a:gd name="connsiteX3" fmla="*/ 45268 w 411108"/>
                  <a:gd name="connsiteY3" fmla="*/ 582053 h 1252009"/>
                  <a:gd name="connsiteX4" fmla="*/ 63375 w 411108"/>
                  <a:gd name="connsiteY4" fmla="*/ 518678 h 1252009"/>
                  <a:gd name="connsiteX5" fmla="*/ 99588 w 411108"/>
                  <a:gd name="connsiteY5" fmla="*/ 455304 h 1252009"/>
                  <a:gd name="connsiteX6" fmla="*/ 108642 w 411108"/>
                  <a:gd name="connsiteY6" fmla="*/ 428144 h 1252009"/>
                  <a:gd name="connsiteX7" fmla="*/ 135802 w 411108"/>
                  <a:gd name="connsiteY7" fmla="*/ 391930 h 1252009"/>
                  <a:gd name="connsiteX8" fmla="*/ 181070 w 411108"/>
                  <a:gd name="connsiteY8" fmla="*/ 328556 h 1252009"/>
                  <a:gd name="connsiteX9" fmla="*/ 244444 w 411108"/>
                  <a:gd name="connsiteY9" fmla="*/ 228967 h 1252009"/>
                  <a:gd name="connsiteX10" fmla="*/ 325925 w 411108"/>
                  <a:gd name="connsiteY10" fmla="*/ 111272 h 1252009"/>
                  <a:gd name="connsiteX11" fmla="*/ 353085 w 411108"/>
                  <a:gd name="connsiteY11" fmla="*/ 75059 h 1252009"/>
                  <a:gd name="connsiteX12" fmla="*/ 371192 w 411108"/>
                  <a:gd name="connsiteY12" fmla="*/ 47898 h 1252009"/>
                  <a:gd name="connsiteX13" fmla="*/ 407406 w 411108"/>
                  <a:gd name="connsiteY13" fmla="*/ 2631 h 1252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11108" h="1252009">
                    <a:moveTo>
                      <a:pt x="0" y="1252009"/>
                    </a:moveTo>
                    <a:cubicBezTo>
                      <a:pt x="3018" y="1098100"/>
                      <a:pt x="4246" y="944145"/>
                      <a:pt x="9054" y="790282"/>
                    </a:cubicBezTo>
                    <a:cubicBezTo>
                      <a:pt x="10283" y="750954"/>
                      <a:pt x="13510" y="711665"/>
                      <a:pt x="18107" y="672587"/>
                    </a:cubicBezTo>
                    <a:cubicBezTo>
                      <a:pt x="21300" y="645447"/>
                      <a:pt x="39317" y="605857"/>
                      <a:pt x="45268" y="582053"/>
                    </a:cubicBezTo>
                    <a:cubicBezTo>
                      <a:pt x="48170" y="570445"/>
                      <a:pt x="56879" y="531670"/>
                      <a:pt x="63375" y="518678"/>
                    </a:cubicBezTo>
                    <a:cubicBezTo>
                      <a:pt x="74256" y="496916"/>
                      <a:pt x="88707" y="477066"/>
                      <a:pt x="99588" y="455304"/>
                    </a:cubicBezTo>
                    <a:cubicBezTo>
                      <a:pt x="103856" y="446768"/>
                      <a:pt x="103907" y="436430"/>
                      <a:pt x="108642" y="428144"/>
                    </a:cubicBezTo>
                    <a:cubicBezTo>
                      <a:pt x="116128" y="415043"/>
                      <a:pt x="127805" y="404726"/>
                      <a:pt x="135802" y="391930"/>
                    </a:cubicBezTo>
                    <a:cubicBezTo>
                      <a:pt x="175521" y="328378"/>
                      <a:pt x="129294" y="380330"/>
                      <a:pt x="181070" y="328556"/>
                    </a:cubicBezTo>
                    <a:cubicBezTo>
                      <a:pt x="204412" y="258524"/>
                      <a:pt x="169387" y="354063"/>
                      <a:pt x="244444" y="228967"/>
                    </a:cubicBezTo>
                    <a:cubicBezTo>
                      <a:pt x="287130" y="157823"/>
                      <a:pt x="261047" y="197776"/>
                      <a:pt x="325925" y="111272"/>
                    </a:cubicBezTo>
                    <a:cubicBezTo>
                      <a:pt x="334978" y="99201"/>
                      <a:pt x="344715" y="87614"/>
                      <a:pt x="353085" y="75059"/>
                    </a:cubicBezTo>
                    <a:cubicBezTo>
                      <a:pt x="359121" y="66005"/>
                      <a:pt x="364226" y="56257"/>
                      <a:pt x="371192" y="47898"/>
                    </a:cubicBezTo>
                    <a:cubicBezTo>
                      <a:pt x="411108" y="0"/>
                      <a:pt x="388420" y="40605"/>
                      <a:pt x="407406" y="2631"/>
                    </a:cubicBezTo>
                  </a:path>
                </a:pathLst>
              </a:cu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5" name="Freeform 54"/>
              <p:cNvSpPr/>
              <p:nvPr/>
            </p:nvSpPr>
            <p:spPr>
              <a:xfrm flipH="1">
                <a:off x="4689534" y="2732137"/>
                <a:ext cx="592186" cy="1122004"/>
              </a:xfrm>
              <a:custGeom>
                <a:avLst/>
                <a:gdLst>
                  <a:gd name="connsiteX0" fmla="*/ 0 w 411108"/>
                  <a:gd name="connsiteY0" fmla="*/ 1252009 h 1252009"/>
                  <a:gd name="connsiteX1" fmla="*/ 9054 w 411108"/>
                  <a:gd name="connsiteY1" fmla="*/ 790282 h 1252009"/>
                  <a:gd name="connsiteX2" fmla="*/ 18107 w 411108"/>
                  <a:gd name="connsiteY2" fmla="*/ 672587 h 1252009"/>
                  <a:gd name="connsiteX3" fmla="*/ 45268 w 411108"/>
                  <a:gd name="connsiteY3" fmla="*/ 582053 h 1252009"/>
                  <a:gd name="connsiteX4" fmla="*/ 63375 w 411108"/>
                  <a:gd name="connsiteY4" fmla="*/ 518678 h 1252009"/>
                  <a:gd name="connsiteX5" fmla="*/ 99588 w 411108"/>
                  <a:gd name="connsiteY5" fmla="*/ 455304 h 1252009"/>
                  <a:gd name="connsiteX6" fmla="*/ 108642 w 411108"/>
                  <a:gd name="connsiteY6" fmla="*/ 428144 h 1252009"/>
                  <a:gd name="connsiteX7" fmla="*/ 135802 w 411108"/>
                  <a:gd name="connsiteY7" fmla="*/ 391930 h 1252009"/>
                  <a:gd name="connsiteX8" fmla="*/ 181070 w 411108"/>
                  <a:gd name="connsiteY8" fmla="*/ 328556 h 1252009"/>
                  <a:gd name="connsiteX9" fmla="*/ 244444 w 411108"/>
                  <a:gd name="connsiteY9" fmla="*/ 228967 h 1252009"/>
                  <a:gd name="connsiteX10" fmla="*/ 325925 w 411108"/>
                  <a:gd name="connsiteY10" fmla="*/ 111272 h 1252009"/>
                  <a:gd name="connsiteX11" fmla="*/ 353085 w 411108"/>
                  <a:gd name="connsiteY11" fmla="*/ 75059 h 1252009"/>
                  <a:gd name="connsiteX12" fmla="*/ 371192 w 411108"/>
                  <a:gd name="connsiteY12" fmla="*/ 47898 h 1252009"/>
                  <a:gd name="connsiteX13" fmla="*/ 407406 w 411108"/>
                  <a:gd name="connsiteY13" fmla="*/ 2631 h 1252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11108" h="1252009">
                    <a:moveTo>
                      <a:pt x="0" y="1252009"/>
                    </a:moveTo>
                    <a:cubicBezTo>
                      <a:pt x="3018" y="1098100"/>
                      <a:pt x="4246" y="944145"/>
                      <a:pt x="9054" y="790282"/>
                    </a:cubicBezTo>
                    <a:cubicBezTo>
                      <a:pt x="10283" y="750954"/>
                      <a:pt x="13510" y="711665"/>
                      <a:pt x="18107" y="672587"/>
                    </a:cubicBezTo>
                    <a:cubicBezTo>
                      <a:pt x="21300" y="645447"/>
                      <a:pt x="39317" y="605857"/>
                      <a:pt x="45268" y="582053"/>
                    </a:cubicBezTo>
                    <a:cubicBezTo>
                      <a:pt x="48170" y="570445"/>
                      <a:pt x="56879" y="531670"/>
                      <a:pt x="63375" y="518678"/>
                    </a:cubicBezTo>
                    <a:cubicBezTo>
                      <a:pt x="74256" y="496916"/>
                      <a:pt x="88707" y="477066"/>
                      <a:pt x="99588" y="455304"/>
                    </a:cubicBezTo>
                    <a:cubicBezTo>
                      <a:pt x="103856" y="446768"/>
                      <a:pt x="103907" y="436430"/>
                      <a:pt x="108642" y="428144"/>
                    </a:cubicBezTo>
                    <a:cubicBezTo>
                      <a:pt x="116128" y="415043"/>
                      <a:pt x="127805" y="404726"/>
                      <a:pt x="135802" y="391930"/>
                    </a:cubicBezTo>
                    <a:cubicBezTo>
                      <a:pt x="175521" y="328378"/>
                      <a:pt x="129294" y="380330"/>
                      <a:pt x="181070" y="328556"/>
                    </a:cubicBezTo>
                    <a:cubicBezTo>
                      <a:pt x="204412" y="258524"/>
                      <a:pt x="169387" y="354063"/>
                      <a:pt x="244444" y="228967"/>
                    </a:cubicBezTo>
                    <a:cubicBezTo>
                      <a:pt x="287130" y="157823"/>
                      <a:pt x="261047" y="197776"/>
                      <a:pt x="325925" y="111272"/>
                    </a:cubicBezTo>
                    <a:cubicBezTo>
                      <a:pt x="334978" y="99201"/>
                      <a:pt x="344715" y="87614"/>
                      <a:pt x="353085" y="75059"/>
                    </a:cubicBezTo>
                    <a:cubicBezTo>
                      <a:pt x="359121" y="66005"/>
                      <a:pt x="364226" y="56257"/>
                      <a:pt x="371192" y="47898"/>
                    </a:cubicBezTo>
                    <a:cubicBezTo>
                      <a:pt x="411108" y="0"/>
                      <a:pt x="388420" y="40605"/>
                      <a:pt x="407406" y="2631"/>
                    </a:cubicBezTo>
                  </a:path>
                </a:pathLst>
              </a:cu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56" name="Straight Arrow Connector 55"/>
              <p:cNvCxnSpPr>
                <a:stCxn id="52" idx="0"/>
              </p:cNvCxnSpPr>
              <p:nvPr/>
            </p:nvCxnSpPr>
            <p:spPr>
              <a:xfrm flipH="1" flipV="1">
                <a:off x="5235025" y="2528355"/>
                <a:ext cx="46041" cy="1363226"/>
              </a:xfrm>
              <a:prstGeom prst="straightConnector1">
                <a:avLst/>
              </a:pr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TextBox 56"/>
          <p:cNvSpPr txBox="1"/>
          <p:nvPr/>
        </p:nvSpPr>
        <p:spPr>
          <a:xfrm rot="21030169">
            <a:off x="4793279" y="4314795"/>
            <a:ext cx="1244956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7141229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36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Model-driven test</a:t>
            </a:r>
            <a:r>
              <a:rPr lang="en-US" sz="2800" dirty="0"/>
              <a:t> d</a:t>
            </a:r>
            <a:r>
              <a:rPr lang="en-US" sz="3200" dirty="0"/>
              <a:t>esign</a:t>
            </a:r>
            <a:r>
              <a:rPr lang="en-US" dirty="0"/>
              <a:t>–activities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2)</a:t>
            </a:r>
            <a:endParaRPr kumimoji="0" lang="en-US" sz="8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7908CA-400A-474A-8048-4F6CD4E807E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103188" y="3597275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hruti" pitchFamily="34" charset="0"/>
              </a:rPr>
              <a:t>software artifact</a:t>
            </a:r>
          </a:p>
        </p:txBody>
      </p:sp>
      <p:sp>
        <p:nvSpPr>
          <p:cNvPr id="38919" name="TextBox 7"/>
          <p:cNvSpPr txBox="1">
            <a:spLocks noChangeArrowheads="1"/>
          </p:cNvSpPr>
          <p:nvPr/>
        </p:nvSpPr>
        <p:spPr bwMode="auto">
          <a:xfrm>
            <a:off x="1703388" y="1125538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Comic Sans MS" pitchFamily="66" charset="0"/>
                <a:ea typeface="+mn-ea"/>
                <a:cs typeface="Shruti" pitchFamily="34" charset="0"/>
              </a:rPr>
              <a:t>model / structure</a:t>
            </a:r>
          </a:p>
        </p:txBody>
      </p:sp>
      <p:sp>
        <p:nvSpPr>
          <p:cNvPr id="38920" name="TextBox 8"/>
          <p:cNvSpPr txBox="1">
            <a:spLocks noChangeArrowheads="1"/>
          </p:cNvSpPr>
          <p:nvPr/>
        </p:nvSpPr>
        <p:spPr bwMode="auto">
          <a:xfrm>
            <a:off x="3303588" y="1125538"/>
            <a:ext cx="180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Comic Sans MS" pitchFamily="66" charset="0"/>
                <a:ea typeface="+mn-ea"/>
                <a:cs typeface="Shruti" pitchFamily="34" charset="0"/>
              </a:rPr>
              <a:t>test requirements</a:t>
            </a:r>
          </a:p>
        </p:txBody>
      </p:sp>
      <p:sp>
        <p:nvSpPr>
          <p:cNvPr id="38921" name="TextBox 9"/>
          <p:cNvSpPr txBox="1">
            <a:spLocks noChangeArrowheads="1"/>
          </p:cNvSpPr>
          <p:nvPr/>
        </p:nvSpPr>
        <p:spPr bwMode="auto">
          <a:xfrm>
            <a:off x="5322888" y="971550"/>
            <a:ext cx="2019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Comic Sans MS" pitchFamily="66" charset="0"/>
                <a:ea typeface="+mn-ea"/>
                <a:cs typeface="Shruti" pitchFamily="34" charset="0"/>
              </a:rPr>
              <a:t>refined requirements / test specs</a:t>
            </a:r>
          </a:p>
        </p:txBody>
      </p:sp>
      <p:sp>
        <p:nvSpPr>
          <p:cNvPr id="38922" name="TextBox 10"/>
          <p:cNvSpPr txBox="1">
            <a:spLocks noChangeArrowheads="1"/>
          </p:cNvSpPr>
          <p:nvPr/>
        </p:nvSpPr>
        <p:spPr bwMode="auto">
          <a:xfrm>
            <a:off x="7559675" y="3597275"/>
            <a:ext cx="1382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Comic Sans MS" pitchFamily="66" charset="0"/>
                <a:ea typeface="+mn-ea"/>
                <a:cs typeface="Shruti" pitchFamily="34" charset="0"/>
              </a:rPr>
              <a:t>input values</a:t>
            </a:r>
          </a:p>
        </p:txBody>
      </p:sp>
      <p:sp>
        <p:nvSpPr>
          <p:cNvPr id="38923" name="TextBox 11"/>
          <p:cNvSpPr txBox="1">
            <a:spLocks noChangeArrowheads="1"/>
          </p:cNvSpPr>
          <p:nvPr/>
        </p:nvSpPr>
        <p:spPr bwMode="auto">
          <a:xfrm>
            <a:off x="6000750" y="5132388"/>
            <a:ext cx="1001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Comic Sans MS" pitchFamily="66" charset="0"/>
                <a:ea typeface="+mn-ea"/>
                <a:cs typeface="Shruti" pitchFamily="34" charset="0"/>
              </a:rPr>
              <a:t>test cases</a:t>
            </a:r>
          </a:p>
        </p:txBody>
      </p:sp>
      <p:sp>
        <p:nvSpPr>
          <p:cNvPr id="38924" name="TextBox 12"/>
          <p:cNvSpPr txBox="1">
            <a:spLocks noChangeArrowheads="1"/>
          </p:cNvSpPr>
          <p:nvPr/>
        </p:nvSpPr>
        <p:spPr bwMode="auto">
          <a:xfrm>
            <a:off x="4406900" y="51323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Comic Sans MS" pitchFamily="66" charset="0"/>
                <a:ea typeface="+mn-ea"/>
                <a:cs typeface="Shruti" pitchFamily="34" charset="0"/>
              </a:rPr>
              <a:t>test scripts</a:t>
            </a:r>
          </a:p>
        </p:txBody>
      </p:sp>
      <p:sp>
        <p:nvSpPr>
          <p:cNvPr id="38925" name="TextBox 13"/>
          <p:cNvSpPr txBox="1">
            <a:spLocks noChangeArrowheads="1"/>
          </p:cNvSpPr>
          <p:nvPr/>
        </p:nvSpPr>
        <p:spPr bwMode="auto">
          <a:xfrm>
            <a:off x="2813050" y="51323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Comic Sans MS" pitchFamily="66" charset="0"/>
                <a:ea typeface="+mn-ea"/>
                <a:cs typeface="Shruti" pitchFamily="34" charset="0"/>
              </a:rPr>
              <a:t>test results</a:t>
            </a:r>
          </a:p>
        </p:txBody>
      </p:sp>
      <p:cxnSp>
        <p:nvCxnSpPr>
          <p:cNvPr id="16" name="Curved Connector 15"/>
          <p:cNvCxnSpPr>
            <a:stCxn id="38918" idx="0"/>
            <a:endCxn id="38919" idx="1"/>
          </p:cNvCxnSpPr>
          <p:nvPr/>
        </p:nvCxnSpPr>
        <p:spPr bwMode="auto">
          <a:xfrm rot="5400000" flipH="1" flipV="1">
            <a:off x="189706" y="2083594"/>
            <a:ext cx="2117725" cy="90963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38922" idx="2"/>
            <a:endCxn id="38923" idx="3"/>
          </p:cNvCxnSpPr>
          <p:nvPr/>
        </p:nvCxnSpPr>
        <p:spPr bwMode="auto">
          <a:xfrm rot="5400000">
            <a:off x="7035801" y="4271962"/>
            <a:ext cx="1181100" cy="124777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8928" name="TextBox 25"/>
          <p:cNvSpPr txBox="1">
            <a:spLocks noChangeArrowheads="1"/>
          </p:cNvSpPr>
          <p:nvPr/>
        </p:nvSpPr>
        <p:spPr bwMode="auto">
          <a:xfrm>
            <a:off x="1230313" y="5132388"/>
            <a:ext cx="113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Comic Sans MS" pitchFamily="66" charset="0"/>
                <a:ea typeface="+mn-ea"/>
                <a:cs typeface="Shruti" pitchFamily="34" charset="0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3005138" y="1479550"/>
            <a:ext cx="5191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V="1">
            <a:off x="4876800" y="1479550"/>
            <a:ext cx="51911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8" y="5484813"/>
            <a:ext cx="636587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100" y="54848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300" y="54848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8934" name="TextBox 66"/>
          <p:cNvSpPr txBox="1">
            <a:spLocks noChangeArrowheads="1"/>
          </p:cNvSpPr>
          <p:nvPr/>
        </p:nvSpPr>
        <p:spPr bwMode="auto">
          <a:xfrm>
            <a:off x="1565275" y="3028950"/>
            <a:ext cx="2417763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Bradley Hand ITC" pitchFamily="66" charset="0"/>
                <a:ea typeface="+mn-ea"/>
                <a:cs typeface="+mn-cs"/>
              </a:rPr>
              <a:t>IMPLEMENTATION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Bradley Hand ITC" pitchFamily="66" charset="0"/>
                <a:ea typeface="+mn-ea"/>
                <a:cs typeface="+mn-cs"/>
              </a:rPr>
              <a:t>ABSTRACTION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Bradley Hand ITC" pitchFamily="66" charset="0"/>
                <a:ea typeface="+mn-ea"/>
                <a:cs typeface="+mn-cs"/>
              </a:rPr>
              <a:t>LEVEL</a:t>
            </a:r>
          </a:p>
        </p:txBody>
      </p:sp>
      <p:sp>
        <p:nvSpPr>
          <p:cNvPr id="38935" name="TextBox 67"/>
          <p:cNvSpPr txBox="1">
            <a:spLocks noChangeArrowheads="1"/>
          </p:cNvSpPr>
          <p:nvPr/>
        </p:nvSpPr>
        <p:spPr bwMode="auto">
          <a:xfrm>
            <a:off x="6084888" y="2117725"/>
            <a:ext cx="1990725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Bradley Hand ITC" pitchFamily="66" charset="0"/>
                <a:ea typeface="+mn-ea"/>
                <a:cs typeface="+mn-cs"/>
              </a:rPr>
              <a:t>DESIGN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Bradley Hand ITC" pitchFamily="66" charset="0"/>
                <a:ea typeface="+mn-ea"/>
                <a:cs typeface="+mn-cs"/>
              </a:rPr>
              <a:t>ABSTRACTION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Bradley Hand ITC" pitchFamily="66" charset="0"/>
                <a:ea typeface="+mn-ea"/>
                <a:cs typeface="+mn-cs"/>
              </a:rPr>
              <a:t>LEVEL</a:t>
            </a:r>
          </a:p>
        </p:txBody>
      </p:sp>
      <p:cxnSp>
        <p:nvCxnSpPr>
          <p:cNvPr id="20" name="Shape 19"/>
          <p:cNvCxnSpPr>
            <a:stCxn id="38921" idx="3"/>
            <a:endCxn id="38922" idx="0"/>
          </p:cNvCxnSpPr>
          <p:nvPr/>
        </p:nvCxnSpPr>
        <p:spPr bwMode="auto">
          <a:xfrm>
            <a:off x="7342188" y="1479550"/>
            <a:ext cx="908050" cy="211772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8937" name="Straight Connector 62"/>
          <p:cNvCxnSpPr>
            <a:cxnSpLocks noChangeShapeType="1"/>
          </p:cNvCxnSpPr>
          <p:nvPr/>
        </p:nvCxnSpPr>
        <p:spPr bwMode="auto">
          <a:xfrm>
            <a:off x="149225" y="3074988"/>
            <a:ext cx="8845550" cy="1587"/>
          </a:xfrm>
          <a:prstGeom prst="line">
            <a:avLst/>
          </a:prstGeom>
          <a:noFill/>
          <a:ln w="57150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325563" y="1039813"/>
            <a:ext cx="5967412" cy="1353840"/>
            <a:chOff x="1325880" y="1040130"/>
            <a:chExt cx="5966460" cy="1352908"/>
          </a:xfrm>
        </p:grpSpPr>
        <p:sp>
          <p:nvSpPr>
            <p:cNvPr id="38949" name="Rounded Rectangle 26"/>
            <p:cNvSpPr>
              <a:spLocks noChangeArrowheads="1"/>
            </p:cNvSpPr>
            <p:nvPr/>
          </p:nvSpPr>
          <p:spPr bwMode="auto">
            <a:xfrm>
              <a:off x="1325880" y="1040130"/>
              <a:ext cx="5966460" cy="1337310"/>
            </a:xfrm>
            <a:prstGeom prst="roundRect">
              <a:avLst>
                <a:gd name="adj" fmla="val 16667"/>
              </a:avLst>
            </a:prstGeom>
            <a:solidFill>
              <a:srgbClr val="66CCFF">
                <a:alpha val="30196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65489" y="1931691"/>
              <a:ext cx="1843993" cy="4613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Test Design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397375" y="4079875"/>
            <a:ext cx="4711700" cy="1657350"/>
            <a:chOff x="4396740" y="4080510"/>
            <a:chExt cx="4712970" cy="1657350"/>
          </a:xfrm>
        </p:grpSpPr>
        <p:sp>
          <p:nvSpPr>
            <p:cNvPr id="30" name="Rounded Rectangle 29"/>
            <p:cNvSpPr/>
            <p:nvPr/>
          </p:nvSpPr>
          <p:spPr bwMode="auto">
            <a:xfrm>
              <a:off x="4396740" y="4137660"/>
              <a:ext cx="4712970" cy="1600200"/>
            </a:xfrm>
            <a:prstGeom prst="roundRect">
              <a:avLst/>
            </a:prstGeom>
            <a:solidFill>
              <a:srgbClr val="66CCFF">
                <a:alpha val="30196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0" lon="0" rev="1800000"/>
              </a:camera>
              <a:lightRig rig="threePt" dir="t"/>
            </a:scene3d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45322" y="4080510"/>
              <a:ext cx="2752808" cy="954107"/>
            </a:xfrm>
            <a:prstGeom prst="rect">
              <a:avLst/>
            </a:prstGeom>
            <a:noFill/>
            <a:scene3d>
              <a:camera prst="orthographicFront">
                <a:rot lat="0" lon="0" rev="1800000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Test Automation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576798" y="5102224"/>
            <a:ext cx="1614953" cy="1424722"/>
            <a:chOff x="2784926" y="5101590"/>
            <a:chExt cx="1615624" cy="1426092"/>
          </a:xfrm>
        </p:grpSpPr>
        <p:sp>
          <p:nvSpPr>
            <p:cNvPr id="38945" name="Rounded Rectangle 31"/>
            <p:cNvSpPr>
              <a:spLocks noChangeArrowheads="1"/>
            </p:cNvSpPr>
            <p:nvPr/>
          </p:nvSpPr>
          <p:spPr bwMode="auto">
            <a:xfrm>
              <a:off x="2907030" y="5101590"/>
              <a:ext cx="1459230" cy="1424940"/>
            </a:xfrm>
            <a:prstGeom prst="roundRect">
              <a:avLst>
                <a:gd name="adj" fmla="val 16667"/>
              </a:avLst>
            </a:prstGeom>
            <a:solidFill>
              <a:srgbClr val="66CCFF">
                <a:alpha val="30196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84926" y="5695886"/>
              <a:ext cx="1615624" cy="8317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Test Execution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864002" y="5116510"/>
            <a:ext cx="1696638" cy="1448534"/>
            <a:chOff x="1116139" y="5025390"/>
            <a:chExt cx="1695642" cy="1448952"/>
          </a:xfrm>
        </p:grpSpPr>
        <p:sp>
          <p:nvSpPr>
            <p:cNvPr id="38943" name="Rounded Rectangle 33"/>
            <p:cNvSpPr>
              <a:spLocks noChangeArrowheads="1"/>
            </p:cNvSpPr>
            <p:nvPr/>
          </p:nvSpPr>
          <p:spPr bwMode="auto">
            <a:xfrm>
              <a:off x="1196340" y="5025390"/>
              <a:ext cx="1615440" cy="1424940"/>
            </a:xfrm>
            <a:prstGeom prst="roundRect">
              <a:avLst>
                <a:gd name="adj" fmla="val 16667"/>
              </a:avLst>
            </a:prstGeom>
            <a:solidFill>
              <a:srgbClr val="66CCFF">
                <a:alpha val="30196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16139" y="5643105"/>
              <a:ext cx="1695642" cy="8312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Test Evaluation</a:t>
              </a:r>
            </a:p>
          </p:txBody>
        </p:sp>
      </p:grpSp>
      <p:sp>
        <p:nvSpPr>
          <p:cNvPr id="40" name="AutoShape 15"/>
          <p:cNvSpPr>
            <a:spLocks noChangeArrowheads="1"/>
          </p:cNvSpPr>
          <p:nvPr/>
        </p:nvSpPr>
        <p:spPr bwMode="auto">
          <a:xfrm>
            <a:off x="1123950" y="2428875"/>
            <a:ext cx="6088063" cy="2154238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pyrus" pitchFamily="66" charset="0"/>
                <a:ea typeface="+mn-ea"/>
                <a:cs typeface="+mn-cs"/>
              </a:rPr>
              <a:t>Raising our abstraction level makes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pyrus" pitchFamily="66" charset="0"/>
                <a:ea typeface="+mn-ea"/>
                <a:cs typeface="+mn-cs"/>
              </a:rPr>
              <a:t>test design MUCH easier</a:t>
            </a:r>
          </a:p>
        </p:txBody>
      </p:sp>
    </p:spTree>
    <p:extLst>
      <p:ext uri="{BB962C8B-B14F-4D97-AF65-F5344CB8AC3E}">
        <p14:creationId xmlns:p14="http://schemas.microsoft.com/office/powerpoint/2010/main" val="8661834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2)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742154-05E0-4FD4-B04E-B92FD3670A3A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7988" y="3906368"/>
            <a:ext cx="4323103" cy="224676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How can you use your graph to generate tests? What are some example tests you generated from your graph?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674D8-FFD8-9342-BE2D-BA847F5F0C9A}"/>
              </a:ext>
            </a:extLst>
          </p:cNvPr>
          <p:cNvSpPr txBox="1"/>
          <p:nvPr/>
        </p:nvSpPr>
        <p:spPr>
          <a:xfrm>
            <a:off x="4637988" y="1149315"/>
            <a:ext cx="4323103" cy="224676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Draw a graph that represents this program.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rgbClr val="FFFFFF"/>
                </a:solidFill>
                <a:latin typeface="Gill Sans MT" panose="020B0502020104020203" pitchFamily="34" charset="0"/>
              </a:rPr>
              <a:t>Think about what may be useful in the graph for generating tests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382C3-6566-F4BB-CAC7-CE3AAE79393A}"/>
              </a:ext>
            </a:extLst>
          </p:cNvPr>
          <p:cNvSpPr/>
          <p:nvPr/>
        </p:nvSpPr>
        <p:spPr>
          <a:xfrm>
            <a:off x="142125" y="1622760"/>
            <a:ext cx="4323103" cy="431958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Software Artifact : Java 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* Return index of node n at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* first position it appears,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* -1 if it is not present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indexOf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(Node 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for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=0;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&lt;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path.size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();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if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path.get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).equals(n))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return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return -1;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99179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(2)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Introduction to Software Testing, Edition 2  (Ch 2)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82D078-A5B8-49E3-A03F-1C792F8537DA}" type="slidenum">
              <a:rPr kumimoji="0" lang="zh-CN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886573-20F8-78D7-37B9-4589A5642F32}"/>
              </a:ext>
            </a:extLst>
          </p:cNvPr>
          <p:cNvGrpSpPr/>
          <p:nvPr/>
        </p:nvGrpSpPr>
        <p:grpSpPr>
          <a:xfrm>
            <a:off x="168275" y="2274888"/>
            <a:ext cx="3413125" cy="4129087"/>
            <a:chOff x="168275" y="2274888"/>
            <a:chExt cx="3413125" cy="4129087"/>
          </a:xfrm>
        </p:grpSpPr>
        <p:grpSp>
          <p:nvGrpSpPr>
            <p:cNvPr id="2" name="Group 26"/>
            <p:cNvGrpSpPr>
              <a:grpSpLocks/>
            </p:cNvGrpSpPr>
            <p:nvPr/>
          </p:nvGrpSpPr>
          <p:grpSpPr bwMode="auto">
            <a:xfrm>
              <a:off x="168275" y="2274888"/>
              <a:ext cx="3413125" cy="4129087"/>
              <a:chOff x="167640" y="2274570"/>
              <a:chExt cx="3413760" cy="413004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834514" y="5783755"/>
                <a:ext cx="593835" cy="617680"/>
              </a:xfrm>
              <a:prstGeom prst="ellips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38100">
                <a:solidFill>
                  <a:schemeClr val="accent4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987565" y="5786930"/>
                <a:ext cx="593835" cy="617680"/>
              </a:xfrm>
              <a:prstGeom prst="ellips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38100">
                <a:solidFill>
                  <a:schemeClr val="accent4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063779" y="5874263"/>
                <a:ext cx="433469" cy="435075"/>
              </a:xfrm>
              <a:prstGeom prst="ellipse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13904" y="5874263"/>
                <a:ext cx="435056" cy="435075"/>
              </a:xfrm>
              <a:prstGeom prst="ellipse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6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277821" y="4975530"/>
                <a:ext cx="435056" cy="435075"/>
              </a:xfrm>
              <a:prstGeom prst="ellipse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529968" y="4030750"/>
                <a:ext cx="433469" cy="435075"/>
              </a:xfrm>
              <a:prstGeom prst="ellipse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529968" y="3108199"/>
                <a:ext cx="433469" cy="435075"/>
              </a:xfrm>
              <a:prstGeom prst="ellipse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1</a:t>
                </a: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rot="5400000">
                <a:off x="1502965" y="3787806"/>
                <a:ext cx="487474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14" idx="3"/>
                <a:endCxn id="12" idx="0"/>
              </p:cNvCxnSpPr>
              <p:nvPr/>
            </p:nvCxnSpPr>
            <p:spPr>
              <a:xfrm rot="5400000">
                <a:off x="626480" y="4907263"/>
                <a:ext cx="1471952" cy="4620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3" idx="5"/>
                <a:endCxn id="11" idx="1"/>
              </p:cNvCxnSpPr>
              <p:nvPr/>
            </p:nvCxnSpPr>
            <p:spPr>
              <a:xfrm rot="16200000" flipH="1">
                <a:off x="2592191" y="5404265"/>
                <a:ext cx="592275" cy="477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4" idx="5"/>
                <a:endCxn id="13" idx="1"/>
              </p:cNvCxnSpPr>
              <p:nvPr/>
            </p:nvCxnSpPr>
            <p:spPr>
              <a:xfrm rot="16200000" flipH="1">
                <a:off x="1802262" y="4499974"/>
                <a:ext cx="636734" cy="4414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>
                <a:cxnSpLocks/>
                <a:stCxn id="13" idx="4"/>
                <a:endCxn id="4" idx="4"/>
              </p:cNvCxnSpPr>
              <p:nvPr/>
            </p:nvCxnSpPr>
            <p:spPr>
              <a:xfrm rot="5400000">
                <a:off x="2007469" y="5156826"/>
                <a:ext cx="234100" cy="741660"/>
              </a:xfrm>
              <a:prstGeom prst="curvedConnector3">
                <a:avLst>
                  <a:gd name="adj1" fmla="val 197673"/>
                </a:avLst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84" name="TextBox 25"/>
              <p:cNvSpPr txBox="1">
                <a:spLocks noChangeArrowheads="1"/>
              </p:cNvSpPr>
              <p:nvPr/>
            </p:nvSpPr>
            <p:spPr bwMode="auto">
              <a:xfrm>
                <a:off x="167640" y="2274570"/>
                <a:ext cx="30099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Graph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Abstract version</a:t>
                </a:r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E9FBBFF-4BEC-05C0-72BA-C43C92C5FE77}"/>
                </a:ext>
              </a:extLst>
            </p:cNvPr>
            <p:cNvSpPr/>
            <p:nvPr/>
          </p:nvSpPr>
          <p:spPr bwMode="auto">
            <a:xfrm>
              <a:off x="1536541" y="5209271"/>
              <a:ext cx="434975" cy="4349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0000"/>
                  </a:solidFill>
                  <a:latin typeface="Times New Roman"/>
                </a:rPr>
                <a:t>5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293E0781-5949-AFD8-3DB5-916E53A04EBF}"/>
                </a:ext>
              </a:extLst>
            </p:cNvPr>
            <p:cNvCxnSpPr>
              <a:cxnSpLocks/>
              <a:stCxn id="4" idx="0"/>
              <a:endCxn id="14" idx="4"/>
            </p:cNvCxnSpPr>
            <p:nvPr/>
          </p:nvCxnSpPr>
          <p:spPr bwMode="auto">
            <a:xfrm rot="16200000" flipV="1">
              <a:off x="1378721" y="4833962"/>
              <a:ext cx="743633" cy="698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6">
            <a:extLst>
              <a:ext uri="{FF2B5EF4-FFF2-40B4-BE49-F238E27FC236}">
                <a16:creationId xmlns:a16="http://schemas.microsoft.com/office/drawing/2014/main" id="{FE2132F2-DF58-022E-7904-ECBACECFB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56" y="831689"/>
            <a:ext cx="7200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Support tool for graph coverage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2"/>
              </a:rPr>
              <a:t>https://www.cs.gmu.edu/~offutt/softwaretest/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hlinkClick r:id="rId3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0D7168-8539-6EFB-FDE1-C0FB2565089F}"/>
              </a:ext>
            </a:extLst>
          </p:cNvPr>
          <p:cNvSpPr/>
          <p:nvPr/>
        </p:nvSpPr>
        <p:spPr>
          <a:xfrm>
            <a:off x="4317684" y="1984711"/>
            <a:ext cx="4323103" cy="431958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Software Artifact : Java 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* Return index of node n at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* first position it appears,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* -1 if it is not present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indexOf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(Node 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for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=0;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&lt;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path.size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();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if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path.get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).equals(n))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return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return -1;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22B0D3-BE36-DE23-FA55-F4290FD5BE4B}"/>
              </a:ext>
            </a:extLst>
          </p:cNvPr>
          <p:cNvSpPr txBox="1"/>
          <p:nvPr/>
        </p:nvSpPr>
        <p:spPr>
          <a:xfrm>
            <a:off x="5306847" y="42702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FF0000"/>
                </a:highlight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0C68-4F77-6EF1-6840-6E0415A15E65}"/>
              </a:ext>
            </a:extLst>
          </p:cNvPr>
          <p:cNvSpPr txBox="1"/>
          <p:nvPr/>
        </p:nvSpPr>
        <p:spPr>
          <a:xfrm>
            <a:off x="7913418" y="42348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FFFF00"/>
                </a:solidFill>
                <a:highlight>
                  <a:srgbClr val="FF0000"/>
                </a:highlight>
              </a:rPr>
              <a:t>5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FF0000"/>
              </a:highligh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9A0ED-0619-3EB4-092D-03D038447CC8}"/>
              </a:ext>
            </a:extLst>
          </p:cNvPr>
          <p:cNvSpPr txBox="1"/>
          <p:nvPr/>
        </p:nvSpPr>
        <p:spPr>
          <a:xfrm>
            <a:off x="4844930" y="479227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FF0000"/>
                </a:highlight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BF5C42-95CD-A7F7-2FDF-34CC11493B60}"/>
              </a:ext>
            </a:extLst>
          </p:cNvPr>
          <p:cNvSpPr txBox="1"/>
          <p:nvPr/>
        </p:nvSpPr>
        <p:spPr>
          <a:xfrm>
            <a:off x="5205996" y="511256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FF0000"/>
                </a:highlight>
                <a:uLnTx/>
                <a:uFillTx/>
                <a:latin typeface="Times New Roman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7D87A8-EE9B-72C3-6DD9-FB33F43EC5E5}"/>
              </a:ext>
            </a:extLst>
          </p:cNvPr>
          <p:cNvSpPr txBox="1"/>
          <p:nvPr/>
        </p:nvSpPr>
        <p:spPr>
          <a:xfrm>
            <a:off x="4506376" y="54267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FFFF00"/>
                </a:solidFill>
                <a:highlight>
                  <a:srgbClr val="FF0000"/>
                </a:highlight>
              </a:rPr>
              <a:t>6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FF0000"/>
              </a:highligh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0DD85E-451A-F5C3-C60E-8B6C2767A6A7}"/>
              </a:ext>
            </a:extLst>
          </p:cNvPr>
          <p:cNvSpPr txBox="1"/>
          <p:nvPr/>
        </p:nvSpPr>
        <p:spPr>
          <a:xfrm>
            <a:off x="6553833" y="428971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FFFF00"/>
                </a:solidFill>
                <a:highlight>
                  <a:srgbClr val="FF0000"/>
                </a:highlight>
              </a:rPr>
              <a:t>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FF0000"/>
              </a:highligh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20169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(2)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Introduction to Software Testing, Edition 2  (Ch 2)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82D078-A5B8-49E3-A03F-1C792F8537DA}" type="slidenum">
              <a:rPr kumimoji="0" lang="zh-CN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sp>
        <p:nvSpPr>
          <p:cNvPr id="40966" name="TextBox 6"/>
          <p:cNvSpPr txBox="1">
            <a:spLocks noChangeArrowheads="1"/>
          </p:cNvSpPr>
          <p:nvPr/>
        </p:nvSpPr>
        <p:spPr bwMode="auto">
          <a:xfrm>
            <a:off x="259556" y="831689"/>
            <a:ext cx="7200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Support tool for graph coverage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2"/>
              </a:rPr>
              <a:t>https://www.cs.gmu.edu/~offutt/softwaretest/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hlinkClick r:id="rId3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94063" y="1749670"/>
            <a:ext cx="2420937" cy="341632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Edges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1 2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2 3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3 </a:t>
            </a:r>
            <a:r>
              <a:rPr lang="en-US" sz="2400" b="0" dirty="0">
                <a:latin typeface="Gill Sans MT" panose="020B0502020104020203" pitchFamily="34" charset="0"/>
              </a:rPr>
              <a:t>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5 2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3 4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2 6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Initial Node: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Final Nodes: 4, 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22975" y="1738558"/>
            <a:ext cx="2874963" cy="341632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latin typeface="Gill Sans MT" panose="020B0502020104020203" pitchFamily="34" charset="0"/>
              </a:rPr>
              <a:t>7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requirements for Edge-Pair Coverage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1. [1, 2, 3]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2. [1, 2, 6]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3. [2, 3, 4]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4. [2, 3, 5]</a:t>
            </a:r>
          </a:p>
          <a:p>
            <a:pPr lvl="0">
              <a:defRPr/>
            </a:pPr>
            <a:r>
              <a:rPr lang="en-US" sz="2400" b="0" dirty="0">
                <a:latin typeface="Gill Sans MT" panose="020B0502020104020203" pitchFamily="34" charset="0"/>
              </a:rPr>
              <a:t>5. [3, 5, 2]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6. [5, 2, 6]</a:t>
            </a:r>
          </a:p>
          <a:p>
            <a:pPr lvl="0">
              <a:defRPr/>
            </a:pPr>
            <a:r>
              <a:rPr lang="en-US" sz="2400" b="0" dirty="0">
                <a:latin typeface="Gill Sans MT" panose="020B0502020104020203" pitchFamily="34" charset="0"/>
              </a:rPr>
              <a:t>7. [5, 2, 3]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73462" y="5191502"/>
            <a:ext cx="2663215" cy="156966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Test Paths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[1, 2, 6]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[1, 2, 3, 5, 2, 6]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[1, 2, 3, 5, 2, 3, 4]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C7C2E2D-37F5-D6E9-F775-FBD4B945A329}"/>
              </a:ext>
            </a:extLst>
          </p:cNvPr>
          <p:cNvGrpSpPr/>
          <p:nvPr/>
        </p:nvGrpSpPr>
        <p:grpSpPr>
          <a:xfrm>
            <a:off x="168275" y="2274888"/>
            <a:ext cx="3413125" cy="4129087"/>
            <a:chOff x="168275" y="2274888"/>
            <a:chExt cx="3413125" cy="4129087"/>
          </a:xfrm>
        </p:grpSpPr>
        <p:grpSp>
          <p:nvGrpSpPr>
            <p:cNvPr id="33" name="Group 26">
              <a:extLst>
                <a:ext uri="{FF2B5EF4-FFF2-40B4-BE49-F238E27FC236}">
                  <a16:creationId xmlns:a16="http://schemas.microsoft.com/office/drawing/2014/main" id="{80FEE978-6232-2255-57FB-CDB9EACAD0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275" y="2274888"/>
              <a:ext cx="3413125" cy="4129087"/>
              <a:chOff x="167640" y="2274570"/>
              <a:chExt cx="3413760" cy="413004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8D33435-95FC-867C-C9D1-D9B963FB31D2}"/>
                  </a:ext>
                </a:extLst>
              </p:cNvPr>
              <p:cNvSpPr/>
              <p:nvPr/>
            </p:nvSpPr>
            <p:spPr>
              <a:xfrm>
                <a:off x="834514" y="5783755"/>
                <a:ext cx="593835" cy="617680"/>
              </a:xfrm>
              <a:prstGeom prst="ellips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38100">
                <a:solidFill>
                  <a:schemeClr val="accent4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9602409-6E58-4BDB-8F79-42AB33789E12}"/>
                  </a:ext>
                </a:extLst>
              </p:cNvPr>
              <p:cNvSpPr/>
              <p:nvPr/>
            </p:nvSpPr>
            <p:spPr>
              <a:xfrm>
                <a:off x="2987565" y="5786930"/>
                <a:ext cx="593835" cy="617680"/>
              </a:xfrm>
              <a:prstGeom prst="ellips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38100">
                <a:solidFill>
                  <a:schemeClr val="accent4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8DB97D5-7FF8-5C94-0CAD-9A07866766CF}"/>
                  </a:ext>
                </a:extLst>
              </p:cNvPr>
              <p:cNvSpPr/>
              <p:nvPr/>
            </p:nvSpPr>
            <p:spPr>
              <a:xfrm>
                <a:off x="3063779" y="5874263"/>
                <a:ext cx="433469" cy="435075"/>
              </a:xfrm>
              <a:prstGeom prst="ellipse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1CA4865-837C-DF24-735B-C9B6A9EA0039}"/>
                  </a:ext>
                </a:extLst>
              </p:cNvPr>
              <p:cNvSpPr/>
              <p:nvPr/>
            </p:nvSpPr>
            <p:spPr>
              <a:xfrm>
                <a:off x="913904" y="5874263"/>
                <a:ext cx="435056" cy="435075"/>
              </a:xfrm>
              <a:prstGeom prst="ellipse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6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AB54366-8842-8F6B-4723-ABBFBE721054}"/>
                  </a:ext>
                </a:extLst>
              </p:cNvPr>
              <p:cNvSpPr/>
              <p:nvPr/>
            </p:nvSpPr>
            <p:spPr>
              <a:xfrm>
                <a:off x="2277821" y="4975530"/>
                <a:ext cx="435056" cy="435075"/>
              </a:xfrm>
              <a:prstGeom prst="ellipse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C40AB2E-BC1B-4FC2-51E5-5DC301206BD4}"/>
                  </a:ext>
                </a:extLst>
              </p:cNvPr>
              <p:cNvSpPr/>
              <p:nvPr/>
            </p:nvSpPr>
            <p:spPr>
              <a:xfrm>
                <a:off x="1529968" y="4030750"/>
                <a:ext cx="433469" cy="435075"/>
              </a:xfrm>
              <a:prstGeom prst="ellipse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34B4B4E-878D-4025-2734-C97A7DA6D776}"/>
                  </a:ext>
                </a:extLst>
              </p:cNvPr>
              <p:cNvSpPr/>
              <p:nvPr/>
            </p:nvSpPr>
            <p:spPr>
              <a:xfrm>
                <a:off x="1529968" y="3108199"/>
                <a:ext cx="433469" cy="435075"/>
              </a:xfrm>
              <a:prstGeom prst="ellipse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1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4533DCB-24D6-974C-B224-45709CD5C094}"/>
                  </a:ext>
                </a:extLst>
              </p:cNvPr>
              <p:cNvCxnSpPr/>
              <p:nvPr/>
            </p:nvCxnSpPr>
            <p:spPr>
              <a:xfrm rot="5400000">
                <a:off x="1502965" y="3787806"/>
                <a:ext cx="487474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D91AC464-FCAF-5240-04C2-B973D280383E}"/>
                  </a:ext>
                </a:extLst>
              </p:cNvPr>
              <p:cNvCxnSpPr>
                <a:stCxn id="41" idx="3"/>
                <a:endCxn id="39" idx="0"/>
              </p:cNvCxnSpPr>
              <p:nvPr/>
            </p:nvCxnSpPr>
            <p:spPr>
              <a:xfrm rot="5400000">
                <a:off x="626480" y="4907263"/>
                <a:ext cx="1471952" cy="4620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6AD5AF4F-19BA-B909-F9C7-6C17C26D2D2E}"/>
                  </a:ext>
                </a:extLst>
              </p:cNvPr>
              <p:cNvCxnSpPr>
                <a:stCxn id="40" idx="5"/>
                <a:endCxn id="38" idx="1"/>
              </p:cNvCxnSpPr>
              <p:nvPr/>
            </p:nvCxnSpPr>
            <p:spPr>
              <a:xfrm rot="16200000" flipH="1">
                <a:off x="2592191" y="5404265"/>
                <a:ext cx="592275" cy="477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8649B88-5CEB-C63A-799B-A12258CF10B8}"/>
                  </a:ext>
                </a:extLst>
              </p:cNvPr>
              <p:cNvCxnSpPr>
                <a:stCxn id="41" idx="5"/>
                <a:endCxn id="40" idx="1"/>
              </p:cNvCxnSpPr>
              <p:nvPr/>
            </p:nvCxnSpPr>
            <p:spPr>
              <a:xfrm rot="16200000" flipH="1">
                <a:off x="1802262" y="4499974"/>
                <a:ext cx="636734" cy="4414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>
                <a:extLst>
                  <a:ext uri="{FF2B5EF4-FFF2-40B4-BE49-F238E27FC236}">
                    <a16:creationId xmlns:a16="http://schemas.microsoft.com/office/drawing/2014/main" id="{08722726-BB02-B302-EF33-6158F9487601}"/>
                  </a:ext>
                </a:extLst>
              </p:cNvPr>
              <p:cNvCxnSpPr>
                <a:cxnSpLocks/>
                <a:stCxn id="40" idx="4"/>
                <a:endCxn id="34" idx="4"/>
              </p:cNvCxnSpPr>
              <p:nvPr/>
            </p:nvCxnSpPr>
            <p:spPr>
              <a:xfrm rot="5400000">
                <a:off x="2007469" y="5156826"/>
                <a:ext cx="234100" cy="741660"/>
              </a:xfrm>
              <a:prstGeom prst="curvedConnector3">
                <a:avLst>
                  <a:gd name="adj1" fmla="val 197673"/>
                </a:avLst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25">
                <a:extLst>
                  <a:ext uri="{FF2B5EF4-FFF2-40B4-BE49-F238E27FC236}">
                    <a16:creationId xmlns:a16="http://schemas.microsoft.com/office/drawing/2014/main" id="{D8BBF29E-C251-2A6E-88C4-18906A96D3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640" y="2274570"/>
                <a:ext cx="30099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Graph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Abstract version</a:t>
                </a:r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6D52CEF-5370-766B-60C2-B24F552156A7}"/>
                </a:ext>
              </a:extLst>
            </p:cNvPr>
            <p:cNvSpPr/>
            <p:nvPr/>
          </p:nvSpPr>
          <p:spPr bwMode="auto">
            <a:xfrm>
              <a:off x="1536541" y="5209271"/>
              <a:ext cx="434975" cy="4349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0000"/>
                  </a:solidFill>
                  <a:latin typeface="Times New Roman"/>
                </a:rPr>
                <a:t>5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cxnSp>
          <p:nvCxnSpPr>
            <p:cNvPr id="35" name="Curved Connector 34">
              <a:extLst>
                <a:ext uri="{FF2B5EF4-FFF2-40B4-BE49-F238E27FC236}">
                  <a16:creationId xmlns:a16="http://schemas.microsoft.com/office/drawing/2014/main" id="{2ECC94DB-DC24-24C4-F1C1-1B43225D9D4C}"/>
                </a:ext>
              </a:extLst>
            </p:cNvPr>
            <p:cNvCxnSpPr>
              <a:cxnSpLocks/>
              <a:stCxn id="34" idx="0"/>
              <a:endCxn id="41" idx="4"/>
            </p:cNvCxnSpPr>
            <p:nvPr/>
          </p:nvCxnSpPr>
          <p:spPr bwMode="auto">
            <a:xfrm rot="16200000" flipV="1">
              <a:off x="1378721" y="4833962"/>
              <a:ext cx="743633" cy="698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5025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2)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742154-05E0-4FD4-B04E-B92FD3670A3A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674D8-FFD8-9342-BE2D-BA847F5F0C9A}"/>
              </a:ext>
            </a:extLst>
          </p:cNvPr>
          <p:cNvSpPr txBox="1"/>
          <p:nvPr/>
        </p:nvSpPr>
        <p:spPr>
          <a:xfrm>
            <a:off x="4653890" y="1742066"/>
            <a:ext cx="4323103" cy="954107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What inputs are needed to cover all test paths?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CCF38C-A3E6-A202-3487-AEC06FB5C751}"/>
              </a:ext>
            </a:extLst>
          </p:cNvPr>
          <p:cNvSpPr txBox="1"/>
          <p:nvPr/>
        </p:nvSpPr>
        <p:spPr>
          <a:xfrm>
            <a:off x="5483835" y="3142933"/>
            <a:ext cx="2663215" cy="156966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Test Paths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[1, 2, 6]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[1, 2, 3, 5, 2, 6]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[1, 2, 3, 5, 2, 3, 4]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F97756-7769-8BA6-D13D-088B0DEE20C4}"/>
              </a:ext>
            </a:extLst>
          </p:cNvPr>
          <p:cNvSpPr/>
          <p:nvPr/>
        </p:nvSpPr>
        <p:spPr>
          <a:xfrm>
            <a:off x="167007" y="1676304"/>
            <a:ext cx="4323103" cy="431958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Software Artifact : Java 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* Return index of node n at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* first position it appears,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* -1 if it is not present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indexOf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(Node 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for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=0;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&lt;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path.size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();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if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path.get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).equals(n))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return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return -1;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977E89-2D2D-F8F8-ECCC-3354107BD03C}"/>
              </a:ext>
            </a:extLst>
          </p:cNvPr>
          <p:cNvSpPr txBox="1"/>
          <p:nvPr/>
        </p:nvSpPr>
        <p:spPr>
          <a:xfrm>
            <a:off x="1156170" y="396183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FF0000"/>
                </a:highlight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A7BE64-3771-CE7B-D989-944B022EB545}"/>
              </a:ext>
            </a:extLst>
          </p:cNvPr>
          <p:cNvSpPr txBox="1"/>
          <p:nvPr/>
        </p:nvSpPr>
        <p:spPr>
          <a:xfrm>
            <a:off x="3762741" y="392639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FFFF00"/>
                </a:solidFill>
                <a:highlight>
                  <a:srgbClr val="FF0000"/>
                </a:highlight>
              </a:rPr>
              <a:t>5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FF0000"/>
              </a:highligh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579F25-63C6-B3F4-0CCD-E47AB3DBC8AE}"/>
              </a:ext>
            </a:extLst>
          </p:cNvPr>
          <p:cNvSpPr txBox="1"/>
          <p:nvPr/>
        </p:nvSpPr>
        <p:spPr>
          <a:xfrm>
            <a:off x="694253" y="44838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FF0000"/>
                </a:highlight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C0D143-9F8C-B757-EB5D-0863D6293F84}"/>
              </a:ext>
            </a:extLst>
          </p:cNvPr>
          <p:cNvSpPr txBox="1"/>
          <p:nvPr/>
        </p:nvSpPr>
        <p:spPr>
          <a:xfrm>
            <a:off x="1055319" y="480415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FF0000"/>
                </a:highlight>
                <a:uLnTx/>
                <a:uFillTx/>
                <a:latin typeface="Times New Roman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B45C50-4112-7759-76E5-75AD89CC3C1F}"/>
              </a:ext>
            </a:extLst>
          </p:cNvPr>
          <p:cNvSpPr txBox="1"/>
          <p:nvPr/>
        </p:nvSpPr>
        <p:spPr>
          <a:xfrm>
            <a:off x="355699" y="51183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FFFF00"/>
                </a:solidFill>
                <a:highlight>
                  <a:srgbClr val="FF0000"/>
                </a:highlight>
              </a:rPr>
              <a:t>6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FF0000"/>
              </a:highligh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BC476F-15FC-9701-DC72-E8A9A41C60B3}"/>
              </a:ext>
            </a:extLst>
          </p:cNvPr>
          <p:cNvSpPr txBox="1"/>
          <p:nvPr/>
        </p:nvSpPr>
        <p:spPr>
          <a:xfrm>
            <a:off x="2403156" y="39813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FFFF00"/>
                </a:solidFill>
                <a:highlight>
                  <a:srgbClr val="FF0000"/>
                </a:highlight>
              </a:rPr>
              <a:t>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FF0000"/>
              </a:highligh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2773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7FDE-7FBD-3D4C-814C-1A004374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C100A-255E-4344-842F-CEA5AA65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Quiz 1 review</a:t>
            </a:r>
          </a:p>
          <a:p>
            <a:r>
              <a:rPr lang="en-US" sz="2400" dirty="0">
                <a:solidFill>
                  <a:schemeClr val="bg2"/>
                </a:solidFill>
              </a:rPr>
              <a:t>Quiz 2 (please be sure to put your name exactly as it appears on Blackboard -- first name(s) then last name(s), you will lose points otherwise)</a:t>
            </a:r>
          </a:p>
          <a:p>
            <a:r>
              <a:rPr lang="en-US" sz="2400" dirty="0">
                <a:solidFill>
                  <a:schemeClr val="bg2"/>
                </a:solidFill>
              </a:rPr>
              <a:t>Questions for Assignment 2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10 inputs are due 11:59PM TODAY, all inputs will have a response by this weekend</a:t>
            </a:r>
          </a:p>
          <a:p>
            <a:pPr lvl="1"/>
            <a:r>
              <a:rPr lang="en-US" sz="2000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https://cs.gmu.edu/~winglam/classes/637/assigns/assign02.html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chemeClr val="bg2"/>
                </a:solidFill>
              </a:rPr>
              <a:t>Lecture on model-driven test design (MDTD)</a:t>
            </a:r>
          </a:p>
          <a:p>
            <a:r>
              <a:rPr lang="en-US" sz="2400" dirty="0"/>
              <a:t>15min break</a:t>
            </a:r>
          </a:p>
          <a:p>
            <a:r>
              <a:rPr lang="en-US" sz="2400" dirty="0"/>
              <a:t>Lecture on components of test automation and test cases</a:t>
            </a:r>
          </a:p>
          <a:p>
            <a:r>
              <a:rPr lang="en-US" sz="2400" dirty="0"/>
              <a:t>Lecture on regression testing and flaky tests</a:t>
            </a:r>
          </a:p>
          <a:p>
            <a:r>
              <a:rPr lang="en-US" sz="2400" dirty="0"/>
              <a:t>Pass back Quiz 1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27BE0-5579-5D4E-92C1-E47D46C5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7130F-50F9-764C-8394-C2E66578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49A3F-695B-2940-B531-C7828700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256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7FDE-7FBD-3D4C-814C-1A004374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C100A-255E-4344-842F-CEA5AA65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Quiz 1 review</a:t>
            </a:r>
          </a:p>
          <a:p>
            <a:r>
              <a:rPr lang="en-US" sz="2400" dirty="0"/>
              <a:t>Quiz 2 (please be sure to put your name exactly as it appears on Blackboard -- first name(s) then last name(s), you will lose points otherwise)</a:t>
            </a:r>
          </a:p>
          <a:p>
            <a:r>
              <a:rPr lang="en-US" sz="2400" dirty="0"/>
              <a:t>Questions for Assignment 2</a:t>
            </a:r>
          </a:p>
          <a:p>
            <a:pPr lvl="1"/>
            <a:r>
              <a:rPr lang="en-US" sz="2000" dirty="0"/>
              <a:t>10 inputs are due 11:59PM TODAY, all inputs will have a response by this weekend</a:t>
            </a:r>
          </a:p>
          <a:p>
            <a:pPr lvl="1"/>
            <a:r>
              <a:rPr lang="en-US" sz="2000" dirty="0">
                <a:hlinkClick r:id="rId2"/>
              </a:rPr>
              <a:t>https://cs.gmu.edu/~winglam/classes/637/assigns/assign02.html</a:t>
            </a:r>
            <a:r>
              <a:rPr lang="en-US" sz="2000" dirty="0"/>
              <a:t> </a:t>
            </a:r>
          </a:p>
          <a:p>
            <a:r>
              <a:rPr lang="en-US" sz="2400" dirty="0"/>
              <a:t>Lecture on model-driven test design (MDTD)</a:t>
            </a:r>
          </a:p>
          <a:p>
            <a:r>
              <a:rPr lang="en-US" sz="2400" dirty="0"/>
              <a:t>15min break</a:t>
            </a:r>
          </a:p>
          <a:p>
            <a:r>
              <a:rPr lang="en-US" sz="2400" dirty="0"/>
              <a:t>Lecture on components of test automation and test cases</a:t>
            </a:r>
          </a:p>
          <a:p>
            <a:r>
              <a:rPr lang="en-US" sz="2400" dirty="0"/>
              <a:t>Lecture on regression testing and flaky tests</a:t>
            </a:r>
          </a:p>
          <a:p>
            <a:r>
              <a:rPr lang="en-US" sz="2400" dirty="0"/>
              <a:t>Pass back Quiz 1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27BE0-5579-5D4E-92C1-E47D46C5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7130F-50F9-764C-8394-C2E66578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49A3F-695B-2940-B531-C7828700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4019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test automation?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3698059"/>
            <a:ext cx="8966200" cy="2863161"/>
          </a:xfrm>
        </p:spPr>
        <p:txBody>
          <a:bodyPr/>
          <a:lstStyle/>
          <a:p>
            <a:r>
              <a:rPr lang="en-US" sz="2800" dirty="0"/>
              <a:t>Reduces </a:t>
            </a:r>
            <a:r>
              <a:rPr lang="en-US" sz="2800" dirty="0">
                <a:solidFill>
                  <a:schemeClr val="tx2"/>
                </a:solidFill>
              </a:rPr>
              <a:t>cost</a:t>
            </a:r>
          </a:p>
          <a:p>
            <a:r>
              <a:rPr lang="en-US" sz="2800" dirty="0"/>
              <a:t>Reduces </a:t>
            </a:r>
            <a:r>
              <a:rPr lang="en-US" sz="2800" dirty="0">
                <a:solidFill>
                  <a:schemeClr val="tx2"/>
                </a:solidFill>
              </a:rPr>
              <a:t>human error</a:t>
            </a:r>
          </a:p>
          <a:p>
            <a:r>
              <a:rPr lang="en-US" sz="2800" dirty="0"/>
              <a:t>Reduces </a:t>
            </a:r>
            <a:r>
              <a:rPr lang="en-US" sz="2800" dirty="0">
                <a:solidFill>
                  <a:schemeClr val="tx2"/>
                </a:solidFill>
              </a:rPr>
              <a:t>variance</a:t>
            </a:r>
            <a:r>
              <a:rPr lang="en-US" sz="2800" dirty="0"/>
              <a:t> in test quality from different individuals</a:t>
            </a:r>
          </a:p>
          <a:p>
            <a:r>
              <a:rPr lang="en-US" sz="2800" dirty="0"/>
              <a:t>Significantly reduces the cost of </a:t>
            </a:r>
            <a:r>
              <a:rPr lang="en-US" sz="2800" dirty="0">
                <a:solidFill>
                  <a:schemeClr val="tx2"/>
                </a:solidFill>
              </a:rPr>
              <a:t>regression</a:t>
            </a:r>
            <a:r>
              <a:rPr lang="en-US" sz="2800" dirty="0"/>
              <a:t> testing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06309" y="1108295"/>
            <a:ext cx="7339476" cy="2246769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Using software to control the testing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Setting up </a:t>
            </a: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test preconditions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Test </a:t>
            </a: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execution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Comparing </a:t>
            </a: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actual results to test results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Test </a:t>
            </a: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reporting</a:t>
            </a:r>
            <a:endParaRPr lang="en-US" altLang="zh-CN" sz="28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7744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testability </a:t>
            </a:r>
            <a:r>
              <a:rPr lang="en-US" sz="2800" dirty="0"/>
              <a:t>(3.1)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2766349"/>
            <a:ext cx="8966200" cy="3794873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How hard it is to find faults</a:t>
            </a:r>
            <a:r>
              <a:rPr lang="en-US" sz="2800" dirty="0"/>
              <a:t> in the software</a:t>
            </a:r>
          </a:p>
          <a:p>
            <a:r>
              <a:rPr lang="en-US" sz="2800" dirty="0"/>
              <a:t>Testability is dominated by </a:t>
            </a:r>
            <a:r>
              <a:rPr lang="en-US" sz="2800" dirty="0">
                <a:solidFill>
                  <a:schemeClr val="tx2"/>
                </a:solidFill>
              </a:rPr>
              <a:t>two</a:t>
            </a:r>
            <a:r>
              <a:rPr lang="en-US" sz="2800" dirty="0"/>
              <a:t> practical problems</a:t>
            </a:r>
          </a:p>
          <a:p>
            <a:pPr lvl="1"/>
            <a:r>
              <a:rPr lang="en-US" dirty="0"/>
              <a:t>How to </a:t>
            </a:r>
            <a:r>
              <a:rPr lang="en-US" dirty="0">
                <a:solidFill>
                  <a:schemeClr val="tx2"/>
                </a:solidFill>
              </a:rPr>
              <a:t>observe the results</a:t>
            </a:r>
            <a:r>
              <a:rPr lang="en-US" dirty="0"/>
              <a:t> of test execution</a:t>
            </a:r>
          </a:p>
          <a:p>
            <a:pPr lvl="1"/>
            <a:r>
              <a:rPr lang="en-US" sz="2400" dirty="0"/>
              <a:t>How to </a:t>
            </a:r>
            <a:r>
              <a:rPr lang="en-US" sz="2400" dirty="0">
                <a:solidFill>
                  <a:schemeClr val="tx2"/>
                </a:solidFill>
              </a:rPr>
              <a:t>provide the test values</a:t>
            </a:r>
            <a:r>
              <a:rPr lang="en-US" sz="2400" dirty="0"/>
              <a:t> to the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9918" y="1034819"/>
            <a:ext cx="8727311" cy="1384995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The degree to which a system or component facilitates the establishment of test criteria and the performance of tests to determine whether those criteria have been met</a:t>
            </a:r>
          </a:p>
        </p:txBody>
      </p:sp>
    </p:spTree>
    <p:extLst>
      <p:ext uri="{BB962C8B-B14F-4D97-AF65-F5344CB8AC3E}">
        <p14:creationId xmlns:p14="http://schemas.microsoft.com/office/powerpoint/2010/main" val="1176764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 and controllability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33377"/>
            <a:ext cx="8966200" cy="5727845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Observability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lvl="1"/>
            <a:r>
              <a:rPr lang="en-US" sz="2400" dirty="0"/>
              <a:t>Software that affects hardware devices, databases, or remote files have low observability</a:t>
            </a:r>
            <a:endParaRPr lang="en-US" sz="2800" dirty="0"/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Controllability</a:t>
            </a:r>
          </a:p>
          <a:p>
            <a:endParaRPr lang="en-US" sz="2800" dirty="0"/>
          </a:p>
          <a:p>
            <a:endParaRPr lang="en-US" sz="2800" dirty="0"/>
          </a:p>
          <a:p>
            <a:pPr lvl="1"/>
            <a:r>
              <a:rPr lang="en-US" sz="2400" dirty="0"/>
              <a:t>Easy to control software with inputs from keyboards</a:t>
            </a:r>
          </a:p>
          <a:p>
            <a:pPr lvl="1"/>
            <a:r>
              <a:rPr lang="en-US" sz="2400" dirty="0"/>
              <a:t>Inputs from hardware sensors or distributed software is harder</a:t>
            </a:r>
            <a:endParaRPr lang="en-US" dirty="0"/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Data abstraction</a:t>
            </a:r>
            <a:r>
              <a:rPr lang="en-US" sz="2800" dirty="0"/>
              <a:t> reduces controllability and observability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9918" y="1363154"/>
            <a:ext cx="8727311" cy="1384995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How easy it is to observe the behavior of a program in terms of its outputs, effects on the environment and other hardware and software components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8692" y="4147328"/>
            <a:ext cx="8727311" cy="954107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How easy it is to provide a program with the needed inputs, in terms of values, operations, and behaviors</a:t>
            </a:r>
          </a:p>
        </p:txBody>
      </p:sp>
    </p:spTree>
    <p:extLst>
      <p:ext uri="{BB962C8B-B14F-4D97-AF65-F5344CB8AC3E}">
        <p14:creationId xmlns:p14="http://schemas.microsoft.com/office/powerpoint/2010/main" val="3055750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742154-05E0-4FD4-B04E-B92FD3670A3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8801" y="1023399"/>
            <a:ext cx="6398757" cy="52322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Controllability and observability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1592" y="1779580"/>
            <a:ext cx="8340812" cy="1600438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Consider the program we are using in assignment 2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Name one specific thing that reduces controllability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Name one specific thing that reduces observability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CA068A06-ADC5-4B42-AC27-CC8791AC5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44" y="5357547"/>
            <a:ext cx="8727311" cy="830997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Controllability: How easy it is to provide a program with the needed inputs, in terms of values, operations, and behaviors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31478685-FBF1-6547-8A2D-B496039E5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42" y="3841579"/>
            <a:ext cx="8727311" cy="1200329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Observability: How easy it is to observe the behavior of a program in terms of its outputs, effects on the environment and other hardware and software components</a:t>
            </a:r>
          </a:p>
        </p:txBody>
      </p:sp>
    </p:spTree>
    <p:extLst>
      <p:ext uri="{BB962C8B-B14F-4D97-AF65-F5344CB8AC3E}">
        <p14:creationId xmlns:p14="http://schemas.microsoft.com/office/powerpoint/2010/main" val="25910104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9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test Case </a:t>
            </a:r>
            <a:r>
              <a:rPr lang="en-US" sz="2800" dirty="0"/>
              <a:t>(3.2)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test case is a </a:t>
            </a:r>
            <a:r>
              <a:rPr lang="en-US" sz="2800" dirty="0">
                <a:solidFill>
                  <a:schemeClr val="tx2"/>
                </a:solidFill>
              </a:rPr>
              <a:t>multipart artifact</a:t>
            </a:r>
            <a:r>
              <a:rPr lang="en-US" sz="2800" dirty="0"/>
              <a:t> with a definite structure</a:t>
            </a:r>
          </a:p>
          <a:p>
            <a:pPr lvl="1"/>
            <a:endParaRPr lang="en-US" dirty="0"/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Test case values</a:t>
            </a:r>
          </a:p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Expected results</a:t>
            </a:r>
            <a:r>
              <a:rPr lang="en-US" sz="2800" dirty="0"/>
              <a:t>	</a:t>
            </a:r>
          </a:p>
          <a:p>
            <a:endParaRPr lang="en-US" dirty="0"/>
          </a:p>
          <a:p>
            <a:endParaRPr lang="en-US" sz="2800" dirty="0"/>
          </a:p>
          <a:p>
            <a:pPr lvl="1"/>
            <a:r>
              <a:rPr lang="en-US" sz="2400" dirty="0"/>
              <a:t>A </a:t>
            </a:r>
            <a:r>
              <a:rPr lang="en-US" sz="2400" i="1" dirty="0">
                <a:solidFill>
                  <a:schemeClr val="tx2"/>
                </a:solidFill>
              </a:rPr>
              <a:t>test oracle</a:t>
            </a:r>
            <a:r>
              <a:rPr lang="en-US" sz="2400" dirty="0"/>
              <a:t> uses expected results </a:t>
            </a:r>
            <a:r>
              <a:rPr lang="en-US" dirty="0"/>
              <a:t>to decide whether </a:t>
            </a:r>
            <a:r>
              <a:rPr lang="en-US" sz="2400" dirty="0"/>
              <a:t>a test passed or failed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02369" y="4292255"/>
            <a:ext cx="7375358" cy="954107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The result that will be produced by the test if the software behaves as expected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02368" y="2355155"/>
            <a:ext cx="7375358" cy="954107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The input values needed to complete an execution of the software under test</a:t>
            </a:r>
          </a:p>
        </p:txBody>
      </p:sp>
    </p:spTree>
    <p:extLst>
      <p:ext uri="{BB962C8B-B14F-4D97-AF65-F5344CB8AC3E}">
        <p14:creationId xmlns:p14="http://schemas.microsoft.com/office/powerpoint/2010/main" val="319214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96837"/>
            <a:ext cx="9048750" cy="1412786"/>
          </a:xfrm>
        </p:spPr>
        <p:txBody>
          <a:bodyPr/>
          <a:lstStyle/>
          <a:p>
            <a:r>
              <a:rPr lang="en-US" dirty="0"/>
              <a:t>Affecting controllability and 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266978"/>
            <a:ext cx="8966200" cy="4751694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Prefix values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Postfix values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98217" y="3843927"/>
            <a:ext cx="6416984" cy="954107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0" dirty="0">
                <a:latin typeface="Gill Sans MT" pitchFamily="34" charset="0"/>
              </a:rPr>
              <a:t>Inputs that must be sent to the software after the test case values</a:t>
            </a:r>
            <a:endParaRPr lang="en-US" altLang="zh-CN" sz="28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ea typeface="宋体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98216" y="1812459"/>
            <a:ext cx="6416984" cy="954107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 algn="ctr"/>
            <a:r>
              <a:rPr lang="en-US" sz="2800" b="0" dirty="0">
                <a:latin typeface="Gill Sans MT" pitchFamily="34" charset="0"/>
              </a:rPr>
              <a:t>Inputs to put the software into the correct state to receive the test case values</a:t>
            </a:r>
          </a:p>
        </p:txBody>
      </p:sp>
    </p:spTree>
    <p:extLst>
      <p:ext uri="{BB962C8B-B14F-4D97-AF65-F5344CB8AC3E}">
        <p14:creationId xmlns:p14="http://schemas.microsoft.com/office/powerpoint/2010/main" val="3360304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tests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Test case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Test set (or suite)</a:t>
            </a:r>
          </a:p>
          <a:p>
            <a:pPr lv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Executable test 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2501" y="1334779"/>
            <a:ext cx="7852832" cy="1384995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82880" algn="ctr"/>
            <a:r>
              <a:rPr lang="en-US" sz="2800" b="0" dirty="0">
                <a:latin typeface="Gill Sans MT" pitchFamily="34" charset="0"/>
              </a:rPr>
              <a:t>The test case values, prefix values, postfix values, and expected results necessary for a complete execution and evaluation of the software under test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94235" y="3502891"/>
            <a:ext cx="3149365" cy="523220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82880" algn="ctr"/>
            <a:r>
              <a:rPr lang="en-US" sz="2800" b="0" dirty="0">
                <a:latin typeface="Gill Sans MT" pitchFamily="34" charset="0"/>
              </a:rPr>
              <a:t>A set of test cases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3632" y="4830487"/>
            <a:ext cx="8530570" cy="954107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82880" algn="ctr"/>
            <a:r>
              <a:rPr lang="en-US" sz="2800" b="0" dirty="0">
                <a:latin typeface="Gill Sans MT" pitchFamily="34" charset="0"/>
              </a:rPr>
              <a:t>A test case that is prepared in a form to be executed automatically on the test software and produce a report</a:t>
            </a:r>
          </a:p>
        </p:txBody>
      </p:sp>
    </p:spTree>
    <p:extLst>
      <p:ext uri="{BB962C8B-B14F-4D97-AF65-F5344CB8AC3E}">
        <p14:creationId xmlns:p14="http://schemas.microsoft.com/office/powerpoint/2010/main" val="39086409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 framework</a:t>
            </a:r>
            <a:r>
              <a:rPr lang="en-US" sz="2800" dirty="0"/>
              <a:t> (3.3)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59464" y="2062402"/>
            <a:ext cx="6417129" cy="1077218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A set of assumptions, concepts, and tools that support test automation</a:t>
            </a:r>
          </a:p>
        </p:txBody>
      </p:sp>
    </p:spTree>
    <p:extLst>
      <p:ext uri="{BB962C8B-B14F-4D97-AF65-F5344CB8AC3E}">
        <p14:creationId xmlns:p14="http://schemas.microsoft.com/office/powerpoint/2010/main" val="207040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9709338-030A-4186-A66C-DB7F032762EE}" type="slidenum">
              <a:rPr lang="en-US" sz="900" b="0" smtClean="0">
                <a:solidFill>
                  <a:schemeClr val="tx1"/>
                </a:solidFill>
              </a:rPr>
              <a:pPr/>
              <a:t>28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122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test framework</a:t>
            </a:r>
          </a:p>
        </p:txBody>
      </p:sp>
      <p:sp>
        <p:nvSpPr>
          <p:cNvPr id="12294" name="Content Placeholder 2"/>
          <p:cNvSpPr>
            <a:spLocks noGrp="1"/>
          </p:cNvSpPr>
          <p:nvPr>
            <p:ph idx="1"/>
          </p:nvPr>
        </p:nvSpPr>
        <p:spPr>
          <a:xfrm>
            <a:off x="88900" y="898525"/>
            <a:ext cx="8966200" cy="5478463"/>
          </a:xfrm>
        </p:spPr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can be u</a:t>
            </a:r>
            <a:r>
              <a:rPr lang="tr-TR" dirty="0"/>
              <a:t>sed </a:t>
            </a:r>
            <a:r>
              <a:rPr lang="tr-TR" dirty="0">
                <a:solidFill>
                  <a:schemeClr val="tx2"/>
                </a:solidFill>
              </a:rPr>
              <a:t>to test</a:t>
            </a:r>
            <a:r>
              <a:rPr lang="en-US" dirty="0"/>
              <a:t> …</a:t>
            </a:r>
            <a:endParaRPr lang="tr-TR" dirty="0"/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… an entire </a:t>
            </a:r>
            <a:r>
              <a:rPr lang="tr-TR" dirty="0"/>
              <a:t>object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… p</a:t>
            </a:r>
            <a:r>
              <a:rPr lang="tr-TR" dirty="0"/>
              <a:t>art of an object </a:t>
            </a:r>
            <a:r>
              <a:rPr lang="en-US" dirty="0"/>
              <a:t>– </a:t>
            </a:r>
            <a:r>
              <a:rPr lang="tr-TR" dirty="0"/>
              <a:t>a method or some interacting methods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… </a:t>
            </a:r>
            <a:r>
              <a:rPr lang="en-US" dirty="0" err="1"/>
              <a:t>i</a:t>
            </a:r>
            <a:r>
              <a:rPr lang="tr-TR" dirty="0"/>
              <a:t>nteraction between several objects</a:t>
            </a:r>
          </a:p>
          <a:p>
            <a:r>
              <a:rPr lang="en-US" dirty="0"/>
              <a:t>It is primarily intended for unit and integration testing, not system testing</a:t>
            </a:r>
          </a:p>
          <a:p>
            <a:r>
              <a:rPr lang="en-US" dirty="0"/>
              <a:t>Each test is embedded into one </a:t>
            </a:r>
            <a:r>
              <a:rPr lang="en-US" dirty="0">
                <a:solidFill>
                  <a:schemeClr val="tx2"/>
                </a:solidFill>
              </a:rPr>
              <a:t>test method</a:t>
            </a:r>
          </a:p>
          <a:p>
            <a:r>
              <a:rPr lang="tr-TR" dirty="0"/>
              <a:t>A </a:t>
            </a:r>
            <a:r>
              <a:rPr lang="tr-TR" dirty="0">
                <a:solidFill>
                  <a:schemeClr val="tx2"/>
                </a:solidFill>
              </a:rPr>
              <a:t>test class</a:t>
            </a:r>
            <a:r>
              <a:rPr lang="tr-TR" dirty="0"/>
              <a:t> contains </a:t>
            </a:r>
            <a:r>
              <a:rPr lang="en-US" dirty="0"/>
              <a:t>one or </a:t>
            </a:r>
            <a:r>
              <a:rPr lang="tr-TR" dirty="0"/>
              <a:t>more </a:t>
            </a:r>
            <a:r>
              <a:rPr lang="en-US" dirty="0"/>
              <a:t>test methods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70000"/>
              </a:lnSpc>
            </a:pPr>
            <a:r>
              <a:rPr lang="en-US" dirty="0"/>
              <a:t>Test classes </a:t>
            </a:r>
            <a:r>
              <a:rPr lang="en-US" dirty="0">
                <a:solidFill>
                  <a:schemeClr val="tx2"/>
                </a:solidFill>
              </a:rPr>
              <a:t>include</a:t>
            </a:r>
            <a:r>
              <a:rPr lang="en-US" dirty="0"/>
              <a:t> :</a:t>
            </a:r>
          </a:p>
          <a:p>
            <a:pPr marL="742950" lvl="1" indent="-285750">
              <a:lnSpc>
                <a:spcPct val="70000"/>
              </a:lnSpc>
            </a:pPr>
            <a:r>
              <a:rPr lang="en-US" dirty="0"/>
              <a:t>A collection of </a:t>
            </a:r>
            <a:r>
              <a:rPr lang="en-US" dirty="0">
                <a:solidFill>
                  <a:schemeClr val="tx2"/>
                </a:solidFill>
              </a:rPr>
              <a:t>test methods</a:t>
            </a:r>
          </a:p>
          <a:p>
            <a:pPr marL="742950" lvl="1" indent="-285750">
              <a:lnSpc>
                <a:spcPct val="70000"/>
              </a:lnSpc>
            </a:pPr>
            <a:r>
              <a:rPr lang="en-US" dirty="0"/>
              <a:t>Methods to </a:t>
            </a:r>
            <a:r>
              <a:rPr lang="en-US" dirty="0">
                <a:solidFill>
                  <a:schemeClr val="tx2"/>
                </a:solidFill>
              </a:rPr>
              <a:t>set up</a:t>
            </a:r>
            <a:r>
              <a:rPr lang="en-US" dirty="0"/>
              <a:t> the state before and </a:t>
            </a:r>
            <a:r>
              <a:rPr lang="en-US" dirty="0">
                <a:solidFill>
                  <a:schemeClr val="tx2"/>
                </a:solidFill>
              </a:rPr>
              <a:t>update</a:t>
            </a:r>
            <a:r>
              <a:rPr lang="en-US" dirty="0"/>
              <a:t> the state after each test and before and after all tests</a:t>
            </a:r>
          </a:p>
          <a:p>
            <a:r>
              <a:rPr lang="en-US" dirty="0"/>
              <a:t>Get started at </a:t>
            </a:r>
            <a:r>
              <a:rPr lang="en-US" dirty="0">
                <a:solidFill>
                  <a:schemeClr val="tx2"/>
                </a:solidFill>
              </a:rPr>
              <a:t>junit.org</a:t>
            </a:r>
          </a:p>
        </p:txBody>
      </p:sp>
    </p:spTree>
    <p:extLst>
      <p:ext uri="{BB962C8B-B14F-4D97-AF65-F5344CB8AC3E}">
        <p14:creationId xmlns:p14="http://schemas.microsoft.com/office/powerpoint/2010/main" val="229848131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1009E22-5E3F-4558-B753-74EFB237A67A}" type="slidenum">
              <a:rPr lang="en-US" sz="900" b="0" smtClean="0">
                <a:solidFill>
                  <a:schemeClr val="tx1"/>
                </a:solidFill>
              </a:rPr>
              <a:pPr/>
              <a:t>29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test fixtures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" y="968375"/>
            <a:ext cx="8966200" cy="540861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test fixture</a:t>
            </a:r>
            <a:r>
              <a:rPr lang="en-US" dirty="0"/>
              <a:t> is the </a:t>
            </a:r>
            <a:r>
              <a:rPr lang="en-US" dirty="0">
                <a:solidFill>
                  <a:schemeClr val="tx2"/>
                </a:solidFill>
              </a:rPr>
              <a:t>state</a:t>
            </a:r>
            <a:r>
              <a:rPr lang="en-US" dirty="0"/>
              <a:t> of the test</a:t>
            </a:r>
          </a:p>
          <a:p>
            <a:pPr lvl="1"/>
            <a:r>
              <a:rPr lang="en-US" dirty="0"/>
              <a:t>Objects and variables that are used by more than one test</a:t>
            </a:r>
          </a:p>
          <a:p>
            <a:pPr lvl="1"/>
            <a:r>
              <a:rPr lang="en-US" dirty="0"/>
              <a:t>Initializations (</a:t>
            </a:r>
            <a:r>
              <a:rPr lang="en-US" i="1" dirty="0"/>
              <a:t>prefix</a:t>
            </a:r>
            <a:r>
              <a:rPr lang="en-US" dirty="0"/>
              <a:t> values)</a:t>
            </a:r>
          </a:p>
          <a:p>
            <a:pPr lvl="1"/>
            <a:r>
              <a:rPr lang="en-US" dirty="0"/>
              <a:t>Reset values (</a:t>
            </a:r>
            <a:r>
              <a:rPr lang="en-US" i="1" dirty="0"/>
              <a:t>postfix</a:t>
            </a:r>
            <a:r>
              <a:rPr lang="en-US" dirty="0"/>
              <a:t> values)</a:t>
            </a:r>
          </a:p>
          <a:p>
            <a:r>
              <a:rPr lang="en-US" dirty="0"/>
              <a:t>Different tests can </a:t>
            </a:r>
            <a:r>
              <a:rPr lang="en-US" dirty="0">
                <a:solidFill>
                  <a:schemeClr val="tx2"/>
                </a:solidFill>
              </a:rPr>
              <a:t>use</a:t>
            </a:r>
            <a:r>
              <a:rPr lang="en-US" dirty="0"/>
              <a:t> the objects without sharing the state</a:t>
            </a:r>
          </a:p>
          <a:p>
            <a:r>
              <a:rPr lang="en-US" dirty="0"/>
              <a:t>Objects used in test fixtures should be declared as </a:t>
            </a:r>
            <a:r>
              <a:rPr lang="en-US" dirty="0">
                <a:solidFill>
                  <a:schemeClr val="tx2"/>
                </a:solidFill>
              </a:rPr>
              <a:t>instance variables</a:t>
            </a:r>
          </a:p>
          <a:p>
            <a:r>
              <a:rPr lang="en-US" dirty="0"/>
              <a:t>They should be initialized in a </a:t>
            </a:r>
            <a:r>
              <a:rPr lang="en-US" dirty="0">
                <a:solidFill>
                  <a:schemeClr val="tx2"/>
                </a:solidFill>
              </a:rPr>
              <a:t>@Before</a:t>
            </a:r>
            <a:r>
              <a:rPr lang="en-US" dirty="0"/>
              <a:t> method</a:t>
            </a:r>
          </a:p>
          <a:p>
            <a:r>
              <a:rPr lang="en-US" dirty="0"/>
              <a:t>Can be deallocated or reset in an </a:t>
            </a:r>
            <a:r>
              <a:rPr lang="en-US" dirty="0">
                <a:solidFill>
                  <a:schemeClr val="tx2"/>
                </a:solidFill>
              </a:rPr>
              <a:t>@After</a:t>
            </a:r>
            <a:r>
              <a:rPr lang="en-US" dirty="0"/>
              <a:t> method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</a:rPr>
              <a:t>What happens if test fixtures are not properly reset?</a:t>
            </a:r>
          </a:p>
        </p:txBody>
      </p:sp>
    </p:spTree>
    <p:extLst>
      <p:ext uri="{BB962C8B-B14F-4D97-AF65-F5344CB8AC3E}">
        <p14:creationId xmlns:p14="http://schemas.microsoft.com/office/powerpoint/2010/main" val="7037963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Introduction to Software Testing, Edition 2  (Ch 1)</a:t>
            </a: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© Ammann &amp; Offutt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8C035F-230C-499D-AC34-32A7EDE3C42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127124"/>
            <a:ext cx="8867775" cy="5509981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+mn-lt"/>
              </a:rPr>
              <a:t>Software Fault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: A </a:t>
            </a:r>
            <a:r>
              <a:rPr lang="en-US" u="sng" dirty="0">
                <a:latin typeface="+mn-lt"/>
              </a:rPr>
              <a:t>static defect</a:t>
            </a:r>
            <a:r>
              <a:rPr lang="en-US" dirty="0">
                <a:latin typeface="+mn-lt"/>
              </a:rPr>
              <a:t> in the software</a:t>
            </a:r>
          </a:p>
          <a:p>
            <a:r>
              <a:rPr lang="en-US" b="1" dirty="0">
                <a:solidFill>
                  <a:srgbClr val="FFFF00"/>
                </a:solidFill>
                <a:latin typeface="+mn-lt"/>
              </a:rPr>
              <a:t>Software Failure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: External, incorrect </a:t>
            </a:r>
            <a:r>
              <a:rPr lang="en-US" u="sng" dirty="0">
                <a:latin typeface="+mn-lt"/>
              </a:rPr>
              <a:t>behavior</a:t>
            </a:r>
            <a:r>
              <a:rPr lang="en-US" dirty="0">
                <a:latin typeface="+mn-lt"/>
              </a:rPr>
              <a:t> with respect to the requirements or other description of the expected behavior</a:t>
            </a:r>
          </a:p>
          <a:p>
            <a:r>
              <a:rPr lang="en-US" b="1" dirty="0">
                <a:solidFill>
                  <a:srgbClr val="FFFF00"/>
                </a:solidFill>
                <a:latin typeface="+mn-lt"/>
              </a:rPr>
              <a:t>Software Error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: An incorrect internal </a:t>
            </a:r>
            <a:r>
              <a:rPr lang="en-US" u="sng" dirty="0">
                <a:latin typeface="+mn-lt"/>
              </a:rPr>
              <a:t>state</a:t>
            </a:r>
            <a:r>
              <a:rPr lang="en-US" dirty="0">
                <a:latin typeface="+mn-lt"/>
              </a:rPr>
              <a:t> that is the manifestation of some fault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b="0" i="0" u="none" strike="noStrike" dirty="0">
                <a:effectLst/>
                <a:latin typeface="+mn-lt"/>
              </a:rPr>
              <a:t>An </a:t>
            </a:r>
            <a:r>
              <a:rPr lang="en-US" b="0" i="0" u="sng" strike="noStrike" dirty="0">
                <a:effectLst/>
                <a:latin typeface="+mn-lt"/>
              </a:rPr>
              <a:t>error state</a:t>
            </a:r>
            <a:r>
              <a:rPr lang="en-US" b="0" i="0" u="none" strike="noStrike" dirty="0">
                <a:effectLst/>
                <a:latin typeface="+mn-lt"/>
              </a:rPr>
              <a:t> is a program state where the correct and incorrect version differs.</a:t>
            </a:r>
            <a:endParaRPr lang="en-US" b="0" dirty="0">
              <a:effectLst/>
              <a:latin typeface="+mn-lt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b="0" i="0" u="none" strike="noStrike" dirty="0">
                <a:effectLst/>
                <a:latin typeface="+mn-lt"/>
              </a:rPr>
              <a:t>At any given location where your code is executing, you are in a </a:t>
            </a:r>
            <a:r>
              <a:rPr lang="en-US" b="0" i="0" u="sng" strike="noStrike" dirty="0">
                <a:effectLst/>
                <a:latin typeface="+mn-lt"/>
              </a:rPr>
              <a:t>program state</a:t>
            </a:r>
            <a:r>
              <a:rPr lang="en-US" b="0" i="0" u="none" strike="noStrike" dirty="0">
                <a:effectLst/>
                <a:latin typeface="+mn-lt"/>
              </a:rPr>
              <a:t>. </a:t>
            </a:r>
            <a:r>
              <a:rPr lang="en-US" b="0" i="0" u="none" strike="noStrike" dirty="0">
                <a:solidFill>
                  <a:schemeClr val="tx2"/>
                </a:solidFill>
                <a:effectLst/>
                <a:latin typeface="+mn-lt"/>
              </a:rPr>
              <a:t>All the </a:t>
            </a:r>
            <a:r>
              <a:rPr lang="en-US" b="1" i="0" u="none" strike="noStrike" dirty="0">
                <a:solidFill>
                  <a:schemeClr val="tx2"/>
                </a:solidFill>
                <a:effectLst/>
                <a:latin typeface="+mn-lt"/>
              </a:rPr>
              <a:t>live variables </a:t>
            </a:r>
            <a:r>
              <a:rPr lang="en-US" b="0" i="0" u="none" strike="noStrike" dirty="0">
                <a:solidFill>
                  <a:schemeClr val="tx2"/>
                </a:solidFill>
                <a:effectLst/>
                <a:latin typeface="+mn-lt"/>
              </a:rPr>
              <a:t>at that location and the </a:t>
            </a:r>
            <a:r>
              <a:rPr lang="en-US" b="1" i="0" u="none" strike="noStrike" dirty="0">
                <a:solidFill>
                  <a:schemeClr val="tx2"/>
                </a:solidFill>
                <a:effectLst/>
                <a:latin typeface="+mn-lt"/>
              </a:rPr>
              <a:t>program counter </a:t>
            </a:r>
            <a:r>
              <a:rPr lang="en-US" b="0" i="0" u="none" strike="noStrike" dirty="0">
                <a:solidFill>
                  <a:schemeClr val="tx2"/>
                </a:solidFill>
                <a:effectLst/>
                <a:latin typeface="+mn-lt"/>
              </a:rPr>
              <a:t>comprises of program state</a:t>
            </a:r>
            <a:r>
              <a:rPr lang="en-US" b="0" i="0" u="none" strike="noStrike" dirty="0">
                <a:effectLst/>
                <a:latin typeface="+mn-lt"/>
              </a:rPr>
              <a:t>. There will be a difference in program state between the faulty and correct version of the program</a:t>
            </a:r>
            <a:r>
              <a:rPr lang="en-US" dirty="0">
                <a:latin typeface="+mn-lt"/>
              </a:rPr>
              <a:t>.</a:t>
            </a:r>
            <a:endParaRPr lang="en-US" b="0" dirty="0">
              <a:effectLst/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Faults, Errors &amp; Failures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3035-08FA-E843-9A80-F019CF98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Order-dependent test – Example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31833-3F18-274E-9D02-3B18E54D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B6AF5-A8DC-104F-893B-45080E8E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90537-E871-1A44-A0D1-FF0C2C75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1C283A-DB5A-0149-9B35-D7F5EC9AD70D}"/>
              </a:ext>
            </a:extLst>
          </p:cNvPr>
          <p:cNvSpPr txBox="1">
            <a:spLocks/>
          </p:cNvSpPr>
          <p:nvPr/>
        </p:nvSpPr>
        <p:spPr>
          <a:xfrm>
            <a:off x="177580" y="1257621"/>
            <a:ext cx="8756108" cy="12692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fontAlgn="auto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 panose="020F0502020204030204"/>
              </a:rPr>
              <a:t>A test is </a:t>
            </a:r>
            <a:r>
              <a:rPr lang="en-US" sz="2400" b="0" i="1" dirty="0">
                <a:latin typeface="Calibri" panose="020F0502020204030204"/>
              </a:rPr>
              <a:t>flaky</a:t>
            </a:r>
            <a:r>
              <a:rPr lang="en-US" sz="2400" b="0" dirty="0">
                <a:latin typeface="Calibri" panose="020F0502020204030204"/>
              </a:rPr>
              <a:t> if it </a:t>
            </a:r>
            <a:r>
              <a:rPr lang="en-US" sz="2400" dirty="0">
                <a:solidFill>
                  <a:srgbClr val="00FF00"/>
                </a:solidFill>
                <a:latin typeface="Calibri" panose="020F0502020204030204"/>
              </a:rPr>
              <a:t>passes</a:t>
            </a:r>
            <a:r>
              <a:rPr lang="en-US" sz="2400" b="0" dirty="0">
                <a:latin typeface="Calibri" panose="020F0502020204030204"/>
              </a:rPr>
              <a:t> </a:t>
            </a:r>
            <a:r>
              <a:rPr lang="en-US" sz="2400" dirty="0">
                <a:latin typeface="Calibri" panose="020F0502020204030204"/>
              </a:rPr>
              <a:t>and</a:t>
            </a:r>
            <a:r>
              <a:rPr lang="en-US" sz="2400" b="0" dirty="0">
                <a:latin typeface="Calibri" panose="020F0502020204030204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panose="020F0502020204030204"/>
              </a:rPr>
              <a:t>fails</a:t>
            </a:r>
            <a:r>
              <a:rPr lang="en-US" sz="2400" b="0" dirty="0">
                <a:latin typeface="Calibri" panose="020F0502020204030204"/>
              </a:rPr>
              <a:t> when run in the same test scenario</a:t>
            </a:r>
          </a:p>
          <a:p>
            <a:pPr marL="0" indent="0" defTabSz="68580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700" b="0" dirty="0">
              <a:latin typeface="Calibri" panose="020F0502020204030204"/>
            </a:endParaRPr>
          </a:p>
          <a:p>
            <a:pPr marL="0" indent="0" defTabSz="685800" fontAlgn="auto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 panose="020F0502020204030204"/>
              </a:rPr>
              <a:t>Order-dependent (OD) tests</a:t>
            </a:r>
            <a:r>
              <a:rPr lang="en-US" sz="2400" b="0" dirty="0">
                <a:latin typeface="Calibri" panose="020F0502020204030204"/>
              </a:rPr>
              <a:t>: flaky only due to the order in which tests run </a:t>
            </a:r>
          </a:p>
          <a:p>
            <a:pPr marL="0" indent="0" defTabSz="685800" fontAlgn="auto">
              <a:spcBef>
                <a:spcPts val="750"/>
              </a:spcBef>
              <a:spcAft>
                <a:spcPts val="0"/>
              </a:spcAft>
              <a:buNone/>
            </a:pPr>
            <a:endParaRPr lang="en-US" sz="300" b="0" dirty="0">
              <a:latin typeface="Calibri" panose="020F0502020204030204"/>
            </a:endParaRPr>
          </a:p>
          <a:p>
            <a:pPr marL="0" indent="0" defTabSz="685800" fontAlgn="auto">
              <a:spcBef>
                <a:spcPts val="750"/>
              </a:spcBef>
              <a:spcAft>
                <a:spcPts val="0"/>
              </a:spcAft>
              <a:buNone/>
            </a:pPr>
            <a:endParaRPr lang="en-US" sz="1400" b="0" dirty="0"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8A830B-6605-F14D-B783-D0B50A848B21}"/>
              </a:ext>
            </a:extLst>
          </p:cNvPr>
          <p:cNvGrpSpPr/>
          <p:nvPr/>
        </p:nvGrpSpPr>
        <p:grpSpPr>
          <a:xfrm>
            <a:off x="628650" y="3663569"/>
            <a:ext cx="7770811" cy="2171256"/>
            <a:chOff x="421764" y="3204883"/>
            <a:chExt cx="11531352" cy="322199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B857245-E9C8-F541-8054-DDF06D995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764" y="3204883"/>
              <a:ext cx="11531352" cy="322199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8970CAF-C143-624E-8436-C6D9923F261A}"/>
                </a:ext>
              </a:extLst>
            </p:cNvPr>
            <p:cNvSpPr/>
            <p:nvPr/>
          </p:nvSpPr>
          <p:spPr>
            <a:xfrm>
              <a:off x="690880" y="3316941"/>
              <a:ext cx="168836" cy="1120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BDCA0E5-FCF5-B74A-9EC3-C854F68C5807}"/>
              </a:ext>
            </a:extLst>
          </p:cNvPr>
          <p:cNvSpPr/>
          <p:nvPr/>
        </p:nvSpPr>
        <p:spPr>
          <a:xfrm>
            <a:off x="420624" y="2849186"/>
            <a:ext cx="8094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0" dirty="0">
                <a:solidFill>
                  <a:schemeClr val="tx1"/>
                </a:solidFill>
                <a:latin typeface="Calibri" panose="020F0502020204030204"/>
              </a:rPr>
              <a:t>Example OD test from Apache/</a:t>
            </a:r>
            <a:r>
              <a:rPr lang="en-US" sz="2400" b="0" dirty="0" err="1">
                <a:solidFill>
                  <a:schemeClr val="tx1"/>
                </a:solidFill>
                <a:latin typeface="Calibri" panose="020F0502020204030204"/>
              </a:rPr>
              <a:t>ShardingSphere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/>
              </a:rPr>
              <a:t>-</a:t>
            </a:r>
            <a:r>
              <a:rPr lang="en-US" sz="2400" b="0" dirty="0" err="1">
                <a:solidFill>
                  <a:schemeClr val="tx1"/>
                </a:solidFill>
                <a:latin typeface="Calibri" panose="020F0502020204030204"/>
              </a:rPr>
              <a:t>ElasticJob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/>
              </a:rPr>
              <a:t>-Lite (6.1k stars):</a:t>
            </a:r>
          </a:p>
        </p:txBody>
      </p:sp>
    </p:spTree>
    <p:extLst>
      <p:ext uri="{BB962C8B-B14F-4D97-AF65-F5344CB8AC3E}">
        <p14:creationId xmlns:p14="http://schemas.microsoft.com/office/powerpoint/2010/main" val="39214351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3035-08FA-E843-9A80-F019CF98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Order-dependent test – Example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31833-3F18-274E-9D02-3B18E54D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B6AF5-A8DC-104F-893B-45080E8E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90537-E871-1A44-A0D1-FF0C2C75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1C283A-DB5A-0149-9B35-D7F5EC9AD70D}"/>
              </a:ext>
            </a:extLst>
          </p:cNvPr>
          <p:cNvSpPr txBox="1">
            <a:spLocks/>
          </p:cNvSpPr>
          <p:nvPr/>
        </p:nvSpPr>
        <p:spPr>
          <a:xfrm>
            <a:off x="49564" y="1257621"/>
            <a:ext cx="9140156" cy="12692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685800" fontAlgn="auto">
              <a:spcBef>
                <a:spcPts val="75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  <a:latin typeface="Calibri" panose="020F0502020204030204"/>
              </a:rPr>
              <a:t>Line 3</a:t>
            </a:r>
            <a:r>
              <a:rPr lang="en-US" b="0" dirty="0">
                <a:latin typeface="Calibri" panose="020F0502020204030204"/>
              </a:rPr>
              <a:t> checks that an instance of a class variable is shut down.</a:t>
            </a:r>
          </a:p>
          <a:p>
            <a:pPr marL="0" lvl="0" indent="0" defTabSz="685800" fontAlgn="auto">
              <a:spcBef>
                <a:spcPts val="750"/>
              </a:spcBef>
              <a:spcAft>
                <a:spcPts val="0"/>
              </a:spcAft>
              <a:buNone/>
            </a:pPr>
            <a:r>
              <a:rPr lang="en-US" b="0" dirty="0">
                <a:latin typeface="Calibri" panose="020F0502020204030204"/>
              </a:rPr>
              <a:t>But the instance can be started and not shutdown by other tests (</a:t>
            </a:r>
            <a:r>
              <a:rPr lang="en-US" dirty="0">
                <a:solidFill>
                  <a:schemeClr val="accent6"/>
                </a:solidFill>
                <a:latin typeface="Calibri" panose="020F0502020204030204"/>
              </a:rPr>
              <a:t>Line 7</a:t>
            </a:r>
            <a:r>
              <a:rPr lang="en-US" b="0" dirty="0">
                <a:latin typeface="Calibri" panose="020F0502020204030204"/>
              </a:rPr>
              <a:t>)!</a:t>
            </a:r>
          </a:p>
          <a:p>
            <a:pPr marL="0" lvl="0" indent="0" defTabSz="685800" fontAlgn="auto">
              <a:spcBef>
                <a:spcPts val="750"/>
              </a:spcBef>
              <a:spcAft>
                <a:spcPts val="0"/>
              </a:spcAft>
              <a:buNone/>
            </a:pPr>
            <a:endParaRPr lang="en-US" sz="1600" b="0" dirty="0">
              <a:latin typeface="Calibri" panose="020F0502020204030204"/>
            </a:endParaRPr>
          </a:p>
          <a:p>
            <a:pPr marL="0" lvl="0" indent="0" defTabSz="685800" fontAlgn="auto">
              <a:spcBef>
                <a:spcPts val="750"/>
              </a:spcBef>
              <a:spcAft>
                <a:spcPts val="0"/>
              </a:spcAft>
              <a:buNone/>
            </a:pPr>
            <a:endParaRPr lang="en-US" sz="1600" b="0" dirty="0">
              <a:latin typeface="Calibri" panose="020F0502020204030204"/>
            </a:endParaRPr>
          </a:p>
          <a:p>
            <a:pPr marL="0" indent="0" defTabSz="685800" fontAlgn="auto">
              <a:spcBef>
                <a:spcPts val="750"/>
              </a:spcBef>
              <a:spcAft>
                <a:spcPts val="0"/>
              </a:spcAft>
              <a:buNone/>
            </a:pPr>
            <a:endParaRPr lang="en-US" sz="1800" b="0" dirty="0">
              <a:latin typeface="Calibri" panose="020F050202020403020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40760B-225C-A740-9F4A-1644E280152B}"/>
              </a:ext>
            </a:extLst>
          </p:cNvPr>
          <p:cNvGrpSpPr/>
          <p:nvPr/>
        </p:nvGrpSpPr>
        <p:grpSpPr>
          <a:xfrm>
            <a:off x="628650" y="3663569"/>
            <a:ext cx="7770811" cy="2171256"/>
            <a:chOff x="421764" y="3204883"/>
            <a:chExt cx="11531352" cy="322199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E163F61-CF5E-7448-93C5-087EBBF75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764" y="3204883"/>
              <a:ext cx="11531352" cy="32219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BBE84E-9CE1-CE47-8547-4CEFB320004F}"/>
                </a:ext>
              </a:extLst>
            </p:cNvPr>
            <p:cNvSpPr/>
            <p:nvPr/>
          </p:nvSpPr>
          <p:spPr>
            <a:xfrm>
              <a:off x="690880" y="3316941"/>
              <a:ext cx="168836" cy="1120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0F8CF-B547-9E47-BB14-4BA196946ACE}"/>
              </a:ext>
            </a:extLst>
          </p:cNvPr>
          <p:cNvSpPr/>
          <p:nvPr/>
        </p:nvSpPr>
        <p:spPr>
          <a:xfrm>
            <a:off x="420624" y="2849186"/>
            <a:ext cx="8094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0" dirty="0">
                <a:solidFill>
                  <a:schemeClr val="tx1"/>
                </a:solidFill>
                <a:latin typeface="Calibri" panose="020F0502020204030204"/>
              </a:rPr>
              <a:t>Example OD test from Apache/</a:t>
            </a:r>
            <a:r>
              <a:rPr lang="en-US" sz="2400" b="0" dirty="0" err="1">
                <a:solidFill>
                  <a:schemeClr val="tx1"/>
                </a:solidFill>
                <a:latin typeface="Calibri" panose="020F0502020204030204"/>
              </a:rPr>
              <a:t>ShardingSphere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/>
              </a:rPr>
              <a:t>-</a:t>
            </a:r>
            <a:r>
              <a:rPr lang="en-US" sz="2400" b="0" dirty="0" err="1">
                <a:solidFill>
                  <a:schemeClr val="tx1"/>
                </a:solidFill>
                <a:latin typeface="Calibri" panose="020F0502020204030204"/>
              </a:rPr>
              <a:t>ElasticJob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/>
              </a:rPr>
              <a:t>-Lite (6.1k stars):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B7EDA9-DC6C-AD47-8081-A7A5D7D332B0}"/>
              </a:ext>
            </a:extLst>
          </p:cNvPr>
          <p:cNvSpPr/>
          <p:nvPr/>
        </p:nvSpPr>
        <p:spPr>
          <a:xfrm>
            <a:off x="179163" y="4596035"/>
            <a:ext cx="8468607" cy="251460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b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7919CF-5380-1E41-84F9-0BE5338A3124}"/>
              </a:ext>
            </a:extLst>
          </p:cNvPr>
          <p:cNvSpPr/>
          <p:nvPr/>
        </p:nvSpPr>
        <p:spPr>
          <a:xfrm>
            <a:off x="179163" y="5593573"/>
            <a:ext cx="8468607" cy="251460"/>
          </a:xfrm>
          <a:prstGeom prst="rect">
            <a:avLst/>
          </a:prstGeom>
          <a:solidFill>
            <a:schemeClr val="accent6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b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54435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3035-08FA-E843-9A80-F019CF98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Order-dependent test – Example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31833-3F18-274E-9D02-3B18E54D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B6AF5-A8DC-104F-893B-45080E8E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90537-E871-1A44-A0D1-FF0C2C75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40760B-225C-A740-9F4A-1644E280152B}"/>
              </a:ext>
            </a:extLst>
          </p:cNvPr>
          <p:cNvGrpSpPr/>
          <p:nvPr/>
        </p:nvGrpSpPr>
        <p:grpSpPr>
          <a:xfrm>
            <a:off x="585366" y="2943950"/>
            <a:ext cx="7770811" cy="2171256"/>
            <a:chOff x="421764" y="3204883"/>
            <a:chExt cx="11531352" cy="322199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E163F61-CF5E-7448-93C5-087EBBF75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764" y="3204883"/>
              <a:ext cx="11531352" cy="32219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BBE84E-9CE1-CE47-8547-4CEFB320004F}"/>
                </a:ext>
              </a:extLst>
            </p:cNvPr>
            <p:cNvSpPr/>
            <p:nvPr/>
          </p:nvSpPr>
          <p:spPr>
            <a:xfrm>
              <a:off x="690880" y="3316941"/>
              <a:ext cx="168836" cy="1120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0F8CF-B547-9E47-BB14-4BA196946ACE}"/>
              </a:ext>
            </a:extLst>
          </p:cNvPr>
          <p:cNvSpPr/>
          <p:nvPr/>
        </p:nvSpPr>
        <p:spPr>
          <a:xfrm>
            <a:off x="377340" y="2129567"/>
            <a:ext cx="8094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0" dirty="0">
                <a:solidFill>
                  <a:schemeClr val="tx1"/>
                </a:solidFill>
                <a:latin typeface="Calibri" panose="020F0502020204030204"/>
              </a:rPr>
              <a:t>Example OD test from Apache/</a:t>
            </a:r>
            <a:r>
              <a:rPr lang="en-US" sz="2400" b="0" dirty="0" err="1">
                <a:solidFill>
                  <a:schemeClr val="tx1"/>
                </a:solidFill>
                <a:latin typeface="Calibri" panose="020F0502020204030204"/>
              </a:rPr>
              <a:t>ShardingSphere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/>
              </a:rPr>
              <a:t>-</a:t>
            </a:r>
            <a:r>
              <a:rPr lang="en-US" sz="2400" b="0" dirty="0" err="1">
                <a:solidFill>
                  <a:schemeClr val="tx1"/>
                </a:solidFill>
                <a:latin typeface="Calibri" panose="020F0502020204030204"/>
              </a:rPr>
              <a:t>ElasticJob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/>
              </a:rPr>
              <a:t>-Lite (6.1k stars):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680BC6-10EB-DB48-9ADC-EECD8DF3EA34}"/>
              </a:ext>
            </a:extLst>
          </p:cNvPr>
          <p:cNvSpPr txBox="1"/>
          <p:nvPr/>
        </p:nvSpPr>
        <p:spPr>
          <a:xfrm rot="1315548">
            <a:off x="6906797" y="692926"/>
            <a:ext cx="3626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tx1"/>
                </a:solidFill>
                <a:latin typeface="Calibri" panose="020F0502020204030204"/>
              </a:rPr>
              <a:t>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F55753-E78B-9941-BAAC-A330944F589C}"/>
              </a:ext>
            </a:extLst>
          </p:cNvPr>
          <p:cNvSpPr txBox="1"/>
          <p:nvPr/>
        </p:nvSpPr>
        <p:spPr>
          <a:xfrm rot="20591941">
            <a:off x="6455267" y="759359"/>
            <a:ext cx="3626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tx1"/>
                </a:solidFill>
                <a:latin typeface="Calibri" panose="020F0502020204030204"/>
              </a:rPr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A1A6BB-E48A-0349-A901-872BEBE85C8C}"/>
              </a:ext>
            </a:extLst>
          </p:cNvPr>
          <p:cNvSpPr txBox="1"/>
          <p:nvPr/>
        </p:nvSpPr>
        <p:spPr>
          <a:xfrm>
            <a:off x="6742943" y="767426"/>
            <a:ext cx="3626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tx1"/>
                </a:solidFill>
                <a:latin typeface="Calibri" panose="020F0502020204030204"/>
              </a:rPr>
              <a:t>?</a:t>
            </a:r>
          </a:p>
        </p:txBody>
      </p:sp>
      <p:pic>
        <p:nvPicPr>
          <p:cNvPr id="32" name="Graphic 31" descr="Smiling face with no fill">
            <a:extLst>
              <a:ext uri="{FF2B5EF4-FFF2-40B4-BE49-F238E27FC236}">
                <a16:creationId xmlns:a16="http://schemas.microsoft.com/office/drawing/2014/main" id="{9D23009E-589D-5E43-A241-74751BA50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1374" y="1169640"/>
            <a:ext cx="747275" cy="747275"/>
          </a:xfrm>
          <a:prstGeom prst="rect">
            <a:avLst/>
          </a:prstGeom>
        </p:spPr>
      </p:pic>
      <p:pic>
        <p:nvPicPr>
          <p:cNvPr id="34" name="Picture 5">
            <a:extLst>
              <a:ext uri="{FF2B5EF4-FFF2-40B4-BE49-F238E27FC236}">
                <a16:creationId xmlns:a16="http://schemas.microsoft.com/office/drawing/2014/main" id="{8B04764D-2618-014B-B524-24F7678C6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53" y="1720540"/>
            <a:ext cx="350864" cy="31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5">
            <a:extLst>
              <a:ext uri="{FF2B5EF4-FFF2-40B4-BE49-F238E27FC236}">
                <a16:creationId xmlns:a16="http://schemas.microsoft.com/office/drawing/2014/main" id="{476F9805-E30B-1349-A27C-F046E7983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053" y="1709380"/>
            <a:ext cx="350864" cy="31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1AAF858-A564-4B45-93E3-70EBC4BF42E6}"/>
              </a:ext>
            </a:extLst>
          </p:cNvPr>
          <p:cNvSpPr/>
          <p:nvPr/>
        </p:nvSpPr>
        <p:spPr>
          <a:xfrm>
            <a:off x="1249318" y="1253148"/>
            <a:ext cx="552074" cy="552074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C8534FD-D08F-044A-BB9F-60A7054E6537}"/>
              </a:ext>
            </a:extLst>
          </p:cNvPr>
          <p:cNvSpPr/>
          <p:nvPr/>
        </p:nvSpPr>
        <p:spPr>
          <a:xfrm>
            <a:off x="2086135" y="1253148"/>
            <a:ext cx="552074" cy="552074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Picture 2" descr="http://www.iconshock.com/img_jpg/BETA/general/jpg/256/cross_icon.jpg">
            <a:extLst>
              <a:ext uri="{FF2B5EF4-FFF2-40B4-BE49-F238E27FC236}">
                <a16:creationId xmlns:a16="http://schemas.microsoft.com/office/drawing/2014/main" id="{3BF0BE24-4F49-A649-B4F5-7FF949F3F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99" y="1785019"/>
            <a:ext cx="295556" cy="29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>
            <a:extLst>
              <a:ext uri="{FF2B5EF4-FFF2-40B4-BE49-F238E27FC236}">
                <a16:creationId xmlns:a16="http://schemas.microsoft.com/office/drawing/2014/main" id="{3F5C5ED3-95B6-A64D-81C0-931E6F597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900" y="1763221"/>
            <a:ext cx="350864" cy="31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F1C2D4A-4A6C-734E-8F34-E42D9D77F8CA}"/>
              </a:ext>
            </a:extLst>
          </p:cNvPr>
          <p:cNvSpPr/>
          <p:nvPr/>
        </p:nvSpPr>
        <p:spPr>
          <a:xfrm>
            <a:off x="4935872" y="1249695"/>
            <a:ext cx="552074" cy="552074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A92B43C-A1B7-944F-9F40-756D57202E9C}"/>
              </a:ext>
            </a:extLst>
          </p:cNvPr>
          <p:cNvSpPr/>
          <p:nvPr/>
        </p:nvSpPr>
        <p:spPr>
          <a:xfrm>
            <a:off x="5772690" y="1249695"/>
            <a:ext cx="552074" cy="552074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FE0B3E9-F7AD-CA42-A365-9D10C448A605}"/>
              </a:ext>
            </a:extLst>
          </p:cNvPr>
          <p:cNvSpPr/>
          <p:nvPr/>
        </p:nvSpPr>
        <p:spPr>
          <a:xfrm>
            <a:off x="5659071" y="2834173"/>
            <a:ext cx="552074" cy="552074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71E9738-F44F-B64A-B247-3292C5389D20}"/>
              </a:ext>
            </a:extLst>
          </p:cNvPr>
          <p:cNvSpPr/>
          <p:nvPr/>
        </p:nvSpPr>
        <p:spPr>
          <a:xfrm>
            <a:off x="6919039" y="4561041"/>
            <a:ext cx="552074" cy="552074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Graphic 32" descr="Angry face with no fill">
            <a:extLst>
              <a:ext uri="{FF2B5EF4-FFF2-40B4-BE49-F238E27FC236}">
                <a16:creationId xmlns:a16="http://schemas.microsoft.com/office/drawing/2014/main" id="{681CCBE0-0778-9843-8528-C776936111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1189" y="1090264"/>
            <a:ext cx="774293" cy="7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93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40" grpId="0" animBg="1"/>
      <p:bldP spid="4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2)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742154-05E0-4FD4-B04E-B92FD3670A3A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674D8-FFD8-9342-BE2D-BA847F5F0C9A}"/>
              </a:ext>
            </a:extLst>
          </p:cNvPr>
          <p:cNvSpPr txBox="1"/>
          <p:nvPr/>
        </p:nvSpPr>
        <p:spPr>
          <a:xfrm>
            <a:off x="476657" y="5224983"/>
            <a:ext cx="8094726" cy="120032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Why would developers ever run tests in different orders?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What are the benefits of doing so?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Name as many as you can.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53E676-2F32-A5B2-49E6-CCFC052F9088}"/>
              </a:ext>
            </a:extLst>
          </p:cNvPr>
          <p:cNvGrpSpPr/>
          <p:nvPr/>
        </p:nvGrpSpPr>
        <p:grpSpPr>
          <a:xfrm>
            <a:off x="585366" y="2943950"/>
            <a:ext cx="7770811" cy="2171256"/>
            <a:chOff x="421764" y="3204883"/>
            <a:chExt cx="11531352" cy="322199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16956A8-665A-E834-1ABB-4A28E09E6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764" y="3204883"/>
              <a:ext cx="11531352" cy="3221995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65A8BEC-F346-4DE6-26E9-C5F291E986A7}"/>
                </a:ext>
              </a:extLst>
            </p:cNvPr>
            <p:cNvSpPr/>
            <p:nvPr/>
          </p:nvSpPr>
          <p:spPr>
            <a:xfrm>
              <a:off x="690880" y="3316941"/>
              <a:ext cx="168836" cy="1120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91693B9-C843-F45D-58A1-64BEB0521D3E}"/>
              </a:ext>
            </a:extLst>
          </p:cNvPr>
          <p:cNvSpPr/>
          <p:nvPr/>
        </p:nvSpPr>
        <p:spPr>
          <a:xfrm>
            <a:off x="377340" y="2129567"/>
            <a:ext cx="8094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0" dirty="0">
                <a:solidFill>
                  <a:schemeClr val="tx1"/>
                </a:solidFill>
                <a:latin typeface="Calibri" panose="020F0502020204030204"/>
              </a:rPr>
              <a:t>Example OD test from Apache/</a:t>
            </a:r>
            <a:r>
              <a:rPr lang="en-US" sz="2400" b="0" dirty="0" err="1">
                <a:solidFill>
                  <a:schemeClr val="tx1"/>
                </a:solidFill>
                <a:latin typeface="Calibri" panose="020F0502020204030204"/>
              </a:rPr>
              <a:t>ShardingSphere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/>
              </a:rPr>
              <a:t>-</a:t>
            </a:r>
            <a:r>
              <a:rPr lang="en-US" sz="2400" b="0" dirty="0" err="1">
                <a:solidFill>
                  <a:schemeClr val="tx1"/>
                </a:solidFill>
                <a:latin typeface="Calibri" panose="020F0502020204030204"/>
              </a:rPr>
              <a:t>ElasticJob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/>
              </a:rPr>
              <a:t>-Lite (6.1k stars):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3E140D-17E1-FFB7-4B58-A9C84CB268BB}"/>
              </a:ext>
            </a:extLst>
          </p:cNvPr>
          <p:cNvSpPr txBox="1"/>
          <p:nvPr/>
        </p:nvSpPr>
        <p:spPr>
          <a:xfrm rot="1315548">
            <a:off x="6906797" y="692926"/>
            <a:ext cx="3626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tx1"/>
                </a:solidFill>
                <a:latin typeface="Calibri" panose="020F0502020204030204"/>
              </a:rPr>
              <a:t>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9F7480-4024-9A68-C5DE-5A93E4BAEA6A}"/>
              </a:ext>
            </a:extLst>
          </p:cNvPr>
          <p:cNvSpPr txBox="1"/>
          <p:nvPr/>
        </p:nvSpPr>
        <p:spPr>
          <a:xfrm rot="20591941">
            <a:off x="6455267" y="759359"/>
            <a:ext cx="3626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tx1"/>
                </a:solidFill>
                <a:latin typeface="Calibri" panose="020F0502020204030204"/>
              </a:rPr>
              <a:t>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0DF604-D26B-B2CE-B104-15665FFC1ED2}"/>
              </a:ext>
            </a:extLst>
          </p:cNvPr>
          <p:cNvSpPr txBox="1"/>
          <p:nvPr/>
        </p:nvSpPr>
        <p:spPr>
          <a:xfrm>
            <a:off x="6742943" y="767426"/>
            <a:ext cx="3626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tx1"/>
                </a:solidFill>
                <a:latin typeface="Calibri" panose="020F0502020204030204"/>
              </a:rPr>
              <a:t>?</a:t>
            </a:r>
          </a:p>
        </p:txBody>
      </p:sp>
      <p:pic>
        <p:nvPicPr>
          <p:cNvPr id="41" name="Graphic 40" descr="Smiling face with no fill">
            <a:extLst>
              <a:ext uri="{FF2B5EF4-FFF2-40B4-BE49-F238E27FC236}">
                <a16:creationId xmlns:a16="http://schemas.microsoft.com/office/drawing/2014/main" id="{4093FF80-1B5B-C63D-AC18-7B9126979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1374" y="1169640"/>
            <a:ext cx="747275" cy="747275"/>
          </a:xfrm>
          <a:prstGeom prst="rect">
            <a:avLst/>
          </a:prstGeom>
        </p:spPr>
      </p:pic>
      <p:pic>
        <p:nvPicPr>
          <p:cNvPr id="42" name="Picture 5">
            <a:extLst>
              <a:ext uri="{FF2B5EF4-FFF2-40B4-BE49-F238E27FC236}">
                <a16:creationId xmlns:a16="http://schemas.microsoft.com/office/drawing/2014/main" id="{1A696208-7F82-4DF2-42C1-17600FBDD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53" y="1720540"/>
            <a:ext cx="350864" cy="31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5">
            <a:extLst>
              <a:ext uri="{FF2B5EF4-FFF2-40B4-BE49-F238E27FC236}">
                <a16:creationId xmlns:a16="http://schemas.microsoft.com/office/drawing/2014/main" id="{6138D946-2A3D-D6DB-F128-F63F43BDA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053" y="1709380"/>
            <a:ext cx="350864" cy="31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1D21C92-665C-0558-6B3E-C13A8C994CAD}"/>
              </a:ext>
            </a:extLst>
          </p:cNvPr>
          <p:cNvSpPr/>
          <p:nvPr/>
        </p:nvSpPr>
        <p:spPr>
          <a:xfrm>
            <a:off x="1249318" y="1253148"/>
            <a:ext cx="552074" cy="552074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E21E551-1FC5-D086-19FB-F30576AA5F77}"/>
              </a:ext>
            </a:extLst>
          </p:cNvPr>
          <p:cNvSpPr/>
          <p:nvPr/>
        </p:nvSpPr>
        <p:spPr>
          <a:xfrm>
            <a:off x="2086135" y="1253148"/>
            <a:ext cx="552074" cy="552074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6" name="Picture 2" descr="http://www.iconshock.com/img_jpg/BETA/general/jpg/256/cross_icon.jpg">
            <a:extLst>
              <a:ext uri="{FF2B5EF4-FFF2-40B4-BE49-F238E27FC236}">
                <a16:creationId xmlns:a16="http://schemas.microsoft.com/office/drawing/2014/main" id="{F9999923-5D00-22D1-665E-D10893199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99" y="1785019"/>
            <a:ext cx="295556" cy="29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">
            <a:extLst>
              <a:ext uri="{FF2B5EF4-FFF2-40B4-BE49-F238E27FC236}">
                <a16:creationId xmlns:a16="http://schemas.microsoft.com/office/drawing/2014/main" id="{BC0DBF31-3741-CA26-B68D-C3065D4D5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900" y="1763221"/>
            <a:ext cx="350864" cy="31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FC2940C-4C71-D136-31F9-9232F79C660A}"/>
              </a:ext>
            </a:extLst>
          </p:cNvPr>
          <p:cNvSpPr/>
          <p:nvPr/>
        </p:nvSpPr>
        <p:spPr>
          <a:xfrm>
            <a:off x="4935872" y="1249695"/>
            <a:ext cx="552074" cy="552074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976BDD7-C65B-9607-1B3A-E91B16A62E24}"/>
              </a:ext>
            </a:extLst>
          </p:cNvPr>
          <p:cNvSpPr/>
          <p:nvPr/>
        </p:nvSpPr>
        <p:spPr>
          <a:xfrm>
            <a:off x="5772690" y="1249695"/>
            <a:ext cx="552074" cy="552074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FEF719C-C5A1-CCD2-94AE-9DC5A1DCB49A}"/>
              </a:ext>
            </a:extLst>
          </p:cNvPr>
          <p:cNvSpPr/>
          <p:nvPr/>
        </p:nvSpPr>
        <p:spPr>
          <a:xfrm>
            <a:off x="5659071" y="2834173"/>
            <a:ext cx="552074" cy="552074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AA0A90B-4605-7FAB-9F6A-B801A6921DE0}"/>
              </a:ext>
            </a:extLst>
          </p:cNvPr>
          <p:cNvSpPr/>
          <p:nvPr/>
        </p:nvSpPr>
        <p:spPr>
          <a:xfrm>
            <a:off x="6919039" y="4561041"/>
            <a:ext cx="552074" cy="552074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2" name="Graphic 51" descr="Angry face with no fill">
            <a:extLst>
              <a:ext uri="{FF2B5EF4-FFF2-40B4-BE49-F238E27FC236}">
                <a16:creationId xmlns:a16="http://schemas.microsoft.com/office/drawing/2014/main" id="{605D4386-8C22-2E3B-E2BF-03B865C330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1189" y="1090264"/>
            <a:ext cx="774293" cy="7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50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8" grpId="0" animBg="1"/>
      <p:bldP spid="4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6F16-5DA5-CC45-90D8-EA1CA6E7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" y="249237"/>
            <a:ext cx="9048750" cy="915987"/>
          </a:xfrm>
        </p:spPr>
        <p:txBody>
          <a:bodyPr/>
          <a:lstStyle/>
          <a:p>
            <a:r>
              <a:rPr lang="en-US" dirty="0"/>
              <a:t>Why should we care about </a:t>
            </a:r>
            <a:br>
              <a:rPr lang="en-US" dirty="0"/>
            </a:br>
            <a:r>
              <a:rPr lang="en-US" dirty="0"/>
              <a:t>OD tests?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0AC39-5964-FA4C-8EBD-6F97609E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69E3F-C195-4F4E-AB19-0DA2C8E8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EC603-5337-4540-8856-E123A0F4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571EDA-43EF-2C4C-88E6-B45196184B47}"/>
              </a:ext>
            </a:extLst>
          </p:cNvPr>
          <p:cNvSpPr txBox="1">
            <a:spLocks/>
          </p:cNvSpPr>
          <p:nvPr/>
        </p:nvSpPr>
        <p:spPr bwMode="auto">
          <a:xfrm>
            <a:off x="429534" y="1210500"/>
            <a:ext cx="7886700" cy="1219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Make test outcomes </a:t>
            </a:r>
            <a:r>
              <a:rPr lang="en-US" kern="0" dirty="0">
                <a:solidFill>
                  <a:srgbClr val="FF0000"/>
                </a:solidFill>
              </a:rPr>
              <a:t>inconsistent</a:t>
            </a:r>
            <a:r>
              <a:rPr lang="en-US" kern="0" dirty="0"/>
              <a:t> -&gt; may lead developers to manually debug </a:t>
            </a:r>
            <a:r>
              <a:rPr lang="en-US" u="sng" kern="0" dirty="0"/>
              <a:t>nonexistent</a:t>
            </a:r>
            <a:r>
              <a:rPr lang="en-US" kern="0" dirty="0"/>
              <a:t> faults in their current changes and rerun tests</a:t>
            </a:r>
          </a:p>
          <a:p>
            <a:pPr marL="0" indent="0">
              <a:buClr>
                <a:schemeClr val="tx1"/>
              </a:buClr>
              <a:buFont typeface="Monotype Sorts" charset="2"/>
              <a:buNone/>
            </a:pPr>
            <a:endParaRPr lang="en-US" sz="150" kern="0" dirty="0">
              <a:solidFill>
                <a:srgbClr val="FF0000"/>
              </a:solidFill>
            </a:endParaRPr>
          </a:p>
          <a:p>
            <a:endParaRPr lang="en-US" kern="0" dirty="0"/>
          </a:p>
          <a:p>
            <a:pPr marL="0" indent="0">
              <a:buFont typeface="Monotype Sorts" charset="2"/>
              <a:buNone/>
            </a:pPr>
            <a:endParaRPr lang="en-US" kern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08700C-53FF-FC4F-A6CF-BDB2CBD4DA05}"/>
              </a:ext>
            </a:extLst>
          </p:cNvPr>
          <p:cNvSpPr/>
          <p:nvPr/>
        </p:nvSpPr>
        <p:spPr>
          <a:xfrm>
            <a:off x="408187" y="2977471"/>
            <a:ext cx="8379197" cy="313072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3200" b="0" kern="0" dirty="0">
                <a:solidFill>
                  <a:schemeClr val="tx1"/>
                </a:solidFill>
                <a:latin typeface="Arial"/>
                <a:sym typeface="Arial"/>
              </a:rPr>
              <a:t>Test orders often change: </a:t>
            </a:r>
            <a:br>
              <a:rPr lang="en-US" sz="3200" b="0" kern="0" dirty="0">
                <a:solidFill>
                  <a:schemeClr val="tx1"/>
                </a:solidFill>
                <a:latin typeface="Arial"/>
                <a:sym typeface="Arial"/>
              </a:rPr>
            </a:br>
            <a:r>
              <a:rPr lang="en-US" sz="2400" b="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1) Many </a:t>
            </a:r>
            <a:r>
              <a:rPr lang="en-US" sz="2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testing frameworks do not guarantee test order</a:t>
            </a:r>
            <a:r>
              <a:rPr lang="en-US" sz="2400" b="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. E.g., JUnit tests ran in different orders on Java 6 vs. 7</a:t>
            </a:r>
            <a:r>
              <a:rPr lang="en-US" sz="2400" b="0" kern="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1,2</a:t>
            </a:r>
            <a:r>
              <a:rPr lang="en-US" sz="2400" b="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and Surefire by default runs test classes in different orders</a:t>
            </a:r>
          </a:p>
          <a:p>
            <a:pPr defTabSz="914378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2400" b="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2) </a:t>
            </a:r>
            <a:r>
              <a:rPr lang="en-US" sz="2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Regression testing techniques (e.g., parallelizing tests) produce different orders</a:t>
            </a:r>
            <a:r>
              <a:rPr lang="en-US" sz="2400" b="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to </a:t>
            </a:r>
            <a:r>
              <a:rPr lang="en-US" sz="2400" b="0" kern="0" dirty="0">
                <a:solidFill>
                  <a:schemeClr val="tx1"/>
                </a:solidFill>
                <a:latin typeface="Arial"/>
                <a:sym typeface="Arial"/>
              </a:rPr>
              <a:t>determine test outcomes sooner</a:t>
            </a:r>
            <a:endParaRPr lang="en-US" sz="700" b="0" kern="0" dirty="0">
              <a:solidFill>
                <a:schemeClr val="tx1"/>
              </a:solidFill>
              <a:latin typeface="Arial"/>
              <a:sym typeface="Arial"/>
            </a:endParaRPr>
          </a:p>
          <a:p>
            <a:pPr defTabSz="914378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US" sz="2800" b="0" kern="0" dirty="0">
              <a:solidFill>
                <a:schemeClr val="tx1"/>
              </a:solidFill>
              <a:latin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06679-0349-0141-B450-7D535E595DE1}"/>
              </a:ext>
            </a:extLst>
          </p:cNvPr>
          <p:cNvSpPr txBox="1"/>
          <p:nvPr/>
        </p:nvSpPr>
        <p:spPr>
          <a:xfrm>
            <a:off x="408187" y="5677305"/>
            <a:ext cx="5780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100" b="0" kern="0" baseline="3000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1</a:t>
            </a:r>
            <a:r>
              <a:rPr lang="en-US" sz="1100" b="0" kern="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http://</a:t>
            </a:r>
            <a:r>
              <a:rPr lang="en-US" sz="1100" b="0" kern="0" dirty="0" err="1">
                <a:solidFill>
                  <a:schemeClr val="tx1"/>
                </a:solidFill>
                <a:latin typeface="Arial"/>
                <a:cs typeface="Arial"/>
                <a:sym typeface="Arial"/>
              </a:rPr>
              <a:t>intellijava.blogspot.com</a:t>
            </a:r>
            <a:r>
              <a:rPr lang="en-US" sz="1100" b="0" kern="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/2012/05/junit-and-java-7.html</a:t>
            </a:r>
          </a:p>
          <a:p>
            <a:pPr defTabSz="914378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100" b="0" kern="0" baseline="3000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2</a:t>
            </a:r>
            <a:r>
              <a:rPr lang="en-US" sz="1100" b="0" kern="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https://</a:t>
            </a:r>
            <a:r>
              <a:rPr lang="en-US" sz="1100" b="0" kern="0" dirty="0" err="1">
                <a:solidFill>
                  <a:schemeClr val="tx1"/>
                </a:solidFill>
                <a:latin typeface="Arial"/>
                <a:cs typeface="Arial"/>
                <a:sym typeface="Arial"/>
              </a:rPr>
              <a:t>coderanch.com</a:t>
            </a:r>
            <a:r>
              <a:rPr lang="en-US" sz="1100" b="0" kern="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/t/600985/engineering/Maintaining-order-JUnit-tests-JDK </a:t>
            </a:r>
          </a:p>
        </p:txBody>
      </p:sp>
    </p:spTree>
    <p:extLst>
      <p:ext uri="{BB962C8B-B14F-4D97-AF65-F5344CB8AC3E}">
        <p14:creationId xmlns:p14="http://schemas.microsoft.com/office/powerpoint/2010/main" val="42850417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7FDE-7FBD-3D4C-814C-1A004374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C100A-255E-4344-842F-CEA5AA65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Quiz 1 review</a:t>
            </a:r>
          </a:p>
          <a:p>
            <a:r>
              <a:rPr lang="en-US" sz="2400" dirty="0"/>
              <a:t>Quiz 2 (please be sure to put your name exactly as it appears on Blackboard -- first name(s) then last name(s), you will lose points otherwise)</a:t>
            </a:r>
          </a:p>
          <a:p>
            <a:r>
              <a:rPr lang="en-US" sz="2400" dirty="0"/>
              <a:t>Questions for Assignment 2</a:t>
            </a:r>
          </a:p>
          <a:p>
            <a:pPr lvl="1"/>
            <a:r>
              <a:rPr lang="en-US" sz="2000" dirty="0"/>
              <a:t>10 inputs are due 11:59PM TODAY, all inputs will have a response by this weekend</a:t>
            </a:r>
          </a:p>
          <a:p>
            <a:pPr lvl="1"/>
            <a:r>
              <a:rPr lang="en-US" sz="2000" dirty="0">
                <a:hlinkClick r:id="rId2"/>
              </a:rPr>
              <a:t>https://cs.gmu.edu/~winglam/classes/637/assigns/assign02.html</a:t>
            </a:r>
            <a:r>
              <a:rPr lang="en-US" sz="2000" dirty="0"/>
              <a:t> </a:t>
            </a:r>
          </a:p>
          <a:p>
            <a:r>
              <a:rPr lang="en-US" sz="2400" dirty="0"/>
              <a:t>Lecture on model-driven test design (MDTD)</a:t>
            </a:r>
          </a:p>
          <a:p>
            <a:r>
              <a:rPr lang="en-US" sz="2400" dirty="0"/>
              <a:t>15min break</a:t>
            </a:r>
          </a:p>
          <a:p>
            <a:r>
              <a:rPr lang="en-US" sz="2400" dirty="0"/>
              <a:t>Lecture on components of test automation and test cases</a:t>
            </a:r>
          </a:p>
          <a:p>
            <a:r>
              <a:rPr lang="en-US" sz="2400" dirty="0"/>
              <a:t>Lecture on regression testing and flaky tests</a:t>
            </a:r>
          </a:p>
          <a:p>
            <a:r>
              <a:rPr lang="en-US" sz="2400" dirty="0"/>
              <a:t>Pass back Quiz 1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27BE0-5579-5D4E-92C1-E47D46C5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7130F-50F9-764C-8394-C2E66578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49A3F-695B-2940-B531-C7828700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938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requirements and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Test Criterion</a:t>
            </a:r>
            <a:r>
              <a:rPr lang="en-US" dirty="0"/>
              <a:t> : A collection of rules and a process that define test requirements</a:t>
            </a:r>
          </a:p>
          <a:p>
            <a:pPr lvl="1">
              <a:buClr>
                <a:schemeClr val="tx1"/>
              </a:buClr>
              <a:buFont typeface="Times New Roman" pitchFamily="18" charset="0"/>
              <a:buChar char="̶"/>
            </a:pPr>
            <a:r>
              <a:rPr lang="en-US" dirty="0"/>
              <a:t>Cover every statement</a:t>
            </a:r>
          </a:p>
          <a:p>
            <a:pPr lvl="1">
              <a:buClr>
                <a:schemeClr val="tx1"/>
              </a:buClr>
              <a:buFont typeface="Times New Roman" pitchFamily="18" charset="0"/>
              <a:buChar char="̶"/>
            </a:pPr>
            <a:r>
              <a:rPr lang="en-US" dirty="0"/>
              <a:t>Cover every functional requirement</a:t>
            </a:r>
          </a:p>
          <a:p>
            <a:r>
              <a:rPr lang="en-US" dirty="0">
                <a:solidFill>
                  <a:srgbClr val="FFFF00"/>
                </a:solidFill>
              </a:rPr>
              <a:t>Test Requirements</a:t>
            </a:r>
            <a:r>
              <a:rPr lang="en-US" dirty="0"/>
              <a:t> : Specific things that must be satisfied or covered during testing</a:t>
            </a:r>
          </a:p>
          <a:p>
            <a:pPr lvl="1"/>
            <a:r>
              <a:rPr lang="en-US" dirty="0"/>
              <a:t>Each statement might be a test requirement</a:t>
            </a:r>
          </a:p>
          <a:p>
            <a:pPr lvl="1"/>
            <a:r>
              <a:rPr lang="en-US" dirty="0"/>
              <a:t>Each functional requirement might be a test requirement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2)</a:t>
            </a:r>
            <a:endParaRPr kumimoji="0" lang="en-US" sz="8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B1FAA-A740-404F-BBC5-7C153B66627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1325" y="4493258"/>
            <a:ext cx="8262938" cy="1200329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itchFamily="34" charset="0"/>
                <a:ea typeface="+mn-ea"/>
                <a:cs typeface="Arial" pitchFamily="34" charset="0"/>
              </a:rPr>
              <a:t>Testing researchers have defined dozens of criteria, but they are all really just a few criteria on four types of structures …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93725" y="5696074"/>
            <a:ext cx="3023415" cy="784830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itchFamily="34" charset="0"/>
                <a:ea typeface="+mn-ea"/>
                <a:cs typeface="Arial" pitchFamily="34" charset="0"/>
              </a:rPr>
              <a:t>Input domains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itchFamily="34" charset="0"/>
                <a:ea typeface="+mn-ea"/>
                <a:cs typeface="Arial" pitchFamily="34" charset="0"/>
              </a:rPr>
              <a:t>Graphs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006683" y="5696074"/>
            <a:ext cx="3023415" cy="784830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itchFamily="34" charset="0"/>
                <a:ea typeface="+mn-ea"/>
                <a:cs typeface="Arial" pitchFamily="34" charset="0"/>
              </a:rPr>
              <a:t>Logic expressions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itchFamily="34" charset="0"/>
                <a:ea typeface="+mn-ea"/>
                <a:cs typeface="Arial" pitchFamily="34" charset="0"/>
              </a:rPr>
              <a:t>Syntax descriptions</a:t>
            </a:r>
          </a:p>
        </p:txBody>
      </p:sp>
    </p:spTree>
    <p:extLst>
      <p:ext uri="{BB962C8B-B14F-4D97-AF65-F5344CB8AC3E}">
        <p14:creationId xmlns:p14="http://schemas.microsoft.com/office/powerpoint/2010/main" val="1239014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2)</a:t>
            </a:r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02EF6D-C3E0-4CBC-B35B-67994316FF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view : Colored boxes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03288"/>
            <a:ext cx="8867775" cy="383381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Black-box testing</a:t>
            </a:r>
            <a:r>
              <a:rPr lang="en-US" dirty="0"/>
              <a:t> : </a:t>
            </a:r>
            <a:r>
              <a:rPr lang="en-US" sz="2800" dirty="0"/>
              <a:t>Derive tests from external descriptions of the software, including specifications, requirements, and design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White-box testing</a:t>
            </a:r>
            <a:r>
              <a:rPr lang="en-US" dirty="0"/>
              <a:t> : </a:t>
            </a:r>
            <a:r>
              <a:rPr lang="en-US" sz="2800" dirty="0"/>
              <a:t>Derive tests from the source code internals of the software, specifically including branches, individual conditions, and statements</a:t>
            </a:r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Model-based testing</a:t>
            </a:r>
            <a:r>
              <a:rPr lang="en-US" dirty="0"/>
              <a:t> : </a:t>
            </a:r>
            <a:r>
              <a:rPr lang="en-US" sz="2800" dirty="0"/>
              <a:t>Derive tests from a model of the software (such as a UML diagram)</a:t>
            </a:r>
            <a:endParaRPr lang="en-US" dirty="0"/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302699" y="4567956"/>
            <a:ext cx="8540510" cy="1588127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Monotype Sort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MDTD makes these distinctions less important.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Monotype Sort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The more general question is: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Monotype Sorts" charset="2"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from what abstraction level do we derive tests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1347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Model-Driven Test Design</a:t>
            </a:r>
            <a:r>
              <a:rPr lang="en-US" sz="2800" dirty="0"/>
              <a:t> (2.5)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189528"/>
            <a:ext cx="8966200" cy="5371693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i="1" dirty="0">
                <a:solidFill>
                  <a:schemeClr val="tx2"/>
                </a:solidFill>
              </a:rPr>
              <a:t>Test Design</a:t>
            </a:r>
            <a:r>
              <a:rPr lang="en-US" sz="2800" dirty="0"/>
              <a:t> is the process of designing input values that will effectively test software</a:t>
            </a:r>
          </a:p>
          <a:p>
            <a:endParaRPr lang="en-US" sz="2800" dirty="0"/>
          </a:p>
          <a:p>
            <a:r>
              <a:rPr lang="en-US" sz="2800" dirty="0"/>
              <a:t> Test design is one of </a:t>
            </a:r>
            <a:r>
              <a:rPr lang="en-US" sz="2800" dirty="0">
                <a:solidFill>
                  <a:schemeClr val="tx2"/>
                </a:solidFill>
              </a:rPr>
              <a:t>several activities</a:t>
            </a:r>
            <a:r>
              <a:rPr lang="en-US" sz="2800" dirty="0"/>
              <a:t> for testing software</a:t>
            </a:r>
          </a:p>
          <a:p>
            <a:pPr lvl="1"/>
            <a:r>
              <a:rPr lang="en-US" sz="2400" dirty="0"/>
              <a:t>Most </a:t>
            </a:r>
            <a:r>
              <a:rPr lang="en-US" sz="2400" dirty="0">
                <a:solidFill>
                  <a:schemeClr val="tx2"/>
                </a:solidFill>
              </a:rPr>
              <a:t>mathematical</a:t>
            </a:r>
          </a:p>
          <a:p>
            <a:pPr lvl="1"/>
            <a:r>
              <a:rPr lang="en-US" sz="2400" dirty="0"/>
              <a:t>Most </a:t>
            </a:r>
            <a:r>
              <a:rPr lang="en-US" sz="2400" dirty="0">
                <a:solidFill>
                  <a:schemeClr val="tx2"/>
                </a:solidFill>
              </a:rPr>
              <a:t>technically</a:t>
            </a:r>
            <a:r>
              <a:rPr lang="en-US" sz="2400" dirty="0"/>
              <a:t> challenging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2)</a:t>
            </a:r>
            <a:endParaRPr kumimoji="0" lang="en-US" sz="8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B1FAA-A740-404F-BBC5-7C153B66627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4376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 activities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8900" y="739302"/>
            <a:ext cx="8966200" cy="560276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Testing can be broken up into </a:t>
            </a:r>
            <a:r>
              <a:rPr lang="en-US" dirty="0">
                <a:solidFill>
                  <a:srgbClr val="FFFF00"/>
                </a:solidFill>
              </a:rPr>
              <a:t>four</a:t>
            </a:r>
            <a:r>
              <a:rPr lang="en-US" dirty="0"/>
              <a:t> general types of activities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Test Design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Test Automation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Test Execution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Test Evaluation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Each type of activity requires different </a:t>
            </a:r>
            <a:r>
              <a:rPr lang="en-US" dirty="0">
                <a:solidFill>
                  <a:schemeClr val="tx2"/>
                </a:solidFill>
              </a:rPr>
              <a:t>skills</a:t>
            </a:r>
            <a:r>
              <a:rPr lang="en-US" dirty="0"/>
              <a:t>, background </a:t>
            </a:r>
            <a:r>
              <a:rPr lang="en-US" dirty="0">
                <a:solidFill>
                  <a:schemeClr val="tx2"/>
                </a:solidFill>
              </a:rPr>
              <a:t>knowledge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education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training</a:t>
            </a:r>
          </a:p>
          <a:p>
            <a:pPr>
              <a:spcBef>
                <a:spcPts val="600"/>
              </a:spcBef>
            </a:pPr>
            <a:r>
              <a:rPr lang="en-US" dirty="0"/>
              <a:t>No reasonable software development organization uses the same people  for requirements, design, implementation, integration and configuration control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2)</a:t>
            </a:r>
            <a:endParaRPr kumimoji="0" lang="en-US" sz="8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23E2DF-4872-448E-B4EC-6C2594732AA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529013" y="1350243"/>
            <a:ext cx="4106862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371600" marR="0" lvl="2" indent="-4572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1.a) Criteria-based</a:t>
            </a:r>
          </a:p>
          <a:p>
            <a:pPr marL="1371600" marR="0" lvl="2" indent="-4572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1.b) Human-based</a:t>
            </a:r>
          </a:p>
        </p:txBody>
      </p:sp>
      <p:cxnSp>
        <p:nvCxnSpPr>
          <p:cNvPr id="25611" name="Straight Arrow Connector 12"/>
          <p:cNvCxnSpPr>
            <a:cxnSpLocks noChangeShapeType="1"/>
          </p:cNvCxnSpPr>
          <p:nvPr/>
        </p:nvCxnSpPr>
        <p:spPr bwMode="auto">
          <a:xfrm>
            <a:off x="2936875" y="1785733"/>
            <a:ext cx="1577975" cy="1588"/>
          </a:xfrm>
          <a:prstGeom prst="straightConnector1">
            <a:avLst/>
          </a:prstGeom>
          <a:noFill/>
          <a:ln w="57150" algn="ctr">
            <a:solidFill>
              <a:srgbClr val="FFFF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749759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1. </a:t>
            </a:r>
            <a:r>
              <a:rPr lang="en-US" dirty="0"/>
              <a:t>Test design—</a:t>
            </a:r>
            <a:r>
              <a:rPr lang="en-US" sz="3200" dirty="0"/>
              <a:t>(a) </a:t>
            </a:r>
            <a:r>
              <a:rPr lang="en-US" dirty="0"/>
              <a:t>criteria-based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8900" y="2001838"/>
            <a:ext cx="8966200" cy="43751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This is the </a:t>
            </a:r>
            <a:r>
              <a:rPr lang="en-US" dirty="0">
                <a:solidFill>
                  <a:schemeClr val="tx2"/>
                </a:solidFill>
              </a:rPr>
              <a:t>most technical</a:t>
            </a:r>
            <a:r>
              <a:rPr lang="en-US" dirty="0"/>
              <a:t> job in software testing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</a:t>
            </a:r>
            <a:r>
              <a:rPr lang="en-US" dirty="0">
                <a:solidFill>
                  <a:schemeClr val="tx2"/>
                </a:solidFill>
              </a:rPr>
              <a:t>knowledge</a:t>
            </a:r>
            <a:r>
              <a:rPr lang="en-US" dirty="0"/>
              <a:t> of :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Discrete math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Programming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Testing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much of a </a:t>
            </a:r>
            <a:r>
              <a:rPr lang="en-US" dirty="0">
                <a:solidFill>
                  <a:schemeClr val="tx2"/>
                </a:solidFill>
              </a:rPr>
              <a:t>traditional CS</a:t>
            </a:r>
            <a:r>
              <a:rPr lang="en-US" dirty="0"/>
              <a:t> degree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This is </a:t>
            </a:r>
            <a:r>
              <a:rPr lang="en-US" dirty="0">
                <a:solidFill>
                  <a:schemeClr val="tx2"/>
                </a:solidFill>
              </a:rPr>
              <a:t>intellectually</a:t>
            </a:r>
            <a:r>
              <a:rPr lang="en-US" dirty="0"/>
              <a:t> stimulating, rewarding, and challenging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Test design is analogous to </a:t>
            </a:r>
            <a:r>
              <a:rPr lang="en-US" dirty="0">
                <a:solidFill>
                  <a:schemeClr val="tx2"/>
                </a:solidFill>
              </a:rPr>
              <a:t>software architecture</a:t>
            </a:r>
            <a:r>
              <a:rPr lang="en-US" dirty="0"/>
              <a:t> on the development side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Using people who are not qualified to design tests is a sure way to get </a:t>
            </a:r>
            <a:r>
              <a:rPr lang="en-US" dirty="0">
                <a:solidFill>
                  <a:schemeClr val="tx2"/>
                </a:solidFill>
              </a:rPr>
              <a:t>ineffective tests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2)</a:t>
            </a:r>
            <a:endParaRPr kumimoji="0" lang="en-US" sz="8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E03307-9B2A-4100-8BD2-1E34C962930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46150" y="946150"/>
            <a:ext cx="7251700" cy="954088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Design test values to satisfy coverage criteria or other engineering goal</a:t>
            </a:r>
          </a:p>
        </p:txBody>
      </p:sp>
    </p:spTree>
    <p:extLst>
      <p:ext uri="{BB962C8B-B14F-4D97-AF65-F5344CB8AC3E}">
        <p14:creationId xmlns:p14="http://schemas.microsoft.com/office/powerpoint/2010/main" val="30743407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ntro">
  <a:themeElements>
    <a:clrScheme name="Custom 1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ntro">
  <a:themeElements>
    <a:clrScheme name="Custom 4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ntro">
  <a:themeElements>
    <a:clrScheme name="Custom 5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5132</TotalTime>
  <Pages>49</Pages>
  <Words>3149</Words>
  <Application>Microsoft Macintosh PowerPoint</Application>
  <PresentationFormat>On-screen Show (4:3)</PresentationFormat>
  <Paragraphs>518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9" baseType="lpstr">
      <vt:lpstr>Arial Unicode MS</vt:lpstr>
      <vt:lpstr>Arial</vt:lpstr>
      <vt:lpstr>Bradley Hand ITC</vt:lpstr>
      <vt:lpstr>Calibri</vt:lpstr>
      <vt:lpstr>Comic Sans MS</vt:lpstr>
      <vt:lpstr>Courier New</vt:lpstr>
      <vt:lpstr>Gill Sans MT</vt:lpstr>
      <vt:lpstr>Monotype Sorts</vt:lpstr>
      <vt:lpstr>Papyrus</vt:lpstr>
      <vt:lpstr>Times New Roman</vt:lpstr>
      <vt:lpstr>Verdana</vt:lpstr>
      <vt:lpstr>Wingdings</vt:lpstr>
      <vt:lpstr>intro</vt:lpstr>
      <vt:lpstr>1_intro</vt:lpstr>
      <vt:lpstr>3_intro</vt:lpstr>
      <vt:lpstr>Introduction to Software Testing  Chapter 3  Test Automation</vt:lpstr>
      <vt:lpstr>Agenda</vt:lpstr>
      <vt:lpstr>Software Faults, Errors &amp; Failures</vt:lpstr>
      <vt:lpstr>Agenda</vt:lpstr>
      <vt:lpstr>Test requirements and criteria</vt:lpstr>
      <vt:lpstr>Old view : Colored boxes</vt:lpstr>
      <vt:lpstr>Model-Driven Test Design (2.5)</vt:lpstr>
      <vt:lpstr>Types of test activities</vt:lpstr>
      <vt:lpstr>1. Test design—(a) criteria-based</vt:lpstr>
      <vt:lpstr>1. Test design—(b) human-based</vt:lpstr>
      <vt:lpstr>2. Test automation</vt:lpstr>
      <vt:lpstr>Model-driven test design</vt:lpstr>
      <vt:lpstr>Model-driven test design–steps</vt:lpstr>
      <vt:lpstr>Model-driven test design–activities</vt:lpstr>
      <vt:lpstr>In-class exercise</vt:lpstr>
      <vt:lpstr>Example (2)</vt:lpstr>
      <vt:lpstr>Example (2)</vt:lpstr>
      <vt:lpstr>In-class exercise</vt:lpstr>
      <vt:lpstr>Agenda</vt:lpstr>
      <vt:lpstr>What is test automation?</vt:lpstr>
      <vt:lpstr>Software testability (3.1)</vt:lpstr>
      <vt:lpstr>Observability and controllability</vt:lpstr>
      <vt:lpstr>In-class exercise</vt:lpstr>
      <vt:lpstr>Components of a test Case (3.2)</vt:lpstr>
      <vt:lpstr>Affecting controllability and observability</vt:lpstr>
      <vt:lpstr>Putting tests together</vt:lpstr>
      <vt:lpstr>Test automation framework (3.3)</vt:lpstr>
      <vt:lpstr>JUnit test framework</vt:lpstr>
      <vt:lpstr>JUnit test fixtures</vt:lpstr>
      <vt:lpstr>Order-dependent test – Example </vt:lpstr>
      <vt:lpstr>Order-dependent test – Example </vt:lpstr>
      <vt:lpstr>Order-dependent test – Example </vt:lpstr>
      <vt:lpstr>In-class exercise</vt:lpstr>
      <vt:lpstr>Why should we care about  OD tests? 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Here! Test this!</dc:title>
  <dc:creator>Jeff Offutt</dc:creator>
  <cp:lastModifiedBy>Lam, Wing</cp:lastModifiedBy>
  <cp:revision>403</cp:revision>
  <cp:lastPrinted>2018-02-12T18:06:21Z</cp:lastPrinted>
  <dcterms:created xsi:type="dcterms:W3CDTF">1996-06-15T03:21:08Z</dcterms:created>
  <dcterms:modified xsi:type="dcterms:W3CDTF">2023-09-09T03:33:42Z</dcterms:modified>
</cp:coreProperties>
</file>