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9" r:id="rId1"/>
    <p:sldMasterId id="2147484081" r:id="rId2"/>
    <p:sldMasterId id="2147484106" r:id="rId3"/>
    <p:sldMasterId id="2147484118" r:id="rId4"/>
  </p:sldMasterIdLst>
  <p:notesMasterIdLst>
    <p:notesMasterId r:id="rId41"/>
  </p:notesMasterIdLst>
  <p:handoutMasterIdLst>
    <p:handoutMasterId r:id="rId42"/>
  </p:handoutMasterIdLst>
  <p:sldIdLst>
    <p:sldId id="336" r:id="rId5"/>
    <p:sldId id="679" r:id="rId6"/>
    <p:sldId id="596" r:id="rId7"/>
    <p:sldId id="597" r:id="rId8"/>
    <p:sldId id="599" r:id="rId9"/>
    <p:sldId id="669" r:id="rId10"/>
    <p:sldId id="598" r:id="rId11"/>
    <p:sldId id="601" r:id="rId12"/>
    <p:sldId id="563" r:id="rId13"/>
    <p:sldId id="588" r:id="rId14"/>
    <p:sldId id="587" r:id="rId15"/>
    <p:sldId id="670" r:id="rId16"/>
    <p:sldId id="566" r:id="rId17"/>
    <p:sldId id="574" r:id="rId18"/>
    <p:sldId id="671" r:id="rId19"/>
    <p:sldId id="672" r:id="rId20"/>
    <p:sldId id="572" r:id="rId21"/>
    <p:sldId id="676" r:id="rId22"/>
    <p:sldId id="615" r:id="rId23"/>
    <p:sldId id="619" r:id="rId24"/>
    <p:sldId id="620" r:id="rId25"/>
    <p:sldId id="653" r:id="rId26"/>
    <p:sldId id="616" r:id="rId27"/>
    <p:sldId id="621" r:id="rId28"/>
    <p:sldId id="626" r:id="rId29"/>
    <p:sldId id="627" r:id="rId30"/>
    <p:sldId id="678" r:id="rId31"/>
    <p:sldId id="576" r:id="rId32"/>
    <p:sldId id="666" r:id="rId33"/>
    <p:sldId id="577" r:id="rId34"/>
    <p:sldId id="579" r:id="rId35"/>
    <p:sldId id="667" r:id="rId36"/>
    <p:sldId id="610" r:id="rId37"/>
    <p:sldId id="589" r:id="rId38"/>
    <p:sldId id="668" r:id="rId39"/>
    <p:sldId id="677" r:id="rId4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CC99"/>
    <a:srgbClr val="00FF99"/>
    <a:srgbClr val="00FF00"/>
    <a:srgbClr val="000000"/>
    <a:srgbClr val="006600"/>
    <a:srgbClr val="008000"/>
    <a:srgbClr val="0000CC"/>
    <a:srgbClr val="00145A"/>
    <a:srgbClr val="00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 autoAdjust="0"/>
    <p:restoredTop sz="87741" autoAdjust="0"/>
  </p:normalViewPr>
  <p:slideViewPr>
    <p:cSldViewPr snapToGrid="0">
      <p:cViewPr varScale="1">
        <p:scale>
          <a:sx n="114" d="100"/>
          <a:sy n="114" d="100"/>
        </p:scale>
        <p:origin x="2000" y="17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21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45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12327-F9A8-4C82-83D7-AD07442DFF2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53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99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9CEE7-0F02-44C1-8906-EC6CFDC65F2D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999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2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3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33362" indent="-282062" defTabSz="91983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8249" indent="-225650" defTabSz="91983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79548" indent="-225650" defTabSz="91983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30849" indent="-225650" defTabSz="91983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82149" indent="-225650" defTabSz="9198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33448" indent="-225650" defTabSz="9198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84748" indent="-225650" defTabSz="9198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36047" indent="-225650" defTabSz="9198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983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2E7F2-D702-4D6C-B875-F20700F709FD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983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45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8E98C1-9391-4417-90FB-143D7CF9B88C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53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45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63EEA-8DEB-4E4D-8215-F1854CFB801C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53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45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58C853-593F-481C-8C11-4871F2DFBE62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53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1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12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257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7012E1F-CC9B-4A24-8835-E097471CC5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532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825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3093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6386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910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5107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74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030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400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64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28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0753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276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413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5659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553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4832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5070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14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14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1509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3389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296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111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1265-A924-4CFC-9009-1EE01004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188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6DE50B2E-874A-497B-BA44-EF86C9322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30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7EAFE2C-84EE-473C-872D-FEB251D34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144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629400"/>
            <a:ext cx="26670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629400"/>
            <a:ext cx="19050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9706076-6352-4CEA-982A-9F1FBCC79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18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14400"/>
            <a:ext cx="4495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1524000"/>
            <a:ext cx="4495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914400"/>
            <a:ext cx="4495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24000"/>
            <a:ext cx="4495799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629400"/>
            <a:ext cx="26670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629400"/>
            <a:ext cx="22860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918E1EBF-A8EF-4097-BCF4-CC623A84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469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27432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CE6A827-CD0F-4F8E-9951-68E4EE0C4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94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80815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A7BCBBD6-ABB8-4CE4-9DDF-13E5E9BD4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27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3421-5EF0-4DA9-966A-9AB570A24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574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5D33-56AB-4F60-96F1-6701D2FBA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94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22D3-3217-4B7F-8D23-955C2D099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3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75EE-03F3-479A-A9C6-EBE52FAF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4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029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907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550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469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45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44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4)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6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85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144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66FCF1CE-FFFE-44C5-80E0-19A84CD0C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525" y="781050"/>
            <a:ext cx="9134475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08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3.html" TargetMode="External"/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3.html" TargetMode="External"/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3.html" TargetMode="External"/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3.html" TargetMode="External"/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60440"/>
            <a:ext cx="8229600" cy="2870200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i="1" dirty="0"/>
              <a:t>2nd edition</a:t>
            </a:r>
            <a:r>
              <a:rPr lang="en-US" sz="2800" dirty="0"/>
              <a:t>)</a:t>
            </a:r>
            <a:br>
              <a:rPr lang="en-US" dirty="0"/>
            </a:br>
            <a:r>
              <a:rPr lang="en-US" dirty="0"/>
              <a:t>Chapter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Putting Testing First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5825"/>
            <a:ext cx="734249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dirty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dirty="0"/>
          </a:p>
          <a:p>
            <a:r>
              <a:rPr lang="en-US" b="0" dirty="0">
                <a:hlinkClick r:id="rId3"/>
              </a:rPr>
              <a:t>cs.gmu.edu/~offutt/softwaretest/</a:t>
            </a:r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87599-6790-49A5-A98D-A5149EC78A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</a:t>
            </a:r>
            <a:r>
              <a:rPr lang="tr-TR" dirty="0"/>
              <a:t> </a:t>
            </a:r>
            <a:r>
              <a:rPr lang="en-US" dirty="0"/>
              <a:t>Min</a:t>
            </a:r>
            <a:r>
              <a:rPr lang="tr-TR" dirty="0"/>
              <a:t> </a:t>
            </a:r>
            <a:r>
              <a:rPr lang="en-US" dirty="0"/>
              <a:t>c</a:t>
            </a:r>
            <a:r>
              <a:rPr lang="tr-TR" dirty="0"/>
              <a:t>lass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6477" y="870514"/>
            <a:ext cx="8121445" cy="397031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@return the minimum element in the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list Comparable list of elements to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null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        if any list elements are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ClassCastException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elements are not mutually comparable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empty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607" y="874680"/>
            <a:ext cx="836725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&lt;T extends Comparable&lt;? super T&gt;&gt; T min (List&lt;? extends T&gt; list)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list.size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==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throw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("Min.min");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Iterator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 extends T&gt;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list.iterator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T result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(result == null) throw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while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itr.hasNext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   // throws NPE, CCE as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T comp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if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comp.compareTo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(result) &lt;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result = comp;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return result;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556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tr-TR" dirty="0"/>
              <a:t>Test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0" y="829994"/>
            <a:ext cx="3835985" cy="1083212"/>
          </a:xfrm>
        </p:spPr>
        <p:txBody>
          <a:bodyPr/>
          <a:lstStyle/>
          <a:p>
            <a:r>
              <a:rPr lang="en-US" dirty="0"/>
              <a:t>Standard imports for all </a:t>
            </a:r>
            <a:r>
              <a:rPr lang="en-US" dirty="0" err="1"/>
              <a:t>JUnit</a:t>
            </a:r>
            <a:r>
              <a:rPr lang="en-US" dirty="0"/>
              <a:t> classes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68503" y="844550"/>
            <a:ext cx="5091145" cy="92333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140" y="2107809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fixture and pre-test setup method (prefix) 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140" y="4679851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Post test teardown method (postfix) 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8878" y="2094564"/>
            <a:ext cx="5100771" cy="230832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List&lt;String&gt; list;   // Test fixture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Set up - Called before every test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@Before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setUp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list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68503" y="4683125"/>
            <a:ext cx="5052644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Tear down - Called after every test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tearDown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list = null;   // redundant in this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017" y="1835563"/>
            <a:ext cx="6063015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test inputs and expected outputs for the Min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556" y="4872913"/>
            <a:ext cx="5706841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You do not need to execute the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600" y="3138794"/>
            <a:ext cx="69192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You can write the tests as name-value pairs with expected outputs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 write them as JUnit tests if you have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0842" y="963219"/>
            <a:ext cx="3682315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Tests for class Min</a:t>
            </a:r>
          </a:p>
        </p:txBody>
      </p:sp>
    </p:spTree>
    <p:extLst>
      <p:ext uri="{BB962C8B-B14F-4D97-AF65-F5344CB8AC3E}">
        <p14:creationId xmlns:p14="http://schemas.microsoft.com/office/powerpoint/2010/main" val="223026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58007-99AA-4F16-9F66-446E0F5B938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 t</a:t>
            </a:r>
            <a:r>
              <a:rPr lang="tr-TR" sz="3200" dirty="0"/>
              <a:t>est</a:t>
            </a:r>
            <a:r>
              <a:rPr lang="en-US" sz="3200" dirty="0"/>
              <a:t> c</a:t>
            </a:r>
            <a:r>
              <a:rPr lang="tr-TR" sz="3200" dirty="0"/>
              <a:t>ase</a:t>
            </a:r>
            <a:r>
              <a:rPr lang="en-US" sz="3200" dirty="0"/>
              <a:t>s: </a:t>
            </a:r>
            <a:r>
              <a:rPr lang="en-US" sz="3200" dirty="0" err="1"/>
              <a:t>NullPointerException</a:t>
            </a:r>
            <a:endParaRPr lang="en-US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5" y="916289"/>
            <a:ext cx="4759325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@Test 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testForNullList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list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} catch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NullPointerException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fail(“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NullPointerException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expected”);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969369" y="2262078"/>
            <a:ext cx="5001377" cy="20313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testForNullElement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7325" y="3940375"/>
            <a:ext cx="350615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This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NullPointerException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test uses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fail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assertion 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831256"/>
            <a:ext cx="3946150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This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NullPointerException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test decorates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@Test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annotation with the class of the exception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1330" y="5362860"/>
            <a:ext cx="3409899" cy="1015663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This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NullPointerException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test catches an easily overlooked special case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978994" y="4657942"/>
            <a:ext cx="5001377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@Test(expected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testForSoloNullElement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58007-99AA-4F16-9F66-446E0F5B938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exception t</a:t>
            </a:r>
            <a:r>
              <a:rPr lang="tr-TR" dirty="0"/>
              <a:t>est</a:t>
            </a:r>
            <a:r>
              <a:rPr lang="en-US" dirty="0"/>
              <a:t> c</a:t>
            </a:r>
            <a:r>
              <a:rPr lang="tr-TR" dirty="0"/>
              <a:t>ase</a:t>
            </a:r>
            <a:r>
              <a:rPr lang="en-US" dirty="0"/>
              <a:t>s for Min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4" y="926799"/>
            <a:ext cx="499633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@Test(expected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ClassCastException.class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@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SuppressWarnings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("unchecked")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testMutuallyIncomparable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List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list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ArrayList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("cat");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("dog");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60834" y="4154221"/>
            <a:ext cx="5909913" cy="147732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@Test(expected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IllegalArgumentException.class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testEmptyList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234562" y="1015739"/>
            <a:ext cx="2726507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Note that Java generics don’t prevent clients from using raw types!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5739190"/>
            <a:ext cx="387191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Special case:  Testing for the empty list</a:t>
            </a:r>
          </a:p>
        </p:txBody>
      </p:sp>
    </p:spTree>
    <p:extLst>
      <p:ext uri="{BB962C8B-B14F-4D97-AF65-F5344CB8AC3E}">
        <p14:creationId xmlns:p14="http://schemas.microsoft.com/office/powerpoint/2010/main" val="2304422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58007-99AA-4F16-9F66-446E0F5B938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</a:t>
            </a:r>
            <a:r>
              <a:rPr lang="tr-TR" dirty="0"/>
              <a:t>est</a:t>
            </a:r>
            <a:r>
              <a:rPr lang="en-US" dirty="0"/>
              <a:t> c</a:t>
            </a:r>
            <a:r>
              <a:rPr lang="tr-TR" dirty="0"/>
              <a:t>ase</a:t>
            </a:r>
            <a:r>
              <a:rPr lang="en-US" dirty="0"/>
              <a:t>s for Min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889634" y="5532141"/>
            <a:ext cx="2714324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Finally! A couple of “Happy Path” tests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9883" y="891095"/>
            <a:ext cx="5986913" cy="452431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testSingleElement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("Single Element List",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testDoubleElement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("dog");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("Double Element List",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809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Seven tests for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22" y="1248748"/>
            <a:ext cx="6269171" cy="4468399"/>
          </a:xfrm>
        </p:spPr>
        <p:txBody>
          <a:bodyPr/>
          <a:lstStyle/>
          <a:p>
            <a:r>
              <a:rPr lang="en-US" dirty="0"/>
              <a:t>Five tests with exceptions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element with multiple elements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single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incomparable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empty elements</a:t>
            </a:r>
          </a:p>
          <a:p>
            <a:r>
              <a:rPr lang="en-US" dirty="0"/>
              <a:t>Two without exceptions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single element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two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588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F76D6-732F-487A-87E7-23DF3BCB4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3350" y="898525"/>
            <a:ext cx="8966200" cy="2084388"/>
          </a:xfrm>
        </p:spPr>
        <p:txBody>
          <a:bodyPr/>
          <a:lstStyle/>
          <a:p>
            <a:r>
              <a:rPr lang="en-US" dirty="0"/>
              <a:t>The only way to make testing </a:t>
            </a:r>
            <a:r>
              <a:rPr lang="en-US" dirty="0">
                <a:solidFill>
                  <a:schemeClr val="tx2"/>
                </a:solidFill>
              </a:rPr>
              <a:t>efficient</a:t>
            </a:r>
            <a:r>
              <a:rPr lang="en-US" dirty="0"/>
              <a:t> as well as </a:t>
            </a:r>
            <a:r>
              <a:rPr lang="en-US" dirty="0">
                <a:solidFill>
                  <a:schemeClr val="tx2"/>
                </a:solidFill>
              </a:rPr>
              <a:t>effective</a:t>
            </a:r>
            <a:r>
              <a:rPr lang="en-US" dirty="0"/>
              <a:t> is to </a:t>
            </a:r>
            <a:r>
              <a:rPr lang="en-US" dirty="0">
                <a:solidFill>
                  <a:schemeClr val="tx2"/>
                </a:solidFill>
              </a:rPr>
              <a:t>automate</a:t>
            </a:r>
            <a:r>
              <a:rPr lang="en-US" dirty="0"/>
              <a:t> as much as possible</a:t>
            </a:r>
          </a:p>
          <a:p>
            <a:r>
              <a:rPr lang="en-US" dirty="0"/>
              <a:t>Test frameworks provide very simple ways to </a:t>
            </a:r>
            <a:r>
              <a:rPr lang="en-US" dirty="0">
                <a:solidFill>
                  <a:schemeClr val="tx2"/>
                </a:solidFill>
              </a:rPr>
              <a:t>automate</a:t>
            </a:r>
            <a:r>
              <a:rPr lang="en-US" dirty="0"/>
              <a:t> our tests</a:t>
            </a:r>
          </a:p>
          <a:p>
            <a:r>
              <a:rPr lang="en-US" dirty="0"/>
              <a:t>It is no “</a:t>
            </a:r>
            <a:r>
              <a:rPr lang="en-US" dirty="0">
                <a:solidFill>
                  <a:schemeClr val="tx2"/>
                </a:solidFill>
              </a:rPr>
              <a:t>silver bullet</a:t>
            </a:r>
            <a:r>
              <a:rPr lang="en-US" dirty="0"/>
              <a:t>” however … it does not solve the hard problem of testing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137" y="3601272"/>
            <a:ext cx="509905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test values to use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350" y="4299389"/>
            <a:ext cx="896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This is test design … the purpose 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criteria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Proper test design and test automation can help prevent an increasingly problematic type of tests called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flaky tests</a:t>
            </a:r>
          </a:p>
        </p:txBody>
      </p:sp>
    </p:spTree>
    <p:extLst>
      <p:ext uri="{BB962C8B-B14F-4D97-AF65-F5344CB8AC3E}">
        <p14:creationId xmlns:p14="http://schemas.microsoft.com/office/powerpoint/2010/main" val="290431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Quiz 2 review</a:t>
            </a:r>
          </a:p>
          <a:p>
            <a:r>
              <a:rPr lang="en-US" dirty="0">
                <a:solidFill>
                  <a:schemeClr val="accent3"/>
                </a:solidFill>
              </a:rPr>
              <a:t>Quiz 3</a:t>
            </a:r>
          </a:p>
          <a:p>
            <a:r>
              <a:rPr lang="en-US" dirty="0">
                <a:solidFill>
                  <a:schemeClr val="accent3"/>
                </a:solidFill>
              </a:rPr>
              <a:t>Questions for Assignment 2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https://cs.gmu.edu/~winglam/classes/637/assigns/assign02.html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r>
              <a:rPr lang="en-US" dirty="0">
                <a:solidFill>
                  <a:schemeClr val="accent3"/>
                </a:solidFill>
              </a:rPr>
              <a:t>Finish lecture on test automation</a:t>
            </a:r>
          </a:p>
          <a:p>
            <a:r>
              <a:rPr lang="en-US" dirty="0"/>
              <a:t>15min break</a:t>
            </a:r>
          </a:p>
          <a:p>
            <a:r>
              <a:rPr lang="en-US" dirty="0"/>
              <a:t>Lecture on putting testing first</a:t>
            </a:r>
          </a:p>
          <a:p>
            <a:r>
              <a:rPr lang="en-US" dirty="0"/>
              <a:t>Lecture on criteria-based test design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>
                <a:hlinkClick r:id="rId3"/>
              </a:rPr>
              <a:t>https://cs.gmu.edu/~winglam/classes/637/assigns/assign03.html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22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792705" y="2646939"/>
            <a:ext cx="5522495" cy="39253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in</a:t>
            </a:r>
            <a:r>
              <a:rPr lang="en-US" dirty="0"/>
              <a:t>creased</a:t>
            </a:r>
            <a:r>
              <a:rPr lang="en-US" sz="3200" dirty="0"/>
              <a:t> em</a:t>
            </a:r>
            <a:r>
              <a:rPr lang="en-US" dirty="0"/>
              <a:t>phasis</a:t>
            </a:r>
            <a:r>
              <a:rPr lang="en-US" sz="3200" dirty="0"/>
              <a:t> on t</a:t>
            </a:r>
            <a:r>
              <a:rPr lang="en-US" dirty="0"/>
              <a:t>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>
                <a:solidFill>
                  <a:schemeClr val="tx2"/>
                </a:solidFill>
              </a:rPr>
              <a:t>traditional</a:t>
            </a:r>
            <a:r>
              <a:rPr lang="en-US" dirty="0"/>
              <a:t> software development methods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Upfront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Extensive </a:t>
            </a:r>
            <a:r>
              <a:rPr lang="en-US" dirty="0">
                <a:solidFill>
                  <a:schemeClr val="tx2"/>
                </a:solidFill>
              </a:rPr>
              <a:t>modeling</a:t>
            </a:r>
          </a:p>
          <a:p>
            <a:pPr lvl="1"/>
            <a:r>
              <a:rPr lang="en-US" dirty="0"/>
              <a:t>Reveal </a:t>
            </a:r>
            <a:r>
              <a:rPr lang="en-US" dirty="0">
                <a:solidFill>
                  <a:schemeClr val="tx2"/>
                </a:solidFill>
              </a:rPr>
              <a:t>problems</a:t>
            </a:r>
            <a:r>
              <a:rPr lang="en-US" dirty="0"/>
              <a:t> as early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719168" y="5907496"/>
            <a:ext cx="3669632" cy="12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2719168" y="2816726"/>
            <a:ext cx="0" cy="3116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Arc 13"/>
          <p:cNvSpPr/>
          <p:nvPr/>
        </p:nvSpPr>
        <p:spPr bwMode="auto">
          <a:xfrm rot="10800000" flipH="1">
            <a:off x="78202" y="1034708"/>
            <a:ext cx="6021830" cy="4752472"/>
          </a:xfrm>
          <a:prstGeom prst="arc">
            <a:avLst>
              <a:gd name="adj1" fmla="val 16200000"/>
              <a:gd name="adj2" fmla="val 21522412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3353" y="617219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Original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809260" y="5919528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0961" y="6192237"/>
            <a:ext cx="105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Revision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478900" y="5939573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2031681" y="504288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Delta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719168" y="5705578"/>
            <a:ext cx="109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719168" y="4825465"/>
            <a:ext cx="27681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606999" y="4825465"/>
            <a:ext cx="0" cy="856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76898" y="588613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49343" y="3998300"/>
            <a:ext cx="86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0581" y="2790136"/>
            <a:ext cx="313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More work must be revised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6831" y="3342646"/>
            <a:ext cx="359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Root problem   is harder to find</a:t>
            </a:r>
          </a:p>
        </p:txBody>
      </p:sp>
    </p:spTree>
    <p:extLst>
      <p:ext uri="{BB962C8B-B14F-4D97-AF65-F5344CB8AC3E}">
        <p14:creationId xmlns:p14="http://schemas.microsoft.com/office/powerpoint/2010/main" val="1992067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Quiz 2 review</a:t>
            </a:r>
          </a:p>
          <a:p>
            <a:r>
              <a:rPr lang="en-US" dirty="0"/>
              <a:t>Quiz 3</a:t>
            </a:r>
          </a:p>
          <a:p>
            <a:r>
              <a:rPr lang="en-US" dirty="0"/>
              <a:t>Questions for Assignment 2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https://cs.gmu.edu/~winglam/classes/637/assigns/assign02.html</a:t>
            </a:r>
            <a:r>
              <a:rPr lang="en-US" dirty="0"/>
              <a:t> </a:t>
            </a:r>
          </a:p>
          <a:p>
            <a:r>
              <a:rPr lang="en-US" dirty="0"/>
              <a:t>Finish lecture on test automation</a:t>
            </a:r>
          </a:p>
          <a:p>
            <a:r>
              <a:rPr lang="en-US" dirty="0"/>
              <a:t>15min break</a:t>
            </a:r>
          </a:p>
          <a:p>
            <a:r>
              <a:rPr lang="en-US" dirty="0"/>
              <a:t>Lecture on putting testing first</a:t>
            </a:r>
          </a:p>
          <a:p>
            <a:r>
              <a:rPr lang="en-US" dirty="0"/>
              <a:t>Lecture on criteria-based test design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>
                <a:hlinkClick r:id="rId3"/>
              </a:rPr>
              <a:t>https://cs.gmu.edu/~winglam/classes/637/assigns/assign03.html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4804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941468"/>
            <a:ext cx="8966200" cy="3559593"/>
          </a:xfrm>
        </p:spPr>
        <p:txBody>
          <a:bodyPr/>
          <a:lstStyle/>
          <a:p>
            <a:r>
              <a:rPr lang="en-US" dirty="0"/>
              <a:t>These are true if requirements are always </a:t>
            </a:r>
            <a:r>
              <a:rPr lang="en-US" b="1" dirty="0">
                <a:solidFill>
                  <a:schemeClr val="tx2"/>
                </a:solidFill>
              </a:rPr>
              <a:t>complete and current</a:t>
            </a:r>
          </a:p>
          <a:p>
            <a:r>
              <a:rPr lang="en-US" dirty="0"/>
              <a:t>But customers always change their minds!</a:t>
            </a:r>
          </a:p>
          <a:p>
            <a:pPr lvl="1"/>
            <a:r>
              <a:rPr lang="en-US" dirty="0"/>
              <a:t>Humans are naturally good at approximating</a:t>
            </a:r>
          </a:p>
          <a:p>
            <a:pPr lvl="1"/>
            <a:r>
              <a:rPr lang="en-US" dirty="0"/>
              <a:t>But pretty bad at perfecting</a:t>
            </a:r>
          </a:p>
          <a:p>
            <a:r>
              <a:rPr lang="en-US" dirty="0"/>
              <a:t>These two assumptions have made software engineering frustrating and difficult for decades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7408" y="872040"/>
            <a:ext cx="8842208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Modeling and analysis can identify potential problems early in development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5376" y="1922403"/>
            <a:ext cx="8854240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Savings implied by the cost-of-change curve justify the cost of modeling and analysis over the life of the project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8133" y="6069750"/>
            <a:ext cx="3581483" cy="52322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Thus, agile methods …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52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agile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methods start by recognizing that </a:t>
            </a:r>
            <a:r>
              <a:rPr lang="en-US" dirty="0">
                <a:solidFill>
                  <a:schemeClr val="tx2"/>
                </a:solidFill>
              </a:rPr>
              <a:t>neither assumption</a:t>
            </a:r>
            <a:r>
              <a:rPr lang="en-US" dirty="0"/>
              <a:t> is valid for many current software projects</a:t>
            </a:r>
          </a:p>
          <a:p>
            <a:pPr lvl="1"/>
            <a:r>
              <a:rPr lang="en-US" dirty="0"/>
              <a:t>Software engineers are </a:t>
            </a:r>
            <a:r>
              <a:rPr lang="en-US" dirty="0">
                <a:solidFill>
                  <a:schemeClr val="tx2"/>
                </a:solidFill>
              </a:rPr>
              <a:t>not good at developing requirements</a:t>
            </a:r>
          </a:p>
          <a:p>
            <a:pPr lvl="1"/>
            <a:r>
              <a:rPr lang="en-US" dirty="0"/>
              <a:t>Software engineers are not good at anticipating future </a:t>
            </a:r>
            <a:r>
              <a:rPr lang="en-US" dirty="0">
                <a:solidFill>
                  <a:schemeClr val="tx2"/>
                </a:solidFill>
              </a:rPr>
              <a:t>changes</a:t>
            </a:r>
          </a:p>
          <a:p>
            <a:pPr lvl="1"/>
            <a:r>
              <a:rPr lang="en-US" dirty="0"/>
              <a:t>Many of the changes we do anticipate are </a:t>
            </a:r>
            <a:r>
              <a:rPr lang="en-US" dirty="0">
                <a:solidFill>
                  <a:schemeClr val="tx2"/>
                </a:solidFill>
              </a:rPr>
              <a:t>not needed</a:t>
            </a:r>
          </a:p>
          <a:p>
            <a:r>
              <a:rPr lang="en-US" dirty="0"/>
              <a:t>Requirements (and other “non-executable artifacts”) tend to go </a:t>
            </a:r>
            <a:r>
              <a:rPr lang="en-US" dirty="0">
                <a:solidFill>
                  <a:schemeClr val="tx2"/>
                </a:solidFill>
              </a:rPr>
              <a:t>out of date</a:t>
            </a:r>
            <a:r>
              <a:rPr lang="en-US" dirty="0"/>
              <a:t> very quickly</a:t>
            </a:r>
          </a:p>
          <a:p>
            <a:pPr lvl="1"/>
            <a:r>
              <a:rPr lang="en-US" dirty="0"/>
              <a:t>We seldom take time to </a:t>
            </a:r>
            <a:r>
              <a:rPr lang="en-US" dirty="0">
                <a:solidFill>
                  <a:schemeClr val="tx2"/>
                </a:solidFill>
              </a:rPr>
              <a:t>update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Many current software projects </a:t>
            </a:r>
            <a:r>
              <a:rPr lang="en-US" dirty="0">
                <a:solidFill>
                  <a:schemeClr val="tx2"/>
                </a:solidFill>
              </a:rPr>
              <a:t>change continuously</a:t>
            </a:r>
          </a:p>
          <a:p>
            <a:r>
              <a:rPr lang="en-US" dirty="0"/>
              <a:t>Agile methods expect software to </a:t>
            </a:r>
            <a:r>
              <a:rPr lang="en-US" dirty="0">
                <a:solidFill>
                  <a:schemeClr val="tx2"/>
                </a:solidFill>
              </a:rPr>
              <a:t>start small and evolve</a:t>
            </a:r>
            <a:r>
              <a:rPr lang="en-US" dirty="0"/>
              <a:t> over time</a:t>
            </a:r>
          </a:p>
          <a:p>
            <a:pPr lvl="1"/>
            <a:r>
              <a:rPr lang="en-US" dirty="0"/>
              <a:t>Embraces </a:t>
            </a:r>
            <a:r>
              <a:rPr lang="en-US" dirty="0">
                <a:solidFill>
                  <a:schemeClr val="tx2"/>
                </a:solidFill>
              </a:rPr>
              <a:t>software evolution</a:t>
            </a:r>
            <a:r>
              <a:rPr lang="en-US" dirty="0"/>
              <a:t> instead of fighting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4)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282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evolutionary design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A1E189-A5E4-460C-B525-E80730F3D25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304800" y="838200"/>
            <a:ext cx="8610600" cy="143576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Traditional design advice says to anticipate changes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Designers often anticipate changes that don’t happen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40253" y="5903496"/>
            <a:ext cx="8470243" cy="523220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Both anticipated and unanticipated changes affect design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553200" y="2819400"/>
            <a:ext cx="1905000" cy="16002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04161" y="3962400"/>
            <a:ext cx="313944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Unanticipated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Change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61259" y="1981200"/>
            <a:ext cx="2866035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Anticipated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Change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" y="2743200"/>
            <a:ext cx="274320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Anticipated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change that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doesn’t happen</a:t>
            </a:r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 bwMode="auto">
          <a:xfrm>
            <a:off x="5827294" y="2819400"/>
            <a:ext cx="725906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6"/>
          </p:cNvCxnSpPr>
          <p:nvPr/>
        </p:nvCxnSpPr>
        <p:spPr bwMode="auto">
          <a:xfrm flipV="1">
            <a:off x="5943601" y="4343400"/>
            <a:ext cx="685799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11631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harness as guardian</a:t>
            </a:r>
            <a:r>
              <a:rPr lang="en-US" sz="2800" dirty="0"/>
              <a:t> (4.2)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7854" y="1031087"/>
            <a:ext cx="520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correctness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3387" y="1716510"/>
            <a:ext cx="2809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Agile Correctness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(Existential)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851926" y="3229272"/>
            <a:ext cx="3348593" cy="2981050"/>
            <a:chOff x="1849049" y="2768157"/>
            <a:chExt cx="3348593" cy="29810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849049" y="2768157"/>
              <a:ext cx="3348593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504863" y="5249135"/>
              <a:ext cx="2597623" cy="85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504863" y="2839622"/>
              <a:ext cx="0" cy="24180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042813" y="5337132"/>
              <a:ext cx="285041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1326" y="4403545"/>
              <a:ext cx="262347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2739747" y="5243418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561723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50735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2439676" y="5023580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2439676" y="3136107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583294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4282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2439676" y="4078011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149232" y="4911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9232" y="39660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20991" y="3024151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1149" y="5305555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V="1">
              <a:off x="2504863" y="3050706"/>
              <a:ext cx="2206946" cy="220694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3081560" y="4712538"/>
              <a:ext cx="569176" cy="541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 flipV="1">
              <a:off x="2747275" y="5048516"/>
              <a:ext cx="215740" cy="2050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 flipV="1">
              <a:off x="2847147" y="4918079"/>
              <a:ext cx="352954" cy="3355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 flipV="1">
              <a:off x="2985395" y="4835974"/>
              <a:ext cx="439324" cy="4176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2662136" y="5180036"/>
              <a:ext cx="77387" cy="73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 flipV="1">
              <a:off x="3807188" y="3952579"/>
              <a:ext cx="1145372" cy="1088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 flipV="1">
              <a:off x="3713164" y="4078786"/>
              <a:ext cx="1235856" cy="117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 flipV="1">
              <a:off x="3615592" y="4133927"/>
              <a:ext cx="1177850" cy="1119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 flipV="1">
              <a:off x="3544415" y="4281515"/>
              <a:ext cx="1022593" cy="9720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403575" y="4363811"/>
              <a:ext cx="936021" cy="889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H="1" flipV="1">
              <a:off x="3314039" y="4494778"/>
              <a:ext cx="798250" cy="7588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 flipV="1">
              <a:off x="3185334" y="4591009"/>
              <a:ext cx="697018" cy="662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flipH="1" flipV="1">
              <a:off x="4624880" y="3208816"/>
              <a:ext cx="327680" cy="3114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H="1" flipV="1">
              <a:off x="4491500" y="3302066"/>
              <a:ext cx="461060" cy="4382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364416" y="3393484"/>
              <a:ext cx="588144" cy="559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 flipV="1">
              <a:off x="4262545" y="3514890"/>
              <a:ext cx="690015" cy="6559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H="1" flipV="1">
              <a:off x="4159727" y="3637194"/>
              <a:ext cx="785868" cy="747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H="1" flipV="1">
              <a:off x="4055711" y="3750538"/>
              <a:ext cx="884140" cy="8404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H="1" flipV="1">
              <a:off x="3916640" y="3836580"/>
              <a:ext cx="1035920" cy="9847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712809" y="1716510"/>
            <a:ext cx="3626826" cy="1384995"/>
            <a:chOff x="289812" y="1696452"/>
            <a:chExt cx="362682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289812" y="1696452"/>
              <a:ext cx="36268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Traditional Correctness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(Universal)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V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x,y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, x ≥ y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>
              <a:off x="1354300" y="2753255"/>
              <a:ext cx="14631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5556242" y="3229272"/>
            <a:ext cx="2699890" cy="2981050"/>
            <a:chOff x="5290631" y="3229272"/>
            <a:chExt cx="2699890" cy="2981050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5290631" y="3229272"/>
              <a:ext cx="2699890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82058" y="3750301"/>
              <a:ext cx="251703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  (1, 1)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 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    (1, 0)  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    (0, 1)  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    (10, 5)  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    (10, 12)  F  }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306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limited view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traditional</a:t>
            </a:r>
            <a:r>
              <a:rPr lang="en-US" dirty="0"/>
              <a:t> methods, we try to define </a:t>
            </a:r>
            <a:r>
              <a:rPr lang="en-US" dirty="0">
                <a:solidFill>
                  <a:schemeClr val="tx2"/>
                </a:solidFill>
              </a:rPr>
              <a:t>all correct behavior</a:t>
            </a:r>
            <a:r>
              <a:rPr lang="en-US" dirty="0"/>
              <a:t> completely, at the beginning</a:t>
            </a:r>
          </a:p>
          <a:p>
            <a:pPr lvl="1"/>
            <a:r>
              <a:rPr lang="en-US" dirty="0"/>
              <a:t>What is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“correctness” </a:t>
            </a:r>
            <a:r>
              <a:rPr lang="en-US" dirty="0">
                <a:solidFill>
                  <a:schemeClr val="tx2"/>
                </a:solidFill>
              </a:rPr>
              <a:t>mean anything</a:t>
            </a:r>
            <a:r>
              <a:rPr lang="en-US" dirty="0"/>
              <a:t> in large engineering products?</a:t>
            </a:r>
          </a:p>
          <a:p>
            <a:pPr lvl="1"/>
            <a:r>
              <a:rPr lang="en-US" dirty="0"/>
              <a:t> People are </a:t>
            </a:r>
            <a:r>
              <a:rPr lang="en-US" dirty="0">
                <a:solidFill>
                  <a:schemeClr val="tx2"/>
                </a:solidFill>
              </a:rPr>
              <a:t>VERY BAD </a:t>
            </a:r>
            <a:r>
              <a:rPr lang="en-US" dirty="0"/>
              <a:t>at completely defining correctness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agile</a:t>
            </a:r>
            <a:r>
              <a:rPr lang="en-US" dirty="0"/>
              <a:t> methods, we redefine correctness to be </a:t>
            </a:r>
            <a:r>
              <a:rPr lang="en-US" dirty="0">
                <a:solidFill>
                  <a:schemeClr val="tx2"/>
                </a:solidFill>
              </a:rPr>
              <a:t>relative</a:t>
            </a:r>
            <a:r>
              <a:rPr lang="en-US" dirty="0"/>
              <a:t> to a specific set of tests</a:t>
            </a:r>
          </a:p>
          <a:p>
            <a:pPr lvl="1"/>
            <a:r>
              <a:rPr lang="en-US" dirty="0"/>
              <a:t>If the software behaves correctly </a:t>
            </a:r>
            <a:r>
              <a:rPr lang="en-US" dirty="0">
                <a:solidFill>
                  <a:schemeClr val="tx2"/>
                </a:solidFill>
              </a:rPr>
              <a:t>on the tests</a:t>
            </a:r>
            <a:r>
              <a:rPr lang="en-US" dirty="0"/>
              <a:t>, it is “correct”</a:t>
            </a:r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chemeClr val="tx2"/>
                </a:solidFill>
              </a:rPr>
              <a:t>defining all</a:t>
            </a:r>
            <a:r>
              <a:rPr lang="en-US" dirty="0"/>
              <a:t> behaviors, we </a:t>
            </a:r>
            <a:r>
              <a:rPr lang="en-US" dirty="0">
                <a:solidFill>
                  <a:schemeClr val="tx2"/>
                </a:solidFill>
              </a:rPr>
              <a:t>demonstrate some</a:t>
            </a:r>
            <a:r>
              <a:rPr lang="en-US" dirty="0"/>
              <a:t> behaviors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Mathematicians</a:t>
            </a:r>
            <a:r>
              <a:rPr lang="en-US" dirty="0"/>
              <a:t> may be disappointed at the lack of completeness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5582555"/>
            <a:ext cx="8262938" cy="5847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But software engineers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ain’t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mathematicians!</a:t>
            </a:r>
          </a:p>
        </p:txBody>
      </p:sp>
    </p:spTree>
    <p:extLst>
      <p:ext uri="{BB962C8B-B14F-4D97-AF65-F5344CB8AC3E}">
        <p14:creationId xmlns:p14="http://schemas.microsoft.com/office/powerpoint/2010/main" val="1679877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915987"/>
          </a:xfrm>
        </p:spPr>
        <p:txBody>
          <a:bodyPr/>
          <a:lstStyle/>
          <a:p>
            <a:r>
              <a:rPr lang="en-US" dirty="0"/>
              <a:t>Test harnesses verify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237874"/>
            <a:ext cx="8966200" cy="4323347"/>
          </a:xfrm>
        </p:spPr>
        <p:txBody>
          <a:bodyPr/>
          <a:lstStyle/>
          <a:p>
            <a:r>
              <a:rPr lang="en-US" dirty="0"/>
              <a:t>Tests must be </a:t>
            </a:r>
            <a:r>
              <a:rPr lang="en-US" dirty="0">
                <a:solidFill>
                  <a:schemeClr val="tx2"/>
                </a:solidFill>
              </a:rPr>
              <a:t>automated</a:t>
            </a:r>
          </a:p>
          <a:p>
            <a:pPr lvl="1"/>
            <a:r>
              <a:rPr lang="en-US" dirty="0"/>
              <a:t>Test automation is a </a:t>
            </a:r>
            <a:r>
              <a:rPr lang="en-US" dirty="0">
                <a:solidFill>
                  <a:schemeClr val="tx2"/>
                </a:solidFill>
              </a:rPr>
              <a:t>prerequisite</a:t>
            </a:r>
            <a:r>
              <a:rPr lang="en-US" dirty="0"/>
              <a:t> to test driven development</a:t>
            </a:r>
          </a:p>
          <a:p>
            <a:r>
              <a:rPr lang="en-US" dirty="0"/>
              <a:t>Every test must include a </a:t>
            </a:r>
            <a:r>
              <a:rPr lang="en-US" dirty="0">
                <a:solidFill>
                  <a:schemeClr val="tx2"/>
                </a:solidFill>
              </a:rPr>
              <a:t>test oracle</a:t>
            </a:r>
            <a:r>
              <a:rPr lang="en-US" dirty="0"/>
              <a:t> that can evaluate whether that test executed correctly</a:t>
            </a:r>
          </a:p>
          <a:p>
            <a:r>
              <a:rPr lang="en-US" dirty="0"/>
              <a:t>The tests replace the </a:t>
            </a:r>
            <a:r>
              <a:rPr lang="en-US" dirty="0">
                <a:solidFill>
                  <a:schemeClr val="tx2"/>
                </a:solidFill>
              </a:rPr>
              <a:t>requirements</a:t>
            </a:r>
          </a:p>
          <a:p>
            <a:r>
              <a:rPr lang="en-US" dirty="0"/>
              <a:t>Tests must be </a:t>
            </a:r>
            <a:r>
              <a:rPr lang="en-US" dirty="0">
                <a:solidFill>
                  <a:schemeClr val="tx2"/>
                </a:solidFill>
              </a:rPr>
              <a:t>high quality</a:t>
            </a:r>
            <a:r>
              <a:rPr lang="en-US" dirty="0"/>
              <a:t> and must </a:t>
            </a:r>
            <a:r>
              <a:rPr lang="en-US" dirty="0">
                <a:solidFill>
                  <a:schemeClr val="tx2"/>
                </a:solidFill>
              </a:rPr>
              <a:t>run quickly</a:t>
            </a:r>
          </a:p>
          <a:p>
            <a:r>
              <a:rPr lang="en-US" dirty="0"/>
              <a:t>We run tests </a:t>
            </a:r>
            <a:r>
              <a:rPr lang="en-US" dirty="0">
                <a:solidFill>
                  <a:schemeClr val="tx2"/>
                </a:solidFill>
              </a:rPr>
              <a:t>every time</a:t>
            </a:r>
            <a:r>
              <a:rPr lang="en-US" dirty="0"/>
              <a:t> we make a change to the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022583"/>
            <a:ext cx="8262938" cy="1015663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test harness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runs all automated tests and reports results to the developers</a:t>
            </a:r>
          </a:p>
        </p:txBody>
      </p:sp>
    </p:spTree>
    <p:extLst>
      <p:ext uri="{BB962C8B-B14F-4D97-AF65-F5344CB8AC3E}">
        <p14:creationId xmlns:p14="http://schemas.microsoft.com/office/powerpoint/2010/main" val="68677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893005"/>
          </a:xfrm>
        </p:spPr>
        <p:txBody>
          <a:bodyPr/>
          <a:lstStyle/>
          <a:p>
            <a:r>
              <a:rPr lang="en-US" dirty="0"/>
              <a:t>Agile methods work best when the current version of the software can be run against all tests at any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4)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804584"/>
            <a:ext cx="8262938" cy="144655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continuous integration 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rebuilds the system, returns, and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reverifies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tests whenever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any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update is checked into the repository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398" y="3332719"/>
            <a:ext cx="8966200" cy="20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Mistakes are caught earlier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Other developers are aware of changes early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rebuild and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reverify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must happen as soon as possible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Thus, tests need to execute quickly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9301" y="5416284"/>
            <a:ext cx="8262938" cy="1015663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continuous integration 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doesn’t just run tests, it decides if a modified system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still correct</a:t>
            </a:r>
          </a:p>
        </p:txBody>
      </p:sp>
    </p:spTree>
    <p:extLst>
      <p:ext uri="{BB962C8B-B14F-4D97-AF65-F5344CB8AC3E}">
        <p14:creationId xmlns:p14="http://schemas.microsoft.com/office/powerpoint/2010/main" val="133262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Quiz 2 review</a:t>
            </a:r>
          </a:p>
          <a:p>
            <a:r>
              <a:rPr lang="en-US" dirty="0">
                <a:solidFill>
                  <a:schemeClr val="accent3"/>
                </a:solidFill>
              </a:rPr>
              <a:t>Quiz 3</a:t>
            </a:r>
          </a:p>
          <a:p>
            <a:r>
              <a:rPr lang="en-US" dirty="0">
                <a:solidFill>
                  <a:schemeClr val="accent3"/>
                </a:solidFill>
              </a:rPr>
              <a:t>Questions for Assignment 2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https://cs.gmu.edu/~winglam/classes/637/assigns/assign02.html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r>
              <a:rPr lang="en-US" dirty="0">
                <a:solidFill>
                  <a:schemeClr val="accent3"/>
                </a:solidFill>
              </a:rPr>
              <a:t>Finish lecture on test automation</a:t>
            </a:r>
          </a:p>
          <a:p>
            <a:r>
              <a:rPr lang="en-US" dirty="0">
                <a:solidFill>
                  <a:schemeClr val="accent3"/>
                </a:solidFill>
              </a:rPr>
              <a:t>15min break</a:t>
            </a:r>
          </a:p>
          <a:p>
            <a:r>
              <a:rPr lang="en-US" dirty="0">
                <a:solidFill>
                  <a:schemeClr val="accent3"/>
                </a:solidFill>
              </a:rPr>
              <a:t>Lecture on putting testing first</a:t>
            </a:r>
          </a:p>
          <a:p>
            <a:r>
              <a:rPr lang="en-US" dirty="0"/>
              <a:t>Lecture on criteria-based test design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>
                <a:hlinkClick r:id="rId3"/>
              </a:rPr>
              <a:t>https://cs.gmu.edu/~winglam/classes/637/assigns/assign03.html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110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8DAE09-3FC9-443F-9742-36B504A838A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notions of testing</a:t>
            </a:r>
          </a:p>
        </p:txBody>
      </p:sp>
      <p:sp>
        <p:nvSpPr>
          <p:cNvPr id="59398" name="Content Placeholder 6"/>
          <p:cNvSpPr>
            <a:spLocks noGrp="1"/>
          </p:cNvSpPr>
          <p:nvPr>
            <p:ph idx="1"/>
          </p:nvPr>
        </p:nvSpPr>
        <p:spPr>
          <a:xfrm>
            <a:off x="88900" y="1031875"/>
            <a:ext cx="8966200" cy="5573713"/>
          </a:xfrm>
        </p:spPr>
        <p:txBody>
          <a:bodyPr/>
          <a:lstStyle/>
          <a:p>
            <a:r>
              <a:rPr lang="en-US" sz="2800" dirty="0"/>
              <a:t> Old view focused on testing at each software development </a:t>
            </a:r>
            <a:r>
              <a:rPr lang="en-US" sz="2800" dirty="0">
                <a:solidFill>
                  <a:srgbClr val="FFFF00"/>
                </a:solidFill>
              </a:rPr>
              <a:t>phase</a:t>
            </a:r>
            <a:r>
              <a:rPr lang="en-US" dirty="0"/>
              <a:t> as being very different from other phases</a:t>
            </a:r>
          </a:p>
          <a:p>
            <a:pPr lvl="1"/>
            <a:r>
              <a:rPr lang="en-US" dirty="0"/>
              <a:t>Unit, module, integration, system …</a:t>
            </a:r>
          </a:p>
          <a:p>
            <a:pPr lvl="1"/>
            <a:endParaRPr lang="en-US" dirty="0"/>
          </a:p>
          <a:p>
            <a:r>
              <a:rPr lang="en-US" sz="2800" dirty="0"/>
              <a:t> New view is in terms of </a:t>
            </a:r>
            <a:r>
              <a:rPr lang="en-US" sz="2800" dirty="0">
                <a:solidFill>
                  <a:srgbClr val="FFFF00"/>
                </a:solidFill>
              </a:rPr>
              <a:t>structures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FF00"/>
                </a:solidFill>
              </a:rPr>
              <a:t>criteria</a:t>
            </a:r>
            <a:endParaRPr lang="en-US" dirty="0"/>
          </a:p>
          <a:p>
            <a:pPr lvl="1"/>
            <a:r>
              <a:rPr lang="en-US" dirty="0"/>
              <a:t>input space, graphs, logical expressions, syntax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largely the same at each phase</a:t>
            </a:r>
          </a:p>
          <a:p>
            <a:pPr lvl="1"/>
            <a:r>
              <a:rPr lang="en-US" dirty="0"/>
              <a:t>Creating the </a:t>
            </a:r>
            <a:r>
              <a:rPr lang="en-US" dirty="0">
                <a:solidFill>
                  <a:schemeClr val="tx2"/>
                </a:solidFill>
              </a:rPr>
              <a:t>model</a:t>
            </a:r>
            <a:r>
              <a:rPr lang="en-US" dirty="0"/>
              <a:t> is different</a:t>
            </a:r>
          </a:p>
          <a:p>
            <a:pPr lvl="1"/>
            <a:r>
              <a:rPr lang="en-US" dirty="0"/>
              <a:t>Choosing </a:t>
            </a:r>
            <a:r>
              <a:rPr lang="en-US" dirty="0">
                <a:solidFill>
                  <a:schemeClr val="tx2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automating</a:t>
            </a:r>
            <a:r>
              <a:rPr lang="en-US" dirty="0"/>
              <a:t> the tests is different</a:t>
            </a:r>
          </a:p>
        </p:txBody>
      </p:sp>
    </p:spTree>
    <p:extLst>
      <p:ext uri="{BB962C8B-B14F-4D97-AF65-F5344CB8AC3E}">
        <p14:creationId xmlns:p14="http://schemas.microsoft.com/office/powerpoint/2010/main" val="1009302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Software Testing, Edition 2  (Ch 5)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6ADDB5-991C-401B-AE3D-4C4DE541E3E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01651" y="3433763"/>
            <a:ext cx="2145010" cy="101566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IMPLEMENTATION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229409" y="2398713"/>
            <a:ext cx="1701683" cy="101566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073811" y="971550"/>
            <a:ext cx="4430712" cy="110648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 bwMode="auto">
          <a:xfrm>
            <a:off x="3289167" y="2078038"/>
            <a:ext cx="1198884" cy="4222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3209509" y="2500313"/>
            <a:ext cx="2557084" cy="914400"/>
          </a:xfrm>
          <a:prstGeom prst="roundRect">
            <a:avLst/>
          </a:prstGeom>
          <a:solidFill>
            <a:srgbClr val="FF0000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Criteria give us test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89103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C283A-DB5A-0149-9B35-D7F5EC9AD70D}"/>
              </a:ext>
            </a:extLst>
          </p:cNvPr>
          <p:cNvSpPr txBox="1">
            <a:spLocks/>
          </p:cNvSpPr>
          <p:nvPr/>
        </p:nvSpPr>
        <p:spPr>
          <a:xfrm>
            <a:off x="177580" y="1257621"/>
            <a:ext cx="8756108" cy="1269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test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flaky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run in the same test scenario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Order-dependent (OD) tests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flaky only due to the order in which tests run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8A830B-6605-F14D-B783-D0B50A848B21}"/>
              </a:ext>
            </a:extLst>
          </p:cNvPr>
          <p:cNvGrpSpPr/>
          <p:nvPr/>
        </p:nvGrpSpPr>
        <p:grpSpPr>
          <a:xfrm>
            <a:off x="628650" y="3663569"/>
            <a:ext cx="7770811" cy="2171256"/>
            <a:chOff x="421764" y="3204883"/>
            <a:chExt cx="11531352" cy="32219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857245-E9C8-F541-8054-DDF06D99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970CAF-C143-624E-8436-C6D9923F261A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CA0E5-FCF5-B74A-9EC3-C854F68C5807}"/>
              </a:ext>
            </a:extLst>
          </p:cNvPr>
          <p:cNvSpPr/>
          <p:nvPr/>
        </p:nvSpPr>
        <p:spPr>
          <a:xfrm>
            <a:off x="420624" y="2849186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OD test from Apache/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ShardingSphere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-Lite (6.1k stars):</a:t>
            </a:r>
          </a:p>
        </p:txBody>
      </p:sp>
    </p:spTree>
    <p:extLst>
      <p:ext uri="{BB962C8B-B14F-4D97-AF65-F5344CB8AC3E}">
        <p14:creationId xmlns:p14="http://schemas.microsoft.com/office/powerpoint/2010/main" val="3921435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A70C8-69EC-4942-AB3F-EB47784CC43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: Test coverage criteria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533642"/>
            <a:ext cx="8867775" cy="22780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A specific element of a software artifact that a test case must satisfy or cover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Coverage Criterion</a:t>
            </a:r>
            <a:r>
              <a:rPr lang="en-US" dirty="0"/>
              <a:t> : A rule or collection of rules that impose test requirements on a test set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68442" y="1160455"/>
            <a:ext cx="4135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A tester’s job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simple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: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3803232" y="1160455"/>
            <a:ext cx="38846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Define a model of  the software, then find ways to cover it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1325" y="4944885"/>
            <a:ext cx="8262938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Testing researchers have defined many dozens of criteria, but they are all really just a few criteria on four types of structures …</a:t>
            </a:r>
          </a:p>
        </p:txBody>
      </p:sp>
    </p:spTree>
    <p:extLst>
      <p:ext uri="{BB962C8B-B14F-4D97-AF65-F5344CB8AC3E}">
        <p14:creationId xmlns:p14="http://schemas.microsoft.com/office/powerpoint/2010/main" val="368038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structures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8900" y="879475"/>
            <a:ext cx="8966200" cy="5497513"/>
          </a:xfrm>
        </p:spPr>
        <p:txBody>
          <a:bodyPr/>
          <a:lstStyle/>
          <a:p>
            <a:r>
              <a:rPr lang="en-US" sz="2800" dirty="0"/>
              <a:t>These structures can be </a:t>
            </a:r>
            <a:r>
              <a:rPr lang="en-US" sz="2800" dirty="0">
                <a:solidFill>
                  <a:srgbClr val="FFFF00"/>
                </a:solidFill>
              </a:rPr>
              <a:t>extracted</a:t>
            </a:r>
            <a:r>
              <a:rPr lang="en-US" sz="2800" dirty="0"/>
              <a:t> from lots of software artifacts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Graphs</a:t>
            </a:r>
            <a:r>
              <a:rPr lang="en-US" sz="2400" dirty="0"/>
              <a:t> can be extracted from UML use cases, finite state machines, source code, …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Logical expressions</a:t>
            </a:r>
            <a:r>
              <a:rPr lang="en-US" sz="2400" dirty="0"/>
              <a:t> can be extracted from decisions in program source, guards on transitions, conditionals in use cases,  …</a:t>
            </a:r>
          </a:p>
          <a:p>
            <a:r>
              <a:rPr lang="en-US" sz="2800" dirty="0"/>
              <a:t>This is not the same as “</a:t>
            </a:r>
            <a:r>
              <a:rPr lang="en-US" sz="2800" i="1" dirty="0">
                <a:solidFill>
                  <a:srgbClr val="FFFF00"/>
                </a:solidFill>
              </a:rPr>
              <a:t>model-based testing</a:t>
            </a:r>
            <a:r>
              <a:rPr lang="en-US" sz="2800" dirty="0"/>
              <a:t>,” which derives tests from a model that describes some aspects of the system under test</a:t>
            </a:r>
          </a:p>
          <a:p>
            <a:pPr lvl="1"/>
            <a:r>
              <a:rPr lang="en-US" sz="2400" dirty="0"/>
              <a:t>The model usually describes part of the </a:t>
            </a:r>
            <a:r>
              <a:rPr lang="en-US" sz="2400" dirty="0">
                <a:solidFill>
                  <a:srgbClr val="FFFF00"/>
                </a:solidFill>
              </a:rPr>
              <a:t>behavior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source</a:t>
            </a:r>
            <a:r>
              <a:rPr lang="en-US" sz="2400" dirty="0"/>
              <a:t> is explicitly </a:t>
            </a:r>
            <a:r>
              <a:rPr lang="en-US" sz="2400" i="1" u="sng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considered a model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37112-027E-4574-BCFF-436A87A0BC6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4511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based on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A1E189-A5E4-460C-B525-E80730F3D25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79475" y="950913"/>
            <a:ext cx="7385050" cy="519112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Structures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: Four ways to model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5475" y="1736488"/>
            <a:ext cx="4017963" cy="1336321"/>
          </a:xfrm>
          <a:prstGeom prst="rect">
            <a:avLst/>
          </a:prstGeom>
        </p:spPr>
        <p:txBody>
          <a:bodyPr anchor="ctr"/>
          <a:lstStyle/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Input domain characterization (sets)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949825" y="1741251"/>
            <a:ext cx="2995613" cy="95408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A: {0, 1, &gt;1}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B: {600, 700, 800}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C: 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swe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cs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isa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infs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613" y="3212490"/>
            <a:ext cx="4017962" cy="584200"/>
          </a:xfrm>
          <a:prstGeom prst="rect">
            <a:avLst/>
          </a:prstGeom>
        </p:spPr>
        <p:txBody>
          <a:bodyPr anchor="ctr"/>
          <a:lstStyle/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Tx/>
              <a:buFont typeface="+mj-lt"/>
              <a:buAutoNum type="arabicPeriod" startAt="2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49825" y="2996590"/>
            <a:ext cx="1497013" cy="1016000"/>
            <a:chOff x="2211" y="818"/>
            <a:chExt cx="943" cy="64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2613" y="4235429"/>
            <a:ext cx="4017962" cy="739775"/>
          </a:xfrm>
          <a:prstGeom prst="rect">
            <a:avLst/>
          </a:prstGeom>
        </p:spPr>
        <p:txBody>
          <a:bodyPr anchor="ctr"/>
          <a:lstStyle/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Logical expressions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49825" y="4406879"/>
            <a:ext cx="3703638" cy="3968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(not X or not Y) and A and B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82613" y="5407003"/>
            <a:ext cx="4017962" cy="1062832"/>
          </a:xfrm>
          <a:prstGeom prst="rect">
            <a:avLst/>
          </a:prstGeom>
        </p:spPr>
        <p:txBody>
          <a:bodyPr anchor="ctr"/>
          <a:lstStyle/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Syntactic structures (grammars)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949825" y="5139510"/>
            <a:ext cx="2063750" cy="13303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if (x &gt; y)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    z = x - y;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306817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9" grpId="0"/>
      <p:bldP spid="17" grpId="0"/>
      <p:bldP spid="18" grpId="0" animBg="1" autoUpdateAnimBg="0"/>
      <p:bldP spid="19" grpId="0"/>
      <p:bldP spid="2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Jelly bean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76822"/>
            <a:ext cx="4435366" cy="3176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Flavors</a:t>
            </a:r>
            <a:r>
              <a:rPr lang="en-US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Lemon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Pistachio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Cantaloupe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Tangerine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Apricot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 descr="http://www.oldtimecandy.com/assets/images/singles/jelly_beans_assort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40" y="1095186"/>
            <a:ext cx="1596850" cy="11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67785" y="876822"/>
            <a:ext cx="4144246" cy="31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Colors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Yellow (Lemon, Apricot)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Green (Pistachio)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Orange (Cantaloupe, Tangerine)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White (Pear)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899" y="4053385"/>
            <a:ext cx="8754849" cy="248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Possible coverage criteria :</a:t>
            </a: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Taste one jelly bean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each flavor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Deciding if yellow jelly bean is Lemon or Apricot is a controllability problem</a:t>
            </a: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Taste one jelly bean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each color</a:t>
            </a:r>
          </a:p>
        </p:txBody>
      </p:sp>
    </p:spTree>
    <p:extLst>
      <p:ext uri="{BB962C8B-B14F-4D97-AF65-F5344CB8AC3E}">
        <p14:creationId xmlns:p14="http://schemas.microsoft.com/office/powerpoint/2010/main" val="24027372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D0FB2-688D-4A83-A4E6-B9CE6EF022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Infeasible test requirements</a:t>
            </a:r>
            <a:r>
              <a:rPr lang="en-US" dirty="0"/>
              <a:t> : test requirements that cannot be satisfied</a:t>
            </a:r>
          </a:p>
          <a:p>
            <a:pPr lvl="1"/>
            <a:r>
              <a:rPr lang="en-US" sz="2000" dirty="0"/>
              <a:t>No test case values exist that meet the test requirements</a:t>
            </a:r>
          </a:p>
          <a:p>
            <a:pPr lvl="1"/>
            <a:r>
              <a:rPr lang="en-US" sz="2000" dirty="0"/>
              <a:t>Example: Dead code</a:t>
            </a:r>
          </a:p>
          <a:p>
            <a:pPr lvl="1"/>
            <a:r>
              <a:rPr lang="en-US" sz="2000" dirty="0"/>
              <a:t>Detection of infeasible test requirements is formally </a:t>
            </a:r>
            <a:r>
              <a:rPr lang="en-US" sz="2000" dirty="0" err="1"/>
              <a:t>undecidable</a:t>
            </a:r>
            <a:r>
              <a:rPr lang="en-US" sz="2000" dirty="0"/>
              <a:t> for most test criteria</a:t>
            </a:r>
            <a:endParaRPr lang="en-US" sz="1800" dirty="0"/>
          </a:p>
          <a:p>
            <a:r>
              <a:rPr lang="en-US" dirty="0"/>
              <a:t>Thus, 100% coverage is </a:t>
            </a:r>
            <a:r>
              <a:rPr lang="en-US" dirty="0">
                <a:solidFill>
                  <a:srgbClr val="FFFF00"/>
                </a:solidFill>
              </a:rPr>
              <a:t>impossible</a:t>
            </a:r>
            <a:r>
              <a:rPr lang="en-US" dirty="0"/>
              <a:t> in practice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926265"/>
            <a:ext cx="7962900" cy="224676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Given a set of test requirements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for coverage criterion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, a test set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satisfies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coverage if and only if for every test requirement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in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, there is at least one test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in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such that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satisfies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tr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549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Introduction to Software Testing, Edition 2  (Ch 5)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CB1E7E4-E6EA-534E-9AB9-126D9766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867436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T1 = { three Lemons, one Pistachio, two Cantaloupes, one Pear, one Tangerine, four Apricots 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26B396-6B80-224D-877B-CE198BDB28D4}"/>
              </a:ext>
            </a:extLst>
          </p:cNvPr>
          <p:cNvSpPr txBox="1">
            <a:spLocks/>
          </p:cNvSpPr>
          <p:nvPr/>
        </p:nvSpPr>
        <p:spPr bwMode="auto">
          <a:xfrm>
            <a:off x="101600" y="2630802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is the coverage level of T1 and T2 for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flavors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ABB5267-1729-0643-9715-08F3CA0B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1" y="1816443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Arial" pitchFamily="34" charset="0"/>
              </a:rPr>
              <a:t>T2 = { One Lemon, two Pistachios, one Pear, three Tangerines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A1A27F-4597-9C4E-B753-2FD2579575BE}"/>
              </a:ext>
            </a:extLst>
          </p:cNvPr>
          <p:cNvSpPr txBox="1">
            <a:spLocks/>
          </p:cNvSpPr>
          <p:nvPr/>
        </p:nvSpPr>
        <p:spPr bwMode="auto">
          <a:xfrm>
            <a:off x="101600" y="3215357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is the coverage level of T1 and T2 for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colors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CF7231-BEC1-C546-9ACF-81A5FFBC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9869" y="3504378"/>
            <a:ext cx="477018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Coverage level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9D330402-7793-9B44-9BFA-9DA8BBD4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6" y="4329477"/>
            <a:ext cx="4296083" cy="1815882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The ratio of the number of test requirements satisfied by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to the size of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3448AF9-B469-CC47-9AD8-717A2F03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039" y="3554333"/>
            <a:ext cx="4435366" cy="3176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Flavors</a:t>
            </a:r>
            <a:r>
              <a:rPr lang="en-US" sz="2400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Lemon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Pistachio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Cantaloupe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Tangerine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Apricot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1242AB-26C7-C448-AB44-1C730D0BA775}"/>
              </a:ext>
            </a:extLst>
          </p:cNvPr>
          <p:cNvSpPr txBox="1">
            <a:spLocks/>
          </p:cNvSpPr>
          <p:nvPr/>
        </p:nvSpPr>
        <p:spPr bwMode="auto">
          <a:xfrm>
            <a:off x="6330764" y="3604436"/>
            <a:ext cx="2895600" cy="31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Colors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Yellow (Lemon, Apricot)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Green (Pistachio)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Orange (Cantaloupe, Tangerine)</a:t>
            </a:r>
          </a:p>
          <a:p>
            <a:pPr marL="731520" marR="0" lvl="1" indent="-36576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White (Pear)</a:t>
            </a:r>
          </a:p>
        </p:txBody>
      </p:sp>
    </p:spTree>
    <p:extLst>
      <p:ext uri="{BB962C8B-B14F-4D97-AF65-F5344CB8AC3E}">
        <p14:creationId xmlns:p14="http://schemas.microsoft.com/office/powerpoint/2010/main" val="20360465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Quiz 2 review</a:t>
            </a:r>
          </a:p>
          <a:p>
            <a:r>
              <a:rPr lang="en-US" dirty="0">
                <a:solidFill>
                  <a:schemeClr val="accent3"/>
                </a:solidFill>
              </a:rPr>
              <a:t>Quiz 3</a:t>
            </a:r>
          </a:p>
          <a:p>
            <a:r>
              <a:rPr lang="en-US" dirty="0">
                <a:solidFill>
                  <a:schemeClr val="accent3"/>
                </a:solidFill>
              </a:rPr>
              <a:t>Questions for Assignment 2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https://cs.gmu.edu/~winglam/classes/637/assigns/assign02.html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r>
              <a:rPr lang="en-US" dirty="0">
                <a:solidFill>
                  <a:schemeClr val="accent3"/>
                </a:solidFill>
              </a:rPr>
              <a:t>Finish lecture on test automation</a:t>
            </a:r>
          </a:p>
          <a:p>
            <a:r>
              <a:rPr lang="en-US" dirty="0">
                <a:solidFill>
                  <a:schemeClr val="accent3"/>
                </a:solidFill>
              </a:rPr>
              <a:t>15min break</a:t>
            </a:r>
          </a:p>
          <a:p>
            <a:r>
              <a:rPr lang="en-US" dirty="0">
                <a:solidFill>
                  <a:schemeClr val="accent3"/>
                </a:solidFill>
              </a:rPr>
              <a:t>Lecture on putting testing first</a:t>
            </a:r>
          </a:p>
          <a:p>
            <a:r>
              <a:rPr lang="en-US" dirty="0">
                <a:solidFill>
                  <a:schemeClr val="accent3"/>
                </a:solidFill>
              </a:rPr>
              <a:t>Lecture on criteria-based test design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>
                <a:hlinkClick r:id="rId3"/>
              </a:rPr>
              <a:t>https://cs.gmu.edu/~winglam/classes/637/assigns/assign03.html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2764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C283A-DB5A-0149-9B35-D7F5EC9AD70D}"/>
              </a:ext>
            </a:extLst>
          </p:cNvPr>
          <p:cNvSpPr txBox="1">
            <a:spLocks/>
          </p:cNvSpPr>
          <p:nvPr/>
        </p:nvSpPr>
        <p:spPr>
          <a:xfrm>
            <a:off x="49564" y="1257621"/>
            <a:ext cx="9140156" cy="1269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checks that an instance of a class variable is shut down.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the instance can be started and not shutdown by other tests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CB9E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7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)!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40760B-225C-A740-9F4A-1644E280152B}"/>
              </a:ext>
            </a:extLst>
          </p:cNvPr>
          <p:cNvGrpSpPr/>
          <p:nvPr/>
        </p:nvGrpSpPr>
        <p:grpSpPr>
          <a:xfrm>
            <a:off x="628650" y="3663569"/>
            <a:ext cx="7770811" cy="2171256"/>
            <a:chOff x="421764" y="3204883"/>
            <a:chExt cx="11531352" cy="32219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163F61-CF5E-7448-93C5-087EBBF7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BE84E-9CE1-CE47-8547-4CEFB320004F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0F8CF-B547-9E47-BB14-4BA196946ACE}"/>
              </a:ext>
            </a:extLst>
          </p:cNvPr>
          <p:cNvSpPr/>
          <p:nvPr/>
        </p:nvSpPr>
        <p:spPr>
          <a:xfrm>
            <a:off x="420624" y="2849186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OD test from Apache/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ShardingSphere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-Lite (6.1k stars):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7EDA9-DC6C-AD47-8081-A7A5D7D332B0}"/>
              </a:ext>
            </a:extLst>
          </p:cNvPr>
          <p:cNvSpPr/>
          <p:nvPr/>
        </p:nvSpPr>
        <p:spPr>
          <a:xfrm>
            <a:off x="179163" y="4596035"/>
            <a:ext cx="8468607" cy="25146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919CF-5380-1E41-84F9-0BE5338A3124}"/>
              </a:ext>
            </a:extLst>
          </p:cNvPr>
          <p:cNvSpPr/>
          <p:nvPr/>
        </p:nvSpPr>
        <p:spPr>
          <a:xfrm>
            <a:off x="179163" y="5593573"/>
            <a:ext cx="8468607" cy="251460"/>
          </a:xfrm>
          <a:prstGeom prst="rect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435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40760B-225C-A740-9F4A-1644E280152B}"/>
              </a:ext>
            </a:extLst>
          </p:cNvPr>
          <p:cNvGrpSpPr/>
          <p:nvPr/>
        </p:nvGrpSpPr>
        <p:grpSpPr>
          <a:xfrm>
            <a:off x="628650" y="3663569"/>
            <a:ext cx="7770811" cy="2171256"/>
            <a:chOff x="421764" y="3204883"/>
            <a:chExt cx="11531352" cy="32219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163F61-CF5E-7448-93C5-087EBBF7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BE84E-9CE1-CE47-8547-4CEFB320004F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0F8CF-B547-9E47-BB14-4BA196946ACE}"/>
              </a:ext>
            </a:extLst>
          </p:cNvPr>
          <p:cNvSpPr/>
          <p:nvPr/>
        </p:nvSpPr>
        <p:spPr>
          <a:xfrm>
            <a:off x="420624" y="2849186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OD test from Apache/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ShardingSphere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-Lite (6.1k stars):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80BC6-10EB-DB48-9ADC-EECD8DF3EA34}"/>
              </a:ext>
            </a:extLst>
          </p:cNvPr>
          <p:cNvSpPr txBox="1"/>
          <p:nvPr/>
        </p:nvSpPr>
        <p:spPr>
          <a:xfrm rot="1315548">
            <a:off x="6950081" y="1071673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55753-E78B-9941-BAAC-A330944F589C}"/>
              </a:ext>
            </a:extLst>
          </p:cNvPr>
          <p:cNvSpPr txBox="1"/>
          <p:nvPr/>
        </p:nvSpPr>
        <p:spPr>
          <a:xfrm rot="20591941">
            <a:off x="6498551" y="1138106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1A6BB-E48A-0349-A901-872BEBE85C8C}"/>
              </a:ext>
            </a:extLst>
          </p:cNvPr>
          <p:cNvSpPr txBox="1"/>
          <p:nvPr/>
        </p:nvSpPr>
        <p:spPr>
          <a:xfrm>
            <a:off x="6786227" y="1146173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9D23009E-589D-5E43-A241-74751BA5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658" y="1548387"/>
            <a:ext cx="747275" cy="747275"/>
          </a:xfrm>
          <a:prstGeom prst="rect">
            <a:avLst/>
          </a:prstGeom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8B04764D-2618-014B-B524-24F7678C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37" y="2099287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476F9805-E30B-1349-A27C-F046E798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37" y="2088127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1AAF858-A564-4B45-93E3-70EBC4BF42E6}"/>
              </a:ext>
            </a:extLst>
          </p:cNvPr>
          <p:cNvSpPr/>
          <p:nvPr/>
        </p:nvSpPr>
        <p:spPr>
          <a:xfrm>
            <a:off x="1292602" y="16318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C8534FD-D08F-044A-BB9F-60A7054E6537}"/>
              </a:ext>
            </a:extLst>
          </p:cNvPr>
          <p:cNvSpPr/>
          <p:nvPr/>
        </p:nvSpPr>
        <p:spPr>
          <a:xfrm>
            <a:off x="2129419" y="16318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2" descr="http://www.iconshock.com/img_jpg/BETA/general/jpg/256/cross_icon.jpg">
            <a:extLst>
              <a:ext uri="{FF2B5EF4-FFF2-40B4-BE49-F238E27FC236}">
                <a16:creationId xmlns:a16="http://schemas.microsoft.com/office/drawing/2014/main" id="{3BF0BE24-4F49-A649-B4F5-7FF949F3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83" y="2163766"/>
            <a:ext cx="295556" cy="2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3F5C5ED3-95B6-A64D-81C0-931E6F59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84" y="2141968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1C2D4A-4A6C-734E-8F34-E42D9D77F8CA}"/>
              </a:ext>
            </a:extLst>
          </p:cNvPr>
          <p:cNvSpPr/>
          <p:nvPr/>
        </p:nvSpPr>
        <p:spPr>
          <a:xfrm>
            <a:off x="4979156" y="1628442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A92B43C-A1B7-944F-9F40-756D57202E9C}"/>
              </a:ext>
            </a:extLst>
          </p:cNvPr>
          <p:cNvSpPr/>
          <p:nvPr/>
        </p:nvSpPr>
        <p:spPr>
          <a:xfrm>
            <a:off x="5815974" y="1628442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FE0B3E9-F7AD-CA42-A365-9D10C448A605}"/>
              </a:ext>
            </a:extLst>
          </p:cNvPr>
          <p:cNvSpPr/>
          <p:nvPr/>
        </p:nvSpPr>
        <p:spPr>
          <a:xfrm>
            <a:off x="5702355" y="3553792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1E9738-F44F-B64A-B247-3292C5389D20}"/>
              </a:ext>
            </a:extLst>
          </p:cNvPr>
          <p:cNvSpPr/>
          <p:nvPr/>
        </p:nvSpPr>
        <p:spPr>
          <a:xfrm>
            <a:off x="6962323" y="5280660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 descr="Angry face with no fill">
            <a:extLst>
              <a:ext uri="{FF2B5EF4-FFF2-40B4-BE49-F238E27FC236}">
                <a16:creationId xmlns:a16="http://schemas.microsoft.com/office/drawing/2014/main" id="{681CCBE0-0778-9843-8528-C77693611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4473" y="1469011"/>
            <a:ext cx="774293" cy="7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F16-5DA5-CC45-90D8-EA1CA6E7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249237"/>
            <a:ext cx="9048750" cy="915987"/>
          </a:xfrm>
        </p:spPr>
        <p:txBody>
          <a:bodyPr/>
          <a:lstStyle/>
          <a:p>
            <a:r>
              <a:rPr lang="en-US" dirty="0"/>
              <a:t>Why should we care about </a:t>
            </a:r>
            <a:br>
              <a:rPr lang="en-US" dirty="0"/>
            </a:br>
            <a:r>
              <a:rPr lang="en-US" dirty="0"/>
              <a:t>OD tests?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C39-5964-FA4C-8EBD-6F97609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E3F-C195-4F4E-AB19-0DA2C8E8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C603-5337-4540-8856-E123A0F4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71EDA-43EF-2C4C-88E6-B45196184B47}"/>
              </a:ext>
            </a:extLst>
          </p:cNvPr>
          <p:cNvSpPr txBox="1">
            <a:spLocks/>
          </p:cNvSpPr>
          <p:nvPr/>
        </p:nvSpPr>
        <p:spPr bwMode="auto">
          <a:xfrm>
            <a:off x="429534" y="1210500"/>
            <a:ext cx="7886700" cy="121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Make test outcomes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inconsistent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-&gt; may lead developers to manually debug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nonexistent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faults in their current changes and rerun tests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2"/>
              <a:buNone/>
              <a:tabLst/>
              <a:defRPr/>
            </a:pPr>
            <a:endParaRPr kumimoji="0" lang="en-US" sz="1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8700C-53FF-FC4F-A6CF-BDB2CBD4DA05}"/>
              </a:ext>
            </a:extLst>
          </p:cNvPr>
          <p:cNvSpPr/>
          <p:nvPr/>
        </p:nvSpPr>
        <p:spPr>
          <a:xfrm>
            <a:off x="408187" y="2977471"/>
            <a:ext cx="8379197" cy="31307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Test orders often change: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1) Many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testing frameworks do not guarantee test 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. E.g., JUnit tests ran in different orders on Java 6 vs. 7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1,2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and Surefire by default runs test classes in different orders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2)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Regression testing techniques (e.g., parallelizing tests) produce different orders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to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determine test outcomes sooner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06679-0349-0141-B450-7D535E595DE1}"/>
              </a:ext>
            </a:extLst>
          </p:cNvPr>
          <p:cNvSpPr txBox="1"/>
          <p:nvPr/>
        </p:nvSpPr>
        <p:spPr>
          <a:xfrm>
            <a:off x="408187" y="5677305"/>
            <a:ext cx="5780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http://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intellijava.blogspot.com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/2012/05/junit-and-java-7.html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2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https://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coderanch.com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/t/600985/engineering/Maintaining-order-JUnit-tests-JDK </a:t>
            </a:r>
          </a:p>
        </p:txBody>
      </p:sp>
    </p:spTree>
    <p:extLst>
      <p:ext uri="{BB962C8B-B14F-4D97-AF65-F5344CB8AC3E}">
        <p14:creationId xmlns:p14="http://schemas.microsoft.com/office/powerpoint/2010/main" val="4285041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017" y="1671934"/>
            <a:ext cx="6063015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Besides test-order d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ependency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what other reasons can you think of that would cause a test to be flaky?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8578" y="3314611"/>
            <a:ext cx="5706841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Try to list as many as you can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(hint: there are 10+ reasons)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0842" y="963219"/>
            <a:ext cx="3682315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Flaky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F507E-8C49-6FDC-D32E-FC2215318D5C}"/>
              </a:ext>
            </a:extLst>
          </p:cNvPr>
          <p:cNvSpPr txBox="1"/>
          <p:nvPr/>
        </p:nvSpPr>
        <p:spPr>
          <a:xfrm>
            <a:off x="1728103" y="4498516"/>
            <a:ext cx="5706841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a JUnit flaky test and explain why your test is flaky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3B2BAE-7F03-3E72-174F-CEAB92D1B024}"/>
              </a:ext>
            </a:extLst>
          </p:cNvPr>
          <p:cNvSpPr txBox="1">
            <a:spLocks/>
          </p:cNvSpPr>
          <p:nvPr/>
        </p:nvSpPr>
        <p:spPr>
          <a:xfrm>
            <a:off x="97593" y="5703618"/>
            <a:ext cx="9048749" cy="1269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test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flaky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run in the same version of code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288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F16-5DA5-CC45-90D8-EA1CA6E7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Flaky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C39-5964-FA4C-8EBD-6F97609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E3F-C195-4F4E-AB19-0DA2C8E8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C603-5337-4540-8856-E123A0F4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71EDA-43EF-2C4C-88E6-B45196184B47}"/>
              </a:ext>
            </a:extLst>
          </p:cNvPr>
          <p:cNvSpPr txBox="1">
            <a:spLocks/>
          </p:cNvSpPr>
          <p:nvPr/>
        </p:nvSpPr>
        <p:spPr bwMode="auto">
          <a:xfrm>
            <a:off x="429534" y="1210500"/>
            <a:ext cx="7886700" cy="121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685800" rtl="0" eaLnBrk="0" fontAlgn="auto" latinLnBrk="0" hangingPunc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test is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flaky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run in the same test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0956D-3120-B944-B466-CA284C7BDE72}"/>
              </a:ext>
            </a:extLst>
          </p:cNvPr>
          <p:cNvSpPr txBox="1"/>
          <p:nvPr/>
        </p:nvSpPr>
        <p:spPr>
          <a:xfrm>
            <a:off x="429534" y="2788920"/>
            <a:ext cx="38345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Async Wait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Concurrency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Test Order Dependency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Resource Leak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Network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IO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9D308-9B6F-5544-8C2B-9AD7B3E03CA2}"/>
              </a:ext>
            </a:extLst>
          </p:cNvPr>
          <p:cNvSpPr/>
          <p:nvPr/>
        </p:nvSpPr>
        <p:spPr>
          <a:xfrm>
            <a:off x="4264045" y="278892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Randomness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Floating Point Operations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Unordered Collections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Too Restrictive Range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Test Case Timeout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Platform Dependency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Test Suite Timeout </a:t>
            </a:r>
          </a:p>
        </p:txBody>
      </p:sp>
    </p:spTree>
    <p:extLst>
      <p:ext uri="{BB962C8B-B14F-4D97-AF65-F5344CB8AC3E}">
        <p14:creationId xmlns:p14="http://schemas.microsoft.com/office/powerpoint/2010/main" val="41392540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89207-6858-41FB-9EF0-7E0AAC8FCF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JUnit example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8" y="817563"/>
            <a:ext cx="4682692" cy="267765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Calc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static public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add(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return a + 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60651" y="2458707"/>
            <a:ext cx="5200463" cy="415498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org.junit.Test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CalcTest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@Test public 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(“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incorrect”,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5 ==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Calc.add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(2, 3));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282203" y="1040860"/>
            <a:ext cx="1342417" cy="749030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values</a:t>
            </a:r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 bwMode="auto">
          <a:xfrm flipH="1">
            <a:off x="6828817" y="1789890"/>
            <a:ext cx="1124595" cy="3667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43191" y="5262664"/>
            <a:ext cx="1887166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Expected output</a:t>
            </a: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 bwMode="auto">
          <a:xfrm flipV="1">
            <a:off x="2130357" y="5603132"/>
            <a:ext cx="2169269" cy="713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71855" y="3848911"/>
            <a:ext cx="2075234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Printed if assert fails</a:t>
            </a:r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 bwMode="auto">
          <a:xfrm>
            <a:off x="2247089" y="4260716"/>
            <a:ext cx="3385226" cy="836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32335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animBg="1"/>
      <p:bldP spid="17" grpId="0" animBg="1"/>
    </p:bldLst>
  </p:timing>
</p:sld>
</file>

<file path=ppt/theme/theme1.xml><?xml version="1.0" encoding="utf-8"?>
<a:theme xmlns:a="http://schemas.openxmlformats.org/drawingml/2006/main" name="1_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6698</TotalTime>
  <Pages>49</Pages>
  <Words>3377</Words>
  <Application>Microsoft Macintosh PowerPoint</Application>
  <PresentationFormat>On-screen Show (4:3)</PresentationFormat>
  <Paragraphs>561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 Unicode MS</vt:lpstr>
      <vt:lpstr>Arial</vt:lpstr>
      <vt:lpstr>Calibri</vt:lpstr>
      <vt:lpstr>Gill Sans MT</vt:lpstr>
      <vt:lpstr>Helvetica</vt:lpstr>
      <vt:lpstr>Monotype Sorts</vt:lpstr>
      <vt:lpstr>Times New Roman</vt:lpstr>
      <vt:lpstr>Verdana</vt:lpstr>
      <vt:lpstr>Wingdings</vt:lpstr>
      <vt:lpstr>1_intro</vt:lpstr>
      <vt:lpstr>intro</vt:lpstr>
      <vt:lpstr>3_intro</vt:lpstr>
      <vt:lpstr>1_Blank Presentation</vt:lpstr>
      <vt:lpstr>Introduction to Software Testing (2nd edition) Chapter 4  Putting Testing First</vt:lpstr>
      <vt:lpstr>Agenda</vt:lpstr>
      <vt:lpstr>Order-dependent test – Example </vt:lpstr>
      <vt:lpstr>Order-dependent test – Example </vt:lpstr>
      <vt:lpstr>Order-dependent test – Example </vt:lpstr>
      <vt:lpstr>Why should we care about  OD tests? </vt:lpstr>
      <vt:lpstr>In-class exercise</vt:lpstr>
      <vt:lpstr>Flaky Tests</vt:lpstr>
      <vt:lpstr>Simple JUnit example</vt:lpstr>
      <vt:lpstr>Testing the Min class</vt:lpstr>
      <vt:lpstr>MinTest class</vt:lpstr>
      <vt:lpstr>In-class exercise</vt:lpstr>
      <vt:lpstr>Min test cases: NullPointerException</vt:lpstr>
      <vt:lpstr>More exception test cases for Min</vt:lpstr>
      <vt:lpstr>Remaining test cases for Min</vt:lpstr>
      <vt:lpstr>Summary: Seven tests for Min</vt:lpstr>
      <vt:lpstr>Test Automation Summary</vt:lpstr>
      <vt:lpstr>Agenda</vt:lpstr>
      <vt:lpstr>The increased emphasis on testing</vt:lpstr>
      <vt:lpstr>Traditional assumptions</vt:lpstr>
      <vt:lpstr>Why be agile ?</vt:lpstr>
      <vt:lpstr>Supporting evolutionary design</vt:lpstr>
      <vt:lpstr>The test harness as guardian (4.2)</vt:lpstr>
      <vt:lpstr>A limited view of correctness</vt:lpstr>
      <vt:lpstr>Test harnesses verify correctness</vt:lpstr>
      <vt:lpstr>Continuous integration</vt:lpstr>
      <vt:lpstr>Agenda</vt:lpstr>
      <vt:lpstr>Changing notions of testing</vt:lpstr>
      <vt:lpstr>Model-driven test design</vt:lpstr>
      <vt:lpstr>New : Test coverage criteria</vt:lpstr>
      <vt:lpstr>Source of structures</vt:lpstr>
      <vt:lpstr>Criteria based on structures</vt:lpstr>
      <vt:lpstr>Example : Jelly bean coverage</vt:lpstr>
      <vt:lpstr>Coverage</vt:lpstr>
      <vt:lpstr>In-class exercise</vt:lpstr>
      <vt:lpstr>Agenda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Lam, Wing</cp:lastModifiedBy>
  <cp:revision>396</cp:revision>
  <cp:lastPrinted>2014-09-15T19:36:17Z</cp:lastPrinted>
  <dcterms:created xsi:type="dcterms:W3CDTF">1996-06-15T03:21:08Z</dcterms:created>
  <dcterms:modified xsi:type="dcterms:W3CDTF">2023-09-17T13:53:30Z</dcterms:modified>
</cp:coreProperties>
</file>