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01" r:id="rId1"/>
    <p:sldMasterId id="2147483814" r:id="rId2"/>
  </p:sldMasterIdLst>
  <p:notesMasterIdLst>
    <p:notesMasterId r:id="rId51"/>
  </p:notesMasterIdLst>
  <p:sldIdLst>
    <p:sldId id="443" r:id="rId3"/>
    <p:sldId id="914" r:id="rId4"/>
    <p:sldId id="418" r:id="rId5"/>
    <p:sldId id="899" r:id="rId6"/>
    <p:sldId id="411" r:id="rId7"/>
    <p:sldId id="480" r:id="rId8"/>
    <p:sldId id="416" r:id="rId9"/>
    <p:sldId id="468" r:id="rId10"/>
    <p:sldId id="442" r:id="rId11"/>
    <p:sldId id="478" r:id="rId12"/>
    <p:sldId id="460" r:id="rId13"/>
    <p:sldId id="461" r:id="rId14"/>
    <p:sldId id="481" r:id="rId15"/>
    <p:sldId id="900" r:id="rId16"/>
    <p:sldId id="479" r:id="rId17"/>
    <p:sldId id="462" r:id="rId18"/>
    <p:sldId id="428" r:id="rId19"/>
    <p:sldId id="431" r:id="rId20"/>
    <p:sldId id="453" r:id="rId21"/>
    <p:sldId id="482" r:id="rId22"/>
    <p:sldId id="477" r:id="rId23"/>
    <p:sldId id="915" r:id="rId24"/>
    <p:sldId id="502" r:id="rId25"/>
    <p:sldId id="475" r:id="rId26"/>
    <p:sldId id="488" r:id="rId27"/>
    <p:sldId id="489" r:id="rId28"/>
    <p:sldId id="904" r:id="rId29"/>
    <p:sldId id="493" r:id="rId30"/>
    <p:sldId id="485" r:id="rId31"/>
    <p:sldId id="490" r:id="rId32"/>
    <p:sldId id="905" r:id="rId33"/>
    <p:sldId id="486" r:id="rId34"/>
    <p:sldId id="491" r:id="rId35"/>
    <p:sldId id="906" r:id="rId36"/>
    <p:sldId id="456" r:id="rId37"/>
    <p:sldId id="487" r:id="rId38"/>
    <p:sldId id="492" r:id="rId39"/>
    <p:sldId id="438" r:id="rId40"/>
    <p:sldId id="439" r:id="rId41"/>
    <p:sldId id="408" r:id="rId42"/>
    <p:sldId id="916" r:id="rId43"/>
    <p:sldId id="384" r:id="rId44"/>
    <p:sldId id="338" r:id="rId45"/>
    <p:sldId id="387" r:id="rId46"/>
    <p:sldId id="396" r:id="rId47"/>
    <p:sldId id="913" r:id="rId48"/>
    <p:sldId id="340" r:id="rId49"/>
    <p:sldId id="917"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5A8AC9F-65B7-B149-AE38-0372F2C08FE6}">
          <p14:sldIdLst>
            <p14:sldId id="443"/>
            <p14:sldId id="914"/>
            <p14:sldId id="418"/>
            <p14:sldId id="899"/>
            <p14:sldId id="411"/>
            <p14:sldId id="480"/>
            <p14:sldId id="416"/>
            <p14:sldId id="468"/>
            <p14:sldId id="442"/>
            <p14:sldId id="478"/>
            <p14:sldId id="460"/>
            <p14:sldId id="461"/>
            <p14:sldId id="481"/>
            <p14:sldId id="900"/>
            <p14:sldId id="479"/>
            <p14:sldId id="462"/>
            <p14:sldId id="428"/>
            <p14:sldId id="431"/>
            <p14:sldId id="453"/>
            <p14:sldId id="482"/>
            <p14:sldId id="477"/>
            <p14:sldId id="915"/>
            <p14:sldId id="502"/>
            <p14:sldId id="475"/>
            <p14:sldId id="488"/>
            <p14:sldId id="489"/>
            <p14:sldId id="904"/>
            <p14:sldId id="493"/>
            <p14:sldId id="485"/>
            <p14:sldId id="490"/>
            <p14:sldId id="905"/>
            <p14:sldId id="486"/>
            <p14:sldId id="491"/>
            <p14:sldId id="906"/>
            <p14:sldId id="456"/>
            <p14:sldId id="487"/>
            <p14:sldId id="492"/>
            <p14:sldId id="438"/>
            <p14:sldId id="439"/>
            <p14:sldId id="408"/>
            <p14:sldId id="916"/>
            <p14:sldId id="384"/>
            <p14:sldId id="338"/>
            <p14:sldId id="387"/>
            <p14:sldId id="396"/>
            <p14:sldId id="913"/>
            <p14:sldId id="340"/>
            <p14:sldId id="91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g Lam" initials="WL" lastIdx="1" clrIdx="0">
    <p:extLst>
      <p:ext uri="{19B8F6BF-5375-455C-9EA6-DF929625EA0E}">
        <p15:presenceInfo xmlns:p15="http://schemas.microsoft.com/office/powerpoint/2012/main" userId="S::winglam2@illinois.edu::7217b990-c4fc-46e7-bb5c-aa54f17366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79909D"/>
    <a:srgbClr val="92CF50"/>
    <a:srgbClr val="5B9BD5"/>
    <a:srgbClr val="E89B38"/>
    <a:srgbClr val="FF0000"/>
    <a:srgbClr val="00B14F"/>
    <a:srgbClr val="78909C"/>
    <a:srgbClr val="EA9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3"/>
    <p:restoredTop sz="80873" autoAdjust="0"/>
  </p:normalViewPr>
  <p:slideViewPr>
    <p:cSldViewPr snapToGrid="0">
      <p:cViewPr varScale="1">
        <p:scale>
          <a:sx n="139" d="100"/>
          <a:sy n="139" d="100"/>
        </p:scale>
        <p:origin x="536" y="17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381000" y="685800"/>
            <a:ext cx="6096000" cy="342900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02D00990-A5B2-41C8-83DA-768256BDE711}"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1</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81000" y="685800"/>
            <a:ext cx="6096000" cy="342900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733D8C59-CA53-4B85-8408-3C34A66E3C93}"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18</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81000" y="685800"/>
            <a:ext cx="6096000" cy="34290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txBox="1">
            <a:spLocks noGrp="1"/>
          </p:cNvSpPr>
          <p:nvPr/>
        </p:nvSpPr>
        <p:spPr bwMode="auto">
          <a:xfrm>
            <a:off x="3885905" y="8848788"/>
            <a:ext cx="2972097" cy="46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6" tIns="0" rIns="19156"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A8717B5B-8948-43F3-896E-5E45BA7F2BC9}"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65200" rtl="0" eaLnBrk="0" fontAlgn="base" latinLnBrk="0" hangingPunct="0">
                <a:lnSpc>
                  <a:spcPct val="100000"/>
                </a:lnSpc>
                <a:spcBef>
                  <a:spcPct val="0"/>
                </a:spcBef>
                <a:spcAft>
                  <a:spcPct val="0"/>
                </a:spcAft>
                <a:buClrTx/>
                <a:buSzTx/>
                <a:buFontTx/>
                <a:buNone/>
                <a:tabLst/>
                <a:defRPr/>
              </a:pPr>
              <a:t>19</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Disjoint</a:t>
            </a:r>
          </a:p>
          <a:p>
            <a:r>
              <a:rPr lang="en-US" dirty="0"/>
              <a:t>Complete</a:t>
            </a:r>
          </a:p>
          <a:p>
            <a:endParaRPr lang="en-US" dirty="0"/>
          </a:p>
        </p:txBody>
      </p:sp>
      <p:sp>
        <p:nvSpPr>
          <p:cNvPr id="4" name="Slide Number Placeholder 3"/>
          <p:cNvSpPr>
            <a:spLocks noGrp="1"/>
          </p:cNvSpPr>
          <p:nvPr>
            <p:ph type="sldNum" sz="quarter" idx="5"/>
          </p:nvPr>
        </p:nvSpPr>
        <p:spPr/>
        <p:txBody>
          <a:bodyPr/>
          <a:lstStyle/>
          <a:p>
            <a:pPr marL="0" marR="0" lvl="0" indent="0" algn="r" defTabSz="919782" rtl="0" eaLnBrk="0" fontAlgn="base" latinLnBrk="0" hangingPunct="0">
              <a:lnSpc>
                <a:spcPct val="100000"/>
              </a:lnSpc>
              <a:spcBef>
                <a:spcPct val="0"/>
              </a:spcBef>
              <a:spcAft>
                <a:spcPct val="0"/>
              </a:spcAft>
              <a:buClrTx/>
              <a:buSzTx/>
              <a:buFontTx/>
              <a:buNone/>
              <a:tabLst/>
              <a:defRPr/>
            </a:pPr>
            <a:fld id="{7E09078A-DA42-41CC-BB1B-525C8DEDBC3A}"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9782" rtl="0" eaLnBrk="0" fontAlgn="base" latinLnBrk="0" hangingPunct="0">
                <a:lnSpc>
                  <a:spcPct val="100000"/>
                </a:lnSpc>
                <a:spcBef>
                  <a:spcPct val="0"/>
                </a:spcBef>
                <a:spcAft>
                  <a:spcPct val="0"/>
                </a:spcAft>
                <a:buClrTx/>
                <a:buSzTx/>
                <a:buFontTx/>
                <a:buNone/>
                <a:tabLst/>
                <a:defRPr/>
              </a:pPr>
              <a:t>20</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0588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885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16D21108-F8C5-44E4-BF7A-780A454679C2}"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23</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95154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16D21108-F8C5-44E4-BF7A-780A454679C2}"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24</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6938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81000" y="685800"/>
            <a:ext cx="6096000" cy="34290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55242C03-CDBE-4062-BF92-835B9330F681}"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40</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4632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381000" y="685800"/>
            <a:ext cx="6096000" cy="3429000"/>
          </a:xfrm>
          <a:ln/>
        </p:spPr>
      </p:sp>
      <p:sp>
        <p:nvSpPr>
          <p:cNvPr id="36867" name="Notes Placeholder 2"/>
          <p:cNvSpPr>
            <a:spLocks noGrp="1"/>
          </p:cNvSpPr>
          <p:nvPr>
            <p:ph type="body" idx="1"/>
          </p:nvPr>
        </p:nvSpPr>
        <p:spPr>
          <a:noFill/>
          <a:ln/>
        </p:spPr>
        <p:txBody>
          <a:bodyPr/>
          <a:lstStyle/>
          <a:p>
            <a:r>
              <a:rPr lang="en-US" dirty="0"/>
              <a:t>Pause</a:t>
            </a:r>
            <a:r>
              <a:rPr lang="en-US" baseline="0" dirty="0"/>
              <a:t> and let the students decide before revealing the answer.</a:t>
            </a:r>
            <a:endParaRPr lang="en-US" dirty="0"/>
          </a:p>
        </p:txBody>
      </p:sp>
      <p:sp>
        <p:nvSpPr>
          <p:cNvPr id="36868" name="Slide Number Placeholder 3"/>
          <p:cNvSpPr>
            <a:spLocks noGrp="1"/>
          </p:cNvSpPr>
          <p:nvPr>
            <p:ph type="sldNum" sz="quarter" idx="5"/>
          </p:nvPr>
        </p:nvSpPr>
        <p:spPr>
          <a:noFill/>
        </p:spPr>
        <p:txBody>
          <a:bodyPr/>
          <a:lstStyle/>
          <a:p>
            <a:pPr marL="0" marR="0" lvl="0" indent="0" algn="r" defTabSz="965200" rtl="0" eaLnBrk="0" fontAlgn="base" latinLnBrk="0" hangingPunct="0">
              <a:lnSpc>
                <a:spcPct val="100000"/>
              </a:lnSpc>
              <a:spcBef>
                <a:spcPct val="0"/>
              </a:spcBef>
              <a:spcAft>
                <a:spcPct val="0"/>
              </a:spcAft>
              <a:buClrTx/>
              <a:buSzTx/>
              <a:buFontTx/>
              <a:buNone/>
              <a:tabLst/>
              <a:defRPr/>
            </a:pPr>
            <a:fld id="{1D117C3E-0DEA-4F66-84C7-A5E73904F6F3}"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5200" rtl="0" eaLnBrk="0" fontAlgn="base" latinLnBrk="0" hangingPunct="0">
                <a:lnSpc>
                  <a:spcPct val="100000"/>
                </a:lnSpc>
                <a:spcBef>
                  <a:spcPct val="0"/>
                </a:spcBef>
                <a:spcAft>
                  <a:spcPct val="0"/>
                </a:spcAft>
                <a:buClrTx/>
                <a:buSzTx/>
                <a:buFontTx/>
                <a:buNone/>
                <a:tabLst/>
                <a:defRPr/>
              </a:pPr>
              <a:t>43</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 this slide, I pause after</a:t>
            </a:r>
            <a:r>
              <a:rPr lang="en-US" baseline="0" dirty="0"/>
              <a:t> each graph appears to let students write down the nodes and edges for the graphs.</a:t>
            </a:r>
            <a:endParaRPr lang="en-US" dirty="0"/>
          </a:p>
        </p:txBody>
      </p:sp>
      <p:sp>
        <p:nvSpPr>
          <p:cNvPr id="4" name="Slide Number Placeholder 3"/>
          <p:cNvSpPr>
            <a:spLocks noGrp="1"/>
          </p:cNvSpPr>
          <p:nvPr>
            <p:ph type="sldNum" sz="quarter" idx="10"/>
          </p:nvPr>
        </p:nvSpPr>
        <p:spPr/>
        <p:txBody>
          <a:bodyPr/>
          <a:lstStyle/>
          <a:p>
            <a:pPr marL="0" marR="0" lvl="0" indent="0" algn="r" defTabSz="965840" rtl="0" eaLnBrk="0" fontAlgn="base" latinLnBrk="0" hangingPunct="0">
              <a:lnSpc>
                <a:spcPct val="100000"/>
              </a:lnSpc>
              <a:spcBef>
                <a:spcPct val="0"/>
              </a:spcBef>
              <a:spcAft>
                <a:spcPct val="0"/>
              </a:spcAft>
              <a:buClrTx/>
              <a:buSzTx/>
              <a:buFontTx/>
              <a:buNone/>
              <a:tabLst/>
              <a:defRPr/>
            </a:pPr>
            <a:fld id="{D29F24B5-91E7-4C92-93FC-7BD65A23A044}"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5840" rtl="0" eaLnBrk="0" fontAlgn="base" latinLnBrk="0" hangingPunct="0">
                <a:lnSpc>
                  <a:spcPct val="100000"/>
                </a:lnSpc>
                <a:spcBef>
                  <a:spcPct val="0"/>
                </a:spcBef>
                <a:spcAft>
                  <a:spcPct val="0"/>
                </a:spcAft>
                <a:buClrTx/>
                <a:buSzTx/>
                <a:buFontTx/>
                <a:buNone/>
                <a:tabLst/>
                <a:defRPr/>
              </a:pPr>
              <a:t>44</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15399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057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MMI10"/>
              </a:rPr>
              <a:t>N </a:t>
            </a:r>
            <a:r>
              <a:rPr lang="en-US" sz="1800" dirty="0">
                <a:effectLst/>
                <a:latin typeface="CMR10"/>
              </a:rPr>
              <a:t>= </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2</a:t>
            </a:r>
            <a:r>
              <a:rPr lang="en-US" sz="1800" dirty="0">
                <a:effectLst/>
                <a:latin typeface="CMMI10"/>
              </a:rPr>
              <a:t>, </a:t>
            </a:r>
            <a:r>
              <a:rPr lang="en-US" sz="1800" dirty="0">
                <a:effectLst/>
                <a:latin typeface="CMR10"/>
              </a:rPr>
              <a:t>3</a:t>
            </a:r>
            <a:r>
              <a:rPr lang="en-US" sz="1800" dirty="0">
                <a:effectLst/>
                <a:latin typeface="CMMI10"/>
              </a:rPr>
              <a:t>, </a:t>
            </a:r>
            <a:r>
              <a:rPr lang="en-US" sz="1800" dirty="0">
                <a:effectLst/>
                <a:latin typeface="CMR10"/>
              </a:rPr>
              <a:t>4</a:t>
            </a:r>
            <a:r>
              <a:rPr lang="en-US" sz="1800" dirty="0">
                <a:effectLst/>
                <a:latin typeface="CMMI10"/>
              </a:rPr>
              <a:t>, </a:t>
            </a:r>
            <a:r>
              <a:rPr lang="en-US" sz="1800" dirty="0">
                <a:effectLst/>
                <a:latin typeface="CMR10"/>
              </a:rPr>
              <a:t>5</a:t>
            </a:r>
            <a:r>
              <a:rPr lang="en-US" sz="1800" dirty="0">
                <a:effectLst/>
                <a:latin typeface="CMMI10"/>
              </a:rPr>
              <a:t>, </a:t>
            </a:r>
            <a:r>
              <a:rPr lang="en-US" sz="1800" dirty="0">
                <a:effectLst/>
                <a:latin typeface="CMR10"/>
              </a:rPr>
              <a:t>6</a:t>
            </a:r>
            <a:r>
              <a:rPr lang="en-US" sz="1800" dirty="0">
                <a:effectLst/>
                <a:latin typeface="CMMI10"/>
              </a:rPr>
              <a:t>, </a:t>
            </a:r>
            <a:r>
              <a:rPr lang="en-US" sz="1800" dirty="0">
                <a:effectLst/>
                <a:latin typeface="CMR10"/>
              </a:rPr>
              <a:t>7</a:t>
            </a:r>
            <a:r>
              <a:rPr lang="en-US" sz="1800" dirty="0">
                <a:effectLst/>
                <a:latin typeface="CMMI10"/>
              </a:rPr>
              <a:t>, </a:t>
            </a:r>
            <a:r>
              <a:rPr lang="en-US" sz="1800" dirty="0">
                <a:effectLst/>
                <a:latin typeface="CMR10"/>
              </a:rPr>
              <a:t>8</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10</a:t>
            </a:r>
            <a:r>
              <a:rPr lang="en-US" sz="1800" dirty="0">
                <a:effectLst/>
                <a:latin typeface="CMSY10"/>
              </a:rPr>
              <a:t>}</a:t>
            </a:r>
            <a:br>
              <a:rPr lang="en-US" sz="1800" dirty="0">
                <a:effectLst/>
                <a:latin typeface="CMSY10"/>
              </a:rPr>
            </a:br>
            <a:r>
              <a:rPr lang="en-US" sz="1800" dirty="0">
                <a:effectLst/>
                <a:latin typeface="CMMI10"/>
              </a:rPr>
              <a:t>N</a:t>
            </a:r>
            <a:r>
              <a:rPr lang="en-US" sz="1800" dirty="0">
                <a:effectLst/>
                <a:latin typeface="CMR8"/>
              </a:rPr>
              <a:t>0 </a:t>
            </a:r>
            <a:r>
              <a:rPr lang="en-US" sz="1800" dirty="0">
                <a:effectLst/>
                <a:latin typeface="CMR10"/>
              </a:rPr>
              <a:t>=</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2</a:t>
            </a:r>
            <a:r>
              <a:rPr lang="en-US" sz="1800" dirty="0">
                <a:effectLst/>
                <a:latin typeface="CMMI10"/>
              </a:rPr>
              <a:t>, </a:t>
            </a:r>
            <a:r>
              <a:rPr lang="en-US" sz="1800" dirty="0">
                <a:effectLst/>
                <a:latin typeface="CMR10"/>
              </a:rPr>
              <a:t>3</a:t>
            </a:r>
            <a:r>
              <a:rPr lang="en-US" sz="1800" dirty="0">
                <a:effectLst/>
                <a:latin typeface="CMSY10"/>
              </a:rPr>
              <a:t>}</a:t>
            </a:r>
            <a:br>
              <a:rPr lang="en-US" sz="1800" dirty="0">
                <a:effectLst/>
                <a:latin typeface="CMSY10"/>
              </a:rPr>
            </a:br>
            <a:r>
              <a:rPr lang="en-US" sz="1800" dirty="0" err="1">
                <a:effectLst/>
                <a:latin typeface="CMMI10"/>
              </a:rPr>
              <a:t>N</a:t>
            </a:r>
            <a:r>
              <a:rPr lang="en-US" sz="1800" dirty="0" err="1">
                <a:effectLst/>
                <a:latin typeface="CMMI8"/>
              </a:rPr>
              <a:t>f</a:t>
            </a:r>
            <a:r>
              <a:rPr lang="en-US" sz="1800" dirty="0">
                <a:effectLst/>
                <a:latin typeface="CMMI8"/>
              </a:rPr>
              <a:t> </a:t>
            </a:r>
            <a:r>
              <a:rPr lang="en-US" sz="1800" dirty="0">
                <a:effectLst/>
                <a:latin typeface="CMR10"/>
              </a:rPr>
              <a:t>= </a:t>
            </a:r>
            <a:r>
              <a:rPr lang="en-US" sz="1800" dirty="0">
                <a:effectLst/>
                <a:latin typeface="CMSY10"/>
              </a:rPr>
              <a:t>{</a:t>
            </a:r>
            <a:r>
              <a:rPr lang="en-US" sz="1800" dirty="0">
                <a:effectLst/>
                <a:latin typeface="CMR10"/>
              </a:rPr>
              <a:t>8</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10</a:t>
            </a:r>
            <a:r>
              <a:rPr lang="en-US" sz="1800" dirty="0">
                <a:effectLst/>
                <a:latin typeface="CMSY10"/>
              </a:rPr>
              <a:t>}</a:t>
            </a:r>
            <a:br>
              <a:rPr lang="en-US" sz="1800" dirty="0">
                <a:effectLst/>
                <a:latin typeface="CMSY10"/>
              </a:rPr>
            </a:br>
            <a:r>
              <a:rPr lang="en-US" sz="1800" dirty="0">
                <a:effectLst/>
                <a:latin typeface="CMMI10"/>
              </a:rPr>
              <a:t>E </a:t>
            </a:r>
            <a:r>
              <a:rPr lang="en-US" sz="1800" dirty="0">
                <a:effectLst/>
                <a:latin typeface="CMR10"/>
              </a:rPr>
              <a:t>= </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4)</a:t>
            </a:r>
            <a:r>
              <a:rPr lang="en-US" sz="1800" dirty="0">
                <a:effectLst/>
                <a:latin typeface="CMMI10"/>
              </a:rPr>
              <a:t>,</a:t>
            </a:r>
            <a:r>
              <a:rPr lang="en-US" sz="1800" dirty="0">
                <a:effectLst/>
                <a:latin typeface="CMR10"/>
              </a:rPr>
              <a:t>(1</a:t>
            </a:r>
            <a:r>
              <a:rPr lang="en-US" sz="1800" dirty="0">
                <a:effectLst/>
                <a:latin typeface="CMMI10"/>
              </a:rPr>
              <a:t>, </a:t>
            </a:r>
            <a:r>
              <a:rPr lang="en-US" sz="1800" dirty="0">
                <a:effectLst/>
                <a:latin typeface="CMR10"/>
              </a:rPr>
              <a:t>5)</a:t>
            </a:r>
            <a:r>
              <a:rPr lang="en-US" sz="1800" dirty="0">
                <a:effectLst/>
                <a:latin typeface="CMMI10"/>
              </a:rPr>
              <a:t>,</a:t>
            </a:r>
            <a:r>
              <a:rPr lang="en-US" sz="1800" dirty="0">
                <a:effectLst/>
                <a:latin typeface="CMR10"/>
              </a:rPr>
              <a:t>(2</a:t>
            </a:r>
            <a:r>
              <a:rPr lang="en-US" sz="1800" dirty="0">
                <a:effectLst/>
                <a:latin typeface="CMMI10"/>
              </a:rPr>
              <a:t>, </a:t>
            </a:r>
            <a:r>
              <a:rPr lang="en-US" sz="1800" dirty="0">
                <a:effectLst/>
                <a:latin typeface="CMR10"/>
              </a:rPr>
              <a:t>5)</a:t>
            </a:r>
            <a:r>
              <a:rPr lang="en-US" sz="1800" dirty="0">
                <a:effectLst/>
                <a:latin typeface="CMMI10"/>
              </a:rPr>
              <a:t>,</a:t>
            </a:r>
            <a:r>
              <a:rPr lang="en-US" sz="1800" dirty="0">
                <a:effectLst/>
                <a:latin typeface="CMR10"/>
              </a:rPr>
              <a:t>(3</a:t>
            </a:r>
            <a:r>
              <a:rPr lang="en-US" sz="1800" dirty="0">
                <a:effectLst/>
                <a:latin typeface="CMMI10"/>
              </a:rPr>
              <a:t>, </a:t>
            </a:r>
            <a:r>
              <a:rPr lang="en-US" sz="1800" dirty="0">
                <a:effectLst/>
                <a:latin typeface="CMR10"/>
              </a:rPr>
              <a:t>6)</a:t>
            </a:r>
            <a:r>
              <a:rPr lang="en-US" sz="1800" dirty="0">
                <a:effectLst/>
                <a:latin typeface="CMMI10"/>
              </a:rPr>
              <a:t>,</a:t>
            </a:r>
            <a:r>
              <a:rPr lang="en-US" sz="1800" dirty="0">
                <a:effectLst/>
                <a:latin typeface="CMR10"/>
              </a:rPr>
              <a:t>(3</a:t>
            </a:r>
            <a:r>
              <a:rPr lang="en-US" sz="1800" dirty="0">
                <a:effectLst/>
                <a:latin typeface="CMMI10"/>
              </a:rPr>
              <a:t>, </a:t>
            </a:r>
            <a:r>
              <a:rPr lang="en-US" sz="1800" dirty="0">
                <a:effectLst/>
                <a:latin typeface="CMR10"/>
              </a:rPr>
              <a:t>7)</a:t>
            </a:r>
            <a:r>
              <a:rPr lang="en-US" sz="1800" dirty="0">
                <a:effectLst/>
                <a:latin typeface="CMMI10"/>
              </a:rPr>
              <a:t>,</a:t>
            </a:r>
            <a:r>
              <a:rPr lang="en-US" sz="1800" dirty="0">
                <a:effectLst/>
                <a:latin typeface="CMR10"/>
              </a:rPr>
              <a:t>(4</a:t>
            </a:r>
            <a:r>
              <a:rPr lang="en-US" sz="1800" dirty="0">
                <a:effectLst/>
                <a:latin typeface="CMMI10"/>
              </a:rPr>
              <a:t>, </a:t>
            </a:r>
            <a:r>
              <a:rPr lang="en-US" sz="1800" dirty="0">
                <a:effectLst/>
                <a:latin typeface="CMR10"/>
              </a:rPr>
              <a:t>8)</a:t>
            </a:r>
            <a:r>
              <a:rPr lang="en-US" sz="1800" dirty="0">
                <a:effectLst/>
                <a:latin typeface="CMMI10"/>
              </a:rPr>
              <a:t>,</a:t>
            </a:r>
            <a:r>
              <a:rPr lang="en-US" sz="1800" dirty="0">
                <a:effectLst/>
                <a:latin typeface="CMR10"/>
              </a:rPr>
              <a:t>(5</a:t>
            </a:r>
            <a:r>
              <a:rPr lang="en-US" sz="1800" dirty="0">
                <a:effectLst/>
                <a:latin typeface="CMMI10"/>
              </a:rPr>
              <a:t>, </a:t>
            </a:r>
            <a:r>
              <a:rPr lang="en-US" sz="1800" dirty="0">
                <a:effectLst/>
                <a:latin typeface="CMR10"/>
              </a:rPr>
              <a:t>8)</a:t>
            </a:r>
            <a:r>
              <a:rPr lang="en-US" sz="1800" dirty="0">
                <a:effectLst/>
                <a:latin typeface="CMMI10"/>
              </a:rPr>
              <a:t>,</a:t>
            </a:r>
            <a:r>
              <a:rPr lang="en-US" sz="1800" dirty="0">
                <a:effectLst/>
                <a:latin typeface="CMR10"/>
              </a:rPr>
              <a:t>(5</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(6</a:t>
            </a:r>
            <a:r>
              <a:rPr lang="en-US" sz="1800" dirty="0">
                <a:effectLst/>
                <a:latin typeface="CMMI10"/>
              </a:rPr>
              <a:t>, </a:t>
            </a:r>
            <a:r>
              <a:rPr lang="en-US" sz="1800" dirty="0">
                <a:effectLst/>
                <a:latin typeface="CMR10"/>
              </a:rPr>
              <a:t>2)</a:t>
            </a:r>
            <a:r>
              <a:rPr lang="en-US" sz="1800" dirty="0">
                <a:effectLst/>
                <a:latin typeface="CMMI10"/>
              </a:rPr>
              <a:t>,</a:t>
            </a:r>
            <a:r>
              <a:rPr lang="en-US" sz="1800" dirty="0">
                <a:effectLst/>
                <a:latin typeface="CMR10"/>
              </a:rPr>
              <a:t>(6</a:t>
            </a:r>
            <a:r>
              <a:rPr lang="en-US" sz="1800" dirty="0">
                <a:effectLst/>
                <a:latin typeface="CMMI10"/>
              </a:rPr>
              <a:t>, </a:t>
            </a:r>
            <a:r>
              <a:rPr lang="en-US" sz="1800" dirty="0">
                <a:effectLst/>
                <a:latin typeface="CMR10"/>
              </a:rPr>
              <a:t>10)</a:t>
            </a:r>
            <a:r>
              <a:rPr lang="en-US" sz="1800" dirty="0">
                <a:effectLst/>
                <a:latin typeface="CMMI10"/>
              </a:rPr>
              <a:t>,</a:t>
            </a:r>
            <a:r>
              <a:rPr lang="en-US" sz="1800" dirty="0">
                <a:effectLst/>
                <a:latin typeface="CMR10"/>
              </a:rPr>
              <a:t>(7</a:t>
            </a:r>
            <a:r>
              <a:rPr lang="en-US" sz="1800" dirty="0">
                <a:effectLst/>
                <a:latin typeface="CMMI10"/>
              </a:rPr>
              <a:t>, </a:t>
            </a:r>
            <a:r>
              <a:rPr lang="en-US" sz="1800" dirty="0">
                <a:effectLst/>
                <a:latin typeface="CMR10"/>
              </a:rPr>
              <a:t>10)</a:t>
            </a:r>
            <a:r>
              <a:rPr lang="en-US" sz="1800" dirty="0">
                <a:effectLst/>
                <a:latin typeface="CMMI10"/>
              </a:rPr>
              <a:t>,</a:t>
            </a:r>
            <a:r>
              <a:rPr lang="en-US" sz="1800" dirty="0">
                <a:effectLst/>
                <a:latin typeface="CMR10"/>
              </a:rPr>
              <a:t>(9</a:t>
            </a:r>
            <a:r>
              <a:rPr lang="en-US" sz="1800" dirty="0">
                <a:effectLst/>
                <a:latin typeface="CMMI10"/>
              </a:rPr>
              <a:t>, </a:t>
            </a:r>
            <a:r>
              <a:rPr lang="en-US" sz="1800" dirty="0">
                <a:effectLst/>
                <a:latin typeface="CMR10"/>
              </a:rPr>
              <a:t>6)</a:t>
            </a:r>
            <a:r>
              <a:rPr lang="en-US" sz="1800" dirty="0">
                <a:effectLst/>
                <a:latin typeface="CMMI10"/>
              </a:rPr>
              <a:t>,</a:t>
            </a:r>
            <a:r>
              <a:rPr lang="en-US" sz="1800" dirty="0">
                <a:effectLst/>
                <a:latin typeface="CMSY10"/>
              </a:rPr>
              <a: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65840" rtl="0" eaLnBrk="0" fontAlgn="base" latinLnBrk="0" hangingPunct="0">
              <a:lnSpc>
                <a:spcPct val="100000"/>
              </a:lnSpc>
              <a:spcBef>
                <a:spcPct val="0"/>
              </a:spcBef>
              <a:spcAft>
                <a:spcPct val="0"/>
              </a:spcAft>
              <a:buClrTx/>
              <a:buSzTx/>
              <a:buFontTx/>
              <a:buNone/>
              <a:tabLst/>
              <a:defRPr/>
            </a:pPr>
            <a:fld id="{D29F24B5-91E7-4C92-93FC-7BD65A23A044}"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5840" rtl="0" eaLnBrk="0" fontAlgn="base" latinLnBrk="0" hangingPunct="0">
                <a:lnSpc>
                  <a:spcPct val="100000"/>
                </a:lnSpc>
                <a:spcBef>
                  <a:spcPct val="0"/>
                </a:spcBef>
                <a:spcAft>
                  <a:spcPct val="0"/>
                </a:spcAft>
                <a:buClrTx/>
                <a:buSzTx/>
                <a:buFontTx/>
                <a:buNone/>
                <a:tabLst/>
                <a:defRPr/>
              </a:pPr>
              <a:t>45</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52924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CMMI10"/>
              </a:rPr>
              <a:t>N </a:t>
            </a:r>
            <a:r>
              <a:rPr lang="en-US" sz="1800" dirty="0">
                <a:effectLst/>
                <a:latin typeface="CMR10"/>
              </a:rPr>
              <a:t>= </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2</a:t>
            </a:r>
            <a:r>
              <a:rPr lang="en-US" sz="1800" dirty="0">
                <a:effectLst/>
                <a:latin typeface="CMMI10"/>
              </a:rPr>
              <a:t>, </a:t>
            </a:r>
            <a:r>
              <a:rPr lang="en-US" sz="1800" dirty="0">
                <a:effectLst/>
                <a:latin typeface="CMR10"/>
              </a:rPr>
              <a:t>3</a:t>
            </a:r>
            <a:r>
              <a:rPr lang="en-US" sz="1800" dirty="0">
                <a:effectLst/>
                <a:latin typeface="CMMI10"/>
              </a:rPr>
              <a:t>, </a:t>
            </a:r>
            <a:r>
              <a:rPr lang="en-US" sz="1800" dirty="0">
                <a:effectLst/>
                <a:latin typeface="CMR10"/>
              </a:rPr>
              <a:t>4</a:t>
            </a:r>
            <a:r>
              <a:rPr lang="en-US" sz="1800" dirty="0">
                <a:effectLst/>
                <a:latin typeface="CMMI10"/>
              </a:rPr>
              <a:t>, </a:t>
            </a:r>
            <a:r>
              <a:rPr lang="en-US" sz="1800" dirty="0">
                <a:effectLst/>
                <a:latin typeface="CMR10"/>
              </a:rPr>
              <a:t>5</a:t>
            </a:r>
            <a:r>
              <a:rPr lang="en-US" sz="1800" dirty="0">
                <a:effectLst/>
                <a:latin typeface="CMMI10"/>
              </a:rPr>
              <a:t>, </a:t>
            </a:r>
            <a:r>
              <a:rPr lang="en-US" sz="1800" dirty="0">
                <a:effectLst/>
                <a:latin typeface="CMR10"/>
              </a:rPr>
              <a:t>6</a:t>
            </a:r>
            <a:r>
              <a:rPr lang="en-US" sz="1800" dirty="0">
                <a:effectLst/>
                <a:latin typeface="CMMI10"/>
              </a:rPr>
              <a:t>, </a:t>
            </a:r>
            <a:r>
              <a:rPr lang="en-US" sz="1800" dirty="0">
                <a:effectLst/>
                <a:latin typeface="CMR10"/>
              </a:rPr>
              <a:t>7</a:t>
            </a:r>
            <a:r>
              <a:rPr lang="en-US" sz="1800" dirty="0">
                <a:effectLst/>
                <a:latin typeface="CMMI10"/>
              </a:rPr>
              <a:t>, </a:t>
            </a:r>
            <a:r>
              <a:rPr lang="en-US" sz="1800" dirty="0">
                <a:effectLst/>
                <a:latin typeface="CMR10"/>
              </a:rPr>
              <a:t>8</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10</a:t>
            </a:r>
            <a:r>
              <a:rPr lang="en-US" sz="1800" dirty="0">
                <a:effectLst/>
                <a:latin typeface="CMSY10"/>
              </a:rPr>
              <a:t>}</a:t>
            </a:r>
            <a:br>
              <a:rPr lang="en-US" sz="1800" dirty="0">
                <a:effectLst/>
                <a:latin typeface="CMSY10"/>
              </a:rPr>
            </a:br>
            <a:r>
              <a:rPr lang="en-US" sz="1800" dirty="0">
                <a:effectLst/>
                <a:latin typeface="CMMI10"/>
              </a:rPr>
              <a:t>N</a:t>
            </a:r>
            <a:r>
              <a:rPr lang="en-US" sz="1800" dirty="0">
                <a:effectLst/>
                <a:latin typeface="CMR8"/>
              </a:rPr>
              <a:t>0 </a:t>
            </a:r>
            <a:r>
              <a:rPr lang="en-US" sz="1800" dirty="0">
                <a:effectLst/>
                <a:latin typeface="CMR10"/>
              </a:rPr>
              <a:t>=</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2</a:t>
            </a:r>
            <a:r>
              <a:rPr lang="en-US" sz="1800" dirty="0">
                <a:effectLst/>
                <a:latin typeface="CMMI10"/>
              </a:rPr>
              <a:t>, </a:t>
            </a:r>
            <a:r>
              <a:rPr lang="en-US" sz="1800" dirty="0">
                <a:effectLst/>
                <a:latin typeface="CMR10"/>
              </a:rPr>
              <a:t>3</a:t>
            </a:r>
            <a:r>
              <a:rPr lang="en-US" sz="1800" dirty="0">
                <a:effectLst/>
                <a:latin typeface="CMSY10"/>
              </a:rPr>
              <a:t>}</a:t>
            </a:r>
            <a:br>
              <a:rPr lang="en-US" sz="1800" dirty="0">
                <a:effectLst/>
                <a:latin typeface="CMSY10"/>
              </a:rPr>
            </a:br>
            <a:r>
              <a:rPr lang="en-US" sz="1800" dirty="0" err="1">
                <a:effectLst/>
                <a:latin typeface="CMMI10"/>
              </a:rPr>
              <a:t>N</a:t>
            </a:r>
            <a:r>
              <a:rPr lang="en-US" sz="1800" dirty="0" err="1">
                <a:effectLst/>
                <a:latin typeface="CMMI8"/>
              </a:rPr>
              <a:t>f</a:t>
            </a:r>
            <a:r>
              <a:rPr lang="en-US" sz="1800" dirty="0">
                <a:effectLst/>
                <a:latin typeface="CMMI8"/>
              </a:rPr>
              <a:t> </a:t>
            </a:r>
            <a:r>
              <a:rPr lang="en-US" sz="1800" dirty="0">
                <a:effectLst/>
                <a:latin typeface="CMR10"/>
              </a:rPr>
              <a:t>= </a:t>
            </a:r>
            <a:r>
              <a:rPr lang="en-US" sz="1800" dirty="0">
                <a:effectLst/>
                <a:latin typeface="CMSY10"/>
              </a:rPr>
              <a:t>{</a:t>
            </a:r>
            <a:r>
              <a:rPr lang="en-US" sz="1800" dirty="0">
                <a:effectLst/>
                <a:latin typeface="CMR10"/>
              </a:rPr>
              <a:t>8</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10</a:t>
            </a:r>
            <a:r>
              <a:rPr lang="en-US" sz="1800" dirty="0">
                <a:effectLst/>
                <a:latin typeface="CMSY10"/>
              </a:rPr>
              <a:t>}</a:t>
            </a:r>
            <a:br>
              <a:rPr lang="en-US" sz="1800" dirty="0">
                <a:effectLst/>
                <a:latin typeface="CMSY10"/>
              </a:rPr>
            </a:br>
            <a:r>
              <a:rPr lang="en-US" sz="1800" dirty="0">
                <a:effectLst/>
                <a:latin typeface="CMMI10"/>
              </a:rPr>
              <a:t>E </a:t>
            </a:r>
            <a:r>
              <a:rPr lang="en-US" sz="1800" dirty="0">
                <a:effectLst/>
                <a:latin typeface="CMR10"/>
              </a:rPr>
              <a:t>= </a:t>
            </a:r>
            <a:r>
              <a:rPr lang="en-US" sz="1800" dirty="0">
                <a:effectLst/>
                <a:latin typeface="CMSY10"/>
              </a:rPr>
              <a:t>{</a:t>
            </a:r>
            <a:r>
              <a:rPr lang="en-US" sz="1800" dirty="0">
                <a:effectLst/>
                <a:latin typeface="CMR10"/>
              </a:rPr>
              <a:t>(1</a:t>
            </a:r>
            <a:r>
              <a:rPr lang="en-US" sz="1800" dirty="0">
                <a:effectLst/>
                <a:latin typeface="CMMI10"/>
              </a:rPr>
              <a:t>, </a:t>
            </a:r>
            <a:r>
              <a:rPr lang="en-US" sz="1800" dirty="0">
                <a:effectLst/>
                <a:latin typeface="CMR10"/>
              </a:rPr>
              <a:t>4)</a:t>
            </a:r>
            <a:r>
              <a:rPr lang="en-US" sz="1800" dirty="0">
                <a:effectLst/>
                <a:latin typeface="CMMI10"/>
              </a:rPr>
              <a:t>,</a:t>
            </a:r>
            <a:r>
              <a:rPr lang="en-US" sz="1800" dirty="0">
                <a:effectLst/>
                <a:latin typeface="CMR10"/>
              </a:rPr>
              <a:t>(1</a:t>
            </a:r>
            <a:r>
              <a:rPr lang="en-US" sz="1800" dirty="0">
                <a:effectLst/>
                <a:latin typeface="CMMI10"/>
              </a:rPr>
              <a:t>, </a:t>
            </a:r>
            <a:r>
              <a:rPr lang="en-US" sz="1800" dirty="0">
                <a:effectLst/>
                <a:latin typeface="CMR10"/>
              </a:rPr>
              <a:t>5)</a:t>
            </a:r>
            <a:r>
              <a:rPr lang="en-US" sz="1800" dirty="0">
                <a:effectLst/>
                <a:latin typeface="CMMI10"/>
              </a:rPr>
              <a:t>,</a:t>
            </a:r>
            <a:r>
              <a:rPr lang="en-US" sz="1800" dirty="0">
                <a:effectLst/>
                <a:latin typeface="CMR10"/>
              </a:rPr>
              <a:t>(2</a:t>
            </a:r>
            <a:r>
              <a:rPr lang="en-US" sz="1800" dirty="0">
                <a:effectLst/>
                <a:latin typeface="CMMI10"/>
              </a:rPr>
              <a:t>, </a:t>
            </a:r>
            <a:r>
              <a:rPr lang="en-US" sz="1800" dirty="0">
                <a:effectLst/>
                <a:latin typeface="CMR10"/>
              </a:rPr>
              <a:t>5)</a:t>
            </a:r>
            <a:r>
              <a:rPr lang="en-US" sz="1800" dirty="0">
                <a:effectLst/>
                <a:latin typeface="CMMI10"/>
              </a:rPr>
              <a:t>,</a:t>
            </a:r>
            <a:r>
              <a:rPr lang="en-US" sz="1800" dirty="0">
                <a:effectLst/>
                <a:latin typeface="CMR10"/>
              </a:rPr>
              <a:t>(3</a:t>
            </a:r>
            <a:r>
              <a:rPr lang="en-US" sz="1800" dirty="0">
                <a:effectLst/>
                <a:latin typeface="CMMI10"/>
              </a:rPr>
              <a:t>, </a:t>
            </a:r>
            <a:r>
              <a:rPr lang="en-US" sz="1800" dirty="0">
                <a:effectLst/>
                <a:latin typeface="CMR10"/>
              </a:rPr>
              <a:t>6)</a:t>
            </a:r>
            <a:r>
              <a:rPr lang="en-US" sz="1800" dirty="0">
                <a:effectLst/>
                <a:latin typeface="CMMI10"/>
              </a:rPr>
              <a:t>,</a:t>
            </a:r>
            <a:r>
              <a:rPr lang="en-US" sz="1800" dirty="0">
                <a:effectLst/>
                <a:latin typeface="CMR10"/>
              </a:rPr>
              <a:t>(3</a:t>
            </a:r>
            <a:r>
              <a:rPr lang="en-US" sz="1800" dirty="0">
                <a:effectLst/>
                <a:latin typeface="CMMI10"/>
              </a:rPr>
              <a:t>, </a:t>
            </a:r>
            <a:r>
              <a:rPr lang="en-US" sz="1800" dirty="0">
                <a:effectLst/>
                <a:latin typeface="CMR10"/>
              </a:rPr>
              <a:t>7)</a:t>
            </a:r>
            <a:r>
              <a:rPr lang="en-US" sz="1800" dirty="0">
                <a:effectLst/>
                <a:latin typeface="CMMI10"/>
              </a:rPr>
              <a:t>,</a:t>
            </a:r>
            <a:r>
              <a:rPr lang="en-US" sz="1800" dirty="0">
                <a:effectLst/>
                <a:latin typeface="CMR10"/>
              </a:rPr>
              <a:t>(4</a:t>
            </a:r>
            <a:r>
              <a:rPr lang="en-US" sz="1800" dirty="0">
                <a:effectLst/>
                <a:latin typeface="CMMI10"/>
              </a:rPr>
              <a:t>, </a:t>
            </a:r>
            <a:r>
              <a:rPr lang="en-US" sz="1800" dirty="0">
                <a:effectLst/>
                <a:latin typeface="CMR10"/>
              </a:rPr>
              <a:t>8)</a:t>
            </a:r>
            <a:r>
              <a:rPr lang="en-US" sz="1800" dirty="0">
                <a:effectLst/>
                <a:latin typeface="CMMI10"/>
              </a:rPr>
              <a:t>,</a:t>
            </a:r>
            <a:r>
              <a:rPr lang="en-US" sz="1800" dirty="0">
                <a:effectLst/>
                <a:latin typeface="CMR10"/>
              </a:rPr>
              <a:t>(5</a:t>
            </a:r>
            <a:r>
              <a:rPr lang="en-US" sz="1800" dirty="0">
                <a:effectLst/>
                <a:latin typeface="CMMI10"/>
              </a:rPr>
              <a:t>, </a:t>
            </a:r>
            <a:r>
              <a:rPr lang="en-US" sz="1800" dirty="0">
                <a:effectLst/>
                <a:latin typeface="CMR10"/>
              </a:rPr>
              <a:t>8)</a:t>
            </a:r>
            <a:r>
              <a:rPr lang="en-US" sz="1800" dirty="0">
                <a:effectLst/>
                <a:latin typeface="CMMI10"/>
              </a:rPr>
              <a:t>,</a:t>
            </a:r>
            <a:r>
              <a:rPr lang="en-US" sz="1800" dirty="0">
                <a:effectLst/>
                <a:latin typeface="CMR10"/>
              </a:rPr>
              <a:t>(5</a:t>
            </a:r>
            <a:r>
              <a:rPr lang="en-US" sz="1800" dirty="0">
                <a:effectLst/>
                <a:latin typeface="CMMI10"/>
              </a:rPr>
              <a:t>, </a:t>
            </a:r>
            <a:r>
              <a:rPr lang="en-US" sz="1800" dirty="0">
                <a:effectLst/>
                <a:latin typeface="CMR10"/>
              </a:rPr>
              <a:t>9)</a:t>
            </a:r>
            <a:r>
              <a:rPr lang="en-US" sz="1800" dirty="0">
                <a:effectLst/>
                <a:latin typeface="CMMI10"/>
              </a:rPr>
              <a:t>, </a:t>
            </a:r>
            <a:r>
              <a:rPr lang="en-US" sz="1800" dirty="0">
                <a:effectLst/>
                <a:latin typeface="CMR10"/>
              </a:rPr>
              <a:t>(6</a:t>
            </a:r>
            <a:r>
              <a:rPr lang="en-US" sz="1800" dirty="0">
                <a:effectLst/>
                <a:latin typeface="CMMI10"/>
              </a:rPr>
              <a:t>, </a:t>
            </a:r>
            <a:r>
              <a:rPr lang="en-US" sz="1800" dirty="0">
                <a:effectLst/>
                <a:latin typeface="CMR10"/>
              </a:rPr>
              <a:t>2)</a:t>
            </a:r>
            <a:r>
              <a:rPr lang="en-US" sz="1800" dirty="0">
                <a:effectLst/>
                <a:latin typeface="CMMI10"/>
              </a:rPr>
              <a:t>,</a:t>
            </a:r>
            <a:r>
              <a:rPr lang="en-US" sz="1800" dirty="0">
                <a:effectLst/>
                <a:latin typeface="CMR10"/>
              </a:rPr>
              <a:t>(6</a:t>
            </a:r>
            <a:r>
              <a:rPr lang="en-US" sz="1800" dirty="0">
                <a:effectLst/>
                <a:latin typeface="CMMI10"/>
              </a:rPr>
              <a:t>, </a:t>
            </a:r>
            <a:r>
              <a:rPr lang="en-US" sz="1800" dirty="0">
                <a:effectLst/>
                <a:latin typeface="CMR10"/>
              </a:rPr>
              <a:t>10)</a:t>
            </a:r>
            <a:r>
              <a:rPr lang="en-US" sz="1800" dirty="0">
                <a:effectLst/>
                <a:latin typeface="CMMI10"/>
              </a:rPr>
              <a:t>,</a:t>
            </a:r>
            <a:r>
              <a:rPr lang="en-US" sz="1800" dirty="0">
                <a:effectLst/>
                <a:latin typeface="CMR10"/>
              </a:rPr>
              <a:t>(7</a:t>
            </a:r>
            <a:r>
              <a:rPr lang="en-US" sz="1800" dirty="0">
                <a:effectLst/>
                <a:latin typeface="CMMI10"/>
              </a:rPr>
              <a:t>, </a:t>
            </a:r>
            <a:r>
              <a:rPr lang="en-US" sz="1800" dirty="0">
                <a:effectLst/>
                <a:latin typeface="CMR10"/>
              </a:rPr>
              <a:t>10)</a:t>
            </a:r>
            <a:r>
              <a:rPr lang="en-US" sz="1800" dirty="0">
                <a:effectLst/>
                <a:latin typeface="CMMI10"/>
              </a:rPr>
              <a:t>,</a:t>
            </a:r>
            <a:r>
              <a:rPr lang="en-US" sz="1800" dirty="0">
                <a:effectLst/>
                <a:latin typeface="CMR10"/>
              </a:rPr>
              <a:t>(9</a:t>
            </a:r>
            <a:r>
              <a:rPr lang="en-US" sz="1800" dirty="0">
                <a:effectLst/>
                <a:latin typeface="CMMI10"/>
              </a:rPr>
              <a:t>, </a:t>
            </a:r>
            <a:r>
              <a:rPr lang="en-US" sz="1800" dirty="0">
                <a:effectLst/>
                <a:latin typeface="CMR10"/>
              </a:rPr>
              <a:t>6)</a:t>
            </a:r>
            <a:r>
              <a:rPr lang="en-US" sz="1800" dirty="0">
                <a:effectLst/>
                <a:latin typeface="CMMI10"/>
              </a:rPr>
              <a:t>,</a:t>
            </a:r>
            <a:r>
              <a:rPr lang="en-US" sz="1800" dirty="0">
                <a:effectLst/>
                <a:latin typeface="CMSY10"/>
              </a:rPr>
              <a: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65840" rtl="0" eaLnBrk="0" fontAlgn="base" latinLnBrk="0" hangingPunct="0">
              <a:lnSpc>
                <a:spcPct val="100000"/>
              </a:lnSpc>
              <a:spcBef>
                <a:spcPct val="0"/>
              </a:spcBef>
              <a:spcAft>
                <a:spcPct val="0"/>
              </a:spcAft>
              <a:buClrTx/>
              <a:buSzTx/>
              <a:buFontTx/>
              <a:buNone/>
              <a:tabLst/>
              <a:defRPr/>
            </a:pPr>
            <a:fld id="{D29F24B5-91E7-4C92-93FC-7BD65A23A044}"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5840" rtl="0" eaLnBrk="0" fontAlgn="base" latinLnBrk="0" hangingPunct="0">
                <a:lnSpc>
                  <a:spcPct val="100000"/>
                </a:lnSpc>
                <a:spcBef>
                  <a:spcPct val="0"/>
                </a:spcBef>
                <a:spcAft>
                  <a:spcPct val="0"/>
                </a:spcAft>
                <a:buClrTx/>
                <a:buSzTx/>
                <a:buFontTx/>
                <a:buNone/>
                <a:tabLst/>
                <a:defRPr/>
              </a:pPr>
              <a:t>46</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42490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the questions are posed, and we</a:t>
            </a:r>
            <a:r>
              <a:rPr lang="en-US" baseline="0" dirty="0"/>
              <a:t> then wait for the students to try it. This is practice with immediate feedback.</a:t>
            </a:r>
            <a:endParaRPr lang="en-US" dirty="0"/>
          </a:p>
        </p:txBody>
      </p:sp>
      <p:sp>
        <p:nvSpPr>
          <p:cNvPr id="4" name="Slide Number Placeholder 3"/>
          <p:cNvSpPr>
            <a:spLocks noGrp="1"/>
          </p:cNvSpPr>
          <p:nvPr>
            <p:ph type="sldNum" sz="quarter" idx="10"/>
          </p:nvPr>
        </p:nvSpPr>
        <p:spPr/>
        <p:txBody>
          <a:bodyPr/>
          <a:lstStyle/>
          <a:p>
            <a:pPr marL="0" marR="0" lvl="0" indent="0" algn="r" defTabSz="965840" rtl="0" eaLnBrk="0" fontAlgn="base" latinLnBrk="0" hangingPunct="0">
              <a:lnSpc>
                <a:spcPct val="100000"/>
              </a:lnSpc>
              <a:spcBef>
                <a:spcPct val="0"/>
              </a:spcBef>
              <a:spcAft>
                <a:spcPct val="0"/>
              </a:spcAft>
              <a:buClrTx/>
              <a:buSzTx/>
              <a:buFontTx/>
              <a:buNone/>
              <a:tabLst/>
              <a:defRPr/>
            </a:pPr>
            <a:fld id="{D29F24B5-91E7-4C92-93FC-7BD65A23A044}"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5840" rtl="0" eaLnBrk="0" fontAlgn="base" latinLnBrk="0" hangingPunct="0">
                <a:lnSpc>
                  <a:spcPct val="100000"/>
                </a:lnSpc>
                <a:spcBef>
                  <a:spcPct val="0"/>
                </a:spcBef>
                <a:spcAft>
                  <a:spcPct val="0"/>
                </a:spcAft>
                <a:buClrTx/>
                <a:buSzTx/>
                <a:buFontTx/>
                <a:buNone/>
                <a:tabLst/>
                <a:defRPr/>
              </a:pPr>
              <a:t>47</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7594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10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81000" y="685800"/>
            <a:ext cx="6096000" cy="3429000"/>
          </a:xfrm>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B5F1625D-91BF-4737-9F05-69B2C8081BC0}"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3</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Does the partition "Size of s1" satisfy the </a:t>
            </a:r>
            <a:r>
              <a:rPr lang="en-US" dirty="0" err="1"/>
              <a:t>disjointness</a:t>
            </a:r>
            <a:r>
              <a:rPr lang="en-US" dirty="0"/>
              <a:t> property? If not, give a value for s1 that fits in more than one block.</a:t>
            </a:r>
          </a:p>
          <a:p>
            <a:pPr marL="158750" indent="0">
              <a:buNone/>
            </a:pPr>
            <a:r>
              <a:rPr lang="en-US" dirty="0"/>
              <a:t>Yes.</a:t>
            </a:r>
          </a:p>
          <a:p>
            <a:pPr marL="158750" indent="0">
              <a:buNone/>
            </a:pPr>
            <a:r>
              <a:rPr lang="en-US" dirty="0"/>
              <a:t>Does the partition "Relation between s1 and s2" satisfy the </a:t>
            </a:r>
            <a:r>
              <a:rPr lang="en-US" dirty="0" err="1"/>
              <a:t>disjointness</a:t>
            </a:r>
            <a:r>
              <a:rPr lang="en-US" dirty="0"/>
              <a:t> property? If not, give a pair of values for s1 and s2 that fits in more than one block.</a:t>
            </a:r>
          </a:p>
          <a:p>
            <a:pPr marL="158750" indent="0">
              <a:buNone/>
            </a:pPr>
            <a:r>
              <a:rPr lang="en-US" dirty="0"/>
              <a:t>No. Consider s1 and s2 = the same set, such as {1, 2} The predicates for each of the first three blocks are satisfied.</a:t>
            </a:r>
          </a:p>
          <a:p>
            <a:pPr marL="158750" indent="0">
              <a:buNone/>
            </a:pPr>
            <a:r>
              <a:rPr lang="en-US" dirty="0"/>
              <a:t>Alternatively, consider s1 and s2 = {}. The predicate for every block is satisfied.</a:t>
            </a:r>
          </a:p>
          <a:p>
            <a:pPr marL="158750" indent="0">
              <a:buNone/>
            </a:pPr>
            <a:r>
              <a:rPr lang="en-US" dirty="0"/>
              <a:t>Does the partition "Relation between s1 and s2" satisfy the completeness property? If not, give a pair of values for s1 and s2 that does not fit in any block.</a:t>
            </a:r>
          </a:p>
          <a:p>
            <a:pPr marL="158750" indent="0">
              <a:buNone/>
            </a:pPr>
            <a:r>
              <a:rPr lang="en-US" dirty="0"/>
              <a:t>No. Consider s1 = {1, 2}; s2 = {1, 3}</a:t>
            </a:r>
          </a:p>
        </p:txBody>
      </p:sp>
      <p:sp>
        <p:nvSpPr>
          <p:cNvPr id="4" name="Slide Number Placeholder 3"/>
          <p:cNvSpPr>
            <a:spLocks noGrp="1"/>
          </p:cNvSpPr>
          <p:nvPr>
            <p:ph type="sldNum" sz="quarter" idx="5"/>
          </p:nvPr>
        </p:nvSpPr>
        <p:spPr/>
        <p:txBody>
          <a:bodyPr/>
          <a:lstStyle/>
          <a:p>
            <a:pPr marL="0" marR="0" lvl="0" indent="0" algn="r" defTabSz="919782" rtl="0" eaLnBrk="0" fontAlgn="base" latinLnBrk="0" hangingPunct="0">
              <a:lnSpc>
                <a:spcPct val="100000"/>
              </a:lnSpc>
              <a:spcBef>
                <a:spcPct val="0"/>
              </a:spcBef>
              <a:spcAft>
                <a:spcPct val="0"/>
              </a:spcAft>
              <a:buClrTx/>
              <a:buSzTx/>
              <a:buFontTx/>
              <a:buNone/>
              <a:tabLst/>
              <a:defRPr/>
            </a:pPr>
            <a:fld id="{7E09078A-DA42-41CC-BB1B-525C8DEDBC3A}"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9782" rtl="0" eaLnBrk="0" fontAlgn="base" latinLnBrk="0" hangingPunct="0">
                <a:lnSpc>
                  <a:spcPct val="100000"/>
                </a:lnSpc>
                <a:spcBef>
                  <a:spcPct val="0"/>
                </a:spcBef>
                <a:spcAft>
                  <a:spcPct val="0"/>
                </a:spcAft>
                <a:buClrTx/>
                <a:buSzTx/>
                <a:buFontTx/>
                <a:buNone/>
                <a:tabLst/>
                <a:defRPr/>
              </a:pPr>
              <a:t>6</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0536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F3E4B85D-D790-4FDC-9292-4D9DDD607C7F}"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7</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16D21108-F8C5-44E4-BF7A-780A454679C2}"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9</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p>
          <a:p>
            <a:endPar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endParaRP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based on syntax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is null (block1 = true, block2 =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list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is empty (block</a:t>
            </a:r>
            <a:r>
              <a:rPr kumimoji="1" lang="en-US" altLang="zh-CN" b="0" dirty="0">
                <a:solidFill>
                  <a:schemeClr val="tx1"/>
                </a:solidFill>
                <a:latin typeface="Arial" panose="020B0604020202020204" pitchFamily="34" charset="0"/>
                <a:ea typeface="宋体" charset="-122"/>
                <a:cs typeface="Arial" panose="020B0604020202020204" pitchFamily="34" charset="0"/>
              </a:rPr>
              <a:t>1 = true, block2 = false)</a:t>
            </a:r>
          </a:p>
          <a:p>
            <a:endPar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endParaRP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based on behavior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number of occurrences of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(0, 1, &gt;1)</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occurs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first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element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occurs </a:t>
            </a:r>
            <a:r>
              <a:rPr kumimoji="1" lang="en-US" altLang="zh-CN" b="0" dirty="0">
                <a:solidFill>
                  <a:schemeClr val="tx2"/>
                </a:solidFill>
                <a:latin typeface="Arial" panose="020B0604020202020204" pitchFamily="34" charset="0"/>
                <a:ea typeface="楷体_GB2312" pitchFamily="49" charset="-122"/>
                <a:cs typeface="Arial" panose="020B0604020202020204" pitchFamily="34" charset="0"/>
              </a:rPr>
              <a:t>last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a:p>
            <a:endParaRPr lang="en-US" dirty="0"/>
          </a:p>
        </p:txBody>
      </p:sp>
      <p:sp>
        <p:nvSpPr>
          <p:cNvPr id="4" name="Slide Number Placeholder 3"/>
          <p:cNvSpPr>
            <a:spLocks noGrp="1"/>
          </p:cNvSpPr>
          <p:nvPr>
            <p:ph type="sldNum" sz="quarter" idx="5"/>
          </p:nvPr>
        </p:nvSpPr>
        <p:spPr/>
        <p:txBody>
          <a:bodyPr/>
          <a:lstStyle/>
          <a:p>
            <a:pPr marL="0" marR="0" lvl="0" indent="0" algn="r" defTabSz="919782" rtl="0" eaLnBrk="0" fontAlgn="base" latinLnBrk="0" hangingPunct="0">
              <a:lnSpc>
                <a:spcPct val="100000"/>
              </a:lnSpc>
              <a:spcBef>
                <a:spcPct val="0"/>
              </a:spcBef>
              <a:spcAft>
                <a:spcPct val="0"/>
              </a:spcAft>
              <a:buClrTx/>
              <a:buSzTx/>
              <a:buFontTx/>
              <a:buNone/>
              <a:tabLst/>
              <a:defRPr/>
            </a:pPr>
            <a:fld id="{7E09078A-DA42-41CC-BB1B-525C8DEDBC3A}" type="slidenum">
              <a:rPr kumimoji="0" lang="en-US" sz="1100" b="0" i="1"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9782" rtl="0" eaLnBrk="0" fontAlgn="base" latinLnBrk="0" hangingPunct="0">
                <a:lnSpc>
                  <a:spcPct val="100000"/>
                </a:lnSpc>
                <a:spcBef>
                  <a:spcPct val="0"/>
                </a:spcBef>
                <a:spcAft>
                  <a:spcPct val="0"/>
                </a:spcAft>
                <a:buClrTx/>
                <a:buSzTx/>
                <a:buFontTx/>
                <a:buNone/>
                <a:tabLst/>
                <a:defRPr/>
              </a:pPr>
              <a:t>13</a:t>
            </a:fld>
            <a:endParaRPr kumimoji="0" 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2419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81000" y="685800"/>
            <a:ext cx="6096000" cy="3429000"/>
          </a:xfrm>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38E42207-4223-474A-8A60-CDF18C8248BC}"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14</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81000" y="685800"/>
            <a:ext cx="6096000" cy="3429000"/>
          </a:xfr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06">
              <a:defRPr sz="1900" b="1">
                <a:solidFill>
                  <a:srgbClr val="FAFD00"/>
                </a:solidFill>
                <a:latin typeface="Times New Roman" pitchFamily="18" charset="0"/>
              </a:defRPr>
            </a:lvl1pPr>
            <a:lvl2pPr marL="706931" indent="-271897" defTabSz="918406">
              <a:defRPr sz="1900" b="1">
                <a:solidFill>
                  <a:srgbClr val="FAFD00"/>
                </a:solidFill>
                <a:latin typeface="Times New Roman" pitchFamily="18" charset="0"/>
              </a:defRPr>
            </a:lvl2pPr>
            <a:lvl3pPr marL="1087586" indent="-217517" defTabSz="918406">
              <a:defRPr sz="1900" b="1">
                <a:solidFill>
                  <a:srgbClr val="FAFD00"/>
                </a:solidFill>
                <a:latin typeface="Times New Roman" pitchFamily="18" charset="0"/>
              </a:defRPr>
            </a:lvl3pPr>
            <a:lvl4pPr marL="1522620" indent="-217517" defTabSz="918406">
              <a:defRPr sz="1900" b="1">
                <a:solidFill>
                  <a:srgbClr val="FAFD00"/>
                </a:solidFill>
                <a:latin typeface="Times New Roman" pitchFamily="18" charset="0"/>
              </a:defRPr>
            </a:lvl4pPr>
            <a:lvl5pPr marL="1957655" indent="-217517" defTabSz="918406">
              <a:defRPr sz="1900" b="1">
                <a:solidFill>
                  <a:srgbClr val="FAFD00"/>
                </a:solidFill>
                <a:latin typeface="Times New Roman" pitchFamily="18" charset="0"/>
              </a:defRPr>
            </a:lvl5pPr>
            <a:lvl6pPr marL="2392688" indent="-217517" defTabSz="918406" eaLnBrk="0" fontAlgn="base" hangingPunct="0">
              <a:spcBef>
                <a:spcPct val="0"/>
              </a:spcBef>
              <a:spcAft>
                <a:spcPct val="0"/>
              </a:spcAft>
              <a:defRPr sz="1900" b="1">
                <a:solidFill>
                  <a:srgbClr val="FAFD00"/>
                </a:solidFill>
                <a:latin typeface="Times New Roman" pitchFamily="18" charset="0"/>
              </a:defRPr>
            </a:lvl6pPr>
            <a:lvl7pPr marL="2827722" indent="-217517" defTabSz="918406" eaLnBrk="0" fontAlgn="base" hangingPunct="0">
              <a:spcBef>
                <a:spcPct val="0"/>
              </a:spcBef>
              <a:spcAft>
                <a:spcPct val="0"/>
              </a:spcAft>
              <a:defRPr sz="1900" b="1">
                <a:solidFill>
                  <a:srgbClr val="FAFD00"/>
                </a:solidFill>
                <a:latin typeface="Times New Roman" pitchFamily="18" charset="0"/>
              </a:defRPr>
            </a:lvl7pPr>
            <a:lvl8pPr marL="3262757" indent="-217517" defTabSz="918406" eaLnBrk="0" fontAlgn="base" hangingPunct="0">
              <a:spcBef>
                <a:spcPct val="0"/>
              </a:spcBef>
              <a:spcAft>
                <a:spcPct val="0"/>
              </a:spcAft>
              <a:defRPr sz="1900" b="1">
                <a:solidFill>
                  <a:srgbClr val="FAFD00"/>
                </a:solidFill>
                <a:latin typeface="Times New Roman" pitchFamily="18" charset="0"/>
              </a:defRPr>
            </a:lvl8pPr>
            <a:lvl9pPr marL="3697791" indent="-217517" defTabSz="918406" eaLnBrk="0" fontAlgn="base" hangingPunct="0">
              <a:spcBef>
                <a:spcPct val="0"/>
              </a:spcBef>
              <a:spcAft>
                <a:spcPct val="0"/>
              </a:spcAft>
              <a:defRPr sz="1900" b="1">
                <a:solidFill>
                  <a:srgbClr val="FAFD00"/>
                </a:solidFill>
                <a:latin typeface="Times New Roman" pitchFamily="18" charset="0"/>
              </a:defRPr>
            </a:lvl9pPr>
          </a:lstStyle>
          <a:p>
            <a:pPr marL="0" marR="0" lvl="0" indent="0" algn="r" defTabSz="918406" rtl="0" eaLnBrk="0" fontAlgn="base" latinLnBrk="0" hangingPunct="0">
              <a:lnSpc>
                <a:spcPct val="100000"/>
              </a:lnSpc>
              <a:spcBef>
                <a:spcPct val="0"/>
              </a:spcBef>
              <a:spcAft>
                <a:spcPct val="0"/>
              </a:spcAft>
              <a:buClrTx/>
              <a:buSzTx/>
              <a:buFontTx/>
              <a:buNone/>
              <a:tabLst/>
              <a:defRPr/>
            </a:pPr>
            <a:fld id="{5785E3CB-140F-498E-8C97-169F0FA8CAF5}" type="slidenum">
              <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8406" rtl="0" eaLnBrk="0" fontAlgn="base" latinLnBrk="0" hangingPunct="0">
                <a:lnSpc>
                  <a:spcPct val="100000"/>
                </a:lnSpc>
                <a:spcBef>
                  <a:spcPct val="0"/>
                </a:spcBef>
                <a:spcAft>
                  <a:spcPct val="0"/>
                </a:spcAft>
                <a:buClrTx/>
                <a:buSzTx/>
                <a:buFontTx/>
                <a:buNone/>
                <a:tabLst/>
                <a:defRPr/>
              </a:pPr>
              <a:t>17</a:t>
            </a:fld>
            <a:endParaRPr kumimoji="0" lang="en-US" altLang="en-US" sz="1100" b="0" i="1"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B84FFFE1-D810-416F-A3E2-D10752B33DA7}" type="slidenum">
              <a:rPr lang="en-US"/>
              <a:pPr>
                <a:defRPr/>
              </a:pPr>
              <a:t>‹#›</a:t>
            </a:fld>
            <a:endParaRPr lang="en-US"/>
          </a:p>
        </p:txBody>
      </p:sp>
    </p:spTree>
    <p:extLst>
      <p:ext uri="{BB962C8B-B14F-4D97-AF65-F5344CB8AC3E}">
        <p14:creationId xmlns:p14="http://schemas.microsoft.com/office/powerpoint/2010/main" val="35859840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32E42540-4A52-49ED-B823-25CDCA602A8C}" type="slidenum">
              <a:rPr lang="en-US"/>
              <a:pPr>
                <a:defRPr/>
              </a:pPr>
              <a:t>‹#›</a:t>
            </a:fld>
            <a:endParaRPr lang="en-US"/>
          </a:p>
        </p:txBody>
      </p:sp>
    </p:spTree>
    <p:extLst>
      <p:ext uri="{BB962C8B-B14F-4D97-AF65-F5344CB8AC3E}">
        <p14:creationId xmlns:p14="http://schemas.microsoft.com/office/powerpoint/2010/main" val="11645533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72629"/>
            <a:ext cx="2216150" cy="46934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4" y="72629"/>
            <a:ext cx="6499225" cy="46934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812BEFFC-2FD2-483A-842E-CF3B63D209FB}" type="slidenum">
              <a:rPr lang="en-US"/>
              <a:pPr>
                <a:defRPr/>
              </a:pPr>
              <a:t>‹#›</a:t>
            </a:fld>
            <a:endParaRPr lang="en-US"/>
          </a:p>
        </p:txBody>
      </p:sp>
    </p:spTree>
    <p:extLst>
      <p:ext uri="{BB962C8B-B14F-4D97-AF65-F5344CB8AC3E}">
        <p14:creationId xmlns:p14="http://schemas.microsoft.com/office/powerpoint/2010/main" val="13438479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2629"/>
            <a:ext cx="7772400" cy="686990"/>
          </a:xfrm>
        </p:spPr>
        <p:txBody>
          <a:bodyPr/>
          <a:lstStyle/>
          <a:p>
            <a:r>
              <a:rPr lang="en-US"/>
              <a:t>Click to edit Master title style</a:t>
            </a:r>
          </a:p>
        </p:txBody>
      </p:sp>
      <p:sp>
        <p:nvSpPr>
          <p:cNvPr id="3" name="Text Placeholder 2"/>
          <p:cNvSpPr>
            <a:spLocks noGrp="1"/>
          </p:cNvSpPr>
          <p:nvPr>
            <p:ph type="body" sz="half" idx="1"/>
          </p:nvPr>
        </p:nvSpPr>
        <p:spPr>
          <a:xfrm>
            <a:off x="138114" y="814388"/>
            <a:ext cx="4357687" cy="3951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14388"/>
            <a:ext cx="4357688" cy="3951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1B7BF41F-CA4C-46DC-BCF8-2313E1C53129}" type="slidenum">
              <a:rPr lang="en-US"/>
              <a:pPr>
                <a:defRPr/>
              </a:pPr>
              <a:t>‹#›</a:t>
            </a:fld>
            <a:endParaRPr lang="en-US"/>
          </a:p>
        </p:txBody>
      </p:sp>
    </p:spTree>
    <p:extLst>
      <p:ext uri="{BB962C8B-B14F-4D97-AF65-F5344CB8AC3E}">
        <p14:creationId xmlns:p14="http://schemas.microsoft.com/office/powerpoint/2010/main" val="232185562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2C94E05D-11E3-431E-87DD-475E56A3CF1F}" type="slidenum">
              <a:rPr lang="en-US"/>
              <a:pPr>
                <a:defRPr/>
              </a:pPr>
              <a:t>‹#›</a:t>
            </a:fld>
            <a:endParaRPr lang="en-US"/>
          </a:p>
        </p:txBody>
      </p:sp>
    </p:spTree>
    <p:extLst>
      <p:ext uri="{BB962C8B-B14F-4D97-AF65-F5344CB8AC3E}">
        <p14:creationId xmlns:p14="http://schemas.microsoft.com/office/powerpoint/2010/main" val="299420396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7A1E34D2-BFAA-43E6-B117-0A7C9FC99B38}" type="slidenum">
              <a:rPr lang="en-US"/>
              <a:pPr>
                <a:defRPr/>
              </a:pPr>
              <a:t>‹#›</a:t>
            </a:fld>
            <a:endParaRPr lang="en-US"/>
          </a:p>
        </p:txBody>
      </p:sp>
    </p:spTree>
    <p:extLst>
      <p:ext uri="{BB962C8B-B14F-4D97-AF65-F5344CB8AC3E}">
        <p14:creationId xmlns:p14="http://schemas.microsoft.com/office/powerpoint/2010/main" val="143701459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E000622C-CA54-4228-8014-86B52390B544}" type="slidenum">
              <a:rPr lang="en-US"/>
              <a:pPr>
                <a:defRPr/>
              </a:pPr>
              <a:t>‹#›</a:t>
            </a:fld>
            <a:endParaRPr lang="en-US"/>
          </a:p>
        </p:txBody>
      </p:sp>
    </p:spTree>
    <p:extLst>
      <p:ext uri="{BB962C8B-B14F-4D97-AF65-F5344CB8AC3E}">
        <p14:creationId xmlns:p14="http://schemas.microsoft.com/office/powerpoint/2010/main" val="412741412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4" y="814388"/>
            <a:ext cx="4357687" cy="39433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14388"/>
            <a:ext cx="4357688" cy="39433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772D21EC-7ADB-4801-83F4-32E205B32FA1}" type="slidenum">
              <a:rPr lang="en-US"/>
              <a:pPr>
                <a:defRPr/>
              </a:pPr>
              <a:t>‹#›</a:t>
            </a:fld>
            <a:endParaRPr lang="en-US"/>
          </a:p>
        </p:txBody>
      </p:sp>
    </p:spTree>
    <p:extLst>
      <p:ext uri="{BB962C8B-B14F-4D97-AF65-F5344CB8AC3E}">
        <p14:creationId xmlns:p14="http://schemas.microsoft.com/office/powerpoint/2010/main" val="172507151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1FD83153-14FF-4BE6-B48A-3786E0D7B8B7}" type="slidenum">
              <a:rPr lang="en-US"/>
              <a:pPr>
                <a:defRPr/>
              </a:pPr>
              <a:t>‹#›</a:t>
            </a:fld>
            <a:endParaRPr lang="en-US"/>
          </a:p>
        </p:txBody>
      </p:sp>
    </p:spTree>
    <p:extLst>
      <p:ext uri="{BB962C8B-B14F-4D97-AF65-F5344CB8AC3E}">
        <p14:creationId xmlns:p14="http://schemas.microsoft.com/office/powerpoint/2010/main" val="10143258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16A7B84-9F6B-4375-98C9-19E41DF1CA63}" type="slidenum">
              <a:rPr lang="en-US"/>
              <a:pPr>
                <a:defRPr/>
              </a:pPr>
              <a:t>‹#›</a:t>
            </a:fld>
            <a:endParaRPr lang="en-US"/>
          </a:p>
        </p:txBody>
      </p:sp>
    </p:spTree>
    <p:extLst>
      <p:ext uri="{BB962C8B-B14F-4D97-AF65-F5344CB8AC3E}">
        <p14:creationId xmlns:p14="http://schemas.microsoft.com/office/powerpoint/2010/main" val="37351551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09228736-AB71-4EFF-866C-FA1AAB83235C}" type="slidenum">
              <a:rPr lang="en-US"/>
              <a:pPr>
                <a:defRPr/>
              </a:pPr>
              <a:t>‹#›</a:t>
            </a:fld>
            <a:endParaRPr lang="en-US"/>
          </a:p>
        </p:txBody>
      </p:sp>
    </p:spTree>
    <p:extLst>
      <p:ext uri="{BB962C8B-B14F-4D97-AF65-F5344CB8AC3E}">
        <p14:creationId xmlns:p14="http://schemas.microsoft.com/office/powerpoint/2010/main" val="22918349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E742154-05E0-4FD4-B04E-B92FD3670A3A}" type="slidenum">
              <a:rPr lang="en-US"/>
              <a:pPr>
                <a:defRPr/>
              </a:pPr>
              <a:t>‹#›</a:t>
            </a:fld>
            <a:endParaRPr lang="en-US"/>
          </a:p>
        </p:txBody>
      </p:sp>
    </p:spTree>
    <p:extLst>
      <p:ext uri="{BB962C8B-B14F-4D97-AF65-F5344CB8AC3E}">
        <p14:creationId xmlns:p14="http://schemas.microsoft.com/office/powerpoint/2010/main" val="246609237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12755514-60E9-460E-88D9-704B30AAD264}" type="slidenum">
              <a:rPr lang="en-US"/>
              <a:pPr>
                <a:defRPr/>
              </a:pPr>
              <a:t>‹#›</a:t>
            </a:fld>
            <a:endParaRPr lang="en-US"/>
          </a:p>
        </p:txBody>
      </p:sp>
    </p:spTree>
    <p:extLst>
      <p:ext uri="{BB962C8B-B14F-4D97-AF65-F5344CB8AC3E}">
        <p14:creationId xmlns:p14="http://schemas.microsoft.com/office/powerpoint/2010/main" val="331962623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B19496F0-B41E-432D-8254-675F0330BD3A}" type="slidenum">
              <a:rPr lang="en-US"/>
              <a:pPr>
                <a:defRPr/>
              </a:pPr>
              <a:t>‹#›</a:t>
            </a:fld>
            <a:endParaRPr lang="en-US"/>
          </a:p>
        </p:txBody>
      </p:sp>
    </p:spTree>
    <p:extLst>
      <p:ext uri="{BB962C8B-B14F-4D97-AF65-F5344CB8AC3E}">
        <p14:creationId xmlns:p14="http://schemas.microsoft.com/office/powerpoint/2010/main" val="307882087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68D053D6-ED5B-417A-8106-29D1AEFAA111}" type="slidenum">
              <a:rPr lang="en-US"/>
              <a:pPr>
                <a:defRPr/>
              </a:pPr>
              <a:t>‹#›</a:t>
            </a:fld>
            <a:endParaRPr lang="en-US"/>
          </a:p>
        </p:txBody>
      </p:sp>
    </p:spTree>
    <p:extLst>
      <p:ext uri="{BB962C8B-B14F-4D97-AF65-F5344CB8AC3E}">
        <p14:creationId xmlns:p14="http://schemas.microsoft.com/office/powerpoint/2010/main" val="264666237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72629"/>
            <a:ext cx="2216150" cy="468510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4" y="72629"/>
            <a:ext cx="6499225" cy="46851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5BAAE57-6A86-423C-BD8C-EF5BE5360C0A}" type="slidenum">
              <a:rPr lang="en-US"/>
              <a:pPr>
                <a:defRPr/>
              </a:pPr>
              <a:t>‹#›</a:t>
            </a:fld>
            <a:endParaRPr lang="en-US"/>
          </a:p>
        </p:txBody>
      </p:sp>
    </p:spTree>
    <p:extLst>
      <p:ext uri="{BB962C8B-B14F-4D97-AF65-F5344CB8AC3E}">
        <p14:creationId xmlns:p14="http://schemas.microsoft.com/office/powerpoint/2010/main" val="413898546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2CEBA5C4-2C6B-4FB3-A7FA-0A0D59EC093E}" type="slidenum">
              <a:rPr lang="en-US"/>
              <a:pPr>
                <a:defRPr/>
              </a:pPr>
              <a:t>‹#›</a:t>
            </a:fld>
            <a:endParaRPr lang="en-US"/>
          </a:p>
        </p:txBody>
      </p:sp>
    </p:spTree>
    <p:extLst>
      <p:ext uri="{BB962C8B-B14F-4D97-AF65-F5344CB8AC3E}">
        <p14:creationId xmlns:p14="http://schemas.microsoft.com/office/powerpoint/2010/main" val="35017677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4" y="814388"/>
            <a:ext cx="4357687" cy="3951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14388"/>
            <a:ext cx="4357688" cy="3951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D8807DF2-5C44-4609-A426-67227D6D5D72}" type="slidenum">
              <a:rPr lang="en-US"/>
              <a:pPr>
                <a:defRPr/>
              </a:pPr>
              <a:t>‹#›</a:t>
            </a:fld>
            <a:endParaRPr lang="en-US"/>
          </a:p>
        </p:txBody>
      </p:sp>
    </p:spTree>
    <p:extLst>
      <p:ext uri="{BB962C8B-B14F-4D97-AF65-F5344CB8AC3E}">
        <p14:creationId xmlns:p14="http://schemas.microsoft.com/office/powerpoint/2010/main" val="190695839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6F9E8786-DF9E-46F4-BF84-782505769AF0}" type="slidenum">
              <a:rPr lang="en-US"/>
              <a:pPr>
                <a:defRPr/>
              </a:pPr>
              <a:t>‹#›</a:t>
            </a:fld>
            <a:endParaRPr lang="en-US"/>
          </a:p>
        </p:txBody>
      </p:sp>
    </p:spTree>
    <p:extLst>
      <p:ext uri="{BB962C8B-B14F-4D97-AF65-F5344CB8AC3E}">
        <p14:creationId xmlns:p14="http://schemas.microsoft.com/office/powerpoint/2010/main" val="252554930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CD300CF4-DC6B-40C5-8C9F-9806B31E798A}" type="slidenum">
              <a:rPr lang="en-US"/>
              <a:pPr>
                <a:defRPr/>
              </a:pPr>
              <a:t>‹#›</a:t>
            </a:fld>
            <a:endParaRPr lang="en-US"/>
          </a:p>
        </p:txBody>
      </p:sp>
    </p:spTree>
    <p:extLst>
      <p:ext uri="{BB962C8B-B14F-4D97-AF65-F5344CB8AC3E}">
        <p14:creationId xmlns:p14="http://schemas.microsoft.com/office/powerpoint/2010/main" val="319203777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19EBF952-56E0-4DCE-9361-DBE2A288F007}" type="slidenum">
              <a:rPr lang="en-US"/>
              <a:pPr>
                <a:defRPr/>
              </a:pPr>
              <a:t>‹#›</a:t>
            </a:fld>
            <a:endParaRPr lang="en-US"/>
          </a:p>
        </p:txBody>
      </p:sp>
    </p:spTree>
    <p:extLst>
      <p:ext uri="{BB962C8B-B14F-4D97-AF65-F5344CB8AC3E}">
        <p14:creationId xmlns:p14="http://schemas.microsoft.com/office/powerpoint/2010/main" val="179322247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CACEA21D-0B43-4D3A-AB2C-0E960A4273E8}" type="slidenum">
              <a:rPr lang="en-US"/>
              <a:pPr>
                <a:defRPr/>
              </a:pPr>
              <a:t>‹#›</a:t>
            </a:fld>
            <a:endParaRPr lang="en-US"/>
          </a:p>
        </p:txBody>
      </p:sp>
    </p:spTree>
    <p:extLst>
      <p:ext uri="{BB962C8B-B14F-4D97-AF65-F5344CB8AC3E}">
        <p14:creationId xmlns:p14="http://schemas.microsoft.com/office/powerpoint/2010/main" val="19326370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6)</a:t>
            </a:r>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8B489B97-0DAA-42F6-B536-A4480BC55F46}" type="slidenum">
              <a:rPr lang="en-US"/>
              <a:pPr>
                <a:defRPr/>
              </a:pPr>
              <a:t>‹#›</a:t>
            </a:fld>
            <a:endParaRPr lang="en-US"/>
          </a:p>
        </p:txBody>
      </p:sp>
    </p:spTree>
    <p:extLst>
      <p:ext uri="{BB962C8B-B14F-4D97-AF65-F5344CB8AC3E}">
        <p14:creationId xmlns:p14="http://schemas.microsoft.com/office/powerpoint/2010/main" val="41107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0047"/>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8425" y="4923730"/>
            <a:ext cx="3943350" cy="18048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675" b="0">
                <a:solidFill>
                  <a:schemeClr val="tx1"/>
                </a:solidFill>
                <a:latin typeface="Arial" panose="020B0604020202020204" pitchFamily="34" charset="0"/>
                <a:cs typeface="Arial" pitchFamily="34" charset="0"/>
              </a:defRPr>
            </a:lvl1pPr>
          </a:lstStyle>
          <a:p>
            <a:pPr>
              <a:defRPr/>
            </a:pPr>
            <a:r>
              <a:rPr lang="en-US"/>
              <a:t>Introduction to Software Testing, Edition 2  (Ch 6)</a:t>
            </a:r>
            <a:endParaRPr lang="en-US" dirty="0"/>
          </a:p>
        </p:txBody>
      </p:sp>
      <p:sp>
        <p:nvSpPr>
          <p:cNvPr id="1027" name="Rectangle 3"/>
          <p:cNvSpPr>
            <a:spLocks noGrp="1" noChangeArrowheads="1"/>
          </p:cNvSpPr>
          <p:nvPr>
            <p:ph type="ftr" sz="quarter" idx="3"/>
          </p:nvPr>
        </p:nvSpPr>
        <p:spPr bwMode="auto">
          <a:xfrm>
            <a:off x="4222750" y="4917908"/>
            <a:ext cx="2895600" cy="18630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675" b="0">
                <a:solidFill>
                  <a:schemeClr val="tx1"/>
                </a:solidFill>
                <a:latin typeface="Arial" panose="020B0604020202020204" pitchFamily="34" charset="0"/>
                <a:cs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239000" y="4912086"/>
            <a:ext cx="1905000" cy="192124"/>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675" b="0">
                <a:solidFill>
                  <a:schemeClr val="tx1"/>
                </a:solidFill>
                <a:latin typeface="Arial" panose="020B0604020202020204" pitchFamily="34" charset="0"/>
                <a:cs typeface="Arial" pitchFamily="34" charset="0"/>
              </a:defRPr>
            </a:lvl1pPr>
          </a:lstStyle>
          <a:p>
            <a:pPr>
              <a:defRPr/>
            </a:pPr>
            <a:fld id="{39672749-6BFD-437F-ABFE-B000B4DD38E4}" type="slidenum">
              <a:rPr lang="en-US" smtClean="0"/>
              <a:pPr>
                <a:defRPr/>
              </a:pPr>
              <a:t>‹#›</a:t>
            </a:fld>
            <a:endParaRPr lang="en-US"/>
          </a:p>
        </p:txBody>
      </p:sp>
      <p:sp>
        <p:nvSpPr>
          <p:cNvPr id="1029" name="Rectangle 5"/>
          <p:cNvSpPr>
            <a:spLocks noGrp="1" noChangeArrowheads="1"/>
          </p:cNvSpPr>
          <p:nvPr>
            <p:ph type="title"/>
          </p:nvPr>
        </p:nvSpPr>
        <p:spPr bwMode="auto">
          <a:xfrm>
            <a:off x="6350" y="72629"/>
            <a:ext cx="9112482" cy="64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dirty="0"/>
              <a:t>Click to edit Master title style</a:t>
            </a:r>
          </a:p>
        </p:txBody>
      </p:sp>
      <p:sp>
        <p:nvSpPr>
          <p:cNvPr id="1030" name="Rectangle 6"/>
          <p:cNvSpPr>
            <a:spLocks noGrp="1" noChangeArrowheads="1"/>
          </p:cNvSpPr>
          <p:nvPr>
            <p:ph type="body" idx="1"/>
          </p:nvPr>
        </p:nvSpPr>
        <p:spPr bwMode="auto">
          <a:xfrm>
            <a:off x="6351" y="658729"/>
            <a:ext cx="9112482" cy="422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 </a:t>
            </a:r>
          </a:p>
          <a:p>
            <a:pPr lvl="2"/>
            <a:r>
              <a:rPr lang="en-US" altLang="en-US" dirty="0"/>
              <a:t>Third level</a:t>
            </a:r>
          </a:p>
          <a:p>
            <a:pPr lvl="3"/>
            <a:r>
              <a:rPr lang="en-US" altLang="en-US" dirty="0"/>
              <a:t>Fourth level </a:t>
            </a:r>
          </a:p>
          <a:p>
            <a:pPr lvl="4"/>
            <a:r>
              <a:rPr lang="en-US" altLang="en-US" dirty="0"/>
              <a:t>Fifth level </a:t>
            </a:r>
          </a:p>
        </p:txBody>
      </p:sp>
      <p:sp>
        <p:nvSpPr>
          <p:cNvPr id="1031" name="Rectangle 7"/>
          <p:cNvSpPr>
            <a:spLocks noChangeArrowheads="1"/>
          </p:cNvSpPr>
          <p:nvPr/>
        </p:nvSpPr>
        <p:spPr bwMode="auto">
          <a:xfrm>
            <a:off x="6350" y="4763"/>
            <a:ext cx="9118600" cy="5124450"/>
          </a:xfrm>
          <a:prstGeom prst="rect">
            <a:avLst/>
          </a:prstGeom>
          <a:noFill/>
          <a:ln w="12700">
            <a:solidFill>
              <a:schemeClr val="tx1"/>
            </a:solidFill>
            <a:miter lim="800000"/>
            <a:headEnd/>
            <a:tailEnd/>
          </a:ln>
        </p:spPr>
        <p:txBody>
          <a:bodyPr wrap="none" anchor="ctr"/>
          <a:lstStyle/>
          <a:p>
            <a:pPr>
              <a:defRPr/>
            </a:pPr>
            <a:endParaRPr lang="en-US" sz="1050"/>
          </a:p>
        </p:txBody>
      </p:sp>
      <p:sp>
        <p:nvSpPr>
          <p:cNvPr id="8" name="Line 10"/>
          <p:cNvSpPr>
            <a:spLocks noChangeShapeType="1"/>
          </p:cNvSpPr>
          <p:nvPr userDrawn="1"/>
        </p:nvSpPr>
        <p:spPr bwMode="auto">
          <a:xfrm>
            <a:off x="-1" y="546857"/>
            <a:ext cx="9118833" cy="0"/>
          </a:xfrm>
          <a:prstGeom prst="line">
            <a:avLst/>
          </a:prstGeom>
          <a:noFill/>
          <a:ln w="57150">
            <a:solidFill>
              <a:srgbClr val="009900"/>
            </a:solidFill>
            <a:round/>
            <a:headEnd/>
            <a:tailEnd/>
          </a:ln>
          <a:effectLst/>
        </p:spPr>
        <p:txBody>
          <a:bodyPr/>
          <a:lstStyle/>
          <a:p>
            <a:pPr>
              <a:defRPr/>
            </a:pPr>
            <a:endParaRPr lang="en-US" sz="1050"/>
          </a:p>
        </p:txBody>
      </p:sp>
    </p:spTree>
    <p:extLst>
      <p:ext uri="{BB962C8B-B14F-4D97-AF65-F5344CB8AC3E}">
        <p14:creationId xmlns:p14="http://schemas.microsoft.com/office/powerpoint/2010/main" val="2206651074"/>
      </p:ext>
    </p:extLst>
  </p:cSld>
  <p:clrMap bg1="dk2" tx1="lt1" bg2="dk1"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ransition spd="med"/>
  <p:hf hdr="0"/>
  <p:txStyles>
    <p:titleStyle>
      <a:lvl1pPr algn="ctr" rtl="0" eaLnBrk="0" fontAlgn="base" hangingPunct="0">
        <a:lnSpc>
          <a:spcPct val="90000"/>
        </a:lnSpc>
        <a:spcBef>
          <a:spcPct val="0"/>
        </a:spcBef>
        <a:spcAft>
          <a:spcPct val="0"/>
        </a:spcAft>
        <a:defRPr sz="27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700" b="1">
          <a:solidFill>
            <a:schemeClr val="tx2"/>
          </a:solidFill>
          <a:latin typeface="Times New Roman" pitchFamily="18" charset="0"/>
        </a:defRPr>
      </a:lvl2pPr>
      <a:lvl3pPr algn="ctr" rtl="0" eaLnBrk="0" fontAlgn="base" hangingPunct="0">
        <a:lnSpc>
          <a:spcPct val="90000"/>
        </a:lnSpc>
        <a:spcBef>
          <a:spcPct val="0"/>
        </a:spcBef>
        <a:spcAft>
          <a:spcPct val="0"/>
        </a:spcAft>
        <a:defRPr sz="2700" b="1">
          <a:solidFill>
            <a:schemeClr val="tx2"/>
          </a:solidFill>
          <a:latin typeface="Times New Roman" pitchFamily="18" charset="0"/>
        </a:defRPr>
      </a:lvl3pPr>
      <a:lvl4pPr algn="ctr" rtl="0" eaLnBrk="0" fontAlgn="base" hangingPunct="0">
        <a:lnSpc>
          <a:spcPct val="90000"/>
        </a:lnSpc>
        <a:spcBef>
          <a:spcPct val="0"/>
        </a:spcBef>
        <a:spcAft>
          <a:spcPct val="0"/>
        </a:spcAft>
        <a:defRPr sz="2700" b="1">
          <a:solidFill>
            <a:schemeClr val="tx2"/>
          </a:solidFill>
          <a:latin typeface="Times New Roman" pitchFamily="18" charset="0"/>
        </a:defRPr>
      </a:lvl4pPr>
      <a:lvl5pPr algn="ctr" rtl="0" eaLnBrk="0" fontAlgn="base" hangingPunct="0">
        <a:lnSpc>
          <a:spcPct val="90000"/>
        </a:lnSpc>
        <a:spcBef>
          <a:spcPct val="0"/>
        </a:spcBef>
        <a:spcAft>
          <a:spcPct val="0"/>
        </a:spcAft>
        <a:defRPr sz="2700" b="1">
          <a:solidFill>
            <a:schemeClr val="tx2"/>
          </a:solidFill>
          <a:latin typeface="Times New Roman" pitchFamily="18" charset="0"/>
        </a:defRPr>
      </a:lvl5pPr>
      <a:lvl6pPr marL="342900" algn="ctr" rtl="0" eaLnBrk="0" fontAlgn="base" hangingPunct="0">
        <a:lnSpc>
          <a:spcPct val="90000"/>
        </a:lnSpc>
        <a:spcBef>
          <a:spcPct val="0"/>
        </a:spcBef>
        <a:spcAft>
          <a:spcPct val="0"/>
        </a:spcAft>
        <a:defRPr sz="2700" b="1">
          <a:solidFill>
            <a:schemeClr val="tx2"/>
          </a:solidFill>
          <a:latin typeface="Times New Roman" pitchFamily="18" charset="0"/>
        </a:defRPr>
      </a:lvl6pPr>
      <a:lvl7pPr marL="685800" algn="ctr" rtl="0" eaLnBrk="0" fontAlgn="base" hangingPunct="0">
        <a:lnSpc>
          <a:spcPct val="90000"/>
        </a:lnSpc>
        <a:spcBef>
          <a:spcPct val="0"/>
        </a:spcBef>
        <a:spcAft>
          <a:spcPct val="0"/>
        </a:spcAft>
        <a:defRPr sz="2700" b="1">
          <a:solidFill>
            <a:schemeClr val="tx2"/>
          </a:solidFill>
          <a:latin typeface="Times New Roman" pitchFamily="18" charset="0"/>
        </a:defRPr>
      </a:lvl7pPr>
      <a:lvl8pPr marL="1028700" algn="ctr" rtl="0" eaLnBrk="0" fontAlgn="base" hangingPunct="0">
        <a:lnSpc>
          <a:spcPct val="90000"/>
        </a:lnSpc>
        <a:spcBef>
          <a:spcPct val="0"/>
        </a:spcBef>
        <a:spcAft>
          <a:spcPct val="0"/>
        </a:spcAft>
        <a:defRPr sz="2700" b="1">
          <a:solidFill>
            <a:schemeClr val="tx2"/>
          </a:solidFill>
          <a:latin typeface="Times New Roman" pitchFamily="18" charset="0"/>
        </a:defRPr>
      </a:lvl8pPr>
      <a:lvl9pPr marL="1371600" algn="ctr" rtl="0" eaLnBrk="0" fontAlgn="base" hangingPunct="0">
        <a:lnSpc>
          <a:spcPct val="90000"/>
        </a:lnSpc>
        <a:spcBef>
          <a:spcPct val="0"/>
        </a:spcBef>
        <a:spcAft>
          <a:spcPct val="0"/>
        </a:spcAft>
        <a:defRPr sz="2700" b="1">
          <a:solidFill>
            <a:schemeClr val="tx2"/>
          </a:solidFill>
          <a:latin typeface="Times New Roman" pitchFamily="18" charset="0"/>
        </a:defRPr>
      </a:lvl9pPr>
    </p:titleStyle>
    <p:bodyStyle>
      <a:lvl1pPr marL="214313" indent="-214313" algn="l" rtl="0" eaLnBrk="0" fontAlgn="base" hangingPunct="0">
        <a:lnSpc>
          <a:spcPct val="90000"/>
        </a:lnSpc>
        <a:spcBef>
          <a:spcPct val="30000"/>
        </a:spcBef>
        <a:spcAft>
          <a:spcPct val="0"/>
        </a:spcAft>
        <a:buSzPct val="85000"/>
        <a:buChar char="•"/>
        <a:defRPr sz="2100" b="0">
          <a:solidFill>
            <a:schemeClr val="tx1"/>
          </a:solidFill>
          <a:latin typeface="Gill Sans MT" panose="020B0502020104020203" pitchFamily="34" charset="0"/>
          <a:ea typeface="+mn-ea"/>
          <a:cs typeface="+mn-cs"/>
        </a:defRPr>
      </a:lvl1pPr>
      <a:lvl2pPr marL="514350" indent="-171450" algn="l" rtl="0" eaLnBrk="0" fontAlgn="base" hangingPunct="0">
        <a:lnSpc>
          <a:spcPct val="90000"/>
        </a:lnSpc>
        <a:spcBef>
          <a:spcPct val="30000"/>
        </a:spcBef>
        <a:spcAft>
          <a:spcPct val="0"/>
        </a:spcAft>
        <a:buSzPct val="100000"/>
        <a:buChar char="–"/>
        <a:defRPr sz="1800" b="0">
          <a:solidFill>
            <a:schemeClr val="tx1"/>
          </a:solidFill>
          <a:latin typeface="Gill Sans MT" panose="020B0502020104020203" pitchFamily="34" charset="0"/>
        </a:defRPr>
      </a:lvl2pPr>
      <a:lvl3pPr marL="857250" indent="-171450" algn="l" rtl="0" eaLnBrk="0" fontAlgn="base" hangingPunct="0">
        <a:lnSpc>
          <a:spcPct val="90000"/>
        </a:lnSpc>
        <a:spcBef>
          <a:spcPct val="30000"/>
        </a:spcBef>
        <a:spcAft>
          <a:spcPct val="0"/>
        </a:spcAft>
        <a:buSzPct val="100000"/>
        <a:buChar char="•"/>
        <a:defRPr sz="1500" b="0">
          <a:solidFill>
            <a:schemeClr val="tx1"/>
          </a:solidFill>
          <a:latin typeface="Gill Sans MT" panose="020B0502020104020203" pitchFamily="34" charset="0"/>
        </a:defRPr>
      </a:lvl3pPr>
      <a:lvl4pPr marL="1157288" indent="-128588" algn="l" rtl="0" eaLnBrk="0" fontAlgn="base" hangingPunct="0">
        <a:lnSpc>
          <a:spcPct val="90000"/>
        </a:lnSpc>
        <a:spcBef>
          <a:spcPct val="30000"/>
        </a:spcBef>
        <a:spcAft>
          <a:spcPct val="0"/>
        </a:spcAft>
        <a:buSzPct val="100000"/>
        <a:buChar char="–"/>
        <a:defRPr sz="1500" b="0">
          <a:solidFill>
            <a:schemeClr val="tx1"/>
          </a:solidFill>
          <a:latin typeface="Gill Sans MT" panose="020B0502020104020203" pitchFamily="34" charset="0"/>
        </a:defRPr>
      </a:lvl4pPr>
      <a:lvl5pPr marL="1500188" indent="-128588" algn="l" rtl="0" eaLnBrk="0" fontAlgn="base" hangingPunct="0">
        <a:lnSpc>
          <a:spcPct val="90000"/>
        </a:lnSpc>
        <a:spcBef>
          <a:spcPct val="30000"/>
        </a:spcBef>
        <a:spcAft>
          <a:spcPct val="0"/>
        </a:spcAft>
        <a:buSzPct val="100000"/>
        <a:buFont typeface="Wingdings" pitchFamily="2" charset="2"/>
        <a:buChar char="Ø"/>
        <a:defRPr sz="1500" b="0">
          <a:solidFill>
            <a:schemeClr val="tx1"/>
          </a:solidFill>
          <a:latin typeface="Gill Sans MT" panose="020B0502020104020203" pitchFamily="34" charset="0"/>
        </a:defRPr>
      </a:lvl5pPr>
      <a:lvl6pPr marL="18430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1859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25288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28717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85726" y="4880372"/>
            <a:ext cx="3770313" cy="204788"/>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675" b="0">
                <a:solidFill>
                  <a:schemeClr val="tx1"/>
                </a:solidFill>
              </a:defRPr>
            </a:lvl1pPr>
          </a:lstStyle>
          <a:p>
            <a:pPr>
              <a:defRPr/>
            </a:pPr>
            <a:r>
              <a:rPr lang="en-US"/>
              <a:t>Introduction to Software Testing, Edition 2  (Ch 07)</a:t>
            </a:r>
            <a:endParaRPr lang="en-US" dirty="0"/>
          </a:p>
        </p:txBody>
      </p:sp>
      <p:sp>
        <p:nvSpPr>
          <p:cNvPr id="1027" name="Rectangle 3"/>
          <p:cNvSpPr>
            <a:spLocks noGrp="1" noChangeArrowheads="1"/>
          </p:cNvSpPr>
          <p:nvPr>
            <p:ph type="ftr" sz="quarter" idx="3"/>
          </p:nvPr>
        </p:nvSpPr>
        <p:spPr bwMode="auto">
          <a:xfrm>
            <a:off x="4038600" y="4873229"/>
            <a:ext cx="2895600" cy="211931"/>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675" b="0">
                <a:solidFill>
                  <a:schemeClr val="tx1"/>
                </a:solidFill>
              </a:defRPr>
            </a:lvl1pPr>
          </a:lstStyle>
          <a:p>
            <a:pPr>
              <a:defRPr/>
            </a:pPr>
            <a:r>
              <a:rPr lang="en-US"/>
              <a:t>© Ammann &amp; Offutt</a:t>
            </a:r>
          </a:p>
        </p:txBody>
      </p:sp>
      <p:sp>
        <p:nvSpPr>
          <p:cNvPr id="1028" name="Rectangle 4"/>
          <p:cNvSpPr>
            <a:spLocks noGrp="1" noChangeArrowheads="1"/>
          </p:cNvSpPr>
          <p:nvPr>
            <p:ph type="sldNum" sz="quarter" idx="4"/>
          </p:nvPr>
        </p:nvSpPr>
        <p:spPr bwMode="auto">
          <a:xfrm>
            <a:off x="7216775" y="4867275"/>
            <a:ext cx="1905000" cy="217885"/>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675" b="0">
                <a:solidFill>
                  <a:schemeClr val="tx1"/>
                </a:solidFill>
              </a:defRPr>
            </a:lvl1pPr>
          </a:lstStyle>
          <a:p>
            <a:pPr>
              <a:defRPr/>
            </a:pPr>
            <a:fld id="{FCF908E1-C45A-4455-890F-ACADC7D03986}" type="slidenum">
              <a:rPr lang="en-US"/>
              <a:pPr>
                <a:defRPr/>
              </a:pPr>
              <a:t>‹#›</a:t>
            </a:fld>
            <a:endParaRPr lang="en-US"/>
          </a:p>
        </p:txBody>
      </p:sp>
      <p:sp>
        <p:nvSpPr>
          <p:cNvPr id="1029" name="Rectangle 5"/>
          <p:cNvSpPr>
            <a:spLocks noGrp="1" noChangeArrowheads="1"/>
          </p:cNvSpPr>
          <p:nvPr>
            <p:ph type="title"/>
          </p:nvPr>
        </p:nvSpPr>
        <p:spPr bwMode="auto">
          <a:xfrm>
            <a:off x="85090" y="72629"/>
            <a:ext cx="8961120" cy="68699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1" y="814387"/>
            <a:ext cx="9005888" cy="4044554"/>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4763"/>
            <a:ext cx="9118600" cy="5124450"/>
          </a:xfrm>
          <a:prstGeom prst="rect">
            <a:avLst/>
          </a:prstGeom>
          <a:noFill/>
          <a:ln w="12700">
            <a:solidFill>
              <a:schemeClr val="tx1"/>
            </a:solidFill>
            <a:miter lim="800000"/>
            <a:headEnd/>
            <a:tailEnd/>
          </a:ln>
          <a:effectLst/>
        </p:spPr>
        <p:txBody>
          <a:bodyPr wrap="none" anchor="ctr"/>
          <a:lstStyle/>
          <a:p>
            <a:pPr>
              <a:defRPr/>
            </a:pPr>
            <a:endParaRPr lang="en-US" sz="1050"/>
          </a:p>
        </p:txBody>
      </p:sp>
      <p:sp>
        <p:nvSpPr>
          <p:cNvPr id="8" name="Line 10"/>
          <p:cNvSpPr>
            <a:spLocks noChangeShapeType="1"/>
          </p:cNvSpPr>
          <p:nvPr userDrawn="1"/>
        </p:nvSpPr>
        <p:spPr bwMode="auto">
          <a:xfrm>
            <a:off x="-1" y="546857"/>
            <a:ext cx="9118833" cy="0"/>
          </a:xfrm>
          <a:prstGeom prst="line">
            <a:avLst/>
          </a:prstGeom>
          <a:noFill/>
          <a:ln w="57150">
            <a:solidFill>
              <a:srgbClr val="009900"/>
            </a:solidFill>
            <a:round/>
            <a:headEnd/>
            <a:tailEnd/>
          </a:ln>
          <a:effectLst/>
        </p:spPr>
        <p:txBody>
          <a:bodyPr/>
          <a:lstStyle/>
          <a:p>
            <a:pPr>
              <a:defRPr/>
            </a:pPr>
            <a:endParaRPr lang="en-US" sz="1050"/>
          </a:p>
        </p:txBody>
      </p:sp>
    </p:spTree>
    <p:extLst>
      <p:ext uri="{BB962C8B-B14F-4D97-AF65-F5344CB8AC3E}">
        <p14:creationId xmlns:p14="http://schemas.microsoft.com/office/powerpoint/2010/main" val="751105394"/>
      </p:ext>
    </p:extLst>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spd="med"/>
  <p:hf hdr="0"/>
  <p:txStyles>
    <p:titleStyle>
      <a:lvl1pPr algn="ctr" rtl="0" eaLnBrk="0" fontAlgn="base" hangingPunct="0">
        <a:lnSpc>
          <a:spcPct val="90000"/>
        </a:lnSpc>
        <a:spcBef>
          <a:spcPct val="0"/>
        </a:spcBef>
        <a:spcAft>
          <a:spcPct val="0"/>
        </a:spcAft>
        <a:defRPr sz="27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2700" b="1">
          <a:solidFill>
            <a:schemeClr val="tx2"/>
          </a:solidFill>
          <a:latin typeface="Times New Roman" pitchFamily="18" charset="0"/>
        </a:defRPr>
      </a:lvl2pPr>
      <a:lvl3pPr algn="ctr" rtl="0" eaLnBrk="0" fontAlgn="base" hangingPunct="0">
        <a:lnSpc>
          <a:spcPct val="90000"/>
        </a:lnSpc>
        <a:spcBef>
          <a:spcPct val="0"/>
        </a:spcBef>
        <a:spcAft>
          <a:spcPct val="0"/>
        </a:spcAft>
        <a:defRPr sz="2700" b="1">
          <a:solidFill>
            <a:schemeClr val="tx2"/>
          </a:solidFill>
          <a:latin typeface="Times New Roman" pitchFamily="18" charset="0"/>
        </a:defRPr>
      </a:lvl3pPr>
      <a:lvl4pPr algn="ctr" rtl="0" eaLnBrk="0" fontAlgn="base" hangingPunct="0">
        <a:lnSpc>
          <a:spcPct val="90000"/>
        </a:lnSpc>
        <a:spcBef>
          <a:spcPct val="0"/>
        </a:spcBef>
        <a:spcAft>
          <a:spcPct val="0"/>
        </a:spcAft>
        <a:defRPr sz="2700" b="1">
          <a:solidFill>
            <a:schemeClr val="tx2"/>
          </a:solidFill>
          <a:latin typeface="Times New Roman" pitchFamily="18" charset="0"/>
        </a:defRPr>
      </a:lvl4pPr>
      <a:lvl5pPr algn="ctr" rtl="0" eaLnBrk="0" fontAlgn="base" hangingPunct="0">
        <a:lnSpc>
          <a:spcPct val="90000"/>
        </a:lnSpc>
        <a:spcBef>
          <a:spcPct val="0"/>
        </a:spcBef>
        <a:spcAft>
          <a:spcPct val="0"/>
        </a:spcAft>
        <a:defRPr sz="2700" b="1">
          <a:solidFill>
            <a:schemeClr val="tx2"/>
          </a:solidFill>
          <a:latin typeface="Times New Roman" pitchFamily="18" charset="0"/>
        </a:defRPr>
      </a:lvl5pPr>
      <a:lvl6pPr marL="342900" algn="ctr" rtl="0" eaLnBrk="0" fontAlgn="base" hangingPunct="0">
        <a:lnSpc>
          <a:spcPct val="90000"/>
        </a:lnSpc>
        <a:spcBef>
          <a:spcPct val="0"/>
        </a:spcBef>
        <a:spcAft>
          <a:spcPct val="0"/>
        </a:spcAft>
        <a:defRPr sz="2700" b="1">
          <a:solidFill>
            <a:schemeClr val="tx2"/>
          </a:solidFill>
          <a:latin typeface="Times New Roman" pitchFamily="18" charset="0"/>
        </a:defRPr>
      </a:lvl6pPr>
      <a:lvl7pPr marL="685800" algn="ctr" rtl="0" eaLnBrk="0" fontAlgn="base" hangingPunct="0">
        <a:lnSpc>
          <a:spcPct val="90000"/>
        </a:lnSpc>
        <a:spcBef>
          <a:spcPct val="0"/>
        </a:spcBef>
        <a:spcAft>
          <a:spcPct val="0"/>
        </a:spcAft>
        <a:defRPr sz="2700" b="1">
          <a:solidFill>
            <a:schemeClr val="tx2"/>
          </a:solidFill>
          <a:latin typeface="Times New Roman" pitchFamily="18" charset="0"/>
        </a:defRPr>
      </a:lvl7pPr>
      <a:lvl8pPr marL="1028700" algn="ctr" rtl="0" eaLnBrk="0" fontAlgn="base" hangingPunct="0">
        <a:lnSpc>
          <a:spcPct val="90000"/>
        </a:lnSpc>
        <a:spcBef>
          <a:spcPct val="0"/>
        </a:spcBef>
        <a:spcAft>
          <a:spcPct val="0"/>
        </a:spcAft>
        <a:defRPr sz="2700" b="1">
          <a:solidFill>
            <a:schemeClr val="tx2"/>
          </a:solidFill>
          <a:latin typeface="Times New Roman" pitchFamily="18" charset="0"/>
        </a:defRPr>
      </a:lvl8pPr>
      <a:lvl9pPr marL="1371600" algn="ctr" rtl="0" eaLnBrk="0" fontAlgn="base" hangingPunct="0">
        <a:lnSpc>
          <a:spcPct val="90000"/>
        </a:lnSpc>
        <a:spcBef>
          <a:spcPct val="0"/>
        </a:spcBef>
        <a:spcAft>
          <a:spcPct val="0"/>
        </a:spcAft>
        <a:defRPr sz="2700" b="1">
          <a:solidFill>
            <a:schemeClr val="tx2"/>
          </a:solidFill>
          <a:latin typeface="Times New Roman" pitchFamily="18" charset="0"/>
        </a:defRPr>
      </a:lvl9pPr>
    </p:titleStyle>
    <p:bodyStyle>
      <a:lvl1pPr marL="214313" indent="-214313" algn="l" rtl="0" eaLnBrk="0" fontAlgn="base" hangingPunct="0">
        <a:lnSpc>
          <a:spcPct val="90000"/>
        </a:lnSpc>
        <a:spcBef>
          <a:spcPct val="30000"/>
        </a:spcBef>
        <a:spcAft>
          <a:spcPct val="0"/>
        </a:spcAft>
        <a:buSzPct val="85000"/>
        <a:buChar char="•"/>
        <a:defRPr sz="2100" b="0">
          <a:solidFill>
            <a:schemeClr val="tx1"/>
          </a:solidFill>
          <a:latin typeface="Gill Sans MT" pitchFamily="34" charset="0"/>
          <a:ea typeface="+mn-ea"/>
          <a:cs typeface="+mn-cs"/>
        </a:defRPr>
      </a:lvl1pPr>
      <a:lvl2pPr marL="514350" indent="-171450" algn="l" rtl="0" eaLnBrk="0" fontAlgn="base" hangingPunct="0">
        <a:lnSpc>
          <a:spcPct val="90000"/>
        </a:lnSpc>
        <a:spcBef>
          <a:spcPct val="30000"/>
        </a:spcBef>
        <a:spcAft>
          <a:spcPct val="0"/>
        </a:spcAft>
        <a:buSzPct val="100000"/>
        <a:buChar char="–"/>
        <a:defRPr sz="1800" b="0">
          <a:solidFill>
            <a:schemeClr val="tx1"/>
          </a:solidFill>
          <a:latin typeface="Gill Sans MT" pitchFamily="34" charset="0"/>
        </a:defRPr>
      </a:lvl2pPr>
      <a:lvl3pPr marL="857250" indent="-171450" algn="l" rtl="0" eaLnBrk="0" fontAlgn="base" hangingPunct="0">
        <a:lnSpc>
          <a:spcPct val="90000"/>
        </a:lnSpc>
        <a:spcBef>
          <a:spcPct val="30000"/>
        </a:spcBef>
        <a:spcAft>
          <a:spcPct val="0"/>
        </a:spcAft>
        <a:buSzPct val="100000"/>
        <a:buChar char="•"/>
        <a:defRPr sz="1500" b="0">
          <a:solidFill>
            <a:schemeClr val="tx1"/>
          </a:solidFill>
          <a:latin typeface="Gill Sans MT" pitchFamily="34" charset="0"/>
        </a:defRPr>
      </a:lvl3pPr>
      <a:lvl4pPr marL="1157288" indent="-128588" algn="l" rtl="0" eaLnBrk="0" fontAlgn="base" hangingPunct="0">
        <a:lnSpc>
          <a:spcPct val="90000"/>
        </a:lnSpc>
        <a:spcBef>
          <a:spcPct val="30000"/>
        </a:spcBef>
        <a:spcAft>
          <a:spcPct val="0"/>
        </a:spcAft>
        <a:buSzPct val="100000"/>
        <a:buChar char="–"/>
        <a:defRPr sz="1500" b="0">
          <a:solidFill>
            <a:schemeClr val="tx1"/>
          </a:solidFill>
          <a:latin typeface="Gill Sans MT" pitchFamily="34" charset="0"/>
        </a:defRPr>
      </a:lvl4pPr>
      <a:lvl5pPr marL="1500188" indent="-128588" algn="l" rtl="0" eaLnBrk="0" fontAlgn="base" hangingPunct="0">
        <a:lnSpc>
          <a:spcPct val="90000"/>
        </a:lnSpc>
        <a:spcBef>
          <a:spcPct val="30000"/>
        </a:spcBef>
        <a:spcAft>
          <a:spcPct val="0"/>
        </a:spcAft>
        <a:buSzPct val="100000"/>
        <a:buFont typeface="Wingdings" pitchFamily="2" charset="2"/>
        <a:buChar char="Ø"/>
        <a:defRPr sz="1500" b="0">
          <a:solidFill>
            <a:schemeClr val="tx1"/>
          </a:solidFill>
          <a:latin typeface="Gill Sans MT" pitchFamily="34" charset="0"/>
        </a:defRPr>
      </a:lvl5pPr>
      <a:lvl6pPr marL="18430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1859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25288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2871788" indent="-128588"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cs.gmu.edu/~offutt/softwaretest/edition2/java/TriangleType.java" TargetMode="External"/><Relationship Id="rId2" Type="http://schemas.openxmlformats.org/officeDocument/2006/relationships/hyperlink" Target="https://www.cs.gmu.edu/~offutt/softwaretest/java/Triangle.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s.gmu.edu/~winglam/classes/637/assigns/assign04.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s.gmu.edu/~winglam/classes/637/assigns/assign04.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s.gmu.edu/~winglam/classes/637/assigns/assign04.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s://cs.gmu.edu/~winglam/classes/637/assigns/assign04.html"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1422174" y="210721"/>
            <a:ext cx="6289029" cy="1450181"/>
          </a:xfrm>
        </p:spPr>
        <p:txBody>
          <a:bodyPr/>
          <a:lstStyle/>
          <a:p>
            <a:r>
              <a:rPr lang="en-US" altLang="en-US" dirty="0"/>
              <a:t>Introduction to Software Testing</a:t>
            </a:r>
            <a:br>
              <a:rPr lang="en-US" altLang="en-US" dirty="0"/>
            </a:br>
            <a:r>
              <a:rPr lang="en-US" altLang="en-US" dirty="0"/>
              <a:t>Chapter 6.1 &amp; 6.2 </a:t>
            </a:r>
            <a:br>
              <a:rPr lang="en-US" altLang="en-US" dirty="0"/>
            </a:br>
            <a:r>
              <a:rPr lang="en-US" altLang="en-US" dirty="0"/>
              <a:t> Input Space Partition Testing</a:t>
            </a:r>
          </a:p>
        </p:txBody>
      </p:sp>
      <p:sp>
        <p:nvSpPr>
          <p:cNvPr id="7" name="Rectangle 3">
            <a:extLst>
              <a:ext uri="{FF2B5EF4-FFF2-40B4-BE49-F238E27FC236}">
                <a16:creationId xmlns:a16="http://schemas.microsoft.com/office/drawing/2014/main" id="{CA59FAC0-E5FA-F746-890D-C846BB233A05}"/>
              </a:ext>
            </a:extLst>
          </p:cNvPr>
          <p:cNvSpPr>
            <a:spLocks noGrp="1" noChangeArrowheads="1"/>
          </p:cNvSpPr>
          <p:nvPr>
            <p:ph type="subTitle" idx="1"/>
          </p:nvPr>
        </p:nvSpPr>
        <p:spPr>
          <a:xfrm>
            <a:off x="2171700" y="2732551"/>
            <a:ext cx="4800600" cy="1845629"/>
          </a:xfrm>
        </p:spPr>
        <p:txBody>
          <a:bodyPr/>
          <a:lstStyle/>
          <a:p>
            <a:pPr>
              <a:lnSpc>
                <a:spcPct val="100000"/>
              </a:lnSpc>
              <a:spcBef>
                <a:spcPct val="0"/>
              </a:spcBef>
              <a:buSzTx/>
            </a:pPr>
            <a:r>
              <a:rPr lang="en-US" altLang="en-US" sz="2400" dirty="0"/>
              <a:t>Wing Lam</a:t>
            </a:r>
          </a:p>
          <a:p>
            <a:pPr>
              <a:lnSpc>
                <a:spcPct val="100000"/>
              </a:lnSpc>
              <a:spcBef>
                <a:spcPct val="0"/>
              </a:spcBef>
              <a:buSzTx/>
            </a:pPr>
            <a:endParaRPr lang="en-US" altLang="en-US" sz="1500" dirty="0"/>
          </a:p>
          <a:p>
            <a:pPr>
              <a:lnSpc>
                <a:spcPct val="80000"/>
              </a:lnSpc>
            </a:pPr>
            <a:r>
              <a:rPr lang="en-US" altLang="en-US" b="0" dirty="0">
                <a:latin typeface="Gill Sans MT" panose="020B0502020104020203" pitchFamily="34" charset="0"/>
              </a:rPr>
              <a:t>SWE 637</a:t>
            </a:r>
          </a:p>
          <a:p>
            <a:pPr>
              <a:lnSpc>
                <a:spcPct val="80000"/>
              </a:lnSpc>
            </a:pPr>
            <a:r>
              <a:rPr lang="en-US" altLang="en-US" b="0" dirty="0">
                <a:latin typeface="Gill Sans MT" panose="020B0502020104020203" pitchFamily="34" charset="0"/>
              </a:rPr>
              <a:t>George Mason University</a:t>
            </a:r>
          </a:p>
        </p:txBody>
      </p:sp>
      <p:sp>
        <p:nvSpPr>
          <p:cNvPr id="8" name="Rectangle 7">
            <a:extLst>
              <a:ext uri="{FF2B5EF4-FFF2-40B4-BE49-F238E27FC236}">
                <a16:creationId xmlns:a16="http://schemas.microsoft.com/office/drawing/2014/main" id="{6BD0B3F0-191C-294A-A590-CA8E48372352}"/>
              </a:ext>
            </a:extLst>
          </p:cNvPr>
          <p:cNvSpPr/>
          <p:nvPr/>
        </p:nvSpPr>
        <p:spPr>
          <a:xfrm>
            <a:off x="2716950" y="4303489"/>
            <a:ext cx="3699475" cy="549381"/>
          </a:xfrm>
          <a:prstGeom prst="rect">
            <a:avLst/>
          </a:prstGeom>
        </p:spPr>
        <p:txBody>
          <a:bodyPr wrap="square">
            <a:spAutoFit/>
          </a:bodyPr>
          <a:lstStyle/>
          <a:p>
            <a:pPr algn="ctr" defTabSz="685800" eaLnBrk="0" fontAlgn="base" hangingPunct="0">
              <a:spcBef>
                <a:spcPct val="0"/>
              </a:spcBef>
              <a:spcAft>
                <a:spcPct val="0"/>
              </a:spcAft>
              <a:buClrTx/>
            </a:pPr>
            <a:r>
              <a:rPr lang="en-US" sz="1350" dirty="0">
                <a:solidFill>
                  <a:srgbClr val="FFFFFF"/>
                </a:solidFill>
                <a:latin typeface="Gill Sans MT" pitchFamily="34" charset="0"/>
                <a:ea typeface="+mn-ea"/>
                <a:cs typeface="+mn-cs"/>
              </a:rPr>
              <a:t>Slides adapted from Paul Ammann and Jeff Offutt</a:t>
            </a:r>
          </a:p>
          <a:p>
            <a:pPr algn="ctr" defTabSz="685800" eaLnBrk="0" fontAlgn="base" hangingPunct="0">
              <a:lnSpc>
                <a:spcPct val="90000"/>
              </a:lnSpc>
              <a:spcBef>
                <a:spcPct val="30000"/>
              </a:spcBef>
              <a:spcAft>
                <a:spcPct val="0"/>
              </a:spcAft>
              <a:buClrTx/>
              <a:buSzPct val="75000"/>
            </a:pPr>
            <a:r>
              <a:rPr lang="en-US" sz="1350" dirty="0">
                <a:solidFill>
                  <a:srgbClr val="FFFFFF"/>
                </a:solidFill>
                <a:latin typeface="Gill Sans MT" pitchFamily="34" charset="0"/>
                <a:ea typeface="+mn-ea"/>
                <a:cs typeface="+mn-cs"/>
                <a:hlinkClick r:id="rId3">
                  <a:extLst>
                    <a:ext uri="{A12FA001-AC4F-418D-AE19-62706E023703}">
                      <ahyp:hlinkClr xmlns:ahyp="http://schemas.microsoft.com/office/drawing/2018/hyperlinkcolor" val="tx"/>
                    </a:ext>
                  </a:extLst>
                </a:hlinkClick>
              </a:rPr>
              <a:t>http://www.cs.gmu.edu/~offutt/softwaretest/</a:t>
            </a:r>
            <a:endParaRPr lang="en-US" sz="1350" dirty="0">
              <a:solidFill>
                <a:srgbClr val="FFFFFF"/>
              </a:solidFill>
              <a:latin typeface="Gill Sans MT" pitchFamily="34" charset="0"/>
              <a:ea typeface="+mn-ea"/>
              <a:cs typeface="+mn-c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1 &amp; 2</a:t>
            </a:r>
          </a:p>
        </p:txBody>
      </p:sp>
      <p:sp>
        <p:nvSpPr>
          <p:cNvPr id="3" name="Date Placeholder 2"/>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4" name="Footer Placeholder 3"/>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5" name="Slide Number Placeholder 4"/>
          <p:cNvSpPr>
            <a:spLocks noGrp="1"/>
          </p:cNvSpPr>
          <p:nvPr>
            <p:ph type="sldNum" sz="quarter" idx="12"/>
          </p:nvPr>
        </p:nvSpPr>
        <p:spPr/>
        <p:txBody>
          <a:bodyPr/>
          <a:lstStyle/>
          <a:p>
            <a:pPr defTabSz="685800" eaLnBrk="0" fontAlgn="base" hangingPunct="0">
              <a:spcBef>
                <a:spcPct val="0"/>
              </a:spcBef>
              <a:spcAft>
                <a:spcPct val="0"/>
              </a:spcAft>
              <a:buClrTx/>
              <a:defRPr/>
            </a:pPr>
            <a:fld id="{CD300CF4-DC6B-40C5-8C9F-9806B31E798A}" type="slidenum">
              <a:rPr lang="en-US" kern="1200">
                <a:solidFill>
                  <a:srgbClr val="FFFFFF"/>
                </a:solidFill>
                <a:ea typeface="+mn-ea"/>
              </a:rPr>
              <a:pPr defTabSz="685800" eaLnBrk="0" fontAlgn="base" hangingPunct="0">
                <a:spcBef>
                  <a:spcPct val="0"/>
                </a:spcBef>
                <a:spcAft>
                  <a:spcPct val="0"/>
                </a:spcAft>
                <a:buClrTx/>
                <a:defRPr/>
              </a:pPr>
              <a:t>10</a:t>
            </a:fld>
            <a:endParaRPr lang="en-US" kern="1200">
              <a:solidFill>
                <a:srgbClr val="FFFFFF"/>
              </a:solidFill>
              <a:ea typeface="+mn-ea"/>
            </a:endParaRPr>
          </a:p>
        </p:txBody>
      </p:sp>
      <p:sp>
        <p:nvSpPr>
          <p:cNvPr id="6" name="Rounded Rectangle 5"/>
          <p:cNvSpPr/>
          <p:nvPr/>
        </p:nvSpPr>
        <p:spPr bwMode="auto">
          <a:xfrm>
            <a:off x="2858140" y="1176982"/>
            <a:ext cx="3438268" cy="667265"/>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Identify testable functions</a:t>
            </a:r>
          </a:p>
        </p:txBody>
      </p:sp>
      <p:sp>
        <p:nvSpPr>
          <p:cNvPr id="7" name="Rounded Rectangle 6"/>
          <p:cNvSpPr/>
          <p:nvPr/>
        </p:nvSpPr>
        <p:spPr bwMode="auto">
          <a:xfrm>
            <a:off x="2032709" y="2925457"/>
            <a:ext cx="5064468" cy="667265"/>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Find inputs, parameters, characteristics</a:t>
            </a:r>
          </a:p>
        </p:txBody>
      </p:sp>
    </p:spTree>
    <p:extLst>
      <p:ext uri="{BB962C8B-B14F-4D97-AF65-F5344CB8AC3E}">
        <p14:creationId xmlns:p14="http://schemas.microsoft.com/office/powerpoint/2010/main" val="18734825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IDM (syntax)</a:t>
            </a:r>
            <a:endParaRPr lang="en-US" dirty="0"/>
          </a:p>
        </p:txBody>
      </p:sp>
      <p:sp>
        <p:nvSpPr>
          <p:cNvPr id="3" name="Content Placeholder 2"/>
          <p:cNvSpPr>
            <a:spLocks noGrp="1"/>
          </p:cNvSpPr>
          <p:nvPr>
            <p:ph idx="1"/>
          </p:nvPr>
        </p:nvSpPr>
        <p:spPr/>
        <p:txBody>
          <a:bodyPr/>
          <a:lstStyle/>
          <a:p>
            <a:r>
              <a:rPr lang="en-US" altLang="en-US" dirty="0"/>
              <a:t>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 on the book website :</a:t>
            </a:r>
          </a:p>
          <a:p>
            <a:pPr lvl="1"/>
            <a:r>
              <a:rPr lang="en-US" altLang="en-US" sz="1500" dirty="0">
                <a:hlinkClick r:id="rId2"/>
              </a:rPr>
              <a:t>https://www.cs.gmu.edu/~offutt/softwaretest/java/Triangle.java</a:t>
            </a:r>
            <a:endParaRPr lang="en-US" altLang="en-US" sz="1500" dirty="0"/>
          </a:p>
          <a:p>
            <a:pPr lvl="1"/>
            <a:r>
              <a:rPr lang="en-US" altLang="en-US" sz="1500" dirty="0">
                <a:hlinkClick r:id="rId3"/>
              </a:rPr>
              <a:t>https://www.cs.gmu.edu/~offutt/softwaretest/java/TriangleType.java</a:t>
            </a:r>
            <a:endParaRPr lang="en-US" altLang="en-US" sz="1500" dirty="0"/>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11</a:t>
            </a:fld>
            <a:endParaRPr lang="en-US" kern="1200">
              <a:solidFill>
                <a:srgbClr val="FFFFFF"/>
              </a:solidFill>
              <a:ea typeface="+mn-ea"/>
            </a:endParaRPr>
          </a:p>
        </p:txBody>
      </p:sp>
      <p:sp>
        <p:nvSpPr>
          <p:cNvPr id="7" name="Text Box 36"/>
          <p:cNvSpPr txBox="1">
            <a:spLocks noChangeArrowheads="1"/>
          </p:cNvSpPr>
          <p:nvPr/>
        </p:nvSpPr>
        <p:spPr bwMode="auto">
          <a:xfrm>
            <a:off x="816756" y="1844219"/>
            <a:ext cx="7225066" cy="1394228"/>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lnSpc>
                <a:spcPct val="80000"/>
              </a:lnSpc>
              <a:spcBef>
                <a:spcPct val="50000"/>
              </a:spcBef>
              <a:spcAft>
                <a:spcPct val="0"/>
              </a:spcAft>
              <a:buClrTx/>
            </a:pP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public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enum</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Triangle { Scalene, Isosceles, Equilateral, Invalid }</a:t>
            </a:r>
          </a:p>
          <a:p>
            <a:pPr defTabSz="685800" fontAlgn="base">
              <a:lnSpc>
                <a:spcPct val="80000"/>
              </a:lnSpc>
              <a:spcBef>
                <a:spcPct val="50000"/>
              </a:spcBef>
              <a:spcAft>
                <a:spcPct val="0"/>
              </a:spcAft>
              <a:buClrTx/>
            </a:pP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public static Triangle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triang</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int</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Side1,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int</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Side2,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int</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Side3)</a:t>
            </a:r>
          </a:p>
          <a:p>
            <a:pPr defTabSz="685800" fontAlgn="base">
              <a:lnSpc>
                <a:spcPct val="80000"/>
              </a:lnSpc>
              <a:spcBef>
                <a:spcPct val="50000"/>
              </a:spcBef>
              <a:spcAft>
                <a:spcPct val="0"/>
              </a:spcAft>
              <a:buClrTx/>
            </a:pP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Side1, Side2, </a:t>
            </a:r>
            <a:r>
              <a:rPr kumimoji="1" lang="en-US" altLang="zh-CN" sz="1800" b="0" kern="1200" dirty="0">
                <a:solidFill>
                  <a:srgbClr val="FFFFFF"/>
                </a:solidFill>
                <a:latin typeface="Gill Sans MT" panose="020B0502020104020203" pitchFamily="34" charset="0"/>
                <a:ea typeface="楷体_GB2312" pitchFamily="49" charset="-122"/>
                <a:cs typeface="Arial" panose="020B0604020202020204" pitchFamily="34" charset="0"/>
              </a:rPr>
              <a:t>and</a:t>
            </a:r>
            <a:r>
              <a:rPr kumimoji="1" lang="en-US" altLang="zh-CN" sz="1800" b="0" kern="1200" dirty="0">
                <a:solidFill>
                  <a:srgbClr val="FFFFFF"/>
                </a:solidFill>
                <a:latin typeface="Arial" panose="020B0604020202020204" pitchFamily="34" charset="0"/>
                <a:ea typeface="楷体_GB2312" pitchFamily="49" charset="-122"/>
                <a:cs typeface="Arial" panose="020B0604020202020204" pitchFamily="34" charset="0"/>
              </a:rPr>
              <a:t> Side3 </a:t>
            </a:r>
            <a:r>
              <a:rPr kumimoji="1" lang="en-US" altLang="zh-CN" sz="1800" b="0" kern="1200" dirty="0">
                <a:solidFill>
                  <a:srgbClr val="FFFFFF"/>
                </a:solidFill>
                <a:latin typeface="Gill Sans MT" panose="020B0502020104020203" pitchFamily="34" charset="0"/>
                <a:ea typeface="楷体_GB2312" pitchFamily="49" charset="-122"/>
                <a:cs typeface="Arial" panose="020B0604020202020204" pitchFamily="34" charset="0"/>
              </a:rPr>
              <a:t>represent the lengths of the sides of a triangle</a:t>
            </a:r>
          </a:p>
          <a:p>
            <a:pPr defTabSz="685800" fontAlgn="base">
              <a:lnSpc>
                <a:spcPct val="80000"/>
              </a:lnSpc>
              <a:spcBef>
                <a:spcPct val="50000"/>
              </a:spcBef>
              <a:spcAft>
                <a:spcPct val="0"/>
              </a:spcAft>
              <a:buClrTx/>
            </a:pPr>
            <a:r>
              <a:rPr kumimoji="1" lang="en-US" altLang="zh-CN" sz="1800" b="0" kern="1200" dirty="0">
                <a:solidFill>
                  <a:srgbClr val="FFFFFF"/>
                </a:solidFill>
                <a:latin typeface="Gill Sans MT" panose="020B0502020104020203" pitchFamily="34" charset="0"/>
                <a:ea typeface="楷体_GB2312" pitchFamily="49" charset="-122"/>
                <a:cs typeface="Arial" panose="020B0604020202020204" pitchFamily="34" charset="0"/>
              </a:rPr>
              <a:t>// Returns the appropriate </a:t>
            </a:r>
            <a:r>
              <a:rPr kumimoji="1" lang="en-US" altLang="zh-CN" sz="1800" b="0" kern="1200" dirty="0" err="1">
                <a:solidFill>
                  <a:srgbClr val="FFFFFF"/>
                </a:solidFill>
                <a:latin typeface="Arial" panose="020B0604020202020204" pitchFamily="34" charset="0"/>
                <a:ea typeface="楷体_GB2312" pitchFamily="49" charset="-122"/>
                <a:cs typeface="Arial" panose="020B0604020202020204" pitchFamily="34" charset="0"/>
              </a:rPr>
              <a:t>enum</a:t>
            </a:r>
            <a:r>
              <a:rPr kumimoji="1" lang="en-US" altLang="zh-CN" sz="1800" b="0" kern="1200" dirty="0">
                <a:solidFill>
                  <a:srgbClr val="FFFFFF"/>
                </a:solidFill>
                <a:latin typeface="Gill Sans MT" panose="020B0502020104020203" pitchFamily="34" charset="0"/>
                <a:ea typeface="楷体_GB2312" pitchFamily="49" charset="-122"/>
                <a:cs typeface="Arial" panose="020B0604020202020204" pitchFamily="34" charset="0"/>
              </a:rPr>
              <a:t> value</a:t>
            </a:r>
            <a:endParaRPr kumimoji="1" lang="en-US" altLang="zh-CN" sz="2400" b="0" kern="1200" dirty="0">
              <a:solidFill>
                <a:srgbClr val="FFFFFF"/>
              </a:solidFill>
              <a:latin typeface="Gill Sans MT" panose="020B0502020104020203" pitchFamily="34" charset="0"/>
              <a:ea typeface="楷体_GB2312" pitchFamily="49" charset="-122"/>
              <a:cs typeface="Arial" panose="020B0604020202020204" pitchFamily="34" charset="0"/>
            </a:endParaRPr>
          </a:p>
        </p:txBody>
      </p:sp>
      <p:sp>
        <p:nvSpPr>
          <p:cNvPr id="8" name="Text Box 36"/>
          <p:cNvSpPr txBox="1">
            <a:spLocks noChangeArrowheads="1"/>
          </p:cNvSpPr>
          <p:nvPr/>
        </p:nvSpPr>
        <p:spPr bwMode="auto">
          <a:xfrm>
            <a:off x="1791891" y="3520255"/>
            <a:ext cx="5447109" cy="1200329"/>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pPr>
            <a:r>
              <a:rPr kumimoji="1" lang="en-US" altLang="zh-CN" sz="1800" b="0" kern="1200" dirty="0">
                <a:solidFill>
                  <a:srgbClr val="FFFFFF"/>
                </a:solidFill>
                <a:latin typeface="Gill Sans MT" panose="020B0502020104020203" pitchFamily="34" charset="0"/>
                <a:ea typeface="楷体_GB2312" pitchFamily="49" charset="-122"/>
                <a:cs typeface="+mn-cs"/>
              </a:rPr>
              <a:t>IDM for each parameter is identical</a:t>
            </a:r>
          </a:p>
          <a:p>
            <a:pPr defTabSz="685800" fontAlgn="base">
              <a:spcBef>
                <a:spcPct val="50000"/>
              </a:spcBef>
              <a:spcAft>
                <a:spcPct val="0"/>
              </a:spcAft>
              <a:buClrTx/>
            </a:pPr>
            <a:r>
              <a:rPr kumimoji="1" lang="en-US" altLang="zh-CN" sz="1800" b="0" kern="1200" dirty="0">
                <a:solidFill>
                  <a:srgbClr val="FFFFFF"/>
                </a:solidFill>
                <a:latin typeface="Gill Sans MT" panose="020B0502020104020203" pitchFamily="34" charset="0"/>
                <a:ea typeface="楷体_GB2312" pitchFamily="49" charset="-122"/>
                <a:cs typeface="+mn-cs"/>
              </a:rPr>
              <a:t>Characteristic : </a:t>
            </a:r>
            <a:r>
              <a:rPr kumimoji="1" lang="en-US" altLang="zh-CN" sz="1800" b="0" i="1" kern="1200" dirty="0">
                <a:solidFill>
                  <a:srgbClr val="FFFFFF"/>
                </a:solidFill>
                <a:latin typeface="Gill Sans MT" panose="020B0502020104020203" pitchFamily="34" charset="0"/>
                <a:ea typeface="楷体_GB2312" pitchFamily="49" charset="-122"/>
                <a:cs typeface="+mn-cs"/>
              </a:rPr>
              <a:t>Relation of side with zero</a:t>
            </a:r>
          </a:p>
          <a:p>
            <a:pPr defTabSz="685800" fontAlgn="base">
              <a:spcBef>
                <a:spcPct val="50000"/>
              </a:spcBef>
              <a:spcAft>
                <a:spcPct val="0"/>
              </a:spcAft>
              <a:buClrTx/>
            </a:pPr>
            <a:r>
              <a:rPr kumimoji="1" lang="en-US" altLang="zh-CN" sz="1800" b="0" kern="1200" dirty="0">
                <a:solidFill>
                  <a:srgbClr val="FFFFFF"/>
                </a:solidFill>
                <a:latin typeface="Gill Sans MT" panose="020B0502020104020203" pitchFamily="34" charset="0"/>
                <a:ea typeface="楷体_GB2312" pitchFamily="49" charset="-122"/>
                <a:cs typeface="+mn-cs"/>
              </a:rPr>
              <a:t>Blocks: negative;  positive;  zero</a:t>
            </a:r>
          </a:p>
        </p:txBody>
      </p:sp>
    </p:spTree>
    <p:extLst>
      <p:ext uri="{BB962C8B-B14F-4D97-AF65-F5344CB8AC3E}">
        <p14:creationId xmlns:p14="http://schemas.microsoft.com/office/powerpoint/2010/main" val="39319149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IDM (behavior)</a:t>
            </a:r>
            <a:endParaRPr lang="en-US" dirty="0"/>
          </a:p>
        </p:txBody>
      </p:sp>
      <p:sp>
        <p:nvSpPr>
          <p:cNvPr id="3" name="Content Placeholder 2"/>
          <p:cNvSpPr>
            <a:spLocks noGrp="1"/>
          </p:cNvSpPr>
          <p:nvPr>
            <p:ph idx="1"/>
          </p:nvPr>
        </p:nvSpPr>
        <p:spPr/>
        <p:txBody>
          <a:bodyPr/>
          <a:lstStyle/>
          <a:p>
            <a:r>
              <a:rPr lang="en-US" altLang="en-US" dirty="0"/>
              <a:t>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again :</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12</a:t>
            </a:fld>
            <a:endParaRPr lang="en-US" kern="1200">
              <a:solidFill>
                <a:srgbClr val="FFFFFF"/>
              </a:solidFill>
              <a:ea typeface="+mn-ea"/>
            </a:endParaRPr>
          </a:p>
        </p:txBody>
      </p:sp>
      <p:sp>
        <p:nvSpPr>
          <p:cNvPr id="7" name="Text Box 36"/>
          <p:cNvSpPr txBox="1">
            <a:spLocks noChangeArrowheads="1"/>
          </p:cNvSpPr>
          <p:nvPr/>
        </p:nvSpPr>
        <p:spPr bwMode="auto">
          <a:xfrm>
            <a:off x="2167985" y="1571339"/>
            <a:ext cx="4809840" cy="415498"/>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pPr>
            <a:r>
              <a:rPr kumimoji="1" lang="en-US" altLang="zh-CN" sz="2100" b="0" kern="1200" dirty="0">
                <a:solidFill>
                  <a:srgbClr val="FFFFFF"/>
                </a:solidFill>
                <a:latin typeface="Gill Sans MT" panose="020B0502020104020203" pitchFamily="34" charset="0"/>
                <a:ea typeface="楷体_GB2312" pitchFamily="49" charset="-122"/>
                <a:cs typeface="+mn-cs"/>
              </a:rPr>
              <a:t>The three parameters represent a </a:t>
            </a:r>
            <a:r>
              <a:rPr kumimoji="1" lang="en-US" altLang="zh-CN" sz="2100" b="0" i="1" kern="1200" dirty="0">
                <a:solidFill>
                  <a:srgbClr val="FFFFFF"/>
                </a:solidFill>
                <a:latin typeface="Gill Sans MT" panose="020B0502020104020203" pitchFamily="34" charset="0"/>
                <a:ea typeface="楷体_GB2312" pitchFamily="49" charset="-122"/>
                <a:cs typeface="+mn-cs"/>
              </a:rPr>
              <a:t>triangle</a:t>
            </a:r>
          </a:p>
        </p:txBody>
      </p:sp>
      <p:sp>
        <p:nvSpPr>
          <p:cNvPr id="8" name="Text Box 36"/>
          <p:cNvSpPr txBox="1">
            <a:spLocks noChangeArrowheads="1"/>
          </p:cNvSpPr>
          <p:nvPr/>
        </p:nvSpPr>
        <p:spPr bwMode="auto">
          <a:xfrm>
            <a:off x="2068830" y="2424844"/>
            <a:ext cx="5001673" cy="1384995"/>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pPr>
            <a:r>
              <a:rPr kumimoji="1" lang="en-US" altLang="zh-CN" sz="2100" b="0" kern="1200" dirty="0">
                <a:solidFill>
                  <a:srgbClr val="FFFFFF"/>
                </a:solidFill>
                <a:latin typeface="Gill Sans MT" panose="020B0502020104020203" pitchFamily="34" charset="0"/>
                <a:ea typeface="楷体_GB2312" pitchFamily="49" charset="-122"/>
                <a:cs typeface="+mn-cs"/>
              </a:rPr>
              <a:t>The IDM can combine all parameters</a:t>
            </a:r>
          </a:p>
          <a:p>
            <a:pPr defTabSz="685800" fontAlgn="base">
              <a:spcBef>
                <a:spcPct val="50000"/>
              </a:spcBef>
              <a:spcAft>
                <a:spcPct val="0"/>
              </a:spcAft>
              <a:buClrTx/>
            </a:pPr>
            <a:r>
              <a:rPr kumimoji="1" lang="en-US" altLang="zh-CN" sz="2100" b="0" kern="1200" dirty="0">
                <a:solidFill>
                  <a:srgbClr val="FFFFFF"/>
                </a:solidFill>
                <a:latin typeface="Gill Sans MT" panose="020B0502020104020203" pitchFamily="34" charset="0"/>
                <a:ea typeface="楷体_GB2312" pitchFamily="49" charset="-122"/>
                <a:cs typeface="+mn-cs"/>
              </a:rPr>
              <a:t>Characteristic : </a:t>
            </a:r>
            <a:r>
              <a:rPr kumimoji="1" lang="en-US" altLang="zh-CN" sz="2100" b="0" i="1" kern="1200" dirty="0">
                <a:solidFill>
                  <a:srgbClr val="FFFFFF"/>
                </a:solidFill>
                <a:latin typeface="Gill Sans MT" panose="020B0502020104020203" pitchFamily="34" charset="0"/>
                <a:ea typeface="楷体_GB2312" pitchFamily="49" charset="-122"/>
                <a:cs typeface="+mn-cs"/>
              </a:rPr>
              <a:t>Type of triangle</a:t>
            </a:r>
          </a:p>
          <a:p>
            <a:pPr defTabSz="685800" fontAlgn="base">
              <a:spcBef>
                <a:spcPct val="50000"/>
              </a:spcBef>
              <a:spcAft>
                <a:spcPct val="0"/>
              </a:spcAft>
              <a:buClrTx/>
            </a:pPr>
            <a:r>
              <a:rPr kumimoji="1" lang="en-US" altLang="zh-CN" sz="2100" b="0" kern="1200" dirty="0">
                <a:solidFill>
                  <a:srgbClr val="FFFFFF"/>
                </a:solidFill>
                <a:latin typeface="Gill Sans MT" panose="020B0502020104020203" pitchFamily="34" charset="0"/>
                <a:ea typeface="楷体_GB2312" pitchFamily="49" charset="-122"/>
                <a:cs typeface="+mn-cs"/>
              </a:rPr>
              <a:t>Blocks: Scalene; Isosceles; Equilateral; Invalid </a:t>
            </a:r>
          </a:p>
        </p:txBody>
      </p:sp>
    </p:spTree>
    <p:extLst>
      <p:ext uri="{BB962C8B-B14F-4D97-AF65-F5344CB8AC3E}">
        <p14:creationId xmlns:p14="http://schemas.microsoft.com/office/powerpoint/2010/main" val="3464258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13</a:t>
            </a:fld>
            <a:endParaRPr lang="en-US" kern="1200">
              <a:solidFill>
                <a:srgbClr val="FFFFFF"/>
              </a:solidFill>
              <a:ea typeface="+mn-ea"/>
            </a:endParaRPr>
          </a:p>
        </p:txBody>
      </p:sp>
      <p:sp>
        <p:nvSpPr>
          <p:cNvPr id="9" name="TextBox 8"/>
          <p:cNvSpPr txBox="1"/>
          <p:nvPr/>
        </p:nvSpPr>
        <p:spPr>
          <a:xfrm>
            <a:off x="2384856" y="3034849"/>
            <a:ext cx="4411360" cy="738664"/>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Identify parameters and characteristics for </a:t>
            </a:r>
            <a:r>
              <a:rPr lang="en-US" sz="2100" b="1" kern="1200" dirty="0" err="1">
                <a:solidFill>
                  <a:srgbClr val="FFFFFF"/>
                </a:solidFill>
                <a:latin typeface="Arial" panose="020B0604020202020204" pitchFamily="34" charset="0"/>
                <a:ea typeface="+mn-ea"/>
                <a:cs typeface="Arial" panose="020B0604020202020204" pitchFamily="34" charset="0"/>
              </a:rPr>
              <a:t>findElement</a:t>
            </a:r>
            <a:r>
              <a:rPr lang="en-US" sz="2100" b="1" kern="1200" dirty="0">
                <a:solidFill>
                  <a:srgbClr val="FFFFFF"/>
                </a:solidFill>
                <a:latin typeface="Arial" panose="020B0604020202020204" pitchFamily="34" charset="0"/>
                <a:ea typeface="+mn-ea"/>
                <a:cs typeface="Arial" panose="020B0604020202020204" pitchFamily="34" charset="0"/>
              </a:rPr>
              <a:t> ()</a:t>
            </a:r>
          </a:p>
        </p:txBody>
      </p:sp>
      <p:sp>
        <p:nvSpPr>
          <p:cNvPr id="10" name="TextBox 9"/>
          <p:cNvSpPr txBox="1"/>
          <p:nvPr/>
        </p:nvSpPr>
        <p:spPr>
          <a:xfrm>
            <a:off x="1847335" y="721896"/>
            <a:ext cx="5486399"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Parameters, and characteristics</a:t>
            </a:r>
          </a:p>
        </p:txBody>
      </p:sp>
      <p:sp>
        <p:nvSpPr>
          <p:cNvPr id="12" name="Text Box 5"/>
          <p:cNvSpPr txBox="1">
            <a:spLocks noChangeArrowheads="1"/>
          </p:cNvSpPr>
          <p:nvPr/>
        </p:nvSpPr>
        <p:spPr bwMode="auto">
          <a:xfrm>
            <a:off x="1356154" y="1647539"/>
            <a:ext cx="6468763" cy="923330"/>
          </a:xfrm>
          <a:prstGeom prst="rect">
            <a:avLst/>
          </a:prstGeom>
          <a:solidFill>
            <a:srgbClr val="333399"/>
          </a:solidFill>
          <a:ln w="9525">
            <a:solidFill>
              <a:schemeClr val="tx1"/>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pPr>
            <a:r>
              <a:rPr kumimoji="1" lang="en-US" altLang="zh-CN" sz="1800" kern="1200" dirty="0">
                <a:solidFill>
                  <a:srgbClr val="FFFFFF"/>
                </a:solidFill>
                <a:latin typeface="Arial" charset="0"/>
                <a:ea typeface="楷体_GB2312" pitchFamily="49" charset="-122"/>
                <a:cs typeface="+mn-cs"/>
              </a:rPr>
              <a:t>public </a:t>
            </a:r>
            <a:r>
              <a:rPr kumimoji="1" lang="en-US" altLang="zh-CN" sz="1800" kern="1200" dirty="0" err="1">
                <a:solidFill>
                  <a:srgbClr val="FFFFFF"/>
                </a:solidFill>
                <a:latin typeface="Arial" charset="0"/>
                <a:ea typeface="楷体_GB2312" pitchFamily="49" charset="-122"/>
                <a:cs typeface="+mn-cs"/>
              </a:rPr>
              <a:t>boolean</a:t>
            </a:r>
            <a:r>
              <a:rPr kumimoji="1" lang="en-US" altLang="zh-CN" sz="1800" kern="1200" dirty="0">
                <a:solidFill>
                  <a:srgbClr val="FFFFFF"/>
                </a:solidFill>
                <a:latin typeface="Arial" charset="0"/>
                <a:ea typeface="楷体_GB2312" pitchFamily="49" charset="-122"/>
                <a:cs typeface="+mn-cs"/>
              </a:rPr>
              <a:t> </a:t>
            </a:r>
            <a:r>
              <a:rPr kumimoji="1" lang="en-US" altLang="zh-CN" sz="1800" kern="1200" dirty="0" err="1">
                <a:solidFill>
                  <a:srgbClr val="FFFFFF"/>
                </a:solidFill>
                <a:latin typeface="Arial" charset="0"/>
                <a:ea typeface="楷体_GB2312" pitchFamily="49" charset="-122"/>
                <a:cs typeface="+mn-cs"/>
              </a:rPr>
              <a:t>findElement</a:t>
            </a:r>
            <a:r>
              <a:rPr kumimoji="1" lang="en-US" altLang="zh-CN" sz="1800" kern="1200" dirty="0">
                <a:solidFill>
                  <a:srgbClr val="FFFFFF"/>
                </a:solidFill>
                <a:latin typeface="Arial" charset="0"/>
                <a:ea typeface="楷体_GB2312" pitchFamily="49" charset="-122"/>
                <a:cs typeface="+mn-cs"/>
              </a:rPr>
              <a:t> </a:t>
            </a:r>
            <a:r>
              <a:rPr kumimoji="1" lang="en-US" altLang="zh-CN" sz="1800" b="0" kern="1200" dirty="0">
                <a:solidFill>
                  <a:srgbClr val="FFFFFF"/>
                </a:solidFill>
                <a:latin typeface="Arial" charset="0"/>
                <a:ea typeface="宋体" charset="-122"/>
                <a:cs typeface="+mn-cs"/>
              </a:rPr>
              <a:t>(List </a:t>
            </a:r>
            <a:r>
              <a:rPr kumimoji="1" lang="en-US" altLang="zh-CN" sz="1800" b="0" kern="1200" dirty="0" err="1">
                <a:solidFill>
                  <a:srgbClr val="FFFFFF"/>
                </a:solidFill>
                <a:latin typeface="Arial" charset="0"/>
                <a:ea typeface="宋体" charset="-122"/>
                <a:cs typeface="+mn-cs"/>
              </a:rPr>
              <a:t>list</a:t>
            </a:r>
            <a:r>
              <a:rPr kumimoji="1" lang="en-US" altLang="zh-CN" sz="1800" b="0" kern="1200" dirty="0">
                <a:solidFill>
                  <a:srgbClr val="FFFFFF"/>
                </a:solidFill>
                <a:latin typeface="Arial" charset="0"/>
                <a:ea typeface="宋体" charset="-122"/>
                <a:cs typeface="+mn-cs"/>
              </a:rPr>
              <a:t>, Object element)</a:t>
            </a:r>
          </a:p>
          <a:p>
            <a:pPr defTabSz="685800" eaLnBrk="0" fontAlgn="base" hangingPunct="0">
              <a:spcBef>
                <a:spcPct val="0"/>
              </a:spcBef>
              <a:spcAft>
                <a:spcPct val="0"/>
              </a:spcAft>
              <a:buClrTx/>
            </a:pPr>
            <a:r>
              <a:rPr kumimoji="1" lang="en-US" altLang="zh-CN" sz="1800" b="0" kern="1200" dirty="0">
                <a:solidFill>
                  <a:srgbClr val="FFFFFF"/>
                </a:solidFill>
                <a:latin typeface="Arial" charset="0"/>
                <a:ea typeface="宋体" charset="-122"/>
                <a:cs typeface="+mn-cs"/>
              </a:rPr>
              <a:t>// Effects: if list or element is null throw </a:t>
            </a:r>
            <a:r>
              <a:rPr kumimoji="1" lang="en-US" altLang="zh-CN" sz="1800" b="0" kern="1200" dirty="0" err="1">
                <a:solidFill>
                  <a:srgbClr val="FFFFFF"/>
                </a:solidFill>
                <a:latin typeface="Arial" charset="0"/>
                <a:ea typeface="宋体" charset="-122"/>
                <a:cs typeface="+mn-cs"/>
              </a:rPr>
              <a:t>NullPointerException</a:t>
            </a:r>
            <a:endParaRPr kumimoji="1" lang="en-US" altLang="zh-CN" sz="1800" b="0" kern="1200" dirty="0">
              <a:solidFill>
                <a:srgbClr val="FFFFFF"/>
              </a:solidFill>
              <a:latin typeface="Arial" charset="0"/>
              <a:ea typeface="宋体" charset="-122"/>
              <a:cs typeface="+mn-cs"/>
            </a:endParaRPr>
          </a:p>
          <a:p>
            <a:pPr defTabSz="685800" eaLnBrk="0" fontAlgn="base" hangingPunct="0">
              <a:spcBef>
                <a:spcPct val="0"/>
              </a:spcBef>
              <a:spcAft>
                <a:spcPct val="0"/>
              </a:spcAft>
              <a:buClrTx/>
            </a:pPr>
            <a:r>
              <a:rPr kumimoji="1" lang="en-US" altLang="zh-CN" sz="1800" b="0" kern="1200" dirty="0">
                <a:solidFill>
                  <a:srgbClr val="FFFFFF"/>
                </a:solidFill>
                <a:latin typeface="Arial" charset="0"/>
                <a:ea typeface="宋体" charset="-122"/>
                <a:cs typeface="+mn-cs"/>
              </a:rPr>
              <a:t>//           else return true if element is in the list, false otherwise</a:t>
            </a:r>
            <a:endParaRPr kumimoji="1" lang="en-US" altLang="zh-CN" sz="1800" kern="1200" dirty="0">
              <a:solidFill>
                <a:srgbClr val="FFFFFF"/>
              </a:solidFill>
              <a:latin typeface="Arial" charset="0"/>
              <a:ea typeface="楷体_GB2312" pitchFamily="49" charset="-122"/>
              <a:cs typeface="+mn-cs"/>
            </a:endParaRPr>
          </a:p>
        </p:txBody>
      </p:sp>
    </p:spTree>
    <p:extLst>
      <p:ext uri="{BB962C8B-B14F-4D97-AF65-F5344CB8AC3E}">
        <p14:creationId xmlns:p14="http://schemas.microsoft.com/office/powerpoint/2010/main" val="1134616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91913C69-AA72-4F6E-B8E6-A0D73107FF6D}"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14</a:t>
            </a:fld>
            <a:endParaRPr lang="en-US" altLang="en-US" sz="675" b="0" kern="1200">
              <a:solidFill>
                <a:srgbClr val="FFFFFF"/>
              </a:solidFill>
              <a:latin typeface="Arial" charset="0"/>
              <a:ea typeface="+mn-ea"/>
              <a:cs typeface="Arial" charset="0"/>
            </a:endParaRPr>
          </a:p>
        </p:txBody>
      </p:sp>
      <p:sp>
        <p:nvSpPr>
          <p:cNvPr id="16388" name="Rectangle 2"/>
          <p:cNvSpPr>
            <a:spLocks noGrp="1" noChangeArrowheads="1"/>
          </p:cNvSpPr>
          <p:nvPr>
            <p:ph type="title"/>
          </p:nvPr>
        </p:nvSpPr>
        <p:spPr>
          <a:xfrm>
            <a:off x="1207008" y="72629"/>
            <a:ext cx="6729984" cy="686990"/>
          </a:xfrm>
        </p:spPr>
        <p:txBody>
          <a:bodyPr/>
          <a:lstStyle/>
          <a:p>
            <a:r>
              <a:rPr lang="en-US" altLang="en-US" dirty="0"/>
              <a:t>Steps 1 &amp; 2—IDM</a:t>
            </a:r>
          </a:p>
        </p:txBody>
      </p:sp>
      <p:sp>
        <p:nvSpPr>
          <p:cNvPr id="251909" name="Text Box 5"/>
          <p:cNvSpPr txBox="1">
            <a:spLocks noChangeArrowheads="1"/>
          </p:cNvSpPr>
          <p:nvPr/>
        </p:nvSpPr>
        <p:spPr bwMode="auto">
          <a:xfrm>
            <a:off x="1533696" y="633434"/>
            <a:ext cx="5854983" cy="784830"/>
          </a:xfrm>
          <a:prstGeom prst="rect">
            <a:avLst/>
          </a:prstGeom>
          <a:solidFill>
            <a:srgbClr val="333399"/>
          </a:solidFill>
          <a:ln w="9525">
            <a:solidFill>
              <a:schemeClr val="tx1"/>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pPr>
            <a:r>
              <a:rPr kumimoji="1" lang="en-US" altLang="zh-CN" sz="1500" kern="1200" dirty="0">
                <a:solidFill>
                  <a:srgbClr val="FFFFFF"/>
                </a:solidFill>
                <a:latin typeface="Arial" charset="0"/>
                <a:ea typeface="楷体_GB2312" pitchFamily="49" charset="-122"/>
                <a:cs typeface="+mn-cs"/>
              </a:rPr>
              <a:t>public </a:t>
            </a:r>
            <a:r>
              <a:rPr kumimoji="1" lang="en-US" altLang="zh-CN" sz="1500" kern="1200" dirty="0" err="1">
                <a:solidFill>
                  <a:srgbClr val="FFFFFF"/>
                </a:solidFill>
                <a:latin typeface="Arial" charset="0"/>
                <a:ea typeface="楷体_GB2312" pitchFamily="49" charset="-122"/>
                <a:cs typeface="+mn-cs"/>
              </a:rPr>
              <a:t>boolean</a:t>
            </a:r>
            <a:r>
              <a:rPr kumimoji="1" lang="en-US" altLang="zh-CN" sz="1500" kern="1200" dirty="0">
                <a:solidFill>
                  <a:srgbClr val="FFFFFF"/>
                </a:solidFill>
                <a:latin typeface="Arial" charset="0"/>
                <a:ea typeface="楷体_GB2312" pitchFamily="49" charset="-122"/>
                <a:cs typeface="+mn-cs"/>
              </a:rPr>
              <a:t> </a:t>
            </a:r>
            <a:r>
              <a:rPr kumimoji="1" lang="en-US" altLang="zh-CN" sz="1500" kern="1200" dirty="0" err="1">
                <a:solidFill>
                  <a:srgbClr val="FFFFFF"/>
                </a:solidFill>
                <a:latin typeface="Arial" charset="0"/>
                <a:ea typeface="楷体_GB2312" pitchFamily="49" charset="-122"/>
                <a:cs typeface="+mn-cs"/>
              </a:rPr>
              <a:t>findElement</a:t>
            </a:r>
            <a:r>
              <a:rPr kumimoji="1" lang="en-US" altLang="zh-CN" sz="1500" kern="1200" dirty="0">
                <a:solidFill>
                  <a:srgbClr val="FFFFFF"/>
                </a:solidFill>
                <a:latin typeface="Arial" charset="0"/>
                <a:ea typeface="楷体_GB2312" pitchFamily="49" charset="-122"/>
                <a:cs typeface="+mn-cs"/>
              </a:rPr>
              <a:t> </a:t>
            </a:r>
            <a:r>
              <a:rPr kumimoji="1" lang="en-US" altLang="zh-CN" sz="1500" b="0" kern="1200" dirty="0">
                <a:solidFill>
                  <a:srgbClr val="FFFFFF"/>
                </a:solidFill>
                <a:latin typeface="Arial" charset="0"/>
                <a:ea typeface="宋体" charset="-122"/>
                <a:cs typeface="+mn-cs"/>
              </a:rPr>
              <a:t>(List </a:t>
            </a:r>
            <a:r>
              <a:rPr kumimoji="1" lang="en-US" altLang="zh-CN" sz="1500" b="0" kern="1200" dirty="0" err="1">
                <a:solidFill>
                  <a:srgbClr val="FFFFFF"/>
                </a:solidFill>
                <a:latin typeface="Arial" charset="0"/>
                <a:ea typeface="宋体" charset="-122"/>
                <a:cs typeface="+mn-cs"/>
              </a:rPr>
              <a:t>list</a:t>
            </a:r>
            <a:r>
              <a:rPr kumimoji="1" lang="en-US" altLang="zh-CN" sz="1500" b="0" kern="1200" dirty="0">
                <a:solidFill>
                  <a:srgbClr val="FFFFFF"/>
                </a:solidFill>
                <a:latin typeface="Arial" charset="0"/>
                <a:ea typeface="宋体" charset="-122"/>
                <a:cs typeface="+mn-cs"/>
              </a:rPr>
              <a:t>, Object element)</a:t>
            </a:r>
          </a:p>
          <a:p>
            <a:pPr defTabSz="685800" eaLnBrk="0" fontAlgn="base" hangingPunct="0">
              <a:spcBef>
                <a:spcPct val="0"/>
              </a:spcBef>
              <a:spcAft>
                <a:spcPct val="0"/>
              </a:spcAft>
              <a:buClrTx/>
            </a:pPr>
            <a:r>
              <a:rPr kumimoji="1" lang="en-US" altLang="zh-CN" sz="1500" b="0" kern="1200" dirty="0">
                <a:solidFill>
                  <a:srgbClr val="FFFFFF"/>
                </a:solidFill>
                <a:latin typeface="Arial" charset="0"/>
                <a:ea typeface="宋体" charset="-122"/>
                <a:cs typeface="+mn-cs"/>
              </a:rPr>
              <a:t>// Effects: if list or element is null throw </a:t>
            </a:r>
            <a:r>
              <a:rPr kumimoji="1" lang="en-US" altLang="zh-CN" sz="1500" b="0" kern="1200" dirty="0" err="1">
                <a:solidFill>
                  <a:srgbClr val="FFFFFF"/>
                </a:solidFill>
                <a:latin typeface="Arial" charset="0"/>
                <a:ea typeface="宋体" charset="-122"/>
                <a:cs typeface="+mn-cs"/>
              </a:rPr>
              <a:t>NullPointerException</a:t>
            </a:r>
            <a:endParaRPr kumimoji="1" lang="en-US" altLang="zh-CN" sz="1500" b="0" kern="1200" dirty="0">
              <a:solidFill>
                <a:srgbClr val="FFFFFF"/>
              </a:solidFill>
              <a:latin typeface="Arial" charset="0"/>
              <a:ea typeface="宋体" charset="-122"/>
              <a:cs typeface="+mn-cs"/>
            </a:endParaRPr>
          </a:p>
          <a:p>
            <a:pPr defTabSz="685800" eaLnBrk="0" fontAlgn="base" hangingPunct="0">
              <a:spcBef>
                <a:spcPct val="0"/>
              </a:spcBef>
              <a:spcAft>
                <a:spcPct val="0"/>
              </a:spcAft>
              <a:buClrTx/>
            </a:pPr>
            <a:r>
              <a:rPr kumimoji="1" lang="en-US" altLang="zh-CN" sz="1500" b="0" kern="1200" dirty="0">
                <a:solidFill>
                  <a:srgbClr val="FFFFFF"/>
                </a:solidFill>
                <a:latin typeface="Arial" charset="0"/>
                <a:ea typeface="宋体" charset="-122"/>
                <a:cs typeface="+mn-cs"/>
              </a:rPr>
              <a:t>//           else return true if element is in the list, false otherwise</a:t>
            </a:r>
            <a:endParaRPr kumimoji="1" lang="en-US" altLang="zh-CN" sz="1500" kern="1200" dirty="0">
              <a:solidFill>
                <a:srgbClr val="FFFFFF"/>
              </a:solidFill>
              <a:latin typeface="Arial" charset="0"/>
              <a:ea typeface="楷体_GB2312" pitchFamily="49" charset="-122"/>
              <a:cs typeface="+mn-cs"/>
            </a:endParaRPr>
          </a:p>
        </p:txBody>
      </p:sp>
      <p:sp>
        <p:nvSpPr>
          <p:cNvPr id="2" name="Text Box 5"/>
          <p:cNvSpPr txBox="1">
            <a:spLocks noChangeArrowheads="1"/>
          </p:cNvSpPr>
          <p:nvPr/>
        </p:nvSpPr>
        <p:spPr bwMode="auto">
          <a:xfrm>
            <a:off x="1884760" y="1478757"/>
            <a:ext cx="5374481" cy="3323987"/>
          </a:xfrm>
          <a:prstGeom prst="rect">
            <a:avLst/>
          </a:prstGeom>
          <a:solidFill>
            <a:srgbClr val="0033CC"/>
          </a:solidFill>
          <a:ln w="9525">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spcBef>
                <a:spcPct val="0"/>
              </a:spcBef>
              <a:spcAft>
                <a:spcPct val="0"/>
              </a:spcAft>
              <a:buClrTx/>
            </a:pPr>
            <a:r>
              <a:rPr kumimoji="1" lang="en-US" altLang="zh-CN" sz="1500" b="0" u="sng" kern="1200" dirty="0">
                <a:solidFill>
                  <a:srgbClr val="FFFF00"/>
                </a:solidFill>
                <a:latin typeface="Arial" panose="020B0604020202020204" pitchFamily="34" charset="0"/>
                <a:ea typeface="楷体_GB2312" pitchFamily="49" charset="-122"/>
                <a:cs typeface="Arial" panose="020B0604020202020204" pitchFamily="34" charset="0"/>
              </a:rPr>
              <a:t>Parameters and Characteristics</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Two </a:t>
            </a:r>
            <a:r>
              <a:rPr kumimoji="1" lang="en-US" altLang="zh-CN" sz="1500" b="0" u="sng" kern="1200" dirty="0">
                <a:solidFill>
                  <a:srgbClr val="FFFFFF"/>
                </a:solidFill>
                <a:latin typeface="Arial" panose="020B0604020202020204" pitchFamily="34" charset="0"/>
                <a:ea typeface="楷体_GB2312" pitchFamily="49" charset="-122"/>
                <a:cs typeface="Arial" panose="020B0604020202020204" pitchFamily="34" charset="0"/>
              </a:rPr>
              <a:t>parameters</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list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element</a:t>
            </a:r>
          </a:p>
          <a:p>
            <a:pPr defTabSz="685800" eaLnBrk="0" fontAlgn="base" hangingPunct="0">
              <a:spcBef>
                <a:spcPct val="0"/>
              </a:spcBef>
              <a:spcAft>
                <a:spcPct val="0"/>
              </a:spcAft>
              <a:buClrTx/>
            </a:pPr>
            <a:endParaRPr kumimoji="1" lang="en-US" altLang="zh-CN" sz="1500" b="0" u="sng" kern="1200" dirty="0">
              <a:solidFill>
                <a:srgbClr val="FFFFFF"/>
              </a:solidFill>
              <a:latin typeface="Arial" panose="020B0604020202020204" pitchFamily="34" charset="0"/>
              <a:ea typeface="楷体_GB2312" pitchFamily="49" charset="-122"/>
              <a:cs typeface="Arial" panose="020B0604020202020204" pitchFamily="34" charset="0"/>
            </a:endParaRPr>
          </a:p>
          <a:p>
            <a:pPr defTabSz="685800" eaLnBrk="0" fontAlgn="base" hangingPunct="0">
              <a:spcBef>
                <a:spcPct val="0"/>
              </a:spcBef>
              <a:spcAft>
                <a:spcPct val="0"/>
              </a:spcAft>
              <a:buClrTx/>
            </a:pPr>
            <a:r>
              <a:rPr kumimoji="1" lang="en-US" altLang="zh-CN" sz="1500" b="0" u="sng" kern="1200" dirty="0">
                <a:solidFill>
                  <a:srgbClr val="FFFFFF"/>
                </a:solidFill>
                <a:latin typeface="Arial" panose="020B0604020202020204" pitchFamily="34" charset="0"/>
                <a:ea typeface="楷体_GB2312" pitchFamily="49" charset="-122"/>
                <a:cs typeface="Arial" panose="020B0604020202020204" pitchFamily="34" charset="0"/>
              </a:rPr>
              <a:t>Characteristics</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based on syntax :</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list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is null (block1 = true, block2 = false)</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list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is empty (block</a:t>
            </a:r>
            <a:r>
              <a:rPr kumimoji="1" lang="en-US" altLang="zh-CN" sz="1500" b="0" kern="1200" dirty="0">
                <a:solidFill>
                  <a:srgbClr val="FFFFFF"/>
                </a:solidFill>
                <a:latin typeface="Arial" panose="020B0604020202020204" pitchFamily="34" charset="0"/>
                <a:ea typeface="宋体" charset="-122"/>
                <a:cs typeface="Arial" panose="020B0604020202020204" pitchFamily="34" charset="0"/>
              </a:rPr>
              <a:t>1 = true, block2 = false)</a:t>
            </a:r>
          </a:p>
          <a:p>
            <a:pPr defTabSz="685800" eaLnBrk="0" fontAlgn="base" hangingPunct="0">
              <a:spcBef>
                <a:spcPct val="0"/>
              </a:spcBef>
              <a:spcAft>
                <a:spcPct val="0"/>
              </a:spcAft>
              <a:buClrTx/>
            </a:pPr>
            <a:endParaRPr kumimoji="1" lang="en-US" altLang="zh-CN" sz="1500" b="0" u="sng" kern="1200" dirty="0">
              <a:solidFill>
                <a:srgbClr val="FFFFFF"/>
              </a:solidFill>
              <a:latin typeface="Arial" panose="020B0604020202020204" pitchFamily="34" charset="0"/>
              <a:ea typeface="楷体_GB2312" pitchFamily="49" charset="-122"/>
              <a:cs typeface="Arial" panose="020B0604020202020204" pitchFamily="34" charset="0"/>
            </a:endParaRPr>
          </a:p>
          <a:p>
            <a:pPr defTabSz="685800" eaLnBrk="0" fontAlgn="base" hangingPunct="0">
              <a:spcBef>
                <a:spcPct val="0"/>
              </a:spcBef>
              <a:spcAft>
                <a:spcPct val="0"/>
              </a:spcAft>
              <a:buClrTx/>
            </a:pPr>
            <a:r>
              <a:rPr kumimoji="1" lang="en-US" altLang="zh-CN" sz="1500" b="0" u="sng" kern="1200" dirty="0">
                <a:solidFill>
                  <a:srgbClr val="FFFFFF"/>
                </a:solidFill>
                <a:latin typeface="Arial" panose="020B0604020202020204" pitchFamily="34" charset="0"/>
                <a:ea typeface="楷体_GB2312" pitchFamily="49" charset="-122"/>
                <a:cs typeface="Arial" panose="020B0604020202020204" pitchFamily="34" charset="0"/>
              </a:rPr>
              <a:t>Characteristics</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based on behavior :</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number of occurrences of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element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in list</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(0, 1, &gt;1)</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element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occurs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first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in list</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(true, false)</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element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occurs </a:t>
            </a:r>
            <a:r>
              <a:rPr kumimoji="1" lang="en-US" altLang="zh-CN" sz="1500" b="0" kern="1200" dirty="0">
                <a:solidFill>
                  <a:srgbClr val="FFFF00"/>
                </a:solidFill>
                <a:latin typeface="Arial" panose="020B0604020202020204" pitchFamily="34" charset="0"/>
                <a:ea typeface="楷体_GB2312" pitchFamily="49" charset="-122"/>
                <a:cs typeface="Arial" panose="020B0604020202020204" pitchFamily="34" charset="0"/>
              </a:rPr>
              <a:t>last</a:t>
            </a: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in list</a:t>
            </a:r>
          </a:p>
          <a:p>
            <a:pPr defTabSz="685800" eaLnBrk="0" fontAlgn="base" hangingPunct="0">
              <a:spcBef>
                <a:spcPct val="0"/>
              </a:spcBef>
              <a:spcAft>
                <a:spcPct val="0"/>
              </a:spcAft>
              <a:buClrTx/>
            </a:pPr>
            <a:r>
              <a:rPr kumimoji="1" lang="en-US" altLang="zh-CN" sz="1500" b="0" kern="1200" dirty="0">
                <a:solidFill>
                  <a:srgbClr val="FFFFFF"/>
                </a:solidFill>
                <a:latin typeface="Arial" panose="020B0604020202020204" pitchFamily="34" charset="0"/>
                <a:ea typeface="楷体_GB2312" pitchFamily="49" charset="-122"/>
                <a:cs typeface="Arial" panose="020B0604020202020204" pitchFamily="34" charset="0"/>
              </a:rPr>
              <a:t>      (true, false)</a:t>
            </a: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endParaRPr lang="en-US" altLang="en-US" sz="675" b="0" kern="1200" dirty="0">
              <a:solidFill>
                <a:srgbClr val="FFFFFF"/>
              </a:solidFill>
              <a:latin typeface="Arial" charset="0"/>
              <a:ea typeface="+mn-ea"/>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par>
                          <p:cTn id="8" fill="hold" nodeType="with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sp>
        <p:nvSpPr>
          <p:cNvPr id="3" name="Date Placeholder 2"/>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4" name="Footer Placeholder 3"/>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5" name="Slide Number Placeholder 4"/>
          <p:cNvSpPr>
            <a:spLocks noGrp="1"/>
          </p:cNvSpPr>
          <p:nvPr>
            <p:ph type="sldNum" sz="quarter" idx="12"/>
          </p:nvPr>
        </p:nvSpPr>
        <p:spPr/>
        <p:txBody>
          <a:bodyPr/>
          <a:lstStyle/>
          <a:p>
            <a:pPr defTabSz="685800" eaLnBrk="0" fontAlgn="base" hangingPunct="0">
              <a:spcBef>
                <a:spcPct val="0"/>
              </a:spcBef>
              <a:spcAft>
                <a:spcPct val="0"/>
              </a:spcAft>
              <a:buClrTx/>
              <a:defRPr/>
            </a:pPr>
            <a:fld id="{CD300CF4-DC6B-40C5-8C9F-9806B31E798A}" type="slidenum">
              <a:rPr lang="en-US" kern="1200">
                <a:solidFill>
                  <a:srgbClr val="FFFFFF"/>
                </a:solidFill>
                <a:ea typeface="+mn-ea"/>
              </a:rPr>
              <a:pPr defTabSz="685800" eaLnBrk="0" fontAlgn="base" hangingPunct="0">
                <a:spcBef>
                  <a:spcPct val="0"/>
                </a:spcBef>
                <a:spcAft>
                  <a:spcPct val="0"/>
                </a:spcAft>
                <a:buClrTx/>
                <a:defRPr/>
              </a:pPr>
              <a:t>15</a:t>
            </a:fld>
            <a:endParaRPr lang="en-US" kern="1200">
              <a:solidFill>
                <a:srgbClr val="FFFFFF"/>
              </a:solidFill>
              <a:ea typeface="+mn-ea"/>
            </a:endParaRPr>
          </a:p>
        </p:txBody>
      </p:sp>
      <p:sp>
        <p:nvSpPr>
          <p:cNvPr id="6" name="Rounded Rectangle 5"/>
          <p:cNvSpPr/>
          <p:nvPr/>
        </p:nvSpPr>
        <p:spPr bwMode="auto">
          <a:xfrm>
            <a:off x="2845810" y="1176982"/>
            <a:ext cx="3438268" cy="667265"/>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Model input domain</a:t>
            </a:r>
          </a:p>
        </p:txBody>
      </p:sp>
      <p:sp>
        <p:nvSpPr>
          <p:cNvPr id="7" name="Rounded Rectangle 6"/>
          <p:cNvSpPr/>
          <p:nvPr/>
        </p:nvSpPr>
        <p:spPr bwMode="auto">
          <a:xfrm>
            <a:off x="2032709" y="2576382"/>
            <a:ext cx="5064468" cy="667265"/>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Partition characteristics into blocks</a:t>
            </a:r>
          </a:p>
        </p:txBody>
      </p:sp>
      <p:sp>
        <p:nvSpPr>
          <p:cNvPr id="8" name="Rounded Rectangle 7"/>
          <p:cNvSpPr/>
          <p:nvPr/>
        </p:nvSpPr>
        <p:spPr bwMode="auto">
          <a:xfrm>
            <a:off x="2540753" y="3975781"/>
            <a:ext cx="4048382" cy="667265"/>
          </a:xfrm>
          <a:prstGeom prst="roundRect">
            <a:avLst/>
          </a:prstGeom>
          <a:solidFill>
            <a:schemeClr val="bg1">
              <a:lumMod val="60000"/>
              <a:lumOff val="40000"/>
            </a:schemeClr>
          </a:solidFill>
          <a:ln w="57150" cap="flat" cmpd="sng" algn="ctr">
            <a:solidFill>
              <a:srgbClr val="00B050"/>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Choose values for blocks</a:t>
            </a:r>
          </a:p>
        </p:txBody>
      </p:sp>
    </p:spTree>
    <p:extLst>
      <p:ext uri="{BB962C8B-B14F-4D97-AF65-F5344CB8AC3E}">
        <p14:creationId xmlns:p14="http://schemas.microsoft.com/office/powerpoint/2010/main" val="76298906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err="1"/>
              <a:t>triang</a:t>
            </a:r>
            <a:r>
              <a:rPr lang="en-US" altLang="en-US" sz="2400" dirty="0"/>
              <a:t>(): </a:t>
            </a:r>
            <a:r>
              <a:rPr lang="en-US" altLang="en-US" dirty="0"/>
              <a:t>Relation of side with zero</a:t>
            </a:r>
            <a:endParaRPr lang="en-US" dirty="0"/>
          </a:p>
        </p:txBody>
      </p:sp>
      <p:sp>
        <p:nvSpPr>
          <p:cNvPr id="3" name="Content Placeholder 2"/>
          <p:cNvSpPr>
            <a:spLocks noGrp="1"/>
          </p:cNvSpPr>
          <p:nvPr>
            <p:ph idx="1"/>
          </p:nvPr>
        </p:nvSpPr>
        <p:spPr>
          <a:xfrm>
            <a:off x="1147763" y="658729"/>
            <a:ext cx="6834362" cy="534707"/>
          </a:xfrm>
        </p:spPr>
        <p:txBody>
          <a:bodyPr/>
          <a:lstStyle/>
          <a:p>
            <a:r>
              <a:rPr lang="en-US" altLang="en-US" dirty="0"/>
              <a:t>3 inputs, each has the same partitioning</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16</a:t>
            </a:fld>
            <a:endParaRPr lang="en-US" kern="1200">
              <a:solidFill>
                <a:srgbClr val="FFFFFF"/>
              </a:solidFill>
              <a:ea typeface="+mn-ea"/>
            </a:endParaRPr>
          </a:p>
        </p:txBody>
      </p:sp>
      <p:graphicFrame>
        <p:nvGraphicFramePr>
          <p:cNvPr id="7" name="Group 37"/>
          <p:cNvGraphicFramePr>
            <a:graphicFrameLocks noGrp="1"/>
          </p:cNvGraphicFramePr>
          <p:nvPr/>
        </p:nvGraphicFramePr>
        <p:xfrm>
          <a:off x="1631156" y="1443658"/>
          <a:ext cx="5943600" cy="1570435"/>
        </p:xfrm>
        <a:graphic>
          <a:graphicData uri="http://schemas.openxmlformats.org/drawingml/2006/table">
            <a:tbl>
              <a:tblPr/>
              <a:tblGrid>
                <a:gridCol w="251460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34171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p>
                  </a:txBody>
                  <a:tcPr marL="68580" marR="68580"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1</a:t>
                      </a:r>
                    </a:p>
                  </a:txBody>
                  <a:tcPr marL="68580" marR="68580"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2</a:t>
                      </a:r>
                    </a:p>
                  </a:txBody>
                  <a:tcPr marL="68580" marR="68580"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3</a:t>
                      </a:r>
                    </a:p>
                  </a:txBody>
                  <a:tcPr marL="68580" marR="68580"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409575">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“Relation of Side 1 to 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positive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2</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“Relation of Side 2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positive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3</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“Relation of Side 3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positive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 name="Content Placeholder 2"/>
          <p:cNvSpPr txBox="1">
            <a:spLocks/>
          </p:cNvSpPr>
          <p:nvPr/>
        </p:nvSpPr>
        <p:spPr bwMode="auto">
          <a:xfrm>
            <a:off x="1166638" y="3342493"/>
            <a:ext cx="6834362" cy="138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56" tIns="34529" rIns="69056" bIns="34529"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214313" indent="-214313" defTabSz="685800">
              <a:buClrTx/>
              <a:buFontTx/>
              <a:buChar char="•"/>
            </a:pPr>
            <a:r>
              <a:rPr lang="en-US" altLang="en-US" sz="2100" dirty="0">
                <a:solidFill>
                  <a:srgbClr val="FFFFFF"/>
                </a:solidFill>
              </a:rPr>
              <a:t>Maximum of 3*3*3 = </a:t>
            </a:r>
            <a:r>
              <a:rPr lang="en-US" altLang="en-US" sz="2100" dirty="0">
                <a:solidFill>
                  <a:srgbClr val="FFFF00"/>
                </a:solidFill>
              </a:rPr>
              <a:t>27</a:t>
            </a:r>
            <a:r>
              <a:rPr lang="en-US" altLang="en-US" sz="2100" dirty="0">
                <a:solidFill>
                  <a:srgbClr val="FFFFFF"/>
                </a:solidFill>
              </a:rPr>
              <a:t> tests</a:t>
            </a:r>
          </a:p>
          <a:p>
            <a:pPr marL="214313" indent="-214313" defTabSz="685800">
              <a:buClrTx/>
              <a:buFontTx/>
              <a:buChar char="•"/>
            </a:pPr>
            <a:r>
              <a:rPr lang="en-US" altLang="en-US" sz="2100" dirty="0">
                <a:solidFill>
                  <a:srgbClr val="FFFFFF"/>
                </a:solidFill>
              </a:rPr>
              <a:t>Some triangles are </a:t>
            </a:r>
            <a:r>
              <a:rPr lang="en-US" altLang="en-US" sz="2100" dirty="0">
                <a:solidFill>
                  <a:srgbClr val="FFFF00"/>
                </a:solidFill>
              </a:rPr>
              <a:t>valid</a:t>
            </a:r>
            <a:r>
              <a:rPr lang="en-US" altLang="en-US" sz="2100" dirty="0">
                <a:solidFill>
                  <a:srgbClr val="FFFFFF"/>
                </a:solidFill>
              </a:rPr>
              <a:t>, some are </a:t>
            </a:r>
            <a:r>
              <a:rPr lang="en-US" altLang="en-US" sz="2100" dirty="0">
                <a:solidFill>
                  <a:srgbClr val="FFFF00"/>
                </a:solidFill>
              </a:rPr>
              <a:t>invalid</a:t>
            </a:r>
          </a:p>
          <a:p>
            <a:pPr marL="214313" indent="-214313" defTabSz="685800">
              <a:buClrTx/>
              <a:buFontTx/>
              <a:buChar char="•"/>
            </a:pPr>
            <a:r>
              <a:rPr lang="en-US" altLang="en-US" sz="2100" dirty="0">
                <a:solidFill>
                  <a:srgbClr val="FFFF00"/>
                </a:solidFill>
              </a:rPr>
              <a:t>Refining</a:t>
            </a:r>
            <a:r>
              <a:rPr lang="en-US" altLang="en-US" sz="2100" dirty="0">
                <a:solidFill>
                  <a:srgbClr val="FFFFFF"/>
                </a:solidFill>
              </a:rPr>
              <a:t> the characterization can lead to more tests … </a:t>
            </a:r>
            <a:endParaRPr lang="en-US" sz="2100" dirty="0">
              <a:solidFill>
                <a:srgbClr val="FFFFFF"/>
              </a:solidFill>
            </a:endParaRPr>
          </a:p>
        </p:txBody>
      </p:sp>
    </p:spTree>
    <p:extLst>
      <p:ext uri="{BB962C8B-B14F-4D97-AF65-F5344CB8AC3E}">
        <p14:creationId xmlns:p14="http://schemas.microsoft.com/office/powerpoint/2010/main" val="40184726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1945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16C4DDC0-B0BF-42A2-84FE-DDE29FA39213}"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17</a:t>
            </a:fld>
            <a:endParaRPr lang="en-US" altLang="en-US" sz="675" b="0" kern="1200">
              <a:solidFill>
                <a:srgbClr val="FFFFFF"/>
              </a:solidFill>
              <a:latin typeface="Arial" charset="0"/>
              <a:ea typeface="+mn-ea"/>
              <a:cs typeface="Arial" charset="0"/>
            </a:endParaRPr>
          </a:p>
        </p:txBody>
      </p:sp>
      <p:sp>
        <p:nvSpPr>
          <p:cNvPr id="19460" name="Rectangle 2"/>
          <p:cNvSpPr>
            <a:spLocks noGrp="1" noChangeArrowheads="1"/>
          </p:cNvSpPr>
          <p:nvPr>
            <p:ph type="title"/>
          </p:nvPr>
        </p:nvSpPr>
        <p:spPr/>
        <p:txBody>
          <a:bodyPr/>
          <a:lstStyle/>
          <a:p>
            <a:r>
              <a:rPr lang="en-US" altLang="en-US" dirty="0"/>
              <a:t>Refining </a:t>
            </a:r>
            <a:r>
              <a:rPr lang="en-US" altLang="en-US" dirty="0" err="1"/>
              <a:t>triang</a:t>
            </a:r>
            <a:r>
              <a:rPr lang="en-US" altLang="en-US" dirty="0"/>
              <a:t>()’s IDM</a:t>
            </a:r>
          </a:p>
        </p:txBody>
      </p:sp>
      <p:sp>
        <p:nvSpPr>
          <p:cNvPr id="267268" name="Text Box 4"/>
          <p:cNvSpPr txBox="1">
            <a:spLocks noChangeArrowheads="1"/>
          </p:cNvSpPr>
          <p:nvPr/>
        </p:nvSpPr>
        <p:spPr bwMode="auto">
          <a:xfrm>
            <a:off x="1857375" y="623888"/>
            <a:ext cx="5429250" cy="36933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pPr>
            <a:r>
              <a:rPr kumimoji="1" lang="en-US" altLang="zh-CN" sz="1800" b="0" u="sng" kern="1200" dirty="0">
                <a:solidFill>
                  <a:srgbClr val="FFFFFF"/>
                </a:solidFill>
                <a:latin typeface="Gill Sans MT" panose="020B0502020104020203" pitchFamily="34" charset="0"/>
                <a:ea typeface="楷体_GB2312" pitchFamily="49" charset="-122"/>
                <a:cs typeface="+mn-cs"/>
              </a:rPr>
              <a:t>Second</a:t>
            </a:r>
            <a:r>
              <a:rPr kumimoji="1" lang="en-US" altLang="zh-CN" sz="1800" b="0" kern="1200" dirty="0">
                <a:solidFill>
                  <a:srgbClr val="FFFFFF"/>
                </a:solidFill>
                <a:latin typeface="Gill Sans MT" panose="020B0502020104020203" pitchFamily="34" charset="0"/>
                <a:ea typeface="楷体_GB2312" pitchFamily="49" charset="-122"/>
                <a:cs typeface="+mn-cs"/>
              </a:rPr>
              <a:t> Characterization of </a:t>
            </a:r>
            <a:r>
              <a:rPr kumimoji="1" lang="en-US" altLang="zh-CN" sz="1800" b="0" kern="1200" dirty="0" err="1">
                <a:solidFill>
                  <a:srgbClr val="FFFFFF"/>
                </a:solidFill>
                <a:latin typeface="Gill Sans MT" panose="020B0502020104020203" pitchFamily="34" charset="0"/>
                <a:ea typeface="楷体_GB2312" pitchFamily="49" charset="-122"/>
                <a:cs typeface="+mn-cs"/>
              </a:rPr>
              <a:t>triang</a:t>
            </a:r>
            <a:r>
              <a:rPr kumimoji="1" lang="en-US" altLang="zh-CN" sz="1800" b="0" kern="1200" dirty="0">
                <a:solidFill>
                  <a:srgbClr val="FFFFFF"/>
                </a:solidFill>
                <a:latin typeface="Gill Sans MT" panose="020B0502020104020203" pitchFamily="34" charset="0"/>
                <a:ea typeface="楷体_GB2312" pitchFamily="49" charset="-122"/>
                <a:cs typeface="+mn-cs"/>
              </a:rPr>
              <a:t>()’s inputs</a:t>
            </a:r>
          </a:p>
        </p:txBody>
      </p:sp>
      <p:graphicFrame>
        <p:nvGraphicFramePr>
          <p:cNvPr id="267308" name="Group 44"/>
          <p:cNvGraphicFramePr>
            <a:graphicFrameLocks noGrp="1"/>
          </p:cNvGraphicFramePr>
          <p:nvPr/>
        </p:nvGraphicFramePr>
        <p:xfrm>
          <a:off x="1428750" y="959644"/>
          <a:ext cx="6343650" cy="1638300"/>
        </p:xfrm>
        <a:graphic>
          <a:graphicData uri="http://schemas.openxmlformats.org/drawingml/2006/table">
            <a:tbl>
              <a:tblPr/>
              <a:tblGrid>
                <a:gridCol w="205740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endParaRPr kumimoji="0" lang="zh-CN" altLang="en-US" sz="1800" b="0" i="0" u="none" strike="noStrike" cap="none" normalizeH="0" baseline="0" dirty="0">
                        <a:ln>
                          <a:noFill/>
                        </a:ln>
                        <a:solidFill>
                          <a:schemeClr val="tx2"/>
                        </a:solidFill>
                        <a:effectLst/>
                        <a:latin typeface="Gill Sans MT" panose="020B0502020104020203" pitchFamily="34" charset="0"/>
                        <a:ea typeface="宋体" charset="-122"/>
                      </a:endParaRPr>
                    </a:p>
                  </a:txBody>
                  <a:tcPr marL="68580" marR="68580" marT="34290" marB="3429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1</a:t>
                      </a:r>
                      <a:endParaRPr kumimoji="0" lang="zh-CN" altLang="en-US" sz="1800" b="0" i="0" u="none" strike="noStrike" cap="none" normalizeH="0" baseline="-25000" dirty="0">
                        <a:ln>
                          <a:noFill/>
                        </a:ln>
                        <a:solidFill>
                          <a:schemeClr val="tx2"/>
                        </a:solidFill>
                        <a:effectLst/>
                        <a:latin typeface="Gill Sans MT" panose="020B0502020104020203" pitchFamily="34" charset="0"/>
                        <a:ea typeface="宋体" charset="-122"/>
                      </a:endParaRPr>
                    </a:p>
                  </a:txBody>
                  <a:tcPr marL="68580" marR="68580"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2</a:t>
                      </a:r>
                    </a:p>
                  </a:txBody>
                  <a:tcPr marL="68580" marR="68580"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3</a:t>
                      </a:r>
                    </a:p>
                  </a:txBody>
                  <a:tcPr marL="68580" marR="68580" marT="34290" marB="3429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4</a:t>
                      </a:r>
                    </a:p>
                  </a:txBody>
                  <a:tcPr marL="68580" marR="68580" marT="34290" marB="3429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greater than 1</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2</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2</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greater than 1</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equal to 1</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 = “Refinement of 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greater than 1</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equal to 1</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equal to 0</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negative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67309" name="Rectangle 45"/>
          <p:cNvSpPr>
            <a:spLocks noGrp="1" noChangeArrowheads="1"/>
          </p:cNvSpPr>
          <p:nvPr>
            <p:ph type="body" idx="1"/>
          </p:nvPr>
        </p:nvSpPr>
        <p:spPr>
          <a:xfrm>
            <a:off x="1246585" y="2680098"/>
            <a:ext cx="6650831" cy="840581"/>
          </a:xfrm>
          <a:noFill/>
        </p:spPr>
        <p:txBody>
          <a:bodyPr/>
          <a:lstStyle/>
          <a:p>
            <a:r>
              <a:rPr lang="en-US" altLang="en-US" dirty="0"/>
              <a:t>Maximum of 4*4*4 = </a:t>
            </a:r>
            <a:r>
              <a:rPr lang="en-US" altLang="en-US" dirty="0">
                <a:solidFill>
                  <a:schemeClr val="tx2"/>
                </a:solidFill>
              </a:rPr>
              <a:t>64</a:t>
            </a:r>
            <a:r>
              <a:rPr lang="en-US" altLang="en-US" dirty="0"/>
              <a:t> tests</a:t>
            </a:r>
          </a:p>
          <a:p>
            <a:r>
              <a:rPr lang="en-US" altLang="en-US" dirty="0">
                <a:solidFill>
                  <a:schemeClr val="tx2"/>
                </a:solidFill>
              </a:rPr>
              <a:t>Complete</a:t>
            </a:r>
            <a:r>
              <a:rPr lang="en-US" altLang="en-US" dirty="0"/>
              <a:t> only because the inputs are integers (0 . . 1)</a:t>
            </a:r>
          </a:p>
        </p:txBody>
      </p:sp>
      <p:sp>
        <p:nvSpPr>
          <p:cNvPr id="267310" name="Text Box 46"/>
          <p:cNvSpPr txBox="1">
            <a:spLocks noChangeArrowheads="1"/>
          </p:cNvSpPr>
          <p:nvPr/>
        </p:nvSpPr>
        <p:spPr bwMode="auto">
          <a:xfrm>
            <a:off x="1857375" y="3421856"/>
            <a:ext cx="5429250" cy="36933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fontAlgn="base">
              <a:spcBef>
                <a:spcPct val="50000"/>
              </a:spcBef>
              <a:spcAft>
                <a:spcPct val="0"/>
              </a:spcAft>
              <a:buClrTx/>
            </a:pPr>
            <a:r>
              <a:rPr kumimoji="1" lang="en-US" altLang="zh-CN" sz="1800" b="0" kern="1200" dirty="0">
                <a:solidFill>
                  <a:srgbClr val="FFFFFF"/>
                </a:solidFill>
                <a:latin typeface="Gill Sans MT" panose="020B0502020104020203" pitchFamily="34" charset="0"/>
                <a:ea typeface="楷体_GB2312" pitchFamily="49" charset="-122"/>
                <a:cs typeface="+mn-cs"/>
              </a:rPr>
              <a:t>Values for partition q</a:t>
            </a:r>
            <a:r>
              <a:rPr kumimoji="1" lang="en-US" altLang="zh-CN" sz="1800" b="0" kern="1200" baseline="-25000" dirty="0">
                <a:solidFill>
                  <a:srgbClr val="FFFFFF"/>
                </a:solidFill>
                <a:latin typeface="Gill Sans MT" panose="020B0502020104020203" pitchFamily="34" charset="0"/>
                <a:ea typeface="楷体_GB2312" pitchFamily="49" charset="-122"/>
                <a:cs typeface="+mn-cs"/>
              </a:rPr>
              <a:t>1</a:t>
            </a:r>
            <a:endParaRPr kumimoji="1" lang="en-US" altLang="zh-CN" sz="1800" b="0" kern="1200" dirty="0">
              <a:solidFill>
                <a:srgbClr val="FFFFFF"/>
              </a:solidFill>
              <a:latin typeface="Gill Sans MT" panose="020B0502020104020203" pitchFamily="34" charset="0"/>
              <a:ea typeface="楷体_GB2312" pitchFamily="49" charset="-122"/>
              <a:cs typeface="+mn-cs"/>
            </a:endParaRPr>
          </a:p>
        </p:txBody>
      </p:sp>
      <p:graphicFrame>
        <p:nvGraphicFramePr>
          <p:cNvPr id="267338" name="Group 74"/>
          <p:cNvGraphicFramePr>
            <a:graphicFrameLocks noGrp="1"/>
          </p:cNvGraphicFramePr>
          <p:nvPr/>
        </p:nvGraphicFramePr>
        <p:xfrm>
          <a:off x="1543050" y="3758804"/>
          <a:ext cx="6172200" cy="857250"/>
        </p:xfrm>
        <a:graphic>
          <a:graphicData uri="http://schemas.openxmlformats.org/drawingml/2006/table">
            <a:tbl>
              <a:tblPr/>
              <a:tblGrid>
                <a:gridCol w="1600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tblGrid>
              <a:tr h="42862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endParaRPr kumimoji="0" lang="zh-CN" altLang="en-US" sz="1800" b="0" i="0" u="none" strike="noStrike" cap="none" normalizeH="0" baseline="0" dirty="0">
                        <a:ln>
                          <a:noFill/>
                        </a:ln>
                        <a:solidFill>
                          <a:schemeClr val="tx2"/>
                        </a:solidFill>
                        <a:effectLst/>
                        <a:latin typeface="Gill Sans MT" panose="020B0502020104020203" pitchFamily="34" charset="0"/>
                        <a:ea typeface="宋体" charset="-122"/>
                      </a:endParaRP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1</a:t>
                      </a:r>
                      <a:endParaRPr kumimoji="0" lang="zh-CN" altLang="en-US" sz="1800" b="0" i="0" u="none" strike="noStrike" cap="none" normalizeH="0" baseline="-25000" dirty="0">
                        <a:ln>
                          <a:noFill/>
                        </a:ln>
                        <a:solidFill>
                          <a:schemeClr val="tx2"/>
                        </a:solidFill>
                        <a:effectLst/>
                        <a:latin typeface="Gill Sans MT" panose="020B0502020104020203" pitchFamily="34" charset="0"/>
                        <a:ea typeface="宋体" charset="-122"/>
                      </a:endParaRP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2</a:t>
                      </a: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3</a:t>
                      </a: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4</a:t>
                      </a: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42862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Side1</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491" name="Oval 59"/>
          <p:cNvSpPr>
            <a:spLocks noChangeArrowheads="1"/>
          </p:cNvSpPr>
          <p:nvPr/>
        </p:nvSpPr>
        <p:spPr bwMode="auto">
          <a:xfrm>
            <a:off x="3200400" y="933451"/>
            <a:ext cx="2818210" cy="1802606"/>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pPr>
            <a:endParaRPr lang="en-US" altLang="en-US" sz="1500" kern="1200">
              <a:ea typeface="+mn-ea"/>
              <a:cs typeface="+mn-cs"/>
            </a:endParaRPr>
          </a:p>
        </p:txBody>
      </p:sp>
      <p:sp>
        <p:nvSpPr>
          <p:cNvPr id="18492" name="Text Box 60"/>
          <p:cNvSpPr txBox="1">
            <a:spLocks noChangeArrowheads="1"/>
          </p:cNvSpPr>
          <p:nvPr/>
        </p:nvSpPr>
        <p:spPr bwMode="auto">
          <a:xfrm>
            <a:off x="3606403" y="4200525"/>
            <a:ext cx="279797" cy="323165"/>
          </a:xfrm>
          <a:prstGeom prst="rect">
            <a:avLst/>
          </a:prstGeom>
          <a:solidFill>
            <a:srgbClr val="333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spcBef>
                <a:spcPct val="50000"/>
              </a:spcBef>
              <a:spcAft>
                <a:spcPct val="0"/>
              </a:spcAft>
              <a:buClrTx/>
            </a:pPr>
            <a:r>
              <a:rPr lang="en-US" altLang="en-US" sz="1500" kern="1200" dirty="0">
                <a:solidFill>
                  <a:srgbClr val="FFFF00"/>
                </a:solidFill>
                <a:latin typeface="Comic Sans MS" pitchFamily="66" charset="0"/>
                <a:ea typeface="+mn-ea"/>
                <a:cs typeface="+mn-cs"/>
              </a:rPr>
              <a:t>2</a:t>
            </a:r>
          </a:p>
        </p:txBody>
      </p:sp>
      <p:sp>
        <p:nvSpPr>
          <p:cNvPr id="18493" name="Text Box 61"/>
          <p:cNvSpPr txBox="1">
            <a:spLocks noChangeArrowheads="1"/>
          </p:cNvSpPr>
          <p:nvPr/>
        </p:nvSpPr>
        <p:spPr bwMode="auto">
          <a:xfrm>
            <a:off x="6963966" y="4200525"/>
            <a:ext cx="409575" cy="323165"/>
          </a:xfrm>
          <a:prstGeom prst="rect">
            <a:avLst/>
          </a:prstGeom>
          <a:solidFill>
            <a:srgbClr val="333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spcBef>
                <a:spcPct val="50000"/>
              </a:spcBef>
              <a:spcAft>
                <a:spcPct val="0"/>
              </a:spcAft>
              <a:buClrTx/>
            </a:pPr>
            <a:r>
              <a:rPr lang="en-US" altLang="en-US" sz="1500" kern="1200">
                <a:solidFill>
                  <a:srgbClr val="FFFF00"/>
                </a:solidFill>
                <a:latin typeface="Comic Sans MS" pitchFamily="66" charset="0"/>
                <a:ea typeface="+mn-ea"/>
                <a:cs typeface="+mn-cs"/>
              </a:rPr>
              <a:t>-1</a:t>
            </a:r>
          </a:p>
        </p:txBody>
      </p:sp>
      <p:sp>
        <p:nvSpPr>
          <p:cNvPr id="19517" name="Text Box 62"/>
          <p:cNvSpPr txBox="1">
            <a:spLocks noChangeArrowheads="1"/>
          </p:cNvSpPr>
          <p:nvPr/>
        </p:nvSpPr>
        <p:spPr bwMode="auto">
          <a:xfrm>
            <a:off x="4800600" y="4845844"/>
            <a:ext cx="116919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endParaRPr lang="en-US" altLang="en-US" sz="1500" kern="1200">
              <a:ea typeface="+mn-ea"/>
              <a:cs typeface="+mn-cs"/>
            </a:endParaRPr>
          </a:p>
        </p:txBody>
      </p:sp>
      <p:sp>
        <p:nvSpPr>
          <p:cNvPr id="18495" name="Text Box 63"/>
          <p:cNvSpPr txBox="1">
            <a:spLocks noChangeArrowheads="1"/>
          </p:cNvSpPr>
          <p:nvPr/>
        </p:nvSpPr>
        <p:spPr bwMode="auto">
          <a:xfrm>
            <a:off x="4150519" y="4672012"/>
            <a:ext cx="2245519" cy="300082"/>
          </a:xfrm>
          <a:prstGeom prst="rect">
            <a:avLst/>
          </a:prstGeom>
          <a:solidFill>
            <a:srgbClr val="333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spcBef>
                <a:spcPct val="50000"/>
              </a:spcBef>
              <a:spcAft>
                <a:spcPct val="0"/>
              </a:spcAft>
              <a:buClrTx/>
            </a:pPr>
            <a:r>
              <a:rPr lang="en-US" altLang="en-US" sz="1350" kern="1200" dirty="0">
                <a:solidFill>
                  <a:srgbClr val="FFFF00"/>
                </a:solidFill>
                <a:latin typeface="Gill Sans MT" panose="020B0502020104020203" pitchFamily="34" charset="0"/>
                <a:ea typeface="+mn-ea"/>
                <a:cs typeface="+mn-cs"/>
              </a:rPr>
              <a:t>Test boundary conditions</a:t>
            </a:r>
          </a:p>
        </p:txBody>
      </p:sp>
      <p:sp>
        <p:nvSpPr>
          <p:cNvPr id="18496" name="Line 64"/>
          <p:cNvSpPr>
            <a:spLocks noChangeShapeType="1"/>
          </p:cNvSpPr>
          <p:nvPr/>
        </p:nvSpPr>
        <p:spPr bwMode="auto">
          <a:xfrm flipH="1" flipV="1">
            <a:off x="3870723" y="4462463"/>
            <a:ext cx="311944" cy="250031"/>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8497" name="Line 65"/>
          <p:cNvSpPr>
            <a:spLocks noChangeShapeType="1"/>
          </p:cNvSpPr>
          <p:nvPr/>
        </p:nvSpPr>
        <p:spPr bwMode="auto">
          <a:xfrm flipV="1">
            <a:off x="6348413" y="4477942"/>
            <a:ext cx="650081" cy="239315"/>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9521" name="Date Placeholder 1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8491"/>
                                        </p:tgtEl>
                                        <p:attrNameLst>
                                          <p:attrName>style.visibility</p:attrName>
                                        </p:attrNameLst>
                                      </p:cBhvr>
                                      <p:to>
                                        <p:strVal val="visible"/>
                                      </p:to>
                                    </p:set>
                                    <p:anim calcmode="lin" valueType="num">
                                      <p:cBhvr>
                                        <p:cTn id="7" dur="1000" fill="hold"/>
                                        <p:tgtEl>
                                          <p:spTgt spid="18491"/>
                                        </p:tgtEl>
                                        <p:attrNameLst>
                                          <p:attrName>ppt_w</p:attrName>
                                        </p:attrNameLst>
                                      </p:cBhvr>
                                      <p:tavLst>
                                        <p:tav tm="0">
                                          <p:val>
                                            <p:strVal val="#ppt_w*0.70"/>
                                          </p:val>
                                        </p:tav>
                                        <p:tav tm="100000">
                                          <p:val>
                                            <p:strVal val="#ppt_w"/>
                                          </p:val>
                                        </p:tav>
                                      </p:tavLst>
                                    </p:anim>
                                    <p:anim calcmode="lin" valueType="num">
                                      <p:cBhvr>
                                        <p:cTn id="8" dur="1000" fill="hold"/>
                                        <p:tgtEl>
                                          <p:spTgt spid="18491"/>
                                        </p:tgtEl>
                                        <p:attrNameLst>
                                          <p:attrName>ppt_h</p:attrName>
                                        </p:attrNameLst>
                                      </p:cBhvr>
                                      <p:tavLst>
                                        <p:tav tm="0">
                                          <p:val>
                                            <p:strVal val="#ppt_h"/>
                                          </p:val>
                                        </p:tav>
                                        <p:tav tm="100000">
                                          <p:val>
                                            <p:strVal val="#ppt_h"/>
                                          </p:val>
                                        </p:tav>
                                      </p:tavLst>
                                    </p:anim>
                                    <p:animEffect transition="in" filter="fade">
                                      <p:cBhvr>
                                        <p:cTn id="9" dur="1000"/>
                                        <p:tgtEl>
                                          <p:spTgt spid="18491"/>
                                        </p:tgtEl>
                                      </p:cBhvr>
                                    </p:animEffect>
                                  </p:childTnLst>
                                </p:cTn>
                              </p:par>
                            </p:childTnLst>
                          </p:cTn>
                        </p:par>
                        <p:par>
                          <p:cTn id="10" fill="hold" nodeType="with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67309">
                                            <p:txEl>
                                              <p:pRg st="0" end="0"/>
                                            </p:txEl>
                                          </p:spTgt>
                                        </p:tgtEl>
                                        <p:attrNameLst>
                                          <p:attrName>style.visibility</p:attrName>
                                        </p:attrNameLst>
                                      </p:cBhvr>
                                      <p:to>
                                        <p:strVal val="visible"/>
                                      </p:to>
                                    </p:set>
                                    <p:animEffect transition="in" filter="wipe(left)">
                                      <p:cBhvr>
                                        <p:cTn id="13" dur="1000"/>
                                        <p:tgtEl>
                                          <p:spTgt spid="267309">
                                            <p:txEl>
                                              <p:pRg st="0" end="0"/>
                                            </p:txEl>
                                          </p:spTgt>
                                        </p:tgtEl>
                                      </p:cBhvr>
                                    </p:animEffect>
                                  </p:childTnLst>
                                </p:cTn>
                              </p:par>
                            </p:childTnLst>
                          </p:cTn>
                        </p:par>
                        <p:par>
                          <p:cTn id="14" fill="hold" nodeType="withGroup">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267309">
                                            <p:txEl>
                                              <p:pRg st="1" end="1"/>
                                            </p:txEl>
                                          </p:spTgt>
                                        </p:tgtEl>
                                        <p:attrNameLst>
                                          <p:attrName>style.visibility</p:attrName>
                                        </p:attrNameLst>
                                      </p:cBhvr>
                                      <p:to>
                                        <p:strVal val="visible"/>
                                      </p:to>
                                    </p:set>
                                    <p:animEffect transition="in" filter="wipe(left)">
                                      <p:cBhvr>
                                        <p:cTn id="17" dur="1000"/>
                                        <p:tgtEl>
                                          <p:spTgt spid="267309">
                                            <p:txEl>
                                              <p:pRg st="1" end="1"/>
                                            </p:txEl>
                                          </p:spTgt>
                                        </p:tgtEl>
                                      </p:cBhvr>
                                    </p:animEffect>
                                  </p:childTnLst>
                                </p:cTn>
                              </p:par>
                            </p:childTnLst>
                          </p:cTn>
                        </p:par>
                        <p:par>
                          <p:cTn id="18" fill="hold" nodeType="withGroup">
                            <p:stCondLst>
                              <p:cond delay="3000"/>
                            </p:stCondLst>
                            <p:childTnLst>
                              <p:par>
                                <p:cTn id="19" presetID="9" presetClass="entr" presetSubtype="0" fill="hold" grpId="0" nodeType="afterEffect">
                                  <p:stCondLst>
                                    <p:cond delay="0"/>
                                  </p:stCondLst>
                                  <p:childTnLst>
                                    <p:set>
                                      <p:cBhvr>
                                        <p:cTn id="20" dur="1" fill="hold">
                                          <p:stCondLst>
                                            <p:cond delay="0"/>
                                          </p:stCondLst>
                                        </p:cTn>
                                        <p:tgtEl>
                                          <p:spTgt spid="267310"/>
                                        </p:tgtEl>
                                        <p:attrNameLst>
                                          <p:attrName>style.visibility</p:attrName>
                                        </p:attrNameLst>
                                      </p:cBhvr>
                                      <p:to>
                                        <p:strVal val="visible"/>
                                      </p:to>
                                    </p:set>
                                    <p:animEffect transition="in" filter="dissolve">
                                      <p:cBhvr>
                                        <p:cTn id="21" dur="500"/>
                                        <p:tgtEl>
                                          <p:spTgt spid="267310"/>
                                        </p:tgtEl>
                                      </p:cBhvr>
                                    </p:animEffect>
                                  </p:childTnLst>
                                </p:cTn>
                              </p:par>
                              <p:par>
                                <p:cTn id="22" presetID="9" presetClass="entr" presetSubtype="0" fill="hold" nodeType="withEffect">
                                  <p:stCondLst>
                                    <p:cond delay="0"/>
                                  </p:stCondLst>
                                  <p:childTnLst>
                                    <p:set>
                                      <p:cBhvr>
                                        <p:cTn id="23" dur="1" fill="hold">
                                          <p:stCondLst>
                                            <p:cond delay="0"/>
                                          </p:stCondLst>
                                        </p:cTn>
                                        <p:tgtEl>
                                          <p:spTgt spid="267338"/>
                                        </p:tgtEl>
                                        <p:attrNameLst>
                                          <p:attrName>style.visibility</p:attrName>
                                        </p:attrNameLst>
                                      </p:cBhvr>
                                      <p:to>
                                        <p:strVal val="visible"/>
                                      </p:to>
                                    </p:set>
                                    <p:animEffect transition="in" filter="dissolve">
                                      <p:cBhvr>
                                        <p:cTn id="24" dur="500"/>
                                        <p:tgtEl>
                                          <p:spTgt spid="267338"/>
                                        </p:tgtEl>
                                      </p:cBhvr>
                                    </p:animEffect>
                                  </p:childTnLst>
                                </p:cTn>
                              </p:par>
                            </p:childTnLst>
                          </p:cTn>
                        </p:par>
                        <p:par>
                          <p:cTn id="25" fill="hold" nodeType="withGroup">
                            <p:stCondLst>
                              <p:cond delay="3500"/>
                            </p:stCondLst>
                            <p:childTnLst>
                              <p:par>
                                <p:cTn id="26" presetID="9" presetClass="entr" presetSubtype="0" fill="hold" grpId="0" nodeType="afterEffect">
                                  <p:stCondLst>
                                    <p:cond delay="0"/>
                                  </p:stCondLst>
                                  <p:childTnLst>
                                    <p:set>
                                      <p:cBhvr>
                                        <p:cTn id="27" dur="1" fill="hold">
                                          <p:stCondLst>
                                            <p:cond delay="0"/>
                                          </p:stCondLst>
                                        </p:cTn>
                                        <p:tgtEl>
                                          <p:spTgt spid="18495"/>
                                        </p:tgtEl>
                                        <p:attrNameLst>
                                          <p:attrName>style.visibility</p:attrName>
                                        </p:attrNameLst>
                                      </p:cBhvr>
                                      <p:to>
                                        <p:strVal val="visible"/>
                                      </p:to>
                                    </p:set>
                                    <p:animEffect transition="in" filter="dissolve">
                                      <p:cBhvr>
                                        <p:cTn id="28" dur="500"/>
                                        <p:tgtEl>
                                          <p:spTgt spid="18495"/>
                                        </p:tgtEl>
                                      </p:cBhvr>
                                    </p:animEffect>
                                  </p:childTnLst>
                                </p:cTn>
                              </p:par>
                            </p:childTnLst>
                          </p:cTn>
                        </p:par>
                        <p:par>
                          <p:cTn id="29" fill="hold" nodeType="afterGroup">
                            <p:stCondLst>
                              <p:cond delay="4000"/>
                            </p:stCondLst>
                            <p:childTnLst>
                              <p:par>
                                <p:cTn id="30" presetID="22" presetClass="entr" presetSubtype="4" fill="hold" grpId="0" nodeType="afterEffect">
                                  <p:stCondLst>
                                    <p:cond delay="0"/>
                                  </p:stCondLst>
                                  <p:childTnLst>
                                    <p:set>
                                      <p:cBhvr>
                                        <p:cTn id="31" dur="1" fill="hold">
                                          <p:stCondLst>
                                            <p:cond delay="0"/>
                                          </p:stCondLst>
                                        </p:cTn>
                                        <p:tgtEl>
                                          <p:spTgt spid="18496"/>
                                        </p:tgtEl>
                                        <p:attrNameLst>
                                          <p:attrName>style.visibility</p:attrName>
                                        </p:attrNameLst>
                                      </p:cBhvr>
                                      <p:to>
                                        <p:strVal val="visible"/>
                                      </p:to>
                                    </p:set>
                                    <p:animEffect transition="in" filter="wipe(down)">
                                      <p:cBhvr>
                                        <p:cTn id="32" dur="1000"/>
                                        <p:tgtEl>
                                          <p:spTgt spid="1849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8497"/>
                                        </p:tgtEl>
                                        <p:attrNameLst>
                                          <p:attrName>style.visibility</p:attrName>
                                        </p:attrNameLst>
                                      </p:cBhvr>
                                      <p:to>
                                        <p:strVal val="visible"/>
                                      </p:to>
                                    </p:set>
                                    <p:animEffect transition="in" filter="wipe(down)">
                                      <p:cBhvr>
                                        <p:cTn id="35" dur="1000"/>
                                        <p:tgtEl>
                                          <p:spTgt spid="18497"/>
                                        </p:tgtEl>
                                      </p:cBhvr>
                                    </p:animEffect>
                                  </p:childTnLst>
                                </p:cTn>
                              </p:par>
                            </p:childTnLst>
                          </p:cTn>
                        </p:par>
                        <p:par>
                          <p:cTn id="36" fill="hold" nodeType="afterGroup">
                            <p:stCondLst>
                              <p:cond delay="5000"/>
                            </p:stCondLst>
                            <p:childTnLst>
                              <p:par>
                                <p:cTn id="37" presetID="9" presetClass="entr" presetSubtype="0" fill="hold" grpId="0" nodeType="afterEffect">
                                  <p:stCondLst>
                                    <p:cond delay="0"/>
                                  </p:stCondLst>
                                  <p:childTnLst>
                                    <p:set>
                                      <p:cBhvr>
                                        <p:cTn id="38" dur="1" fill="hold">
                                          <p:stCondLst>
                                            <p:cond delay="0"/>
                                          </p:stCondLst>
                                        </p:cTn>
                                        <p:tgtEl>
                                          <p:spTgt spid="18492"/>
                                        </p:tgtEl>
                                        <p:attrNameLst>
                                          <p:attrName>style.visibility</p:attrName>
                                        </p:attrNameLst>
                                      </p:cBhvr>
                                      <p:to>
                                        <p:strVal val="visible"/>
                                      </p:to>
                                    </p:set>
                                    <p:animEffect transition="in" filter="dissolve">
                                      <p:cBhvr>
                                        <p:cTn id="39" dur="500"/>
                                        <p:tgtEl>
                                          <p:spTgt spid="1849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493"/>
                                        </p:tgtEl>
                                        <p:attrNameLst>
                                          <p:attrName>style.visibility</p:attrName>
                                        </p:attrNameLst>
                                      </p:cBhvr>
                                      <p:to>
                                        <p:strVal val="visible"/>
                                      </p:to>
                                    </p:set>
                                    <p:animEffect transition="in" filter="dissolve">
                                      <p:cBhvr>
                                        <p:cTn id="42" dur="500"/>
                                        <p:tgtEl>
                                          <p:spTgt spid="1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9" grpId="0" build="p"/>
      <p:bldP spid="267310" grpId="0" animBg="1"/>
      <p:bldP spid="18491" grpId="0" animBg="1"/>
      <p:bldP spid="18492" grpId="0" animBg="1"/>
      <p:bldP spid="18493" grpId="0" animBg="1"/>
      <p:bldP spid="18495" grpId="0" animBg="1"/>
      <p:bldP spid="18496" grpId="0" animBg="1"/>
      <p:bldP spid="1849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2048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A3C6EC49-3780-4C0B-9BE3-B8555598D6C0}"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18</a:t>
            </a:fld>
            <a:endParaRPr lang="en-US" altLang="en-US" sz="675" b="0" kern="1200">
              <a:solidFill>
                <a:srgbClr val="FFFFFF"/>
              </a:solidFill>
              <a:latin typeface="Arial" charset="0"/>
              <a:ea typeface="+mn-ea"/>
              <a:cs typeface="Arial" charset="0"/>
            </a:endParaRPr>
          </a:p>
        </p:txBody>
      </p:sp>
      <p:sp>
        <p:nvSpPr>
          <p:cNvPr id="20484" name="Rectangle 2"/>
          <p:cNvSpPr>
            <a:spLocks noGrp="1" noChangeArrowheads="1"/>
          </p:cNvSpPr>
          <p:nvPr>
            <p:ph type="title"/>
          </p:nvPr>
        </p:nvSpPr>
        <p:spPr>
          <a:xfrm>
            <a:off x="1179096" y="72629"/>
            <a:ext cx="6752035" cy="686990"/>
          </a:xfrm>
        </p:spPr>
        <p:txBody>
          <a:bodyPr/>
          <a:lstStyle/>
          <a:p>
            <a:r>
              <a:rPr lang="en-US" altLang="en-US" dirty="0" err="1"/>
              <a:t>triang</a:t>
            </a:r>
            <a:r>
              <a:rPr lang="en-US" altLang="en-US" dirty="0"/>
              <a:t>() : Type of triangle</a:t>
            </a:r>
          </a:p>
        </p:txBody>
      </p:sp>
      <p:sp>
        <p:nvSpPr>
          <p:cNvPr id="270340" name="Text Box 4"/>
          <p:cNvSpPr txBox="1">
            <a:spLocks noChangeArrowheads="1"/>
          </p:cNvSpPr>
          <p:nvPr/>
        </p:nvSpPr>
        <p:spPr bwMode="auto">
          <a:xfrm>
            <a:off x="2106216" y="815590"/>
            <a:ext cx="4914900" cy="36933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fontAlgn="base">
              <a:spcBef>
                <a:spcPct val="50000"/>
              </a:spcBef>
              <a:spcAft>
                <a:spcPct val="0"/>
              </a:spcAft>
              <a:buClrTx/>
            </a:pPr>
            <a:r>
              <a:rPr kumimoji="1" lang="en-US" altLang="zh-CN" sz="1800" b="0" u="sng" kern="1200" dirty="0">
                <a:solidFill>
                  <a:srgbClr val="FFFFFF"/>
                </a:solidFill>
                <a:latin typeface="Gill Sans MT" panose="020B0502020104020203" pitchFamily="34" charset="0"/>
                <a:ea typeface="楷体_GB2312" pitchFamily="49" charset="-122"/>
                <a:cs typeface="+mn-cs"/>
              </a:rPr>
              <a:t>Geometric</a:t>
            </a:r>
            <a:r>
              <a:rPr kumimoji="1" lang="en-US" altLang="zh-CN" sz="1800" b="0" kern="1200" dirty="0">
                <a:solidFill>
                  <a:srgbClr val="FFFFFF"/>
                </a:solidFill>
                <a:latin typeface="Gill Sans MT" panose="020B0502020104020203" pitchFamily="34" charset="0"/>
                <a:ea typeface="楷体_GB2312" pitchFamily="49" charset="-122"/>
                <a:cs typeface="+mn-cs"/>
              </a:rPr>
              <a:t> Characterization of </a:t>
            </a:r>
            <a:r>
              <a:rPr kumimoji="1" lang="en-US" altLang="zh-CN" sz="1800" b="0" i="1" kern="1200" dirty="0" err="1">
                <a:solidFill>
                  <a:srgbClr val="FFFFFF"/>
                </a:solidFill>
                <a:latin typeface="Gill Sans MT" panose="020B0502020104020203" pitchFamily="34" charset="0"/>
                <a:ea typeface="楷体_GB2312" pitchFamily="49" charset="-122"/>
                <a:cs typeface="+mn-cs"/>
              </a:rPr>
              <a:t>triang</a:t>
            </a:r>
            <a:r>
              <a:rPr kumimoji="1" lang="en-US" altLang="zh-CN" sz="1800" b="0" kern="1200" dirty="0">
                <a:solidFill>
                  <a:srgbClr val="FFFFFF"/>
                </a:solidFill>
                <a:latin typeface="Gill Sans MT" panose="020B0502020104020203" pitchFamily="34" charset="0"/>
                <a:ea typeface="楷体_GB2312" pitchFamily="49" charset="-122"/>
                <a:cs typeface="+mn-cs"/>
              </a:rPr>
              <a:t>()’s Inputs</a:t>
            </a:r>
          </a:p>
        </p:txBody>
      </p:sp>
      <p:graphicFrame>
        <p:nvGraphicFramePr>
          <p:cNvPr id="270439" name="Group 103"/>
          <p:cNvGraphicFramePr>
            <a:graphicFrameLocks noGrp="1"/>
          </p:cNvGraphicFramePr>
          <p:nvPr>
            <p:extLst>
              <p:ext uri="{D42A27DB-BD31-4B8C-83A1-F6EECF244321}">
                <p14:modId xmlns:p14="http://schemas.microsoft.com/office/powerpoint/2010/main" val="2428601975"/>
              </p:ext>
            </p:extLst>
          </p:nvPr>
        </p:nvGraphicFramePr>
        <p:xfrm>
          <a:off x="1426369" y="1160235"/>
          <a:ext cx="6172201" cy="611115"/>
        </p:xfrm>
        <a:graphic>
          <a:graphicData uri="http://schemas.openxmlformats.org/drawingml/2006/table">
            <a:tbl>
              <a:tblPr/>
              <a:tblGrid>
                <a:gridCol w="2665810">
                  <a:extLst>
                    <a:ext uri="{9D8B030D-6E8A-4147-A177-3AD203B41FA5}">
                      <a16:colId xmlns:a16="http://schemas.microsoft.com/office/drawing/2014/main" val="20000"/>
                    </a:ext>
                  </a:extLst>
                </a:gridCol>
                <a:gridCol w="720328">
                  <a:extLst>
                    <a:ext uri="{9D8B030D-6E8A-4147-A177-3AD203B41FA5}">
                      <a16:colId xmlns:a16="http://schemas.microsoft.com/office/drawing/2014/main" val="20001"/>
                    </a:ext>
                  </a:extLst>
                </a:gridCol>
                <a:gridCol w="831056">
                  <a:extLst>
                    <a:ext uri="{9D8B030D-6E8A-4147-A177-3AD203B41FA5}">
                      <a16:colId xmlns:a16="http://schemas.microsoft.com/office/drawing/2014/main" val="20002"/>
                    </a:ext>
                  </a:extLst>
                </a:gridCol>
                <a:gridCol w="985838">
                  <a:extLst>
                    <a:ext uri="{9D8B030D-6E8A-4147-A177-3AD203B41FA5}">
                      <a16:colId xmlns:a16="http://schemas.microsoft.com/office/drawing/2014/main" val="20003"/>
                    </a:ext>
                  </a:extLst>
                </a:gridCol>
                <a:gridCol w="969169">
                  <a:extLst>
                    <a:ext uri="{9D8B030D-6E8A-4147-A177-3AD203B41FA5}">
                      <a16:colId xmlns:a16="http://schemas.microsoft.com/office/drawing/2014/main" val="20004"/>
                    </a:ext>
                  </a:extLst>
                </a:gridCol>
              </a:tblGrid>
              <a:tr h="31546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endParaRPr kumimoji="0" lang="zh-CN" altLang="en-US" sz="1800" b="0" i="0" u="none" strike="noStrike" cap="none" normalizeH="0" baseline="0" dirty="0">
                        <a:ln>
                          <a:noFill/>
                        </a:ln>
                        <a:solidFill>
                          <a:schemeClr val="tx2"/>
                        </a:solidFill>
                        <a:effectLst/>
                        <a:latin typeface="Gill Sans MT" panose="020B0502020104020203" pitchFamily="34" charset="0"/>
                        <a:ea typeface="宋体" charset="-122"/>
                      </a:endParaRPr>
                    </a:p>
                  </a:txBody>
                  <a:tcPr marL="68580" marR="68580" marT="34290" marB="3429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1</a:t>
                      </a:r>
                      <a:endParaRPr kumimoji="0" lang="zh-CN" altLang="en-US" sz="1800" b="0" i="0" u="none" strike="noStrike" cap="none" normalizeH="0" baseline="-25000" dirty="0">
                        <a:ln>
                          <a:noFill/>
                        </a:ln>
                        <a:solidFill>
                          <a:schemeClr val="tx2"/>
                        </a:solidFill>
                        <a:effectLst/>
                        <a:latin typeface="Gill Sans MT" panose="020B0502020104020203" pitchFamily="34" charset="0"/>
                        <a:ea typeface="宋体" charset="-122"/>
                      </a:endParaRPr>
                    </a:p>
                  </a:txBody>
                  <a:tcPr marL="68580" marR="68580" marT="34290" marB="3429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2</a:t>
                      </a:r>
                    </a:p>
                  </a:txBody>
                  <a:tcPr marL="68580" marR="68580" marT="34290" marB="3429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3</a:t>
                      </a:r>
                    </a:p>
                  </a:txBody>
                  <a:tcPr marL="68580" marR="68580" marT="34290" marB="3429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4</a:t>
                      </a:r>
                    </a:p>
                  </a:txBody>
                  <a:tcPr marL="68580" marR="68580" marT="34290" marB="3429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295647">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“Geometric  Classification”</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scalene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isosceles</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equilateral</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invalid</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270447" name="Group 111"/>
          <p:cNvGraphicFramePr>
            <a:graphicFrameLocks noGrp="1"/>
          </p:cNvGraphicFramePr>
          <p:nvPr>
            <p:ph sz="half" idx="2"/>
            <p:extLst>
              <p:ext uri="{D42A27DB-BD31-4B8C-83A1-F6EECF244321}">
                <p14:modId xmlns:p14="http://schemas.microsoft.com/office/powerpoint/2010/main" val="3769377423"/>
              </p:ext>
            </p:extLst>
          </p:nvPr>
        </p:nvGraphicFramePr>
        <p:xfrm>
          <a:off x="1458516" y="3755403"/>
          <a:ext cx="6372225" cy="819150"/>
        </p:xfrm>
        <a:graphic>
          <a:graphicData uri="http://schemas.openxmlformats.org/drawingml/2006/table">
            <a:tbl>
              <a:tblPr/>
              <a:tblGrid>
                <a:gridCol w="2668190">
                  <a:extLst>
                    <a:ext uri="{9D8B030D-6E8A-4147-A177-3AD203B41FA5}">
                      <a16:colId xmlns:a16="http://schemas.microsoft.com/office/drawing/2014/main" val="20000"/>
                    </a:ext>
                  </a:extLst>
                </a:gridCol>
                <a:gridCol w="702469">
                  <a:extLst>
                    <a:ext uri="{9D8B030D-6E8A-4147-A177-3AD203B41FA5}">
                      <a16:colId xmlns:a16="http://schemas.microsoft.com/office/drawing/2014/main" val="20001"/>
                    </a:ext>
                  </a:extLst>
                </a:gridCol>
                <a:gridCol w="1165622">
                  <a:extLst>
                    <a:ext uri="{9D8B030D-6E8A-4147-A177-3AD203B41FA5}">
                      <a16:colId xmlns:a16="http://schemas.microsoft.com/office/drawing/2014/main" val="20002"/>
                    </a:ext>
                  </a:extLst>
                </a:gridCol>
                <a:gridCol w="994172">
                  <a:extLst>
                    <a:ext uri="{9D8B030D-6E8A-4147-A177-3AD203B41FA5}">
                      <a16:colId xmlns:a16="http://schemas.microsoft.com/office/drawing/2014/main" val="20003"/>
                    </a:ext>
                  </a:extLst>
                </a:gridCol>
                <a:gridCol w="841772">
                  <a:extLst>
                    <a:ext uri="{9D8B030D-6E8A-4147-A177-3AD203B41FA5}">
                      <a16:colId xmlns:a16="http://schemas.microsoft.com/office/drawing/2014/main" val="20004"/>
                    </a:ext>
                  </a:extLst>
                </a:gridCol>
              </a:tblGrid>
              <a:tr h="3333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endParaRPr kumimoji="0" lang="zh-CN" altLang="en-US" sz="1800" b="0" i="0" u="none" strike="noStrike" cap="none" normalizeH="0" baseline="0" dirty="0">
                        <a:ln>
                          <a:noFill/>
                        </a:ln>
                        <a:solidFill>
                          <a:schemeClr val="tx2"/>
                        </a:solidFill>
                        <a:effectLst/>
                        <a:latin typeface="Gill Sans MT" panose="020B0502020104020203" pitchFamily="34" charset="0"/>
                        <a:ea typeface="宋体" charset="-122"/>
                      </a:endParaRPr>
                    </a:p>
                  </a:txBody>
                  <a:tcPr marL="68580" marR="68580" marT="34290" marB="3429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1</a:t>
                      </a:r>
                      <a:endParaRPr kumimoji="0" lang="zh-CN" altLang="en-US" sz="1800" b="0" i="0" u="none" strike="noStrike" cap="none" normalizeH="0" baseline="-25000" dirty="0">
                        <a:ln>
                          <a:noFill/>
                        </a:ln>
                        <a:solidFill>
                          <a:schemeClr val="tx2"/>
                        </a:solidFill>
                        <a:effectLst/>
                        <a:latin typeface="Gill Sans MT" panose="020B0502020104020203" pitchFamily="34" charset="0"/>
                        <a:ea typeface="宋体" charset="-122"/>
                      </a:endParaRPr>
                    </a:p>
                  </a:txBody>
                  <a:tcPr marL="68580" marR="68580" marT="34290" marB="3429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2</a:t>
                      </a:r>
                    </a:p>
                  </a:txBody>
                  <a:tcPr marL="68580" marR="68580" marT="34290" marB="3429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3</a:t>
                      </a:r>
                    </a:p>
                  </a:txBody>
                  <a:tcPr marL="68580" marR="68580" marT="34290" marB="3429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4</a:t>
                      </a:r>
                    </a:p>
                  </a:txBody>
                  <a:tcPr marL="68580" marR="68580" marT="34290" marB="3429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4857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“Geometric  Classification”</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scalene</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isosceles, not equilateral</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equilateral</a:t>
                      </a:r>
                    </a:p>
                  </a:txBody>
                  <a:tcPr marL="68580" marR="68580"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invalid</a:t>
                      </a:r>
                    </a:p>
                  </a:txBody>
                  <a:tcPr marL="68580" marR="68580"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70448" name="Rectangle 112"/>
          <p:cNvSpPr>
            <a:spLocks noChangeArrowheads="1"/>
          </p:cNvSpPr>
          <p:nvPr/>
        </p:nvSpPr>
        <p:spPr bwMode="auto">
          <a:xfrm>
            <a:off x="1248966" y="2611713"/>
            <a:ext cx="6646069" cy="58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214313" indent="-214313" defTabSz="685800" eaLnBrk="0" fontAlgn="base" hangingPunct="0">
              <a:lnSpc>
                <a:spcPct val="90000"/>
              </a:lnSpc>
              <a:spcBef>
                <a:spcPct val="30000"/>
              </a:spcBef>
              <a:spcAft>
                <a:spcPct val="0"/>
              </a:spcAft>
              <a:buClrTx/>
              <a:buSzPct val="85000"/>
              <a:buFontTx/>
              <a:buChar char="•"/>
            </a:pPr>
            <a:r>
              <a:rPr lang="en-US" altLang="en-US" sz="1800" b="0" kern="1200" dirty="0">
                <a:solidFill>
                  <a:srgbClr val="FFFFFF"/>
                </a:solidFill>
                <a:latin typeface="Gill Sans MT" panose="020B0502020104020203" pitchFamily="34" charset="0"/>
                <a:ea typeface="+mn-ea"/>
                <a:cs typeface="+mn-cs"/>
              </a:rPr>
              <a:t>Equilateral is also isosceles !</a:t>
            </a:r>
          </a:p>
          <a:p>
            <a:pPr marL="214313" indent="-214313" defTabSz="685800" eaLnBrk="0" fontAlgn="base" hangingPunct="0">
              <a:lnSpc>
                <a:spcPct val="90000"/>
              </a:lnSpc>
              <a:spcBef>
                <a:spcPct val="30000"/>
              </a:spcBef>
              <a:spcAft>
                <a:spcPct val="0"/>
              </a:spcAft>
              <a:buClrTx/>
              <a:buSzPct val="85000"/>
              <a:buFontTx/>
              <a:buChar char="•"/>
            </a:pPr>
            <a:r>
              <a:rPr lang="en-US" altLang="en-US" sz="1800" b="0" kern="1200" dirty="0">
                <a:solidFill>
                  <a:srgbClr val="FFFFFF"/>
                </a:solidFill>
                <a:latin typeface="Gill Sans MT" panose="020B0502020104020203" pitchFamily="34" charset="0"/>
                <a:ea typeface="+mn-ea"/>
                <a:cs typeface="+mn-cs"/>
              </a:rPr>
              <a:t>We need to </a:t>
            </a:r>
            <a:r>
              <a:rPr lang="en-US" altLang="en-US" sz="1800" b="0" kern="1200" dirty="0">
                <a:solidFill>
                  <a:srgbClr val="FFFF00"/>
                </a:solidFill>
                <a:latin typeface="Gill Sans MT" panose="020B0502020104020203" pitchFamily="34" charset="0"/>
                <a:ea typeface="+mn-ea"/>
                <a:cs typeface="+mn-cs"/>
              </a:rPr>
              <a:t>refine</a:t>
            </a:r>
            <a:r>
              <a:rPr lang="en-US" altLang="en-US" sz="1800" b="0" kern="1200" dirty="0">
                <a:solidFill>
                  <a:srgbClr val="FFFFFF"/>
                </a:solidFill>
                <a:latin typeface="Gill Sans MT" panose="020B0502020104020203" pitchFamily="34" charset="0"/>
                <a:ea typeface="+mn-ea"/>
                <a:cs typeface="+mn-cs"/>
              </a:rPr>
              <a:t> the example to make characteristics valid</a:t>
            </a:r>
          </a:p>
        </p:txBody>
      </p:sp>
      <p:sp>
        <p:nvSpPr>
          <p:cNvPr id="270449" name="Text Box 113"/>
          <p:cNvSpPr txBox="1">
            <a:spLocks noChangeArrowheads="1"/>
          </p:cNvSpPr>
          <p:nvPr/>
        </p:nvSpPr>
        <p:spPr bwMode="auto">
          <a:xfrm>
            <a:off x="1771650" y="3414071"/>
            <a:ext cx="5600700" cy="36933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fontAlgn="base">
              <a:spcBef>
                <a:spcPct val="50000"/>
              </a:spcBef>
              <a:spcAft>
                <a:spcPct val="0"/>
              </a:spcAft>
              <a:buClrTx/>
            </a:pPr>
            <a:r>
              <a:rPr kumimoji="1" lang="en-US" altLang="zh-CN" sz="1800" b="0" u="sng" kern="1200" dirty="0">
                <a:solidFill>
                  <a:srgbClr val="FFFFFF"/>
                </a:solidFill>
                <a:latin typeface="Gill Sans MT" panose="020B0502020104020203" pitchFamily="34" charset="0"/>
                <a:ea typeface="楷体_GB2312" pitchFamily="49" charset="-122"/>
                <a:cs typeface="+mn-cs"/>
              </a:rPr>
              <a:t>Correct</a:t>
            </a:r>
            <a:r>
              <a:rPr kumimoji="1" lang="en-US" altLang="zh-CN" sz="1800" b="0" kern="1200" dirty="0">
                <a:solidFill>
                  <a:srgbClr val="FFFFFF"/>
                </a:solidFill>
                <a:latin typeface="Gill Sans MT" panose="020B0502020104020203" pitchFamily="34" charset="0"/>
                <a:ea typeface="楷体_GB2312" pitchFamily="49" charset="-122"/>
                <a:cs typeface="+mn-cs"/>
              </a:rPr>
              <a:t> Geometric Characterization of </a:t>
            </a:r>
            <a:r>
              <a:rPr kumimoji="1" lang="en-US" altLang="zh-CN" sz="1800" b="0" i="1" kern="1200" dirty="0" err="1">
                <a:solidFill>
                  <a:srgbClr val="FFFFFF"/>
                </a:solidFill>
                <a:latin typeface="Gill Sans MT" panose="020B0502020104020203" pitchFamily="34" charset="0"/>
                <a:ea typeface="楷体_GB2312" pitchFamily="49" charset="-122"/>
                <a:cs typeface="+mn-cs"/>
              </a:rPr>
              <a:t>triang</a:t>
            </a:r>
            <a:r>
              <a:rPr kumimoji="1" lang="en-US" altLang="zh-CN" sz="1800" b="0" kern="1200" dirty="0">
                <a:solidFill>
                  <a:srgbClr val="FFFFFF"/>
                </a:solidFill>
                <a:latin typeface="Gill Sans MT" panose="020B0502020104020203" pitchFamily="34" charset="0"/>
                <a:ea typeface="楷体_GB2312" pitchFamily="49" charset="-122"/>
                <a:cs typeface="+mn-cs"/>
              </a:rPr>
              <a:t>()’s Inputs</a:t>
            </a:r>
          </a:p>
        </p:txBody>
      </p:sp>
      <p:sp>
        <p:nvSpPr>
          <p:cNvPr id="19504" name="Oval 48"/>
          <p:cNvSpPr>
            <a:spLocks noChangeArrowheads="1"/>
          </p:cNvSpPr>
          <p:nvPr/>
        </p:nvSpPr>
        <p:spPr bwMode="auto">
          <a:xfrm>
            <a:off x="4607719" y="3991147"/>
            <a:ext cx="1482329" cy="664369"/>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pPr>
            <a:endParaRPr lang="en-US" altLang="en-US" sz="1500" kern="1200">
              <a:ea typeface="+mn-ea"/>
              <a:cs typeface="+mn-cs"/>
            </a:endParaRPr>
          </a:p>
        </p:txBody>
      </p:sp>
      <p:sp>
        <p:nvSpPr>
          <p:cNvPr id="20528"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13" name="TextBox 12"/>
          <p:cNvSpPr txBox="1"/>
          <p:nvPr/>
        </p:nvSpPr>
        <p:spPr>
          <a:xfrm>
            <a:off x="3343510" y="1889330"/>
            <a:ext cx="2491025" cy="738664"/>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i="1" kern="1200" dirty="0">
                <a:solidFill>
                  <a:srgbClr val="FFFFFF"/>
                </a:solidFill>
                <a:latin typeface="Gill Sans MT" panose="020B0502020104020203" pitchFamily="34" charset="0"/>
                <a:ea typeface="+mn-ea"/>
                <a:cs typeface="+mn-cs"/>
              </a:rPr>
              <a:t>What’s wrong with this partitioning?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270439"/>
                                        </p:tgtEl>
                                        <p:attrNameLst>
                                          <p:attrName>style.visibility</p:attrName>
                                        </p:attrNameLst>
                                      </p:cBhvr>
                                      <p:to>
                                        <p:strVal val="visible"/>
                                      </p:to>
                                    </p:set>
                                    <p:animEffect transition="in" filter="dissolve">
                                      <p:cBhvr>
                                        <p:cTn id="10" dur="500"/>
                                        <p:tgtEl>
                                          <p:spTgt spid="270439"/>
                                        </p:tgtEl>
                                      </p:cBhvr>
                                    </p:animEffect>
                                  </p:childTnLst>
                                </p:cTn>
                              </p:par>
                            </p:childTnLst>
                          </p:cTn>
                        </p:par>
                        <p:par>
                          <p:cTn id="11" fill="hold" nodeType="with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70448">
                                            <p:txEl>
                                              <p:pRg st="0" end="0"/>
                                            </p:txEl>
                                          </p:spTgt>
                                        </p:tgtEl>
                                        <p:attrNameLst>
                                          <p:attrName>style.visibility</p:attrName>
                                        </p:attrNameLst>
                                      </p:cBhvr>
                                      <p:to>
                                        <p:strVal val="visible"/>
                                      </p:to>
                                    </p:set>
                                    <p:animEffect transition="in" filter="wipe(left)">
                                      <p:cBhvr>
                                        <p:cTn id="23" dur="1000"/>
                                        <p:tgtEl>
                                          <p:spTgt spid="270448">
                                            <p:txEl>
                                              <p:pRg st="0" end="0"/>
                                            </p:txEl>
                                          </p:spTgt>
                                        </p:tgtEl>
                                      </p:cBhvr>
                                    </p:animEffect>
                                  </p:childTnLst>
                                </p:cTn>
                              </p:par>
                            </p:childTnLst>
                          </p:cTn>
                        </p:par>
                      </p:childTnLst>
                    </p:cTn>
                  </p:par>
                  <p:par>
                    <p:cTn id="24" fill="hold">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0448">
                                            <p:txEl>
                                              <p:pRg st="1" end="1"/>
                                            </p:txEl>
                                          </p:spTgt>
                                        </p:tgtEl>
                                        <p:attrNameLst>
                                          <p:attrName>style.visibility</p:attrName>
                                        </p:attrNameLst>
                                      </p:cBhvr>
                                      <p:to>
                                        <p:strVal val="visible"/>
                                      </p:to>
                                    </p:set>
                                    <p:animEffect transition="in" filter="wipe(left)">
                                      <p:cBhvr>
                                        <p:cTn id="28" dur="1000"/>
                                        <p:tgtEl>
                                          <p:spTgt spid="270448">
                                            <p:txEl>
                                              <p:pRg st="1" end="1"/>
                                            </p:txEl>
                                          </p:spTgt>
                                        </p:tgtEl>
                                      </p:cBhvr>
                                    </p:animEffect>
                                  </p:childTnLst>
                                </p:cTn>
                              </p:par>
                            </p:childTnLst>
                          </p:cTn>
                        </p:par>
                        <p:par>
                          <p:cTn id="29" fill="hold" nodeType="with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270449"/>
                                        </p:tgtEl>
                                        <p:attrNameLst>
                                          <p:attrName>style.visibility</p:attrName>
                                        </p:attrNameLst>
                                      </p:cBhvr>
                                      <p:to>
                                        <p:strVal val="visible"/>
                                      </p:to>
                                    </p:set>
                                    <p:animEffect transition="in" filter="dissolve">
                                      <p:cBhvr>
                                        <p:cTn id="32" dur="500"/>
                                        <p:tgtEl>
                                          <p:spTgt spid="270449"/>
                                        </p:tgtEl>
                                      </p:cBhvr>
                                    </p:animEffect>
                                  </p:childTnLst>
                                </p:cTn>
                              </p:par>
                              <p:par>
                                <p:cTn id="33" presetID="9" presetClass="entr" presetSubtype="0" fill="hold" nodeType="withEffect">
                                  <p:stCondLst>
                                    <p:cond delay="0"/>
                                  </p:stCondLst>
                                  <p:childTnLst>
                                    <p:set>
                                      <p:cBhvr>
                                        <p:cTn id="34" dur="1" fill="hold">
                                          <p:stCondLst>
                                            <p:cond delay="0"/>
                                          </p:stCondLst>
                                        </p:cTn>
                                        <p:tgtEl>
                                          <p:spTgt spid="270447"/>
                                        </p:tgtEl>
                                        <p:attrNameLst>
                                          <p:attrName>style.visibility</p:attrName>
                                        </p:attrNameLst>
                                      </p:cBhvr>
                                      <p:to>
                                        <p:strVal val="visible"/>
                                      </p:to>
                                    </p:set>
                                    <p:animEffect transition="in" filter="dissolve">
                                      <p:cBhvr>
                                        <p:cTn id="35" dur="500"/>
                                        <p:tgtEl>
                                          <p:spTgt spid="270447"/>
                                        </p:tgtEl>
                                      </p:cBhvr>
                                    </p:animEffect>
                                  </p:childTnLst>
                                </p:cTn>
                              </p:par>
                            </p:childTnLst>
                          </p:cTn>
                        </p:par>
                        <p:par>
                          <p:cTn id="36" fill="hold" nodeType="afterGroup">
                            <p:stCondLst>
                              <p:cond delay="1500"/>
                            </p:stCondLst>
                            <p:childTnLst>
                              <p:par>
                                <p:cTn id="37" presetID="55" presetClass="entr" presetSubtype="0" fill="hold" grpId="0" nodeType="afterEffect">
                                  <p:stCondLst>
                                    <p:cond delay="0"/>
                                  </p:stCondLst>
                                  <p:childTnLst>
                                    <p:set>
                                      <p:cBhvr>
                                        <p:cTn id="38" dur="1" fill="hold">
                                          <p:stCondLst>
                                            <p:cond delay="0"/>
                                          </p:stCondLst>
                                        </p:cTn>
                                        <p:tgtEl>
                                          <p:spTgt spid="19504"/>
                                        </p:tgtEl>
                                        <p:attrNameLst>
                                          <p:attrName>style.visibility</p:attrName>
                                        </p:attrNameLst>
                                      </p:cBhvr>
                                      <p:to>
                                        <p:strVal val="visible"/>
                                      </p:to>
                                    </p:set>
                                    <p:anim calcmode="lin" valueType="num">
                                      <p:cBhvr>
                                        <p:cTn id="39" dur="1000" fill="hold"/>
                                        <p:tgtEl>
                                          <p:spTgt spid="19504"/>
                                        </p:tgtEl>
                                        <p:attrNameLst>
                                          <p:attrName>ppt_w</p:attrName>
                                        </p:attrNameLst>
                                      </p:cBhvr>
                                      <p:tavLst>
                                        <p:tav tm="0">
                                          <p:val>
                                            <p:strVal val="#ppt_w*0.70"/>
                                          </p:val>
                                        </p:tav>
                                        <p:tav tm="100000">
                                          <p:val>
                                            <p:strVal val="#ppt_w"/>
                                          </p:val>
                                        </p:tav>
                                      </p:tavLst>
                                    </p:anim>
                                    <p:anim calcmode="lin" valueType="num">
                                      <p:cBhvr>
                                        <p:cTn id="40" dur="1000" fill="hold"/>
                                        <p:tgtEl>
                                          <p:spTgt spid="19504"/>
                                        </p:tgtEl>
                                        <p:attrNameLst>
                                          <p:attrName>ppt_h</p:attrName>
                                        </p:attrNameLst>
                                      </p:cBhvr>
                                      <p:tavLst>
                                        <p:tav tm="0">
                                          <p:val>
                                            <p:strVal val="#ppt_h"/>
                                          </p:val>
                                        </p:tav>
                                        <p:tav tm="100000">
                                          <p:val>
                                            <p:strVal val="#ppt_h"/>
                                          </p:val>
                                        </p:tav>
                                      </p:tavLst>
                                    </p:anim>
                                    <p:animEffect transition="in" filter="fade">
                                      <p:cBhvr>
                                        <p:cTn id="41" dur="1000"/>
                                        <p:tgtEl>
                                          <p:spTgt spid="1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270448" grpId="0" build="p"/>
      <p:bldP spid="270449" grpId="0" animBg="1"/>
      <p:bldP spid="19504" grpId="0"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2253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530C00A6-DE77-4794-8DAC-0CEE29B98B07}"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19</a:t>
            </a:fld>
            <a:endParaRPr lang="en-US" altLang="en-US" sz="675" b="0" kern="1200">
              <a:solidFill>
                <a:srgbClr val="FFFFFF"/>
              </a:solidFill>
              <a:latin typeface="Arial" charset="0"/>
              <a:ea typeface="+mn-ea"/>
              <a:cs typeface="Arial" charset="0"/>
            </a:endParaRPr>
          </a:p>
        </p:txBody>
      </p:sp>
      <p:sp>
        <p:nvSpPr>
          <p:cNvPr id="22532" name="Rectangle 2"/>
          <p:cNvSpPr>
            <a:spLocks noGrp="1" noChangeArrowheads="1"/>
          </p:cNvSpPr>
          <p:nvPr>
            <p:ph type="title" idx="4294967295"/>
          </p:nvPr>
        </p:nvSpPr>
        <p:spPr/>
        <p:txBody>
          <a:bodyPr/>
          <a:lstStyle/>
          <a:p>
            <a:r>
              <a:rPr lang="en-US" altLang="en-US" dirty="0"/>
              <a:t>Yet another </a:t>
            </a:r>
            <a:r>
              <a:rPr lang="en-US" altLang="en-US" dirty="0" err="1"/>
              <a:t>triang</a:t>
            </a:r>
            <a:r>
              <a:rPr lang="en-US" altLang="en-US" dirty="0"/>
              <a:t>() IDM</a:t>
            </a:r>
          </a:p>
        </p:txBody>
      </p:sp>
      <p:sp>
        <p:nvSpPr>
          <p:cNvPr id="22533" name="Rectangle 3"/>
          <p:cNvSpPr>
            <a:spLocks noGrp="1" noChangeArrowheads="1"/>
          </p:cNvSpPr>
          <p:nvPr>
            <p:ph type="body" sz="half" idx="4294967295"/>
          </p:nvPr>
        </p:nvSpPr>
        <p:spPr>
          <a:xfrm>
            <a:off x="1246585" y="716420"/>
            <a:ext cx="6646069" cy="632222"/>
          </a:xfrm>
        </p:spPr>
        <p:txBody>
          <a:bodyPr/>
          <a:lstStyle/>
          <a:p>
            <a:r>
              <a:rPr lang="en-US" altLang="en-US" dirty="0"/>
              <a:t>A </a:t>
            </a:r>
            <a:r>
              <a:rPr lang="en-US" altLang="en-US" dirty="0">
                <a:solidFill>
                  <a:schemeClr val="tx2"/>
                </a:solidFill>
              </a:rPr>
              <a:t>different approach</a:t>
            </a:r>
            <a:r>
              <a:rPr lang="en-US" altLang="en-US" dirty="0"/>
              <a:t> would be to break the geometric characterization into four separate characteristics</a:t>
            </a:r>
          </a:p>
        </p:txBody>
      </p:sp>
      <p:sp>
        <p:nvSpPr>
          <p:cNvPr id="270340" name="Text Box 4"/>
          <p:cNvSpPr txBox="1">
            <a:spLocks noChangeArrowheads="1"/>
          </p:cNvSpPr>
          <p:nvPr/>
        </p:nvSpPr>
        <p:spPr bwMode="auto">
          <a:xfrm>
            <a:off x="2106216" y="1370073"/>
            <a:ext cx="4914900" cy="36933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fontAlgn="base">
              <a:spcBef>
                <a:spcPct val="50000"/>
              </a:spcBef>
              <a:spcAft>
                <a:spcPct val="0"/>
              </a:spcAft>
              <a:buClrTx/>
            </a:pPr>
            <a:r>
              <a:rPr kumimoji="1" lang="en-US" altLang="zh-CN" sz="1800" b="0" u="sng" kern="1200" dirty="0">
                <a:solidFill>
                  <a:srgbClr val="FFFFFF"/>
                </a:solidFill>
                <a:latin typeface="Gill Sans MT" panose="020B0502020104020203" pitchFamily="34" charset="0"/>
                <a:ea typeface="楷体_GB2312" pitchFamily="49" charset="-122"/>
                <a:cs typeface="+mn-cs"/>
              </a:rPr>
              <a:t>Four</a:t>
            </a:r>
            <a:r>
              <a:rPr kumimoji="1" lang="en-US" altLang="zh-CN" sz="1800" b="0" kern="1200" dirty="0">
                <a:solidFill>
                  <a:srgbClr val="FFFFFF"/>
                </a:solidFill>
                <a:latin typeface="Gill Sans MT" panose="020B0502020104020203" pitchFamily="34" charset="0"/>
                <a:ea typeface="楷体_GB2312" pitchFamily="49" charset="-122"/>
                <a:cs typeface="+mn-cs"/>
              </a:rPr>
              <a:t> Characteristics for </a:t>
            </a:r>
            <a:r>
              <a:rPr kumimoji="1" lang="en-US" altLang="zh-CN" sz="1800" b="0" i="1" kern="1200" dirty="0" err="1">
                <a:solidFill>
                  <a:srgbClr val="FFFFFF"/>
                </a:solidFill>
                <a:latin typeface="Gill Sans MT" panose="020B0502020104020203" pitchFamily="34" charset="0"/>
                <a:ea typeface="楷体_GB2312" pitchFamily="49" charset="-122"/>
                <a:cs typeface="+mn-cs"/>
              </a:rPr>
              <a:t>triang</a:t>
            </a:r>
            <a:r>
              <a:rPr kumimoji="1" lang="en-US" altLang="zh-CN" sz="1800" b="0" kern="1200" dirty="0">
                <a:solidFill>
                  <a:srgbClr val="FFFFFF"/>
                </a:solidFill>
                <a:latin typeface="Gill Sans MT" panose="020B0502020104020203" pitchFamily="34" charset="0"/>
                <a:ea typeface="楷体_GB2312" pitchFamily="49" charset="-122"/>
                <a:cs typeface="+mn-cs"/>
              </a:rPr>
              <a:t>()</a:t>
            </a:r>
            <a:endParaRPr kumimoji="1" lang="en-US" altLang="zh-CN" sz="1800" b="0" i="1" kern="1200" dirty="0">
              <a:solidFill>
                <a:srgbClr val="FFFFFF"/>
              </a:solidFill>
              <a:latin typeface="Gill Sans MT" panose="020B0502020104020203" pitchFamily="34" charset="0"/>
              <a:ea typeface="楷体_GB2312" pitchFamily="49" charset="-122"/>
              <a:cs typeface="+mn-cs"/>
            </a:endParaRPr>
          </a:p>
        </p:txBody>
      </p:sp>
      <p:graphicFrame>
        <p:nvGraphicFramePr>
          <p:cNvPr id="77924" name="Group 100"/>
          <p:cNvGraphicFramePr>
            <a:graphicFrameLocks noGrp="1"/>
          </p:cNvGraphicFramePr>
          <p:nvPr>
            <p:extLst>
              <p:ext uri="{D42A27DB-BD31-4B8C-83A1-F6EECF244321}">
                <p14:modId xmlns:p14="http://schemas.microsoft.com/office/powerpoint/2010/main" val="3243579391"/>
              </p:ext>
            </p:extLst>
          </p:nvPr>
        </p:nvGraphicFramePr>
        <p:xfrm>
          <a:off x="2992041" y="1710592"/>
          <a:ext cx="3132535" cy="2047875"/>
        </p:xfrm>
        <a:graphic>
          <a:graphicData uri="http://schemas.openxmlformats.org/drawingml/2006/table">
            <a:tbl>
              <a:tblPr/>
              <a:tblGrid>
                <a:gridCol w="1522809">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tblGrid>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Characteristic</a:t>
                      </a:r>
                      <a:endParaRPr kumimoji="0" lang="zh-CN" altLang="en-US" sz="1800" b="0" i="0" u="none" strike="noStrike" cap="none" normalizeH="0" baseline="0" dirty="0">
                        <a:ln>
                          <a:noFill/>
                        </a:ln>
                        <a:solidFill>
                          <a:schemeClr val="tx2"/>
                        </a:solidFill>
                        <a:effectLst/>
                        <a:latin typeface="Gill Sans MT" panose="020B0502020104020203" pitchFamily="34" charset="0"/>
                        <a:ea typeface="宋体" charset="-122"/>
                      </a:endParaRP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a:ln>
                            <a:noFill/>
                          </a:ln>
                          <a:solidFill>
                            <a:schemeClr val="tx2"/>
                          </a:solidFill>
                          <a:effectLst/>
                          <a:latin typeface="Gill Sans MT" panose="020B0502020104020203" pitchFamily="34" charset="0"/>
                          <a:ea typeface="宋体" charset="-122"/>
                        </a:rPr>
                        <a:t>1</a:t>
                      </a:r>
                      <a:endParaRPr kumimoji="0" lang="zh-CN" altLang="en-US" sz="1800" b="0" i="0" u="none" strike="noStrike" cap="none" normalizeH="0" baseline="-25000">
                        <a:ln>
                          <a:noFill/>
                        </a:ln>
                        <a:solidFill>
                          <a:schemeClr val="tx2"/>
                        </a:solidFill>
                        <a:effectLst/>
                        <a:latin typeface="Gill Sans MT" panose="020B0502020104020203" pitchFamily="34" charset="0"/>
                        <a:ea typeface="宋体" charset="-122"/>
                      </a:endParaRP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800" b="0" i="0" u="none" strike="noStrike" cap="none" normalizeH="0" baseline="0" dirty="0">
                          <a:ln>
                            <a:noFill/>
                          </a:ln>
                          <a:solidFill>
                            <a:schemeClr val="tx2"/>
                          </a:solidFill>
                          <a:effectLst/>
                          <a:latin typeface="Gill Sans MT" panose="020B0502020104020203" pitchFamily="34" charset="0"/>
                          <a:ea typeface="宋体" charset="-122"/>
                        </a:rPr>
                        <a:t>b</a:t>
                      </a:r>
                      <a:r>
                        <a:rPr kumimoji="0" lang="en-US" altLang="zh-CN" sz="1800" b="0" i="0" u="none" strike="noStrike" cap="none" normalizeH="0" baseline="-25000" dirty="0">
                          <a:ln>
                            <a:noFill/>
                          </a:ln>
                          <a:solidFill>
                            <a:schemeClr val="tx2"/>
                          </a:solidFill>
                          <a:effectLst/>
                          <a:latin typeface="Gill Sans MT" panose="020B0502020104020203" pitchFamily="34" charset="0"/>
                          <a:ea typeface="宋体" charset="-122"/>
                        </a:rPr>
                        <a:t>2</a:t>
                      </a:r>
                    </a:p>
                  </a:txBody>
                  <a:tcPr marL="68580" marR="68580" marT="34290" marB="3429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1</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“Scalene”</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False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2</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“Isosceles”</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False</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a:ln>
                            <a:noFill/>
                          </a:ln>
                          <a:solidFill>
                            <a:schemeClr val="tx1"/>
                          </a:solidFill>
                          <a:effectLst/>
                          <a:latin typeface="Gill Sans MT" panose="020B0502020104020203" pitchFamily="34" charset="0"/>
                          <a:ea typeface="宋体" charset="-122"/>
                        </a:rPr>
                        <a:t>3</a:t>
                      </a: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 = “Equilateral”</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True</a:t>
                      </a:r>
                      <a:endParaRPr kumimoji="0" 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False</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40957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q</a:t>
                      </a:r>
                      <a:r>
                        <a:rPr kumimoji="0" lang="en-US" altLang="zh-CN" sz="1500" b="0" i="0" u="none" strike="noStrike" cap="none" normalizeH="0" baseline="-25000" dirty="0">
                          <a:ln>
                            <a:noFill/>
                          </a:ln>
                          <a:solidFill>
                            <a:schemeClr val="tx1"/>
                          </a:solidFill>
                          <a:effectLst/>
                          <a:latin typeface="Gill Sans MT" panose="020B0502020104020203" pitchFamily="34" charset="0"/>
                          <a:ea typeface="宋体" charset="-122"/>
                        </a:rPr>
                        <a:t>4</a:t>
                      </a: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 = “Valid”</a:t>
                      </a:r>
                      <a:endParaRPr kumimoji="0" lang="zh-CN" altLang="en-US" sz="1500" b="0" i="0" u="none" strike="noStrike" cap="none" normalizeH="0" baseline="0" dirty="0">
                        <a:ln>
                          <a:noFill/>
                        </a:ln>
                        <a:solidFill>
                          <a:schemeClr val="tx1"/>
                        </a:solidFill>
                        <a:effectLst/>
                        <a:latin typeface="Gill Sans MT" panose="020B0502020104020203" pitchFamily="34" charset="0"/>
                        <a:ea typeface="宋体"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a:ln>
                            <a:noFill/>
                          </a:ln>
                          <a:solidFill>
                            <a:schemeClr val="tx1"/>
                          </a:solidFill>
                          <a:effectLst/>
                          <a:latin typeface="Gill Sans MT" panose="020B0502020104020203" pitchFamily="34" charset="0"/>
                          <a:ea typeface="宋体" charset="-122"/>
                        </a:rPr>
                        <a:t>True</a:t>
                      </a:r>
                      <a:endParaRPr kumimoji="0" lang="zh-CN" altLang="en-US" sz="1500" b="0" i="0" u="none" strike="noStrike" cap="none" normalizeH="0" baseline="0">
                        <a:ln>
                          <a:noFill/>
                        </a:ln>
                        <a:solidFill>
                          <a:schemeClr val="tx1"/>
                        </a:solidFill>
                        <a:effectLst/>
                        <a:latin typeface="Gill Sans MT" panose="020B0502020104020203" pitchFamily="34" charset="0"/>
                        <a:ea typeface="宋体"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1500" b="0" i="0" u="none" strike="noStrike" cap="none" normalizeH="0" baseline="0" dirty="0">
                          <a:ln>
                            <a:noFill/>
                          </a:ln>
                          <a:solidFill>
                            <a:schemeClr val="tx1"/>
                          </a:solidFill>
                          <a:effectLst/>
                          <a:latin typeface="Gill Sans MT" panose="020B0502020104020203" pitchFamily="34" charset="0"/>
                          <a:ea typeface="宋体" charset="-122"/>
                        </a:rPr>
                        <a:t>False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77926" name="Rectangle 3"/>
          <p:cNvSpPr>
            <a:spLocks noChangeArrowheads="1"/>
          </p:cNvSpPr>
          <p:nvPr/>
        </p:nvSpPr>
        <p:spPr bwMode="auto">
          <a:xfrm>
            <a:off x="1246585" y="3876339"/>
            <a:ext cx="6646069" cy="81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214313" indent="-214313" defTabSz="685800" eaLnBrk="0" fontAlgn="base" hangingPunct="0">
              <a:lnSpc>
                <a:spcPct val="90000"/>
              </a:lnSpc>
              <a:spcBef>
                <a:spcPct val="30000"/>
              </a:spcBef>
              <a:spcAft>
                <a:spcPct val="0"/>
              </a:spcAft>
              <a:buClrTx/>
              <a:buSzPct val="85000"/>
              <a:buFontTx/>
              <a:buChar char="•"/>
            </a:pPr>
            <a:r>
              <a:rPr lang="en-US" altLang="en-US" sz="1800" b="0" kern="1200" dirty="0">
                <a:solidFill>
                  <a:srgbClr val="FFFFFF"/>
                </a:solidFill>
                <a:latin typeface="Gill Sans MT" panose="020B0502020104020203" pitchFamily="34" charset="0"/>
                <a:ea typeface="+mn-ea"/>
                <a:cs typeface="+mn-cs"/>
              </a:rPr>
              <a:t>Use </a:t>
            </a:r>
            <a:r>
              <a:rPr lang="en-US" altLang="en-US" sz="1800" b="0" kern="1200" dirty="0">
                <a:solidFill>
                  <a:srgbClr val="FFFF00"/>
                </a:solidFill>
                <a:latin typeface="Gill Sans MT" panose="020B0502020104020203" pitchFamily="34" charset="0"/>
                <a:ea typeface="+mn-ea"/>
                <a:cs typeface="+mn-cs"/>
              </a:rPr>
              <a:t>constraints</a:t>
            </a:r>
            <a:r>
              <a:rPr lang="en-US" altLang="en-US" sz="1800" b="0" kern="1200" dirty="0">
                <a:solidFill>
                  <a:srgbClr val="FFFFFF"/>
                </a:solidFill>
                <a:latin typeface="Gill Sans MT" panose="020B0502020104020203" pitchFamily="34" charset="0"/>
                <a:ea typeface="+mn-ea"/>
                <a:cs typeface="+mn-cs"/>
              </a:rPr>
              <a:t> to ensure that</a:t>
            </a:r>
          </a:p>
          <a:p>
            <a:pPr marL="557213" lvl="1" indent="-214313" defTabSz="685800" eaLnBrk="0" fontAlgn="base" hangingPunct="0">
              <a:lnSpc>
                <a:spcPct val="90000"/>
              </a:lnSpc>
              <a:spcBef>
                <a:spcPct val="30000"/>
              </a:spcBef>
              <a:spcAft>
                <a:spcPct val="0"/>
              </a:spcAft>
              <a:buClrTx/>
              <a:buSzPct val="100000"/>
              <a:buFontTx/>
              <a:buChar char="–"/>
            </a:pPr>
            <a:r>
              <a:rPr lang="en-US" altLang="en-US" sz="1500" b="0" kern="1200" dirty="0">
                <a:solidFill>
                  <a:srgbClr val="FFFF00"/>
                </a:solidFill>
                <a:latin typeface="Gill Sans MT" panose="020B0502020104020203" pitchFamily="34" charset="0"/>
                <a:ea typeface="+mn-ea"/>
                <a:cs typeface="+mn-cs"/>
              </a:rPr>
              <a:t>Equilateral</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True</a:t>
            </a:r>
            <a:r>
              <a:rPr lang="en-US" altLang="en-US" sz="1500" b="0" kern="1200" dirty="0">
                <a:solidFill>
                  <a:srgbClr val="FFFFFF"/>
                </a:solidFill>
                <a:latin typeface="Gill Sans MT" panose="020B0502020104020203" pitchFamily="34" charset="0"/>
                <a:ea typeface="+mn-ea"/>
                <a:cs typeface="+mn-cs"/>
              </a:rPr>
              <a:t> implies </a:t>
            </a:r>
            <a:r>
              <a:rPr lang="en-US" altLang="en-US" sz="1500" b="0" kern="1200" dirty="0">
                <a:solidFill>
                  <a:srgbClr val="FFFF00"/>
                </a:solidFill>
                <a:latin typeface="Gill Sans MT" panose="020B0502020104020203" pitchFamily="34" charset="0"/>
                <a:ea typeface="+mn-ea"/>
                <a:cs typeface="+mn-cs"/>
              </a:rPr>
              <a:t>Isosceles</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True</a:t>
            </a:r>
          </a:p>
          <a:p>
            <a:pPr marL="557213" lvl="1" indent="-214313" defTabSz="685800" eaLnBrk="0" fontAlgn="base" hangingPunct="0">
              <a:lnSpc>
                <a:spcPct val="90000"/>
              </a:lnSpc>
              <a:spcBef>
                <a:spcPct val="30000"/>
              </a:spcBef>
              <a:spcAft>
                <a:spcPct val="0"/>
              </a:spcAft>
              <a:buClrTx/>
              <a:buSzPct val="100000"/>
              <a:buFontTx/>
              <a:buChar char="–"/>
            </a:pPr>
            <a:r>
              <a:rPr lang="en-US" altLang="en-US" sz="1500" b="0" kern="1200" dirty="0">
                <a:solidFill>
                  <a:srgbClr val="FFFF00"/>
                </a:solidFill>
                <a:latin typeface="Gill Sans MT" panose="020B0502020104020203" pitchFamily="34" charset="0"/>
                <a:ea typeface="+mn-ea"/>
                <a:cs typeface="+mn-cs"/>
              </a:rPr>
              <a:t>Valid</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False</a:t>
            </a:r>
            <a:r>
              <a:rPr lang="en-US" altLang="en-US" sz="1500" b="0" kern="1200" dirty="0">
                <a:solidFill>
                  <a:srgbClr val="FFFFFF"/>
                </a:solidFill>
                <a:latin typeface="Gill Sans MT" panose="020B0502020104020203" pitchFamily="34" charset="0"/>
                <a:ea typeface="+mn-ea"/>
                <a:cs typeface="+mn-cs"/>
              </a:rPr>
              <a:t> implies </a:t>
            </a:r>
            <a:r>
              <a:rPr lang="en-US" altLang="en-US" sz="1500" b="0" kern="1200" dirty="0">
                <a:solidFill>
                  <a:srgbClr val="FFFF00"/>
                </a:solidFill>
                <a:latin typeface="Gill Sans MT" panose="020B0502020104020203" pitchFamily="34" charset="0"/>
                <a:ea typeface="+mn-ea"/>
                <a:cs typeface="+mn-cs"/>
              </a:rPr>
              <a:t>Scalene</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Isosceles</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Equilateral</a:t>
            </a:r>
            <a:r>
              <a:rPr lang="en-US" altLang="en-US" sz="1500" b="0" kern="1200" dirty="0">
                <a:solidFill>
                  <a:srgbClr val="FFFFFF"/>
                </a:solidFill>
                <a:latin typeface="Gill Sans MT" panose="020B0502020104020203" pitchFamily="34" charset="0"/>
                <a:ea typeface="+mn-ea"/>
                <a:cs typeface="+mn-cs"/>
              </a:rPr>
              <a:t> = </a:t>
            </a:r>
            <a:r>
              <a:rPr lang="en-US" altLang="en-US" sz="1500" b="0" kern="1200" dirty="0">
                <a:solidFill>
                  <a:srgbClr val="FFFF00"/>
                </a:solidFill>
                <a:latin typeface="Gill Sans MT" panose="020B0502020104020203" pitchFamily="34" charset="0"/>
                <a:ea typeface="+mn-ea"/>
                <a:cs typeface="+mn-cs"/>
              </a:rPr>
              <a:t>False</a:t>
            </a:r>
          </a:p>
        </p:txBody>
      </p:sp>
      <p:sp>
        <p:nvSpPr>
          <p:cNvPr id="2256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116-04E0-0E48-8DA8-86C77C1EAA7B}"/>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C3B5A507-E1FF-2249-99DD-5E06E1732E45}"/>
              </a:ext>
            </a:extLst>
          </p:cNvPr>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a:extLst>
              <a:ext uri="{FF2B5EF4-FFF2-40B4-BE49-F238E27FC236}">
                <a16:creationId xmlns:a16="http://schemas.microsoft.com/office/drawing/2014/main" id="{B56B96CC-697A-5D49-9B7E-9A25D66FA71F}"/>
              </a:ext>
            </a:extLst>
          </p:cNvPr>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a:extLst>
              <a:ext uri="{FF2B5EF4-FFF2-40B4-BE49-F238E27FC236}">
                <a16:creationId xmlns:a16="http://schemas.microsoft.com/office/drawing/2014/main" id="{493774D2-DF5B-3247-BF46-4437ABEC7DFC}"/>
              </a:ext>
            </a:extLst>
          </p:cNvPr>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a:t>
            </a:fld>
            <a:endParaRPr lang="en-US" kern="1200">
              <a:solidFill>
                <a:srgbClr val="FFFFFF"/>
              </a:solidFill>
              <a:ea typeface="+mn-ea"/>
            </a:endParaRPr>
          </a:p>
        </p:txBody>
      </p:sp>
      <p:sp>
        <p:nvSpPr>
          <p:cNvPr id="9" name="Content Placeholder 2">
            <a:extLst>
              <a:ext uri="{FF2B5EF4-FFF2-40B4-BE49-F238E27FC236}">
                <a16:creationId xmlns:a16="http://schemas.microsoft.com/office/drawing/2014/main" id="{531DA911-20E6-FC81-8743-04DBDD266DD2}"/>
              </a:ext>
            </a:extLst>
          </p:cNvPr>
          <p:cNvSpPr>
            <a:spLocks noGrp="1"/>
          </p:cNvSpPr>
          <p:nvPr>
            <p:ph idx="1"/>
          </p:nvPr>
        </p:nvSpPr>
        <p:spPr>
          <a:xfrm>
            <a:off x="0" y="606069"/>
            <a:ext cx="9144000" cy="4237193"/>
          </a:xfrm>
        </p:spPr>
        <p:txBody>
          <a:bodyPr>
            <a:normAutofit fontScale="92500" lnSpcReduction="10000"/>
          </a:bodyPr>
          <a:lstStyle/>
          <a:p>
            <a:r>
              <a:rPr lang="en-US" sz="2400" dirty="0">
                <a:solidFill>
                  <a:schemeClr val="accent4">
                    <a:lumMod val="50000"/>
                  </a:schemeClr>
                </a:solidFill>
              </a:rPr>
              <a:t>Quiz 4 review</a:t>
            </a:r>
          </a:p>
          <a:p>
            <a:r>
              <a:rPr lang="en-US" sz="2400" dirty="0"/>
              <a:t>Quiz 5 (please be sure to put your name exactly as it appears on Blackboard -- first name(s) then last name(s), you will lose points otherwise)</a:t>
            </a:r>
          </a:p>
          <a:p>
            <a:r>
              <a:rPr lang="en-US" sz="2400" dirty="0"/>
              <a:t>Extra credit, anonymous survey now available on Blackboard – </a:t>
            </a:r>
            <a:br>
              <a:rPr lang="en-US" sz="2400" dirty="0"/>
            </a:br>
            <a:r>
              <a:rPr lang="en-US" sz="2400" dirty="0"/>
              <a:t>Due before </a:t>
            </a:r>
            <a:r>
              <a:rPr lang="en-US" sz="2400" b="1" dirty="0"/>
              <a:t>Wednesday, October 11</a:t>
            </a:r>
            <a:r>
              <a:rPr lang="en-US" sz="2400" b="1" baseline="30000" dirty="0"/>
              <a:t>th</a:t>
            </a:r>
            <a:r>
              <a:rPr lang="en-US" sz="2400" b="1" dirty="0"/>
              <a:t> 11:59PM</a:t>
            </a:r>
          </a:p>
          <a:p>
            <a:r>
              <a:rPr lang="en-US" sz="2400" dirty="0">
                <a:solidFill>
                  <a:schemeClr val="tx1"/>
                </a:solidFill>
              </a:rPr>
              <a:t>Questions for Assignment 4</a:t>
            </a:r>
          </a:p>
          <a:p>
            <a:pPr lvl="1"/>
            <a:r>
              <a:rPr lang="en-US" sz="2000" dirty="0">
                <a:solidFill>
                  <a:schemeClr val="tx1"/>
                </a:solidFill>
                <a:hlinkClick r:id="rId3">
                  <a:extLst>
                    <a:ext uri="{A12FA001-AC4F-418D-AE19-62706E023703}">
                      <ahyp:hlinkClr xmlns:ahyp="http://schemas.microsoft.com/office/drawing/2018/hyperlinkcolor" val="tx"/>
                    </a:ext>
                  </a:extLst>
                </a:hlinkClick>
              </a:rPr>
              <a:t>https://cs.gmu.edu/~winglam/classes/637/assigns/assign04.html</a:t>
            </a:r>
            <a:r>
              <a:rPr lang="en-US" sz="2000" dirty="0">
                <a:solidFill>
                  <a:schemeClr val="tx1"/>
                </a:solidFill>
              </a:rPr>
              <a:t> </a:t>
            </a:r>
            <a:endParaRPr lang="en-US" sz="2100" dirty="0">
              <a:solidFill>
                <a:schemeClr val="tx1"/>
              </a:solidFill>
            </a:endParaRPr>
          </a:p>
          <a:p>
            <a:r>
              <a:rPr lang="en-US" sz="2400" dirty="0">
                <a:solidFill>
                  <a:schemeClr val="tx1"/>
                </a:solidFill>
              </a:rPr>
              <a:t>Lecture on Chapter 6.1 input space partitioning</a:t>
            </a:r>
          </a:p>
          <a:p>
            <a:r>
              <a:rPr lang="en-US" sz="2400" dirty="0">
                <a:solidFill>
                  <a:schemeClr val="tx1"/>
                </a:solidFill>
              </a:rPr>
              <a:t>15min break</a:t>
            </a:r>
          </a:p>
          <a:p>
            <a:r>
              <a:rPr lang="en-US" sz="2400" dirty="0">
                <a:solidFill>
                  <a:schemeClr val="tx1"/>
                </a:solidFill>
              </a:rPr>
              <a:t>Lecture on Chapter 6.2 input space partitioning</a:t>
            </a:r>
          </a:p>
          <a:p>
            <a:r>
              <a:rPr lang="en-US" sz="2400" dirty="0">
                <a:solidFill>
                  <a:schemeClr val="tx1"/>
                </a:solidFill>
              </a:rPr>
              <a:t>Lecture on Chapter 7.1 Overview Graph Coverage Criteria</a:t>
            </a:r>
          </a:p>
          <a:p>
            <a:r>
              <a:rPr lang="en-US" sz="2400" dirty="0"/>
              <a:t>Passing back all quiz retakes and quiz 4</a:t>
            </a:r>
            <a:endParaRPr lang="en-US" sz="2400" dirty="0">
              <a:solidFill>
                <a:schemeClr val="tx1"/>
              </a:solidFill>
            </a:endParaRPr>
          </a:p>
        </p:txBody>
      </p:sp>
    </p:spTree>
    <p:extLst>
      <p:ext uri="{BB962C8B-B14F-4D97-AF65-F5344CB8AC3E}">
        <p14:creationId xmlns:p14="http://schemas.microsoft.com/office/powerpoint/2010/main" val="196132407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20</a:t>
            </a:fld>
            <a:endParaRPr lang="en-US" kern="1200">
              <a:solidFill>
                <a:srgbClr val="FFFFFF"/>
              </a:solidFill>
              <a:ea typeface="+mn-ea"/>
            </a:endParaRPr>
          </a:p>
        </p:txBody>
      </p:sp>
      <p:sp>
        <p:nvSpPr>
          <p:cNvPr id="9" name="TextBox 8"/>
          <p:cNvSpPr txBox="1"/>
          <p:nvPr/>
        </p:nvSpPr>
        <p:spPr>
          <a:xfrm>
            <a:off x="2119218" y="1265324"/>
            <a:ext cx="4948879" cy="1061829"/>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Which two properties must be satisfied for an input domain to be properly partitioned? </a:t>
            </a:r>
          </a:p>
        </p:txBody>
      </p:sp>
      <p:sp>
        <p:nvSpPr>
          <p:cNvPr id="10" name="TextBox 9"/>
          <p:cNvSpPr txBox="1"/>
          <p:nvPr/>
        </p:nvSpPr>
        <p:spPr>
          <a:xfrm>
            <a:off x="2962662" y="629064"/>
            <a:ext cx="3429001"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Proper partitioning?</a:t>
            </a:r>
          </a:p>
        </p:txBody>
      </p:sp>
      <p:sp>
        <p:nvSpPr>
          <p:cNvPr id="12" name="Rectangle 3">
            <a:extLst>
              <a:ext uri="{FF2B5EF4-FFF2-40B4-BE49-F238E27FC236}">
                <a16:creationId xmlns:a16="http://schemas.microsoft.com/office/drawing/2014/main" id="{DAB4BA0F-4104-804C-948D-03D3CFC3A4CF}"/>
              </a:ext>
            </a:extLst>
          </p:cNvPr>
          <p:cNvSpPr txBox="1">
            <a:spLocks noChangeArrowheads="1"/>
          </p:cNvSpPr>
          <p:nvPr/>
        </p:nvSpPr>
        <p:spPr bwMode="auto">
          <a:xfrm>
            <a:off x="467519" y="2214613"/>
            <a:ext cx="6650831" cy="257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9056" tIns="34529" rIns="69056" bIns="34529"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342900" indent="-342900" defTabSz="685800">
              <a:spcBef>
                <a:spcPts val="1350"/>
              </a:spcBef>
              <a:buClrTx/>
              <a:buFontTx/>
              <a:buChar char="•"/>
            </a:pPr>
            <a:r>
              <a:rPr kumimoji="1" lang="en-US" altLang="zh-CN" sz="2100" i="1" dirty="0">
                <a:solidFill>
                  <a:srgbClr val="FFFFFF"/>
                </a:solidFill>
                <a:ea typeface="宋体" charset="-122"/>
              </a:rPr>
              <a:t>Domain</a:t>
            </a:r>
            <a:r>
              <a:rPr kumimoji="1" lang="en-US" altLang="zh-CN" sz="2100" dirty="0">
                <a:solidFill>
                  <a:srgbClr val="FFFFFF"/>
                </a:solidFill>
                <a:ea typeface="宋体" charset="-122"/>
              </a:rPr>
              <a:t> </a:t>
            </a:r>
            <a:r>
              <a:rPr kumimoji="1" lang="en-US" altLang="zh-CN" sz="2100" i="1" dirty="0">
                <a:solidFill>
                  <a:srgbClr val="FFFF00"/>
                </a:solidFill>
                <a:ea typeface="宋体" charset="-122"/>
              </a:rPr>
              <a:t>D</a:t>
            </a:r>
          </a:p>
          <a:p>
            <a:pPr marL="342900" indent="-342900" defTabSz="685800">
              <a:spcBef>
                <a:spcPts val="1350"/>
              </a:spcBef>
              <a:buClrTx/>
              <a:buFontTx/>
              <a:buChar char="•"/>
            </a:pPr>
            <a:r>
              <a:rPr kumimoji="1" lang="en-US" altLang="zh-CN" sz="2100" i="1" dirty="0">
                <a:solidFill>
                  <a:srgbClr val="FFFFFF"/>
                </a:solidFill>
                <a:ea typeface="宋体" charset="-122"/>
              </a:rPr>
              <a:t>Partition scheme</a:t>
            </a:r>
            <a:r>
              <a:rPr kumimoji="1" lang="en-US" altLang="zh-CN" sz="2100" dirty="0">
                <a:solidFill>
                  <a:srgbClr val="FFFFFF"/>
                </a:solidFill>
                <a:ea typeface="宋体" charset="-122"/>
              </a:rPr>
              <a:t> </a:t>
            </a:r>
            <a:r>
              <a:rPr kumimoji="1" lang="en-US" altLang="zh-CN" sz="2100" i="1" dirty="0">
                <a:solidFill>
                  <a:srgbClr val="FFFF00"/>
                </a:solidFill>
                <a:ea typeface="宋体" charset="-122"/>
              </a:rPr>
              <a:t>q</a:t>
            </a:r>
            <a:r>
              <a:rPr kumimoji="1" lang="en-US" altLang="zh-CN" sz="2100" dirty="0">
                <a:solidFill>
                  <a:srgbClr val="FFFFFF"/>
                </a:solidFill>
                <a:ea typeface="宋体" charset="-122"/>
              </a:rPr>
              <a:t> of </a:t>
            </a:r>
            <a:r>
              <a:rPr kumimoji="1" lang="en-US" altLang="zh-CN" sz="2100" i="1" dirty="0">
                <a:solidFill>
                  <a:srgbClr val="FFFF00"/>
                </a:solidFill>
                <a:ea typeface="宋体" charset="-122"/>
              </a:rPr>
              <a:t>D</a:t>
            </a:r>
          </a:p>
          <a:p>
            <a:pPr marL="342900" indent="-342900" defTabSz="685800">
              <a:spcBef>
                <a:spcPts val="1350"/>
              </a:spcBef>
              <a:buClrTx/>
              <a:buFontTx/>
              <a:buChar char="•"/>
            </a:pPr>
            <a:r>
              <a:rPr kumimoji="1" lang="en-US" altLang="zh-CN" sz="2100" dirty="0">
                <a:solidFill>
                  <a:srgbClr val="FFFFFF"/>
                </a:solidFill>
                <a:ea typeface="宋体" charset="-122"/>
              </a:rPr>
              <a:t>The partition </a:t>
            </a:r>
            <a:r>
              <a:rPr kumimoji="1" lang="en-US" altLang="zh-CN" sz="2100" i="1" dirty="0">
                <a:solidFill>
                  <a:srgbClr val="FFFF00"/>
                </a:solidFill>
                <a:ea typeface="宋体" charset="-122"/>
              </a:rPr>
              <a:t>q</a:t>
            </a:r>
            <a:r>
              <a:rPr kumimoji="1" lang="en-US" altLang="zh-CN" sz="2100" dirty="0">
                <a:solidFill>
                  <a:srgbClr val="FFFFFF"/>
                </a:solidFill>
                <a:ea typeface="宋体" charset="-122"/>
              </a:rPr>
              <a:t> defines a </a:t>
            </a:r>
            <a:r>
              <a:rPr kumimoji="1" lang="en-US" altLang="zh-CN" sz="2100" i="1" dirty="0">
                <a:solidFill>
                  <a:srgbClr val="FFFFFF"/>
                </a:solidFill>
                <a:ea typeface="宋体" charset="-122"/>
              </a:rPr>
              <a:t>set of blocks</a:t>
            </a:r>
            <a:r>
              <a:rPr kumimoji="1" lang="en-US" altLang="zh-CN" sz="2100" dirty="0">
                <a:solidFill>
                  <a:srgbClr val="FFFFFF"/>
                </a:solidFill>
                <a:ea typeface="宋体" charset="-122"/>
              </a:rPr>
              <a:t>, </a:t>
            </a:r>
            <a:r>
              <a:rPr kumimoji="1" lang="en-US" altLang="zh-CN" sz="2100" i="1" dirty="0" err="1">
                <a:solidFill>
                  <a:srgbClr val="FFFF00"/>
                </a:solidFill>
                <a:ea typeface="宋体" charset="-122"/>
              </a:rPr>
              <a:t>Bq</a:t>
            </a:r>
            <a:r>
              <a:rPr kumimoji="1" lang="en-US" altLang="zh-CN" sz="2100" i="1" dirty="0">
                <a:solidFill>
                  <a:srgbClr val="FFFF00"/>
                </a:solidFill>
                <a:ea typeface="宋体" charset="-122"/>
              </a:rPr>
              <a:t> = b</a:t>
            </a:r>
            <a:r>
              <a:rPr kumimoji="1" lang="en-US" altLang="zh-CN" sz="2400" i="1" baseline="-25000" dirty="0">
                <a:solidFill>
                  <a:srgbClr val="FFFF00"/>
                </a:solidFill>
                <a:ea typeface="宋体" charset="-122"/>
              </a:rPr>
              <a:t>1 </a:t>
            </a:r>
            <a:r>
              <a:rPr kumimoji="1" lang="en-US" altLang="zh-CN" sz="2100" i="1" dirty="0">
                <a:solidFill>
                  <a:srgbClr val="FFFF00"/>
                </a:solidFill>
                <a:ea typeface="宋体" charset="-122"/>
              </a:rPr>
              <a:t>, b</a:t>
            </a:r>
            <a:r>
              <a:rPr kumimoji="1" lang="en-US" altLang="zh-CN" sz="2400" i="1" baseline="-25000" dirty="0">
                <a:solidFill>
                  <a:srgbClr val="FFFF00"/>
                </a:solidFill>
                <a:ea typeface="宋体" charset="-122"/>
              </a:rPr>
              <a:t>2 </a:t>
            </a:r>
            <a:r>
              <a:rPr kumimoji="1" lang="en-US" altLang="zh-CN" sz="2100" i="1" dirty="0">
                <a:solidFill>
                  <a:srgbClr val="FFFF00"/>
                </a:solidFill>
                <a:ea typeface="宋体" charset="-122"/>
              </a:rPr>
              <a:t>, …, </a:t>
            </a:r>
            <a:r>
              <a:rPr kumimoji="1" lang="en-US" altLang="zh-CN" sz="2100" i="1" dirty="0" err="1">
                <a:solidFill>
                  <a:srgbClr val="FFFF00"/>
                </a:solidFill>
                <a:ea typeface="宋体" charset="-122"/>
              </a:rPr>
              <a:t>b</a:t>
            </a:r>
            <a:r>
              <a:rPr kumimoji="1" lang="en-US" altLang="zh-CN" sz="2400" i="1" baseline="-25000" dirty="0" err="1">
                <a:solidFill>
                  <a:srgbClr val="FFFF00"/>
                </a:solidFill>
                <a:ea typeface="宋体" charset="-122"/>
              </a:rPr>
              <a:t>Q</a:t>
            </a:r>
            <a:endParaRPr kumimoji="1" lang="en-US" altLang="zh-CN" sz="2400" i="1" baseline="-25000" dirty="0">
              <a:solidFill>
                <a:srgbClr val="FFFF00"/>
              </a:solidFill>
              <a:ea typeface="宋体" charset="-122"/>
            </a:endParaRPr>
          </a:p>
          <a:p>
            <a:pPr marL="342900" indent="-342900" defTabSz="685800">
              <a:spcBef>
                <a:spcPts val="1350"/>
              </a:spcBef>
              <a:buClrTx/>
              <a:buFontTx/>
              <a:buChar char="•"/>
            </a:pPr>
            <a:r>
              <a:rPr kumimoji="1" lang="en-US" altLang="zh-CN" sz="2100" dirty="0">
                <a:solidFill>
                  <a:srgbClr val="FFFFFF"/>
                </a:solidFill>
                <a:ea typeface="宋体" charset="-122"/>
              </a:rPr>
              <a:t>The partition must satisfy two </a:t>
            </a:r>
            <a:r>
              <a:rPr kumimoji="1" lang="en-US" altLang="zh-CN" sz="2100" dirty="0">
                <a:solidFill>
                  <a:srgbClr val="FFFF00"/>
                </a:solidFill>
                <a:ea typeface="宋体" charset="-122"/>
              </a:rPr>
              <a:t>properties</a:t>
            </a:r>
            <a:r>
              <a:rPr kumimoji="1" lang="en-US" altLang="zh-CN" sz="2100" dirty="0">
                <a:solidFill>
                  <a:srgbClr val="FFFFFF"/>
                </a:solidFill>
                <a:ea typeface="宋体" charset="-122"/>
              </a:rPr>
              <a:t> :</a:t>
            </a:r>
          </a:p>
          <a:p>
            <a:pPr marL="642938" lvl="1" indent="-342900" defTabSz="685800">
              <a:spcBef>
                <a:spcPts val="1350"/>
              </a:spcBef>
              <a:buClrTx/>
              <a:buFontTx/>
              <a:buChar char="–"/>
            </a:pPr>
            <a:r>
              <a:rPr kumimoji="1" lang="en-US" altLang="zh-CN" sz="1800" dirty="0">
                <a:solidFill>
                  <a:srgbClr val="FFFFFF"/>
                </a:solidFill>
                <a:ea typeface="宋体" charset="-122"/>
                <a:cs typeface="+mn-cs"/>
              </a:rPr>
              <a:t>??</a:t>
            </a:r>
          </a:p>
          <a:p>
            <a:pPr marL="642938" lvl="1" indent="-342900" defTabSz="685800">
              <a:spcBef>
                <a:spcPts val="1350"/>
              </a:spcBef>
              <a:buClrTx/>
              <a:buFontTx/>
              <a:buChar char="–"/>
            </a:pPr>
            <a:r>
              <a:rPr kumimoji="1" lang="en-US" altLang="zh-CN" sz="1800" dirty="0">
                <a:solidFill>
                  <a:srgbClr val="FFFFFF"/>
                </a:solidFill>
                <a:ea typeface="宋体" charset="-122"/>
                <a:cs typeface="+mn-cs"/>
              </a:rPr>
              <a:t>??</a:t>
            </a:r>
          </a:p>
        </p:txBody>
      </p:sp>
    </p:spTree>
    <p:extLst>
      <p:ext uri="{BB962C8B-B14F-4D97-AF65-F5344CB8AC3E}">
        <p14:creationId xmlns:p14="http://schemas.microsoft.com/office/powerpoint/2010/main" val="4614929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IDM hints</a:t>
            </a:r>
          </a:p>
        </p:txBody>
      </p:sp>
      <p:sp>
        <p:nvSpPr>
          <p:cNvPr id="3" name="Content Placeholder 2"/>
          <p:cNvSpPr>
            <a:spLocks noGrp="1"/>
          </p:cNvSpPr>
          <p:nvPr>
            <p:ph idx="1"/>
          </p:nvPr>
        </p:nvSpPr>
        <p:spPr/>
        <p:txBody>
          <a:bodyPr/>
          <a:lstStyle/>
          <a:p>
            <a:r>
              <a:rPr lang="en-US" altLang="en-US" sz="2400" dirty="0">
                <a:solidFill>
                  <a:schemeClr val="tx2"/>
                </a:solidFill>
              </a:rPr>
              <a:t>More</a:t>
            </a:r>
            <a:r>
              <a:rPr lang="en-US" altLang="en-US" sz="2400" dirty="0"/>
              <a:t> characteristics </a:t>
            </a:r>
            <a:r>
              <a:rPr lang="en-US" altLang="en-US" sz="2400" dirty="0">
                <a:sym typeface="Wingdings" panose="05000000000000000000" pitchFamily="2" charset="2"/>
              </a:rPr>
              <a:t> </a:t>
            </a:r>
            <a:r>
              <a:rPr lang="en-US" altLang="en-US" sz="2400" dirty="0"/>
              <a:t>more tests</a:t>
            </a:r>
          </a:p>
          <a:p>
            <a:r>
              <a:rPr lang="en-US" altLang="en-US" sz="2400" dirty="0">
                <a:solidFill>
                  <a:schemeClr val="tx2"/>
                </a:solidFill>
              </a:rPr>
              <a:t>More</a:t>
            </a:r>
            <a:r>
              <a:rPr lang="en-US" altLang="en-US" sz="2400" dirty="0"/>
              <a:t> blocks </a:t>
            </a:r>
            <a:r>
              <a:rPr lang="en-US" altLang="en-US" sz="2400" dirty="0">
                <a:sym typeface="Wingdings" panose="05000000000000000000" pitchFamily="2" charset="2"/>
              </a:rPr>
              <a:t> </a:t>
            </a:r>
            <a:r>
              <a:rPr lang="en-US" altLang="en-US" sz="2400" dirty="0"/>
              <a:t>more tests</a:t>
            </a:r>
          </a:p>
          <a:p>
            <a:r>
              <a:rPr lang="en-US" altLang="en-US" sz="2400" dirty="0"/>
              <a:t>Do </a:t>
            </a:r>
            <a:r>
              <a:rPr lang="en-US" altLang="en-US" sz="2400" dirty="0">
                <a:solidFill>
                  <a:schemeClr val="tx2"/>
                </a:solidFill>
              </a:rPr>
              <a:t>not</a:t>
            </a:r>
            <a:r>
              <a:rPr lang="en-US" altLang="en-US" sz="2400" dirty="0"/>
              <a:t> use program source</a:t>
            </a:r>
          </a:p>
          <a:p>
            <a:r>
              <a:rPr lang="en-US" sz="2400" dirty="0"/>
              <a:t>Design </a:t>
            </a:r>
            <a:r>
              <a:rPr lang="en-US" sz="2400" dirty="0">
                <a:solidFill>
                  <a:schemeClr val="tx2"/>
                </a:solidFill>
              </a:rPr>
              <a:t>more characteristics </a:t>
            </a:r>
            <a:r>
              <a:rPr lang="en-US" sz="2400" dirty="0"/>
              <a:t>with </a:t>
            </a:r>
            <a:r>
              <a:rPr lang="en-US" sz="2400" dirty="0">
                <a:solidFill>
                  <a:schemeClr val="tx2"/>
                </a:solidFill>
              </a:rPr>
              <a:t>fewer blocks</a:t>
            </a:r>
          </a:p>
          <a:p>
            <a:pPr lvl="1"/>
            <a:r>
              <a:rPr lang="en-US" sz="2000" dirty="0"/>
              <a:t>Fewer mistakes</a:t>
            </a:r>
          </a:p>
          <a:p>
            <a:pPr lvl="1"/>
            <a:r>
              <a:rPr lang="en-US" sz="2000" dirty="0"/>
              <a:t>Fewer tests</a:t>
            </a:r>
          </a:p>
          <a:p>
            <a:r>
              <a:rPr lang="en-US" sz="2400" dirty="0"/>
              <a:t>Choose </a:t>
            </a:r>
            <a:r>
              <a:rPr lang="en-US" sz="2400" dirty="0">
                <a:solidFill>
                  <a:schemeClr val="tx2"/>
                </a:solidFill>
              </a:rPr>
              <a:t>values</a:t>
            </a:r>
            <a:r>
              <a:rPr lang="en-US" sz="2400" dirty="0"/>
              <a:t> strategically</a:t>
            </a:r>
          </a:p>
          <a:p>
            <a:pPr lvl="1"/>
            <a:r>
              <a:rPr lang="en-US" sz="2000" dirty="0"/>
              <a:t>Valid, invalid, special values</a:t>
            </a:r>
          </a:p>
          <a:p>
            <a:pPr lvl="1"/>
            <a:r>
              <a:rPr lang="en-US" sz="2000" dirty="0"/>
              <a:t>Explore boundaries</a:t>
            </a:r>
          </a:p>
          <a:p>
            <a:pPr lvl="1"/>
            <a:r>
              <a:rPr lang="en-US" sz="2000" dirty="0"/>
              <a:t>Balance the number of blocks in the characteristics</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21</a:t>
            </a:fld>
            <a:endParaRPr lang="en-US" kern="1200">
              <a:solidFill>
                <a:srgbClr val="FFFFFF"/>
              </a:solidFill>
              <a:ea typeface="+mn-ea"/>
            </a:endParaRPr>
          </a:p>
        </p:txBody>
      </p:sp>
    </p:spTree>
    <p:extLst>
      <p:ext uri="{BB962C8B-B14F-4D97-AF65-F5344CB8AC3E}">
        <p14:creationId xmlns:p14="http://schemas.microsoft.com/office/powerpoint/2010/main" val="795097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116-04E0-0E48-8DA8-86C77C1EAA7B}"/>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C3B5A507-E1FF-2249-99DD-5E06E1732E45}"/>
              </a:ext>
            </a:extLst>
          </p:cNvPr>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a:extLst>
              <a:ext uri="{FF2B5EF4-FFF2-40B4-BE49-F238E27FC236}">
                <a16:creationId xmlns:a16="http://schemas.microsoft.com/office/drawing/2014/main" id="{B56B96CC-697A-5D49-9B7E-9A25D66FA71F}"/>
              </a:ext>
            </a:extLst>
          </p:cNvPr>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a:extLst>
              <a:ext uri="{FF2B5EF4-FFF2-40B4-BE49-F238E27FC236}">
                <a16:creationId xmlns:a16="http://schemas.microsoft.com/office/drawing/2014/main" id="{493774D2-DF5B-3247-BF46-4437ABEC7DFC}"/>
              </a:ext>
            </a:extLst>
          </p:cNvPr>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22</a:t>
            </a:fld>
            <a:endParaRPr lang="en-US" kern="1200">
              <a:solidFill>
                <a:srgbClr val="FFFFFF"/>
              </a:solidFill>
              <a:ea typeface="+mn-ea"/>
            </a:endParaRPr>
          </a:p>
        </p:txBody>
      </p:sp>
      <p:sp>
        <p:nvSpPr>
          <p:cNvPr id="9" name="Content Placeholder 2">
            <a:extLst>
              <a:ext uri="{FF2B5EF4-FFF2-40B4-BE49-F238E27FC236}">
                <a16:creationId xmlns:a16="http://schemas.microsoft.com/office/drawing/2014/main" id="{531DA911-20E6-FC81-8743-04DBDD266DD2}"/>
              </a:ext>
            </a:extLst>
          </p:cNvPr>
          <p:cNvSpPr>
            <a:spLocks noGrp="1"/>
          </p:cNvSpPr>
          <p:nvPr>
            <p:ph idx="1"/>
          </p:nvPr>
        </p:nvSpPr>
        <p:spPr>
          <a:xfrm>
            <a:off x="0" y="606069"/>
            <a:ext cx="9144000" cy="4237193"/>
          </a:xfrm>
        </p:spPr>
        <p:txBody>
          <a:bodyPr>
            <a:normAutofit fontScale="92500" lnSpcReduction="10000"/>
          </a:bodyPr>
          <a:lstStyle/>
          <a:p>
            <a:r>
              <a:rPr lang="en-US" sz="2400" dirty="0">
                <a:solidFill>
                  <a:schemeClr val="accent4">
                    <a:lumMod val="50000"/>
                  </a:schemeClr>
                </a:solidFill>
              </a:rPr>
              <a:t>Quiz 4 review</a:t>
            </a:r>
          </a:p>
          <a:p>
            <a:r>
              <a:rPr lang="en-US" sz="2400" dirty="0">
                <a:solidFill>
                  <a:schemeClr val="accent4">
                    <a:lumMod val="50000"/>
                  </a:schemeClr>
                </a:solidFill>
              </a:rPr>
              <a:t>Quiz 5 (please be sure to put your name exactly as it appears on Blackboard -- first name(s) then last name(s), you will lose points otherwise)</a:t>
            </a:r>
          </a:p>
          <a:p>
            <a:r>
              <a:rPr lang="en-US" sz="2400" dirty="0">
                <a:solidFill>
                  <a:schemeClr val="accent4">
                    <a:lumMod val="50000"/>
                  </a:schemeClr>
                </a:solidFill>
              </a:rPr>
              <a:t>Extra credit, anonymous survey now available on Blackboard – </a:t>
            </a:r>
            <a:br>
              <a:rPr lang="en-US" sz="2400" dirty="0">
                <a:solidFill>
                  <a:schemeClr val="accent4">
                    <a:lumMod val="50000"/>
                  </a:schemeClr>
                </a:solidFill>
              </a:rPr>
            </a:br>
            <a:r>
              <a:rPr lang="en-US" sz="2400" dirty="0">
                <a:solidFill>
                  <a:schemeClr val="accent4">
                    <a:lumMod val="50000"/>
                  </a:schemeClr>
                </a:solidFill>
              </a:rPr>
              <a:t>Due before </a:t>
            </a:r>
            <a:r>
              <a:rPr lang="en-US" sz="2400" b="1" dirty="0">
                <a:solidFill>
                  <a:schemeClr val="accent4">
                    <a:lumMod val="50000"/>
                  </a:schemeClr>
                </a:solidFill>
              </a:rPr>
              <a:t>Wednesday, October 11</a:t>
            </a:r>
            <a:r>
              <a:rPr lang="en-US" sz="2400" b="1" baseline="30000" dirty="0">
                <a:solidFill>
                  <a:schemeClr val="accent4">
                    <a:lumMod val="50000"/>
                  </a:schemeClr>
                </a:solidFill>
              </a:rPr>
              <a:t>th</a:t>
            </a:r>
            <a:r>
              <a:rPr lang="en-US" sz="2400" b="1" dirty="0">
                <a:solidFill>
                  <a:schemeClr val="accent4">
                    <a:lumMod val="50000"/>
                  </a:schemeClr>
                </a:solidFill>
              </a:rPr>
              <a:t> 11:59PM</a:t>
            </a:r>
          </a:p>
          <a:p>
            <a:r>
              <a:rPr lang="en-US" sz="2400" dirty="0">
                <a:solidFill>
                  <a:schemeClr val="accent4">
                    <a:lumMod val="50000"/>
                  </a:schemeClr>
                </a:solidFill>
              </a:rPr>
              <a:t>Questions for Assignment 4</a:t>
            </a:r>
          </a:p>
          <a:p>
            <a:pPr lvl="1"/>
            <a:r>
              <a:rPr lang="en-US" sz="2000" dirty="0">
                <a:solidFill>
                  <a:schemeClr val="accent4">
                    <a:lumMod val="50000"/>
                  </a:schemeClr>
                </a:solidFill>
                <a:hlinkClick r:id="rId3">
                  <a:extLst>
                    <a:ext uri="{A12FA001-AC4F-418D-AE19-62706E023703}">
                      <ahyp:hlinkClr xmlns:ahyp="http://schemas.microsoft.com/office/drawing/2018/hyperlinkcolor" val="tx"/>
                    </a:ext>
                  </a:extLst>
                </a:hlinkClick>
              </a:rPr>
              <a:t>https://cs.gmu.edu/~winglam/classes/637/assigns/assign04.html</a:t>
            </a:r>
            <a:r>
              <a:rPr lang="en-US" sz="2000" dirty="0">
                <a:solidFill>
                  <a:schemeClr val="accent4">
                    <a:lumMod val="50000"/>
                  </a:schemeClr>
                </a:solidFill>
              </a:rPr>
              <a:t> </a:t>
            </a:r>
            <a:endParaRPr lang="en-US" sz="2100" dirty="0">
              <a:solidFill>
                <a:schemeClr val="accent4">
                  <a:lumMod val="50000"/>
                </a:schemeClr>
              </a:solidFill>
            </a:endParaRPr>
          </a:p>
          <a:p>
            <a:r>
              <a:rPr lang="en-US" sz="2400" dirty="0">
                <a:solidFill>
                  <a:schemeClr val="accent4">
                    <a:lumMod val="50000"/>
                  </a:schemeClr>
                </a:solidFill>
              </a:rPr>
              <a:t>Lecture on Chapter 6.1 input space partitioning</a:t>
            </a:r>
          </a:p>
          <a:p>
            <a:r>
              <a:rPr lang="en-US" sz="2400" dirty="0">
                <a:solidFill>
                  <a:schemeClr val="tx1"/>
                </a:solidFill>
              </a:rPr>
              <a:t>15min break</a:t>
            </a:r>
          </a:p>
          <a:p>
            <a:r>
              <a:rPr lang="en-US" sz="2400" dirty="0">
                <a:solidFill>
                  <a:schemeClr val="tx1"/>
                </a:solidFill>
              </a:rPr>
              <a:t>Lecture on Chapter 6.2 input space partitioning</a:t>
            </a:r>
          </a:p>
          <a:p>
            <a:r>
              <a:rPr lang="en-US" sz="2400" dirty="0">
                <a:solidFill>
                  <a:schemeClr val="tx1"/>
                </a:solidFill>
              </a:rPr>
              <a:t>Lecture on Chapter 7.1 Overview Graph Coverage Criteria</a:t>
            </a:r>
          </a:p>
          <a:p>
            <a:r>
              <a:rPr lang="en-US" sz="2400" dirty="0"/>
              <a:t>Passing back all quiz retakes and quiz 4</a:t>
            </a:r>
            <a:endParaRPr lang="en-US" sz="2400" dirty="0">
              <a:solidFill>
                <a:schemeClr val="tx1"/>
              </a:solidFill>
            </a:endParaRPr>
          </a:p>
        </p:txBody>
      </p:sp>
    </p:spTree>
    <p:extLst>
      <p:ext uri="{BB962C8B-B14F-4D97-AF65-F5344CB8AC3E}">
        <p14:creationId xmlns:p14="http://schemas.microsoft.com/office/powerpoint/2010/main" val="34552853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2388FECB-A166-478D-9791-5582E90E2CD1}"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23</a:t>
            </a:fld>
            <a:endParaRPr lang="en-US" altLang="en-US" sz="675" b="0" kern="1200">
              <a:solidFill>
                <a:srgbClr val="FFFFFF"/>
              </a:solidFill>
              <a:latin typeface="Arial" charset="0"/>
              <a:ea typeface="+mn-ea"/>
              <a:cs typeface="Arial" charset="0"/>
            </a:endParaRPr>
          </a:p>
        </p:txBody>
      </p:sp>
      <p:sp>
        <p:nvSpPr>
          <p:cNvPr id="10244" name="Title 1"/>
          <p:cNvSpPr>
            <a:spLocks noGrp="1"/>
          </p:cNvSpPr>
          <p:nvPr>
            <p:ph type="title"/>
          </p:nvPr>
        </p:nvSpPr>
        <p:spPr/>
        <p:txBody>
          <a:bodyPr/>
          <a:lstStyle/>
          <a:p>
            <a:r>
              <a:rPr lang="en-US" altLang="en-US" dirty="0"/>
              <a:t>Modeling the input domain</a:t>
            </a:r>
          </a:p>
        </p:txBody>
      </p:sp>
      <p:sp>
        <p:nvSpPr>
          <p:cNvPr id="22533" name="Content Placeholder 2"/>
          <p:cNvSpPr>
            <a:spLocks noGrp="1"/>
          </p:cNvSpPr>
          <p:nvPr>
            <p:ph idx="1"/>
          </p:nvPr>
        </p:nvSpPr>
        <p:spPr>
          <a:xfrm>
            <a:off x="1246585" y="647700"/>
            <a:ext cx="4236178" cy="3600619"/>
          </a:xfrm>
        </p:spPr>
        <p:txBody>
          <a:bodyPr/>
          <a:lstStyle/>
          <a:p>
            <a:r>
              <a:rPr lang="en-US" altLang="en-US" dirty="0">
                <a:solidFill>
                  <a:schemeClr val="tx2"/>
                </a:solidFill>
              </a:rPr>
              <a:t>Step </a:t>
            </a:r>
            <a:r>
              <a:rPr lang="en-US" altLang="en-US"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altLang="en-US" dirty="0"/>
              <a:t> : Identify testable </a:t>
            </a:r>
            <a:r>
              <a:rPr lang="en-US" altLang="en-US" dirty="0">
                <a:solidFill>
                  <a:schemeClr val="tx2"/>
                </a:solidFill>
              </a:rPr>
              <a:t>functions</a:t>
            </a:r>
          </a:p>
          <a:p>
            <a:pPr lvl="1"/>
            <a:endParaRPr lang="en-US" altLang="en-US" dirty="0">
              <a:solidFill>
                <a:schemeClr val="tx2"/>
              </a:solidFill>
            </a:endParaRPr>
          </a:p>
          <a:p>
            <a:r>
              <a:rPr lang="en-US" dirty="0">
                <a:solidFill>
                  <a:schemeClr val="tx2"/>
                </a:solidFill>
              </a:rPr>
              <a:t>Step 2</a:t>
            </a:r>
            <a:r>
              <a:rPr lang="en-US" dirty="0"/>
              <a:t> : Find all </a:t>
            </a:r>
            <a:r>
              <a:rPr lang="en-US" dirty="0">
                <a:solidFill>
                  <a:schemeClr val="tx2"/>
                </a:solidFill>
              </a:rPr>
              <a:t>inputs, parameters, &amp; characteristics</a:t>
            </a:r>
          </a:p>
          <a:p>
            <a:pPr lvl="1"/>
            <a:endParaRPr lang="en-US" sz="900" dirty="0">
              <a:solidFill>
                <a:schemeClr val="tx2"/>
              </a:solidFill>
            </a:endParaRPr>
          </a:p>
          <a:p>
            <a:r>
              <a:rPr lang="en-US" altLang="en-US" dirty="0">
                <a:solidFill>
                  <a:schemeClr val="tx2"/>
                </a:solidFill>
              </a:rPr>
              <a:t>Step 3</a:t>
            </a:r>
            <a:r>
              <a:rPr lang="en-US" altLang="en-US" dirty="0"/>
              <a:t> : Model the </a:t>
            </a:r>
            <a:r>
              <a:rPr lang="en-US" altLang="en-US" dirty="0">
                <a:solidFill>
                  <a:schemeClr val="tx2"/>
                </a:solidFill>
              </a:rPr>
              <a:t>input domain</a:t>
            </a:r>
          </a:p>
          <a:p>
            <a:pPr lvl="1"/>
            <a:endParaRPr lang="en-US" altLang="en-US" dirty="0">
              <a:solidFill>
                <a:schemeClr val="tx2"/>
              </a:solidFill>
            </a:endParaRPr>
          </a:p>
          <a:p>
            <a:r>
              <a:rPr lang="en-US" dirty="0">
                <a:solidFill>
                  <a:schemeClr val="tx2"/>
                </a:solidFill>
              </a:rPr>
              <a:t>Step 4</a:t>
            </a:r>
            <a:r>
              <a:rPr lang="en-US" dirty="0"/>
              <a:t> : Apply a test </a:t>
            </a:r>
            <a:r>
              <a:rPr lang="en-US" dirty="0">
                <a:solidFill>
                  <a:schemeClr val="tx2"/>
                </a:solidFill>
              </a:rPr>
              <a:t>criterion</a:t>
            </a:r>
            <a:r>
              <a:rPr lang="en-US" dirty="0"/>
              <a:t> to choose </a:t>
            </a:r>
            <a:r>
              <a:rPr lang="en-US" dirty="0">
                <a:solidFill>
                  <a:schemeClr val="tx2"/>
                </a:solidFill>
              </a:rPr>
              <a:t>combinations</a:t>
            </a:r>
            <a:r>
              <a:rPr lang="en-US" dirty="0"/>
              <a:t> of values (6.2)</a:t>
            </a:r>
          </a:p>
          <a:p>
            <a:pPr lvl="1"/>
            <a:endParaRPr lang="en-US" dirty="0"/>
          </a:p>
          <a:p>
            <a:r>
              <a:rPr lang="en-US" dirty="0">
                <a:solidFill>
                  <a:schemeClr val="tx2"/>
                </a:solidFill>
              </a:rPr>
              <a:t>Step 5</a:t>
            </a:r>
            <a:r>
              <a:rPr lang="en-US" dirty="0"/>
              <a:t> : Refine combinations of    blocks into </a:t>
            </a:r>
            <a:r>
              <a:rPr lang="en-US" dirty="0">
                <a:solidFill>
                  <a:schemeClr val="tx2"/>
                </a:solidFill>
              </a:rPr>
              <a:t>test inputs</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2" name="Right Brace 1"/>
          <p:cNvSpPr/>
          <p:nvPr/>
        </p:nvSpPr>
        <p:spPr bwMode="auto">
          <a:xfrm>
            <a:off x="5247000" y="721896"/>
            <a:ext cx="588600" cy="1076305"/>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3" name="TextBox 2"/>
          <p:cNvSpPr txBox="1"/>
          <p:nvPr/>
        </p:nvSpPr>
        <p:spPr>
          <a:xfrm>
            <a:off x="5830200" y="972001"/>
            <a:ext cx="1949401"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Move from imp level to  design abstraction level</a:t>
            </a:r>
          </a:p>
        </p:txBody>
      </p:sp>
      <p:sp>
        <p:nvSpPr>
          <p:cNvPr id="10" name="Right Brace 9"/>
          <p:cNvSpPr/>
          <p:nvPr/>
        </p:nvSpPr>
        <p:spPr bwMode="auto">
          <a:xfrm>
            <a:off x="5230800" y="2131195"/>
            <a:ext cx="588600" cy="1627519"/>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1" name="Right Brace 10"/>
          <p:cNvSpPr/>
          <p:nvPr/>
        </p:nvSpPr>
        <p:spPr bwMode="auto">
          <a:xfrm>
            <a:off x="4888763" y="3934801"/>
            <a:ext cx="588600" cy="826200"/>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2" name="TextBox 11"/>
          <p:cNvSpPr txBox="1"/>
          <p:nvPr/>
        </p:nvSpPr>
        <p:spPr>
          <a:xfrm>
            <a:off x="5482762" y="3904514"/>
            <a:ext cx="2307638"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Back to the implementation abstraction level</a:t>
            </a:r>
          </a:p>
        </p:txBody>
      </p:sp>
      <p:sp>
        <p:nvSpPr>
          <p:cNvPr id="9" name="TextBox 8"/>
          <p:cNvSpPr txBox="1"/>
          <p:nvPr/>
        </p:nvSpPr>
        <p:spPr>
          <a:xfrm>
            <a:off x="5798529" y="2575166"/>
            <a:ext cx="2146524" cy="646331"/>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Entirely at the design abstraction level</a:t>
            </a:r>
          </a:p>
        </p:txBody>
      </p:sp>
    </p:spTree>
    <p:extLst>
      <p:ext uri="{BB962C8B-B14F-4D97-AF65-F5344CB8AC3E}">
        <p14:creationId xmlns:p14="http://schemas.microsoft.com/office/powerpoint/2010/main" val="17010315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2388FECB-A166-478D-9791-5582E90E2CD1}"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24</a:t>
            </a:fld>
            <a:endParaRPr lang="en-US" altLang="en-US" sz="675" b="0" kern="1200">
              <a:solidFill>
                <a:srgbClr val="FFFFFF"/>
              </a:solidFill>
              <a:latin typeface="Arial" charset="0"/>
              <a:ea typeface="+mn-ea"/>
              <a:cs typeface="Arial" charset="0"/>
            </a:endParaRPr>
          </a:p>
        </p:txBody>
      </p:sp>
      <p:sp>
        <p:nvSpPr>
          <p:cNvPr id="10244" name="Title 1"/>
          <p:cNvSpPr>
            <a:spLocks noGrp="1"/>
          </p:cNvSpPr>
          <p:nvPr>
            <p:ph type="title"/>
          </p:nvPr>
        </p:nvSpPr>
        <p:spPr/>
        <p:txBody>
          <a:bodyPr/>
          <a:lstStyle/>
          <a:p>
            <a:r>
              <a:rPr lang="en-US" altLang="en-US" dirty="0"/>
              <a:t>Modeling the input domain</a:t>
            </a:r>
          </a:p>
        </p:txBody>
      </p:sp>
      <p:sp>
        <p:nvSpPr>
          <p:cNvPr id="22533" name="Content Placeholder 2"/>
          <p:cNvSpPr>
            <a:spLocks noGrp="1"/>
          </p:cNvSpPr>
          <p:nvPr>
            <p:ph idx="1"/>
          </p:nvPr>
        </p:nvSpPr>
        <p:spPr>
          <a:xfrm>
            <a:off x="1246585" y="647700"/>
            <a:ext cx="4236178" cy="3600619"/>
          </a:xfrm>
        </p:spPr>
        <p:txBody>
          <a:bodyPr/>
          <a:lstStyle/>
          <a:p>
            <a:r>
              <a:rPr lang="en-US" altLang="en-US" dirty="0">
                <a:solidFill>
                  <a:schemeClr val="tx2"/>
                </a:solidFill>
              </a:rPr>
              <a:t>Step </a:t>
            </a:r>
            <a:r>
              <a:rPr lang="en-US" altLang="en-US"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altLang="en-US" dirty="0"/>
              <a:t> : Identify testable </a:t>
            </a:r>
            <a:r>
              <a:rPr lang="en-US" altLang="en-US" dirty="0">
                <a:solidFill>
                  <a:schemeClr val="tx2"/>
                </a:solidFill>
              </a:rPr>
              <a:t>functions</a:t>
            </a:r>
          </a:p>
          <a:p>
            <a:pPr lvl="1"/>
            <a:endParaRPr lang="en-US" altLang="en-US" dirty="0">
              <a:solidFill>
                <a:schemeClr val="tx2"/>
              </a:solidFill>
            </a:endParaRPr>
          </a:p>
          <a:p>
            <a:r>
              <a:rPr lang="en-US" dirty="0">
                <a:solidFill>
                  <a:schemeClr val="tx2"/>
                </a:solidFill>
              </a:rPr>
              <a:t>Step 2</a:t>
            </a:r>
            <a:r>
              <a:rPr lang="en-US" dirty="0"/>
              <a:t> : Find all </a:t>
            </a:r>
            <a:r>
              <a:rPr lang="en-US" dirty="0">
                <a:solidFill>
                  <a:schemeClr val="tx2"/>
                </a:solidFill>
              </a:rPr>
              <a:t>inputs, parameters, &amp; characteristics</a:t>
            </a:r>
          </a:p>
          <a:p>
            <a:pPr lvl="1"/>
            <a:endParaRPr lang="en-US" sz="900" dirty="0">
              <a:solidFill>
                <a:schemeClr val="tx2"/>
              </a:solidFill>
            </a:endParaRPr>
          </a:p>
          <a:p>
            <a:r>
              <a:rPr lang="en-US" altLang="en-US" dirty="0">
                <a:solidFill>
                  <a:schemeClr val="tx2"/>
                </a:solidFill>
              </a:rPr>
              <a:t>Step 3</a:t>
            </a:r>
            <a:r>
              <a:rPr lang="en-US" altLang="en-US" dirty="0"/>
              <a:t> : Model the </a:t>
            </a:r>
            <a:r>
              <a:rPr lang="en-US" altLang="en-US" dirty="0">
                <a:solidFill>
                  <a:schemeClr val="tx2"/>
                </a:solidFill>
              </a:rPr>
              <a:t>input domain</a:t>
            </a:r>
          </a:p>
          <a:p>
            <a:pPr lvl="1"/>
            <a:endParaRPr lang="en-US" altLang="en-US" dirty="0">
              <a:solidFill>
                <a:schemeClr val="tx2"/>
              </a:solidFill>
            </a:endParaRPr>
          </a:p>
          <a:p>
            <a:r>
              <a:rPr lang="en-US" dirty="0">
                <a:solidFill>
                  <a:schemeClr val="tx2"/>
                </a:solidFill>
              </a:rPr>
              <a:t>Step 4</a:t>
            </a:r>
            <a:r>
              <a:rPr lang="en-US" dirty="0"/>
              <a:t> : Apply a test </a:t>
            </a:r>
            <a:r>
              <a:rPr lang="en-US" dirty="0">
                <a:solidFill>
                  <a:schemeClr val="tx2"/>
                </a:solidFill>
              </a:rPr>
              <a:t>criterion</a:t>
            </a:r>
            <a:r>
              <a:rPr lang="en-US" dirty="0"/>
              <a:t> to choose </a:t>
            </a:r>
            <a:r>
              <a:rPr lang="en-US" dirty="0">
                <a:solidFill>
                  <a:schemeClr val="tx2"/>
                </a:solidFill>
              </a:rPr>
              <a:t>combinations</a:t>
            </a:r>
            <a:r>
              <a:rPr lang="en-US" dirty="0"/>
              <a:t> of values (6.2)</a:t>
            </a:r>
          </a:p>
          <a:p>
            <a:pPr lvl="1"/>
            <a:endParaRPr lang="en-US" dirty="0"/>
          </a:p>
          <a:p>
            <a:r>
              <a:rPr lang="en-US" dirty="0">
                <a:solidFill>
                  <a:schemeClr val="tx2"/>
                </a:solidFill>
              </a:rPr>
              <a:t>Step 5</a:t>
            </a:r>
            <a:r>
              <a:rPr lang="en-US" dirty="0"/>
              <a:t> : Refine combinations of    blocks into </a:t>
            </a:r>
            <a:r>
              <a:rPr lang="en-US" dirty="0">
                <a:solidFill>
                  <a:schemeClr val="tx2"/>
                </a:solidFill>
              </a:rPr>
              <a:t>test inputs</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2" name="Right Brace 1"/>
          <p:cNvSpPr/>
          <p:nvPr/>
        </p:nvSpPr>
        <p:spPr bwMode="auto">
          <a:xfrm>
            <a:off x="5247000" y="721896"/>
            <a:ext cx="588600" cy="1076305"/>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3" name="TextBox 2"/>
          <p:cNvSpPr txBox="1"/>
          <p:nvPr/>
        </p:nvSpPr>
        <p:spPr>
          <a:xfrm>
            <a:off x="5830200" y="972001"/>
            <a:ext cx="1949401"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Move from imp level to  design abstraction level</a:t>
            </a:r>
          </a:p>
        </p:txBody>
      </p:sp>
      <p:sp>
        <p:nvSpPr>
          <p:cNvPr id="10" name="Right Brace 9"/>
          <p:cNvSpPr/>
          <p:nvPr/>
        </p:nvSpPr>
        <p:spPr bwMode="auto">
          <a:xfrm>
            <a:off x="5230800" y="2131195"/>
            <a:ext cx="588600" cy="1627519"/>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1" name="Right Brace 10"/>
          <p:cNvSpPr/>
          <p:nvPr/>
        </p:nvSpPr>
        <p:spPr bwMode="auto">
          <a:xfrm>
            <a:off x="4888763" y="3934801"/>
            <a:ext cx="588600" cy="826200"/>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2" name="TextBox 11"/>
          <p:cNvSpPr txBox="1"/>
          <p:nvPr/>
        </p:nvSpPr>
        <p:spPr>
          <a:xfrm>
            <a:off x="5482762" y="3904514"/>
            <a:ext cx="2307638"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Back to the implementation abstraction level</a:t>
            </a:r>
          </a:p>
        </p:txBody>
      </p:sp>
      <p:sp>
        <p:nvSpPr>
          <p:cNvPr id="15" name="Rectangle 14">
            <a:extLst>
              <a:ext uri="{FF2B5EF4-FFF2-40B4-BE49-F238E27FC236}">
                <a16:creationId xmlns:a16="http://schemas.microsoft.com/office/drawing/2014/main" id="{B50200BD-B55E-354F-951C-7F22141ACBAF}"/>
              </a:ext>
            </a:extLst>
          </p:cNvPr>
          <p:cNvSpPr/>
          <p:nvPr/>
        </p:nvSpPr>
        <p:spPr>
          <a:xfrm>
            <a:off x="1166888" y="647700"/>
            <a:ext cx="6858000" cy="1920634"/>
          </a:xfrm>
          <a:prstGeom prst="rect">
            <a:avLst/>
          </a:prstGeom>
          <a:solidFill>
            <a:srgbClr val="FFFFFF">
              <a:alpha val="94902"/>
            </a:srgbClr>
          </a:solidFill>
          <a:ln w="25400" cap="flat" cmpd="sng" algn="ctr">
            <a:noFill/>
            <a:prstDash val="solid"/>
          </a:ln>
          <a:effectLst/>
        </p:spPr>
        <p:txBody>
          <a:bodyPr rtlCol="0" anchor="ctr"/>
          <a:lstStyle/>
          <a:p>
            <a:pPr algn="ctr" defTabSz="685784">
              <a:defRPr/>
            </a:pPr>
            <a:endParaRPr lang="en-US" sz="1050">
              <a:solidFill>
                <a:srgbClr val="FFFFFF"/>
              </a:solidFill>
              <a:ea typeface="+mn-ea"/>
              <a:cs typeface="+mn-cs"/>
            </a:endParaRPr>
          </a:p>
        </p:txBody>
      </p:sp>
      <p:sp>
        <p:nvSpPr>
          <p:cNvPr id="9" name="TextBox 8"/>
          <p:cNvSpPr txBox="1"/>
          <p:nvPr/>
        </p:nvSpPr>
        <p:spPr>
          <a:xfrm>
            <a:off x="5798529" y="2575166"/>
            <a:ext cx="2146524" cy="646331"/>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Entirely at the design abstraction level</a:t>
            </a:r>
          </a:p>
        </p:txBody>
      </p:sp>
    </p:spTree>
    <p:extLst>
      <p:ext uri="{BB962C8B-B14F-4D97-AF65-F5344CB8AC3E}">
        <p14:creationId xmlns:p14="http://schemas.microsoft.com/office/powerpoint/2010/main" val="28067404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2457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AF9FA8DB-758B-49E2-B177-955DE2951CB9}"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25</a:t>
            </a:fld>
            <a:endParaRPr lang="en-US" altLang="en-US" sz="675" b="0" kern="1200">
              <a:solidFill>
                <a:srgbClr val="FFFFFF"/>
              </a:solidFill>
              <a:latin typeface="Arial" charset="0"/>
              <a:ea typeface="+mn-ea"/>
              <a:cs typeface="Arial" charset="0"/>
            </a:endParaRPr>
          </a:p>
        </p:txBody>
      </p:sp>
      <p:sp>
        <p:nvSpPr>
          <p:cNvPr id="24580" name="Rectangle 2"/>
          <p:cNvSpPr>
            <a:spLocks noGrp="1" noChangeArrowheads="1"/>
          </p:cNvSpPr>
          <p:nvPr>
            <p:ph type="title"/>
          </p:nvPr>
        </p:nvSpPr>
        <p:spPr>
          <a:xfrm>
            <a:off x="1147762" y="72629"/>
            <a:ext cx="6834362" cy="983143"/>
          </a:xfrm>
        </p:spPr>
        <p:txBody>
          <a:bodyPr/>
          <a:lstStyle/>
          <a:p>
            <a:r>
              <a:rPr lang="en-US" altLang="en-US" dirty="0"/>
              <a:t>Step 4 – Choosing combinations of values</a:t>
            </a:r>
            <a:r>
              <a:rPr lang="en-US" altLang="en-US" sz="2400" dirty="0"/>
              <a:t>  (6.2)</a:t>
            </a:r>
            <a:endParaRPr lang="en-US" altLang="en-US" dirty="0"/>
          </a:p>
        </p:txBody>
      </p:sp>
      <p:sp>
        <p:nvSpPr>
          <p:cNvPr id="24581" name="Rectangle 3"/>
          <p:cNvSpPr>
            <a:spLocks noGrp="1" noChangeArrowheads="1"/>
          </p:cNvSpPr>
          <p:nvPr>
            <p:ph type="body" idx="1"/>
          </p:nvPr>
        </p:nvSpPr>
        <p:spPr>
          <a:xfrm>
            <a:off x="1246585" y="904627"/>
            <a:ext cx="6650831" cy="4007459"/>
          </a:xfrm>
        </p:spPr>
        <p:txBody>
          <a:bodyPr/>
          <a:lstStyle/>
          <a:p>
            <a:r>
              <a:rPr lang="en-US" altLang="en-US" dirty="0"/>
              <a:t>After partitioning characteristics into blocks, testers design tests by combining blocks from different characteristics</a:t>
            </a:r>
          </a:p>
          <a:p>
            <a:pPr lvl="1"/>
            <a:r>
              <a:rPr lang="en-US" altLang="en-US" dirty="0"/>
              <a:t>3 Characteristics (abstract): A, B, C</a:t>
            </a:r>
          </a:p>
          <a:p>
            <a:pPr lvl="1"/>
            <a:r>
              <a:rPr lang="en-US" altLang="en-US" dirty="0"/>
              <a:t>Abstract blocks: A = [a1, a2, a3,a4]; B = [b1, b2]; C = [c1, c2,c3]</a:t>
            </a:r>
          </a:p>
          <a:p>
            <a:r>
              <a:rPr lang="en-US" altLang="en-US" dirty="0"/>
              <a:t>A test starts by combining one block from each characteristic</a:t>
            </a:r>
          </a:p>
          <a:p>
            <a:pPr lvl="1"/>
            <a:r>
              <a:rPr lang="en-US" altLang="en-US" dirty="0"/>
              <a:t>Then values are chosen to satisfy the combinations</a:t>
            </a:r>
          </a:p>
          <a:p>
            <a:r>
              <a:rPr lang="en-US" altLang="en-US" dirty="0"/>
              <a:t>We use </a:t>
            </a:r>
            <a:r>
              <a:rPr lang="en-US" altLang="en-US" dirty="0">
                <a:solidFill>
                  <a:schemeClr val="tx2"/>
                </a:solidFill>
              </a:rPr>
              <a:t>criteria</a:t>
            </a:r>
            <a:r>
              <a:rPr lang="en-US" altLang="en-US" dirty="0"/>
              <a:t> to choose </a:t>
            </a:r>
            <a:r>
              <a:rPr lang="en-US" altLang="en-US" dirty="0">
                <a:solidFill>
                  <a:schemeClr val="tx2"/>
                </a:solidFill>
              </a:rPr>
              <a:t>effective</a:t>
            </a:r>
            <a:r>
              <a:rPr lang="en-US" altLang="en-US" dirty="0"/>
              <a:t> combinations</a:t>
            </a:r>
          </a:p>
        </p:txBody>
      </p:sp>
      <p:sp>
        <p:nvSpPr>
          <p:cNvPr id="24586"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Tree>
    <p:extLst>
      <p:ext uri="{BB962C8B-B14F-4D97-AF65-F5344CB8AC3E}">
        <p14:creationId xmlns:p14="http://schemas.microsoft.com/office/powerpoint/2010/main" val="229620636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combinations criterion (</a:t>
            </a:r>
            <a:r>
              <a:rPr lang="en-US" dirty="0" err="1"/>
              <a:t>ACoC</a:t>
            </a:r>
            <a:r>
              <a:rPr lang="en-US" dirty="0"/>
              <a:t>)</a:t>
            </a:r>
          </a:p>
        </p:txBody>
      </p:sp>
      <p:sp>
        <p:nvSpPr>
          <p:cNvPr id="3" name="Content Placeholder 2"/>
          <p:cNvSpPr>
            <a:spLocks noGrp="1"/>
          </p:cNvSpPr>
          <p:nvPr>
            <p:ph idx="1"/>
          </p:nvPr>
        </p:nvSpPr>
        <p:spPr/>
        <p:txBody>
          <a:bodyPr/>
          <a:lstStyle/>
          <a:p>
            <a:pPr marL="0" indent="0" algn="ctr">
              <a:buNone/>
            </a:pPr>
            <a:r>
              <a:rPr lang="en-US" altLang="en-US" dirty="0"/>
              <a:t>The most obvious criterion is to choose all combinations</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26</a:t>
            </a:fld>
            <a:endParaRPr lang="en-US" kern="1200">
              <a:solidFill>
                <a:srgbClr val="FFFFFF"/>
              </a:solidFill>
              <a:ea typeface="+mn-ea"/>
            </a:endParaRPr>
          </a:p>
        </p:txBody>
      </p:sp>
      <p:sp>
        <p:nvSpPr>
          <p:cNvPr id="7" name="Text Box 4"/>
          <p:cNvSpPr txBox="1">
            <a:spLocks noChangeArrowheads="1"/>
          </p:cNvSpPr>
          <p:nvPr/>
        </p:nvSpPr>
        <p:spPr bwMode="auto">
          <a:xfrm>
            <a:off x="1379935" y="1074555"/>
            <a:ext cx="6334125" cy="646331"/>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a:spAutoFit/>
          </a:bodyPr>
          <a:lstStyle/>
          <a:p>
            <a:pPr defTabSz="685800" eaLnBrk="0" fontAlgn="base" hangingPunct="0">
              <a:spcBef>
                <a:spcPct val="50000"/>
              </a:spcBef>
              <a:spcAft>
                <a:spcPct val="0"/>
              </a:spcAft>
              <a:buClrTx/>
              <a:defRPr/>
            </a:pPr>
            <a:r>
              <a:rPr lang="en-US" sz="1800" b="1" u="sng"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All Combinations (</a:t>
            </a:r>
            <a:r>
              <a:rPr lang="en-US" sz="1800" b="1" u="sng" kern="1200" dirty="0" err="1">
                <a:solidFill>
                  <a:srgbClr val="FFFF00"/>
                </a:solidFill>
                <a:effectLst>
                  <a:outerShdw blurRad="38100" dist="38100" dir="2700000" algn="tl">
                    <a:srgbClr val="000000"/>
                  </a:outerShdw>
                </a:effectLst>
                <a:latin typeface="Gill Sans MT" panose="020B0502020104020203" pitchFamily="34" charset="0"/>
                <a:ea typeface="+mn-ea"/>
                <a:cs typeface="+mn-cs"/>
              </a:rPr>
              <a:t>ACoC</a:t>
            </a:r>
            <a:r>
              <a:rPr lang="en-US" sz="1800" b="1" u="sng"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a:t>
            </a:r>
            <a:r>
              <a:rPr lang="en-US" sz="1800" b="1"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 :  Test with all combinations of blocks from all characteristics.</a:t>
            </a:r>
          </a:p>
        </p:txBody>
      </p:sp>
      <p:graphicFrame>
        <p:nvGraphicFramePr>
          <p:cNvPr id="12" name="Table 11"/>
          <p:cNvGraphicFramePr>
            <a:graphicFrameLocks noGrp="1"/>
          </p:cNvGraphicFramePr>
          <p:nvPr/>
        </p:nvGraphicFramePr>
        <p:xfrm>
          <a:off x="1959318" y="1879123"/>
          <a:ext cx="5262432" cy="2057400"/>
        </p:xfrm>
        <a:graphic>
          <a:graphicData uri="http://schemas.openxmlformats.org/drawingml/2006/table">
            <a:tbl>
              <a:tblPr firstRow="1" bandRow="1">
                <a:tableStyleId>{16D9F66E-5EB9-4882-86FB-DCBF35E3C3E4}</a:tableStyleId>
              </a:tblPr>
              <a:tblGrid>
                <a:gridCol w="1315608">
                  <a:extLst>
                    <a:ext uri="{9D8B030D-6E8A-4147-A177-3AD203B41FA5}">
                      <a16:colId xmlns:a16="http://schemas.microsoft.com/office/drawing/2014/main" val="3264710210"/>
                    </a:ext>
                  </a:extLst>
                </a:gridCol>
                <a:gridCol w="1315608">
                  <a:extLst>
                    <a:ext uri="{9D8B030D-6E8A-4147-A177-3AD203B41FA5}">
                      <a16:colId xmlns:a16="http://schemas.microsoft.com/office/drawing/2014/main" val="2365651468"/>
                    </a:ext>
                  </a:extLst>
                </a:gridCol>
                <a:gridCol w="1315608">
                  <a:extLst>
                    <a:ext uri="{9D8B030D-6E8A-4147-A177-3AD203B41FA5}">
                      <a16:colId xmlns:a16="http://schemas.microsoft.com/office/drawing/2014/main" val="3543466418"/>
                    </a:ext>
                  </a:extLst>
                </a:gridCol>
                <a:gridCol w="1315608">
                  <a:extLst>
                    <a:ext uri="{9D8B030D-6E8A-4147-A177-3AD203B41FA5}">
                      <a16:colId xmlns:a16="http://schemas.microsoft.com/office/drawing/2014/main" val="760359186"/>
                    </a:ext>
                  </a:extLst>
                </a:gridCol>
              </a:tblGrid>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1621857064"/>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b1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2015433661"/>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040810366"/>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3399FF"/>
                    </a:solidFill>
                  </a:tcPr>
                </a:tc>
                <a:extLst>
                  <a:ext uri="{0D108BD9-81ED-4DB2-BD59-A6C34878D82A}">
                    <a16:rowId xmlns:a16="http://schemas.microsoft.com/office/drawing/2014/main" val="3104032000"/>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b2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a3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a4 b2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c3</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494080132"/>
                  </a:ext>
                </a:extLst>
              </a:tr>
            </a:tbl>
          </a:graphicData>
        </a:graphic>
      </p:graphicFrame>
    </p:spTree>
    <p:extLst>
      <p:ext uri="{BB962C8B-B14F-4D97-AF65-F5344CB8AC3E}">
        <p14:creationId xmlns:p14="http://schemas.microsoft.com/office/powerpoint/2010/main" val="33310550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combinations criterion (</a:t>
            </a:r>
            <a:r>
              <a:rPr lang="en-US" dirty="0" err="1"/>
              <a:t>ACoC</a:t>
            </a:r>
            <a:r>
              <a:rPr lang="en-US" dirty="0"/>
              <a:t>)</a:t>
            </a:r>
          </a:p>
        </p:txBody>
      </p:sp>
      <p:sp>
        <p:nvSpPr>
          <p:cNvPr id="3" name="Content Placeholder 2"/>
          <p:cNvSpPr>
            <a:spLocks noGrp="1"/>
          </p:cNvSpPr>
          <p:nvPr>
            <p:ph idx="1"/>
          </p:nvPr>
        </p:nvSpPr>
        <p:spPr/>
        <p:txBody>
          <a:bodyPr/>
          <a:lstStyle/>
          <a:p>
            <a:r>
              <a:rPr lang="en-US" altLang="en-US" dirty="0"/>
              <a:t>Number of  tests is the product of the number of blocks in each characteristic :</a:t>
            </a:r>
          </a:p>
          <a:p>
            <a:endParaRPr lang="en-US" altLang="en-US" dirty="0">
              <a:sym typeface="Symbol" pitchFamily="18" charset="2"/>
            </a:endParaRPr>
          </a:p>
          <a:p>
            <a:r>
              <a:rPr lang="en-US" altLang="en-US" dirty="0"/>
              <a:t>The syntax characterization of </a:t>
            </a:r>
            <a:r>
              <a:rPr lang="en-US" altLang="en-US" dirty="0" err="1"/>
              <a:t>triang</a:t>
            </a:r>
            <a:r>
              <a:rPr lang="en-US" altLang="en-US" dirty="0"/>
              <a:t>()</a:t>
            </a:r>
          </a:p>
          <a:p>
            <a:pPr lvl="1"/>
            <a:r>
              <a:rPr lang="en-US" altLang="en-US" dirty="0"/>
              <a:t>Each side: &gt;1, 1, 0, &lt;1</a:t>
            </a:r>
          </a:p>
          <a:p>
            <a:pPr lvl="1"/>
            <a:r>
              <a:rPr lang="en-US" altLang="en-US" dirty="0"/>
              <a:t>Results in 4*4*4 = </a:t>
            </a:r>
            <a:r>
              <a:rPr lang="en-US" altLang="en-US" dirty="0">
                <a:solidFill>
                  <a:schemeClr val="tx2"/>
                </a:solidFill>
              </a:rPr>
              <a:t>64 tests</a:t>
            </a:r>
            <a:endParaRPr lang="en-US" altLang="en-US" dirty="0"/>
          </a:p>
          <a:p>
            <a:r>
              <a:rPr lang="en-US" altLang="en-US" sz="2400" dirty="0"/>
              <a:t>Most form invalid triangles</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27</a:t>
            </a:fld>
            <a:endParaRPr lang="en-US" kern="1200">
              <a:solidFill>
                <a:srgbClr val="FFFFFF"/>
              </a:solidFill>
              <a:ea typeface="+mn-ea"/>
            </a:endParaRPr>
          </a:p>
        </p:txBody>
      </p:sp>
      <p:grpSp>
        <p:nvGrpSpPr>
          <p:cNvPr id="7" name="Group 11"/>
          <p:cNvGrpSpPr>
            <a:grpSpLocks/>
          </p:cNvGrpSpPr>
          <p:nvPr/>
        </p:nvGrpSpPr>
        <p:grpSpPr bwMode="auto">
          <a:xfrm>
            <a:off x="3760589" y="1041891"/>
            <a:ext cx="1589887" cy="557213"/>
            <a:chOff x="1806" y="3529"/>
            <a:chExt cx="923" cy="468"/>
          </a:xfrm>
        </p:grpSpPr>
        <p:sp>
          <p:nvSpPr>
            <p:cNvPr id="8" name="Text Box 6"/>
            <p:cNvSpPr txBox="1">
              <a:spLocks noChangeArrowheads="1"/>
            </p:cNvSpPr>
            <p:nvPr/>
          </p:nvSpPr>
          <p:spPr bwMode="auto">
            <a:xfrm>
              <a:off x="1806" y="3550"/>
              <a:ext cx="36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2700" b="0" kern="12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1800" b="0" kern="1200" baseline="-250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9" name="Text Box 8"/>
            <p:cNvSpPr txBox="1">
              <a:spLocks noChangeArrowheads="1"/>
            </p:cNvSpPr>
            <p:nvPr/>
          </p:nvSpPr>
          <p:spPr bwMode="auto">
            <a:xfrm>
              <a:off x="2061" y="3529"/>
              <a:ext cx="2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a:latin typeface="Verdana" panose="020B0604030504040204" pitchFamily="34" charset="0"/>
                  <a:ea typeface="Verdana" panose="020B0604030504040204" pitchFamily="34" charset="0"/>
                  <a:cs typeface="Verdana" panose="020B0604030504040204" pitchFamily="34" charset="0"/>
                </a:rPr>
                <a:t>Q</a:t>
              </a:r>
            </a:p>
          </p:txBody>
        </p:sp>
        <p:sp>
          <p:nvSpPr>
            <p:cNvPr id="10" name="Text Box 9"/>
            <p:cNvSpPr txBox="1">
              <a:spLocks noChangeArrowheads="1"/>
            </p:cNvSpPr>
            <p:nvPr/>
          </p:nvSpPr>
          <p:spPr bwMode="auto">
            <a:xfrm>
              <a:off x="2055" y="3726"/>
              <a:ext cx="3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dirty="0" err="1">
                  <a:latin typeface="Verdana" panose="020B0604030504040204" pitchFamily="34" charset="0"/>
                  <a:ea typeface="Verdana" panose="020B0604030504040204" pitchFamily="34" charset="0"/>
                  <a:cs typeface="Verdana" panose="020B0604030504040204" pitchFamily="34" charset="0"/>
                </a:rPr>
                <a:t>i</a:t>
              </a:r>
              <a:r>
                <a:rPr lang="en-US" altLang="en-US" sz="1500" b="0" kern="1200" dirty="0">
                  <a:latin typeface="Verdana" panose="020B0604030504040204" pitchFamily="34" charset="0"/>
                  <a:ea typeface="Verdana" panose="020B0604030504040204" pitchFamily="34" charset="0"/>
                  <a:cs typeface="Verdana" panose="020B0604030504040204" pitchFamily="34" charset="0"/>
                </a:rPr>
                <a:t>=1</a:t>
              </a:r>
            </a:p>
          </p:txBody>
        </p:sp>
        <p:sp>
          <p:nvSpPr>
            <p:cNvPr id="11" name="Text Box 10"/>
            <p:cNvSpPr txBox="1">
              <a:spLocks noChangeArrowheads="1"/>
            </p:cNvSpPr>
            <p:nvPr/>
          </p:nvSpPr>
          <p:spPr bwMode="auto">
            <a:xfrm>
              <a:off x="2267" y="3608"/>
              <a:ext cx="4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800" b="0" kern="1200">
                  <a:latin typeface="Verdana" panose="020B0604030504040204" pitchFamily="34" charset="0"/>
                  <a:ea typeface="Verdana" panose="020B0604030504040204" pitchFamily="34" charset="0"/>
                  <a:cs typeface="Verdana" panose="020B0604030504040204" pitchFamily="34" charset="0"/>
                </a:rPr>
                <a:t>(B</a:t>
              </a:r>
              <a:r>
                <a:rPr lang="en-US" altLang="en-US" sz="1800" b="0" kern="1200" baseline="-25000">
                  <a:latin typeface="Verdana" panose="020B0604030504040204" pitchFamily="34" charset="0"/>
                  <a:ea typeface="Verdana" panose="020B0604030504040204" pitchFamily="34" charset="0"/>
                  <a:cs typeface="Verdana" panose="020B0604030504040204" pitchFamily="34" charset="0"/>
                </a:rPr>
                <a:t>i</a:t>
              </a:r>
              <a:r>
                <a:rPr lang="en-US" altLang="en-US" sz="1800" b="0" kern="1200">
                  <a:latin typeface="Verdana" panose="020B0604030504040204" pitchFamily="34" charset="0"/>
                  <a:ea typeface="Verdana" panose="020B0604030504040204" pitchFamily="34" charset="0"/>
                  <a:cs typeface="Verdana" panose="020B0604030504040204" pitchFamily="34" charset="0"/>
                </a:rPr>
                <a:t>)</a:t>
              </a:r>
            </a:p>
          </p:txBody>
        </p:sp>
      </p:grpSp>
      <p:sp>
        <p:nvSpPr>
          <p:cNvPr id="12" name="Rounded Rectangle 11"/>
          <p:cNvSpPr/>
          <p:nvPr/>
        </p:nvSpPr>
        <p:spPr bwMode="auto">
          <a:xfrm>
            <a:off x="2496066" y="3660693"/>
            <a:ext cx="4170406" cy="556054"/>
          </a:xfrm>
          <a:prstGeom prst="roundRect">
            <a:avLst/>
          </a:prstGeom>
          <a:solidFill>
            <a:srgbClr val="0066FF"/>
          </a:solidFill>
          <a:ln w="38100" cap="flat" cmpd="sng" algn="ctr">
            <a:solidFill>
              <a:srgbClr val="00B050"/>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buClrTx/>
            </a:pPr>
            <a:r>
              <a:rPr lang="en-US" sz="2400" kern="1200" dirty="0">
                <a:solidFill>
                  <a:srgbClr val="FFFFFF"/>
                </a:solidFill>
                <a:latin typeface="Gill Sans MT" panose="020B0502020104020203" pitchFamily="34" charset="0"/>
                <a:ea typeface="+mn-ea"/>
                <a:cs typeface="+mn-cs"/>
              </a:rPr>
              <a:t>How can we get fewer tests ?</a:t>
            </a:r>
          </a:p>
        </p:txBody>
      </p:sp>
    </p:spTree>
    <p:extLst>
      <p:ext uri="{BB962C8B-B14F-4D97-AF65-F5344CB8AC3E}">
        <p14:creationId xmlns:p14="http://schemas.microsoft.com/office/powerpoint/2010/main" val="351986181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28</a:t>
            </a:fld>
            <a:endParaRPr lang="en-US" kern="1200">
              <a:solidFill>
                <a:srgbClr val="FFFFFF"/>
              </a:solidFill>
              <a:ea typeface="+mn-ea"/>
            </a:endParaRPr>
          </a:p>
        </p:txBody>
      </p:sp>
      <p:sp>
        <p:nvSpPr>
          <p:cNvPr id="8" name="Rounded Rectangle 7"/>
          <p:cNvSpPr/>
          <p:nvPr/>
        </p:nvSpPr>
        <p:spPr bwMode="auto">
          <a:xfrm>
            <a:off x="3520367" y="689495"/>
            <a:ext cx="2108668" cy="470106"/>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defTabSz="685800" eaLnBrk="0" fontAlgn="base" hangingPunct="0">
              <a:spcBef>
                <a:spcPct val="0"/>
              </a:spcBef>
              <a:spcAft>
                <a:spcPct val="0"/>
              </a:spcAft>
              <a:buClrTx/>
            </a:pPr>
            <a:r>
              <a:rPr lang="en-US" sz="2400" kern="1200" dirty="0">
                <a:solidFill>
                  <a:srgbClr val="FFFF00"/>
                </a:solidFill>
                <a:latin typeface="Calibri" panose="020F0502020204030204" pitchFamily="34" charset="0"/>
                <a:ea typeface="+mn-ea"/>
                <a:cs typeface="Calibri" panose="020F0502020204030204" pitchFamily="34" charset="0"/>
              </a:rPr>
              <a:t>Input</a:t>
            </a:r>
            <a:r>
              <a:rPr lang="en-US" sz="2400" kern="1200" dirty="0">
                <a:solidFill>
                  <a:srgbClr val="FFFFFF"/>
                </a:solidFill>
                <a:latin typeface="Calibri" panose="020F0502020204030204" pitchFamily="34" charset="0"/>
                <a:ea typeface="+mn-ea"/>
                <a:cs typeface="Calibri" panose="020F0502020204030204" pitchFamily="34" charset="0"/>
              </a:rPr>
              <a:t>: students</a:t>
            </a:r>
          </a:p>
        </p:txBody>
      </p:sp>
      <p:sp>
        <p:nvSpPr>
          <p:cNvPr id="9" name="Rounded Rectangle 8"/>
          <p:cNvSpPr/>
          <p:nvPr/>
        </p:nvSpPr>
        <p:spPr bwMode="auto">
          <a:xfrm>
            <a:off x="1423800" y="1231896"/>
            <a:ext cx="6301800" cy="470106"/>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defTabSz="685800" eaLnBrk="0" fontAlgn="base" hangingPunct="0">
              <a:spcBef>
                <a:spcPct val="0"/>
              </a:spcBef>
              <a:spcAft>
                <a:spcPct val="0"/>
              </a:spcAft>
              <a:buClrTx/>
            </a:pPr>
            <a:r>
              <a:rPr lang="en-US" sz="2400" kern="1200" dirty="0">
                <a:solidFill>
                  <a:srgbClr val="FFFF00"/>
                </a:solidFill>
                <a:latin typeface="Calibri" panose="020F0502020204030204" pitchFamily="34" charset="0"/>
                <a:ea typeface="+mn-ea"/>
                <a:cs typeface="Calibri" panose="020F0502020204030204" pitchFamily="34" charset="0"/>
              </a:rPr>
              <a:t>Characteristics</a:t>
            </a:r>
            <a:r>
              <a:rPr lang="en-US" sz="2400" kern="1200" dirty="0">
                <a:solidFill>
                  <a:srgbClr val="FFFFFF"/>
                </a:solidFill>
                <a:latin typeface="Calibri" panose="020F0502020204030204" pitchFamily="34" charset="0"/>
                <a:ea typeface="+mn-ea"/>
                <a:cs typeface="Calibri" panose="020F0502020204030204" pitchFamily="34" charset="0"/>
              </a:rPr>
              <a:t>: Level, Mode, Major, Classification</a:t>
            </a:r>
          </a:p>
        </p:txBody>
      </p:sp>
      <p:sp>
        <p:nvSpPr>
          <p:cNvPr id="10" name="Rounded Rectangle 9"/>
          <p:cNvSpPr/>
          <p:nvPr/>
        </p:nvSpPr>
        <p:spPr bwMode="auto">
          <a:xfrm>
            <a:off x="2042501" y="1774297"/>
            <a:ext cx="5064399" cy="1859420"/>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defTabSz="685800" eaLnBrk="0" fontAlgn="base" hangingPunct="0">
              <a:spcBef>
                <a:spcPct val="0"/>
              </a:spcBef>
              <a:spcAft>
                <a:spcPct val="0"/>
              </a:spcAft>
              <a:buClrTx/>
            </a:pPr>
            <a:r>
              <a:rPr lang="en-US" sz="2400" kern="1200" dirty="0">
                <a:solidFill>
                  <a:srgbClr val="FFFF00"/>
                </a:solidFill>
                <a:latin typeface="Calibri" panose="020F0502020204030204" pitchFamily="34" charset="0"/>
                <a:ea typeface="+mn-ea"/>
                <a:cs typeface="Calibri" panose="020F0502020204030204" pitchFamily="34" charset="0"/>
              </a:rPr>
              <a:t>Blocks</a:t>
            </a:r>
            <a:r>
              <a:rPr lang="en-US" sz="2400" kern="1200" dirty="0">
                <a:solidFill>
                  <a:srgbClr val="FFFFFF"/>
                </a:solidFill>
                <a:latin typeface="Calibri" panose="020F0502020204030204" pitchFamily="34" charset="0"/>
                <a:ea typeface="+mn-ea"/>
                <a:cs typeface="Calibri" panose="020F0502020204030204" pitchFamily="34" charset="0"/>
              </a:rPr>
              <a:t>:</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Level: ( grad, undergrad )</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Mode: ( full-time, part-time )</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Major: ( </a:t>
            </a:r>
            <a:r>
              <a:rPr lang="en-US" sz="2400" kern="1200" dirty="0" err="1">
                <a:solidFill>
                  <a:srgbClr val="FFFFFF"/>
                </a:solidFill>
                <a:latin typeface="Calibri" panose="020F0502020204030204" pitchFamily="34" charset="0"/>
                <a:ea typeface="+mn-ea"/>
                <a:cs typeface="Calibri" panose="020F0502020204030204" pitchFamily="34" charset="0"/>
              </a:rPr>
              <a:t>cs</a:t>
            </a:r>
            <a:r>
              <a:rPr lang="en-US" sz="2400" kern="1200" dirty="0">
                <a:solidFill>
                  <a:srgbClr val="FFFFFF"/>
                </a:solidFill>
                <a:latin typeface="Calibri" panose="020F0502020204030204" pitchFamily="34" charset="0"/>
                <a:ea typeface="+mn-ea"/>
                <a:cs typeface="Calibri" panose="020F0502020204030204" pitchFamily="34" charset="0"/>
              </a:rPr>
              <a:t>, </a:t>
            </a:r>
            <a:r>
              <a:rPr lang="en-US" sz="2400" kern="1200" dirty="0" err="1">
                <a:solidFill>
                  <a:srgbClr val="FFFFFF"/>
                </a:solidFill>
                <a:latin typeface="Calibri" panose="020F0502020204030204" pitchFamily="34" charset="0"/>
                <a:ea typeface="+mn-ea"/>
                <a:cs typeface="Calibri" panose="020F0502020204030204" pitchFamily="34" charset="0"/>
              </a:rPr>
              <a:t>swe</a:t>
            </a:r>
            <a:r>
              <a:rPr lang="en-US" sz="2400" kern="1200" dirty="0">
                <a:solidFill>
                  <a:srgbClr val="FFFFFF"/>
                </a:solidFill>
                <a:latin typeface="Calibri" panose="020F0502020204030204" pitchFamily="34" charset="0"/>
                <a:ea typeface="+mn-ea"/>
                <a:cs typeface="Calibri" panose="020F0502020204030204" pitchFamily="34" charset="0"/>
              </a:rPr>
              <a:t>, other )</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Classification: ( in-state, out-of-state )</a:t>
            </a:r>
          </a:p>
        </p:txBody>
      </p:sp>
      <p:sp>
        <p:nvSpPr>
          <p:cNvPr id="11" name="Rounded Rectangle 10"/>
          <p:cNvSpPr/>
          <p:nvPr/>
        </p:nvSpPr>
        <p:spPr bwMode="auto">
          <a:xfrm>
            <a:off x="2393501" y="3706011"/>
            <a:ext cx="4362399" cy="1095871"/>
          </a:xfrm>
          <a:prstGeom prst="roundRect">
            <a:avLst/>
          </a:prstGeom>
          <a:solidFill>
            <a:schemeClr val="bg1">
              <a:lumMod val="60000"/>
              <a:lumOff val="40000"/>
            </a:schemeClr>
          </a:solid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defTabSz="685800" eaLnBrk="0" fontAlgn="base" hangingPunct="0">
              <a:spcBef>
                <a:spcPct val="0"/>
              </a:spcBef>
              <a:spcAft>
                <a:spcPct val="0"/>
              </a:spcAft>
              <a:buClrTx/>
            </a:pPr>
            <a:r>
              <a:rPr lang="en-US" sz="2400" kern="1200" dirty="0">
                <a:solidFill>
                  <a:srgbClr val="FFFF00"/>
                </a:solidFill>
                <a:latin typeface="Calibri" panose="020F0502020204030204" pitchFamily="34" charset="0"/>
                <a:ea typeface="+mn-ea"/>
                <a:cs typeface="Calibri" panose="020F0502020204030204" pitchFamily="34" charset="0"/>
              </a:rPr>
              <a:t>Abstract IDM</a:t>
            </a:r>
            <a:r>
              <a:rPr lang="en-US" sz="2400" kern="1200" dirty="0">
                <a:solidFill>
                  <a:srgbClr val="FFFFFF"/>
                </a:solidFill>
                <a:latin typeface="Calibri" panose="020F0502020204030204" pitchFamily="34" charset="0"/>
                <a:ea typeface="+mn-ea"/>
                <a:cs typeface="Calibri" panose="020F0502020204030204" pitchFamily="34" charset="0"/>
              </a:rPr>
              <a:t>:</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   A = [ a1, a2 ]	C = [ c1, c2, c3 ]</a:t>
            </a:r>
          </a:p>
          <a:p>
            <a:pP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   B = [ b1, b2 ]	D = [ d1, d2 ]</a:t>
            </a:r>
          </a:p>
        </p:txBody>
      </p:sp>
    </p:spTree>
    <p:extLst>
      <p:ext uri="{BB962C8B-B14F-4D97-AF65-F5344CB8AC3E}">
        <p14:creationId xmlns:p14="http://schemas.microsoft.com/office/powerpoint/2010/main" val="23679634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29</a:t>
            </a:fld>
            <a:endParaRPr lang="en-US" kern="1200">
              <a:solidFill>
                <a:srgbClr val="FFFFFF"/>
              </a:solidFill>
              <a:ea typeface="+mn-ea"/>
            </a:endParaRPr>
          </a:p>
        </p:txBody>
      </p:sp>
      <p:sp>
        <p:nvSpPr>
          <p:cNvPr id="7" name="TextBox 6"/>
          <p:cNvSpPr txBox="1"/>
          <p:nvPr/>
        </p:nvSpPr>
        <p:spPr>
          <a:xfrm>
            <a:off x="2857493" y="1473836"/>
            <a:ext cx="3439823" cy="415498"/>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Consider this abstract IDM</a:t>
            </a:r>
          </a:p>
        </p:txBody>
      </p:sp>
      <p:sp>
        <p:nvSpPr>
          <p:cNvPr id="8" name="TextBox 7"/>
          <p:cNvSpPr txBox="1"/>
          <p:nvPr/>
        </p:nvSpPr>
        <p:spPr>
          <a:xfrm>
            <a:off x="1863585" y="2179611"/>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9" name="TextBox 8"/>
          <p:cNvSpPr txBox="1"/>
          <p:nvPr/>
        </p:nvSpPr>
        <p:spPr>
          <a:xfrm>
            <a:off x="1846855" y="3422993"/>
            <a:ext cx="5456864" cy="415498"/>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How many tests are needed to satisfy </a:t>
            </a:r>
            <a:r>
              <a:rPr lang="en-US" sz="2100" kern="1200" dirty="0" err="1">
                <a:solidFill>
                  <a:srgbClr val="FFFFFF"/>
                </a:solidFill>
                <a:latin typeface="Calibri" panose="020F0502020204030204" pitchFamily="34" charset="0"/>
                <a:ea typeface="+mn-ea"/>
                <a:cs typeface="Calibri" panose="020F0502020204030204" pitchFamily="34" charset="0"/>
              </a:rPr>
              <a:t>ACoC</a:t>
            </a:r>
            <a:r>
              <a:rPr lang="en-US" sz="2100" kern="1200" dirty="0">
                <a:solidFill>
                  <a:srgbClr val="FFFFFF"/>
                </a:solidFill>
                <a:latin typeface="Calibri" panose="020F0502020204030204" pitchFamily="34" charset="0"/>
                <a:ea typeface="+mn-ea"/>
                <a:cs typeface="Calibri" panose="020F0502020204030204" pitchFamily="34" charset="0"/>
              </a:rPr>
              <a:t>?</a:t>
            </a:r>
          </a:p>
        </p:txBody>
      </p:sp>
      <p:sp>
        <p:nvSpPr>
          <p:cNvPr id="10" name="TextBox 9"/>
          <p:cNvSpPr txBox="1"/>
          <p:nvPr/>
        </p:nvSpPr>
        <p:spPr>
          <a:xfrm>
            <a:off x="2396381" y="721896"/>
            <a:ext cx="4357811"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400" kern="1200" dirty="0">
                <a:solidFill>
                  <a:srgbClr val="FFFFFF"/>
                </a:solidFill>
                <a:latin typeface="Calibri" panose="020F0502020204030204" pitchFamily="34" charset="0"/>
                <a:ea typeface="+mn-ea"/>
                <a:cs typeface="Calibri" panose="020F0502020204030204" pitchFamily="34" charset="0"/>
              </a:rPr>
              <a:t>All combinations criterion (</a:t>
            </a:r>
            <a:r>
              <a:rPr lang="en-US" sz="2400" kern="1200" dirty="0" err="1">
                <a:solidFill>
                  <a:srgbClr val="FFFFFF"/>
                </a:solidFill>
                <a:latin typeface="Calibri" panose="020F0502020204030204" pitchFamily="34" charset="0"/>
                <a:ea typeface="+mn-ea"/>
                <a:cs typeface="Calibri" panose="020F0502020204030204" pitchFamily="34" charset="0"/>
              </a:rPr>
              <a:t>ACoC</a:t>
            </a:r>
            <a:r>
              <a:rPr lang="en-US" sz="2400" kern="1200" dirty="0">
                <a:solidFill>
                  <a:srgbClr val="FFFFFF"/>
                </a:solidFill>
                <a:latin typeface="Calibri" panose="020F0502020204030204" pitchFamily="34" charset="0"/>
                <a:ea typeface="+mn-ea"/>
                <a:cs typeface="Calibri" panose="020F0502020204030204" pitchFamily="34" charset="0"/>
              </a:rPr>
              <a:t>)</a:t>
            </a:r>
          </a:p>
        </p:txBody>
      </p:sp>
      <p:sp>
        <p:nvSpPr>
          <p:cNvPr id="11" name="TextBox 10">
            <a:extLst>
              <a:ext uri="{FF2B5EF4-FFF2-40B4-BE49-F238E27FC236}">
                <a16:creationId xmlns:a16="http://schemas.microsoft.com/office/drawing/2014/main" id="{DB9B6CC2-62F1-86C6-E7C7-D65BE6671733}"/>
              </a:ext>
            </a:extLst>
          </p:cNvPr>
          <p:cNvSpPr txBox="1"/>
          <p:nvPr/>
        </p:nvSpPr>
        <p:spPr>
          <a:xfrm>
            <a:off x="1851832" y="4028356"/>
            <a:ext cx="5456864" cy="738664"/>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What are some criterion you can think of that would require less tests?</a:t>
            </a:r>
          </a:p>
        </p:txBody>
      </p:sp>
    </p:spTree>
    <p:extLst>
      <p:ext uri="{BB962C8B-B14F-4D97-AF65-F5344CB8AC3E}">
        <p14:creationId xmlns:p14="http://schemas.microsoft.com/office/powerpoint/2010/main" val="3182730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r>
              <a:rPr lang="en-US" altLang="en-US" sz="675" b="0" kern="1200">
                <a:solidFill>
                  <a:srgbClr val="FFFFFF"/>
                </a:solidFill>
                <a:latin typeface="Arial" charset="0"/>
                <a:ea typeface="+mn-ea"/>
                <a:cs typeface="Arial" charset="0"/>
              </a:rPr>
              <a:t>© Ammann &amp; Offutt</a:t>
            </a:r>
          </a:p>
        </p:txBody>
      </p:sp>
      <p:sp>
        <p:nvSpPr>
          <p:cNvPr id="51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fld id="{7BE1463B-C8BB-4FC0-847A-9DA342C071CD}"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defRPr/>
              </a:pPr>
              <a:t>3</a:t>
            </a:fld>
            <a:endParaRPr lang="en-US" altLang="en-US" sz="675" b="0" kern="1200">
              <a:solidFill>
                <a:srgbClr val="FFFFFF"/>
              </a:solidFill>
              <a:latin typeface="Arial" charset="0"/>
              <a:ea typeface="+mn-ea"/>
              <a:cs typeface="Arial" charset="0"/>
            </a:endParaRPr>
          </a:p>
        </p:txBody>
      </p:sp>
      <p:sp>
        <p:nvSpPr>
          <p:cNvPr id="5124" name="Rectangle 2"/>
          <p:cNvSpPr>
            <a:spLocks noGrp="1" noChangeArrowheads="1"/>
          </p:cNvSpPr>
          <p:nvPr>
            <p:ph type="title"/>
          </p:nvPr>
        </p:nvSpPr>
        <p:spPr/>
        <p:txBody>
          <a:bodyPr/>
          <a:lstStyle/>
          <a:p>
            <a:r>
              <a:rPr lang="en-US" altLang="en-US" dirty="0"/>
              <a:t>Input-space partitioning</a:t>
            </a:r>
          </a:p>
        </p:txBody>
      </p:sp>
      <p:sp>
        <p:nvSpPr>
          <p:cNvPr id="5125" name="Rectangle 3"/>
          <p:cNvSpPr>
            <a:spLocks noGrp="1" noChangeArrowheads="1"/>
          </p:cNvSpPr>
          <p:nvPr>
            <p:ph type="body" idx="1"/>
          </p:nvPr>
        </p:nvSpPr>
        <p:spPr/>
        <p:txBody>
          <a:bodyPr/>
          <a:lstStyle/>
          <a:p>
            <a:pPr>
              <a:spcBef>
                <a:spcPts val="1350"/>
              </a:spcBef>
            </a:pPr>
            <a:r>
              <a:rPr lang="en-US" altLang="en-US" dirty="0"/>
              <a:t>Testing is fundamentally about choosing finite sets of values from the </a:t>
            </a:r>
            <a:r>
              <a:rPr lang="en-US" altLang="en-US" b="1" dirty="0"/>
              <a:t>input domain</a:t>
            </a:r>
            <a:r>
              <a:rPr lang="en-US" altLang="en-US" dirty="0"/>
              <a:t> of the software being tested</a:t>
            </a:r>
          </a:p>
          <a:p>
            <a:pPr>
              <a:spcBef>
                <a:spcPts val="1350"/>
              </a:spcBef>
            </a:pPr>
            <a:r>
              <a:rPr lang="en-US" altLang="en-US" dirty="0"/>
              <a:t>Equally </a:t>
            </a:r>
            <a:r>
              <a:rPr lang="en-US" altLang="en-US" dirty="0">
                <a:solidFill>
                  <a:schemeClr val="tx2"/>
                </a:solidFill>
              </a:rPr>
              <a:t>applicable </a:t>
            </a:r>
            <a:r>
              <a:rPr lang="en-US" altLang="en-US" dirty="0"/>
              <a:t>at several levels of testing</a:t>
            </a:r>
          </a:p>
          <a:p>
            <a:pPr lvl="1"/>
            <a:r>
              <a:rPr lang="en-US" altLang="en-US" dirty="0"/>
              <a:t>Unit</a:t>
            </a:r>
          </a:p>
          <a:p>
            <a:pPr lvl="1"/>
            <a:r>
              <a:rPr lang="en-US" altLang="en-US" dirty="0"/>
              <a:t>Integration</a:t>
            </a:r>
          </a:p>
          <a:p>
            <a:pPr lvl="1"/>
            <a:r>
              <a:rPr lang="en-US" altLang="en-US" dirty="0"/>
              <a:t>System</a:t>
            </a:r>
          </a:p>
          <a:p>
            <a:pPr>
              <a:spcBef>
                <a:spcPts val="1350"/>
              </a:spcBef>
            </a:pPr>
            <a:r>
              <a:rPr lang="en-US" altLang="en-US" dirty="0"/>
              <a:t>Easy to apply with </a:t>
            </a:r>
            <a:r>
              <a:rPr lang="en-US" altLang="en-US" dirty="0">
                <a:solidFill>
                  <a:schemeClr val="tx2"/>
                </a:solidFill>
              </a:rPr>
              <a:t>no automation</a:t>
            </a:r>
            <a:endParaRPr lang="en-US" altLang="en-US" dirty="0"/>
          </a:p>
          <a:p>
            <a:pPr>
              <a:spcBef>
                <a:spcPts val="1350"/>
              </a:spcBef>
            </a:pPr>
            <a:r>
              <a:rPr lang="en-US" altLang="en-US" dirty="0"/>
              <a:t>Can </a:t>
            </a:r>
            <a:r>
              <a:rPr lang="en-US" altLang="en-US" dirty="0">
                <a:solidFill>
                  <a:schemeClr val="tx2"/>
                </a:solidFill>
              </a:rPr>
              <a:t>adjust</a:t>
            </a:r>
            <a:r>
              <a:rPr lang="en-US" altLang="en-US" dirty="0"/>
              <a:t> the procedure to get more or fewer tests</a:t>
            </a:r>
          </a:p>
          <a:p>
            <a:pPr>
              <a:spcBef>
                <a:spcPts val="1350"/>
              </a:spcBef>
            </a:pPr>
            <a:r>
              <a:rPr lang="en-US" altLang="en-US" dirty="0"/>
              <a:t>No </a:t>
            </a:r>
            <a:r>
              <a:rPr lang="en-US" altLang="en-US" dirty="0">
                <a:solidFill>
                  <a:schemeClr val="tx2"/>
                </a:solidFill>
              </a:rPr>
              <a:t>implementation knowledge</a:t>
            </a:r>
            <a:r>
              <a:rPr lang="en-US" altLang="en-US" dirty="0"/>
              <a:t> is needed</a:t>
            </a:r>
          </a:p>
          <a:p>
            <a:pPr lvl="1"/>
            <a:r>
              <a:rPr lang="en-US" altLang="en-US" dirty="0"/>
              <a:t>Just the input space</a:t>
            </a:r>
          </a:p>
        </p:txBody>
      </p:sp>
      <p:sp>
        <p:nvSpPr>
          <p:cNvPr id="51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r>
              <a:rPr lang="en-US" altLang="en-US" sz="675" b="0" kern="1200">
                <a:solidFill>
                  <a:srgbClr val="FFFFFF"/>
                </a:solidFill>
                <a:latin typeface="Arial" charset="0"/>
                <a:ea typeface="+mn-ea"/>
                <a:cs typeface="Arial" charset="0"/>
              </a:rPr>
              <a:t>Introduction to Software Testing, Edition 2  (Ch 6)</a:t>
            </a:r>
            <a:endParaRPr lang="en-US" altLang="en-US" sz="675" b="0" kern="1200" dirty="0">
              <a:solidFill>
                <a:srgbClr val="FFFFFF"/>
              </a:solidFill>
              <a:latin typeface="Arial" charset="0"/>
              <a:ea typeface="+mn-ea"/>
              <a:cs typeface="Arial"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i="1" dirty="0"/>
              <a:t>answer</a:t>
            </a:r>
            <a:r>
              <a:rPr lang="en-US" dirty="0"/>
              <a:t>)</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30</a:t>
            </a:fld>
            <a:endParaRPr lang="en-US" kern="1200">
              <a:solidFill>
                <a:srgbClr val="FFFFFF"/>
              </a:solidFill>
              <a:ea typeface="+mn-ea"/>
            </a:endParaRPr>
          </a:p>
        </p:txBody>
      </p:sp>
      <p:sp>
        <p:nvSpPr>
          <p:cNvPr id="8" name="TextBox 7"/>
          <p:cNvSpPr txBox="1"/>
          <p:nvPr/>
        </p:nvSpPr>
        <p:spPr>
          <a:xfrm>
            <a:off x="1863585" y="1214382"/>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10" name="TextBox 9"/>
          <p:cNvSpPr txBox="1"/>
          <p:nvPr/>
        </p:nvSpPr>
        <p:spPr>
          <a:xfrm>
            <a:off x="2396381" y="666289"/>
            <a:ext cx="4357811"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All combinations criterion (</a:t>
            </a:r>
            <a:r>
              <a:rPr lang="en-US" sz="2400" kern="1200" dirty="0" err="1">
                <a:solidFill>
                  <a:srgbClr val="FFFFFF"/>
                </a:solidFill>
                <a:latin typeface="Calibri" panose="020F0502020204030204" pitchFamily="34" charset="0"/>
                <a:ea typeface="+mn-ea"/>
                <a:cs typeface="Calibri" panose="020F0502020204030204" pitchFamily="34" charset="0"/>
              </a:rPr>
              <a:t>ACoC</a:t>
            </a:r>
            <a:r>
              <a:rPr lang="en-US" sz="2400" kern="1200" dirty="0">
                <a:solidFill>
                  <a:srgbClr val="FFFFFF"/>
                </a:solidFill>
                <a:latin typeface="Calibri" panose="020F0502020204030204" pitchFamily="34" charset="0"/>
                <a:ea typeface="+mn-ea"/>
                <a:cs typeface="Calibri" panose="020F0502020204030204" pitchFamily="34" charset="0"/>
              </a:rPr>
              <a:t>)</a:t>
            </a:r>
          </a:p>
        </p:txBody>
      </p:sp>
      <p:sp>
        <p:nvSpPr>
          <p:cNvPr id="11" name="Rounded Rectangle 10"/>
          <p:cNvSpPr/>
          <p:nvPr/>
        </p:nvSpPr>
        <p:spPr bwMode="auto">
          <a:xfrm>
            <a:off x="2860787" y="2362641"/>
            <a:ext cx="3429000" cy="432256"/>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buClrTx/>
              <a:defRPr/>
            </a:pPr>
            <a:r>
              <a:rPr lang="en-US" sz="1500" kern="1200" dirty="0">
                <a:solidFill>
                  <a:srgbClr val="FFFFFF"/>
                </a:solidFill>
                <a:latin typeface="Verdana" panose="020B0604030504040204" pitchFamily="34" charset="0"/>
                <a:ea typeface="Verdana" panose="020B0604030504040204" pitchFamily="34" charset="0"/>
                <a:cs typeface="Verdana" panose="020B0604030504040204" pitchFamily="34" charset="0"/>
              </a:rPr>
              <a:t>Number of tests: 2*2*3*2 = 24</a:t>
            </a:r>
          </a:p>
        </p:txBody>
      </p:sp>
      <p:graphicFrame>
        <p:nvGraphicFramePr>
          <p:cNvPr id="12" name="Table 11"/>
          <p:cNvGraphicFramePr>
            <a:graphicFrameLocks noGrp="1"/>
          </p:cNvGraphicFramePr>
          <p:nvPr/>
        </p:nvGraphicFramePr>
        <p:xfrm>
          <a:off x="1300547" y="2904409"/>
          <a:ext cx="6496568" cy="2057400"/>
        </p:xfrm>
        <a:graphic>
          <a:graphicData uri="http://schemas.openxmlformats.org/drawingml/2006/table">
            <a:tbl>
              <a:tblPr firstRow="1" bandRow="1">
                <a:tableStyleId>{16D9F66E-5EB9-4882-86FB-DCBF35E3C3E4}</a:tableStyleId>
              </a:tblPr>
              <a:tblGrid>
                <a:gridCol w="1624142">
                  <a:extLst>
                    <a:ext uri="{9D8B030D-6E8A-4147-A177-3AD203B41FA5}">
                      <a16:colId xmlns:a16="http://schemas.microsoft.com/office/drawing/2014/main" val="3264710210"/>
                    </a:ext>
                  </a:extLst>
                </a:gridCol>
                <a:gridCol w="1624142">
                  <a:extLst>
                    <a:ext uri="{9D8B030D-6E8A-4147-A177-3AD203B41FA5}">
                      <a16:colId xmlns:a16="http://schemas.microsoft.com/office/drawing/2014/main" val="2365651468"/>
                    </a:ext>
                  </a:extLst>
                </a:gridCol>
                <a:gridCol w="1624142">
                  <a:extLst>
                    <a:ext uri="{9D8B030D-6E8A-4147-A177-3AD203B41FA5}">
                      <a16:colId xmlns:a16="http://schemas.microsoft.com/office/drawing/2014/main" val="3543466418"/>
                    </a:ext>
                  </a:extLst>
                </a:gridCol>
                <a:gridCol w="1624142">
                  <a:extLst>
                    <a:ext uri="{9D8B030D-6E8A-4147-A177-3AD203B41FA5}">
                      <a16:colId xmlns:a16="http://schemas.microsoft.com/office/drawing/2014/main" val="760359186"/>
                    </a:ext>
                  </a:extLst>
                </a:gridCol>
              </a:tblGrid>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c1 d1</a:t>
                      </a:r>
                    </a:p>
                  </a:txBody>
                  <a:tcPr marL="68580" marR="68580" marT="34290" marB="34290">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c1 d1</a:t>
                      </a:r>
                    </a:p>
                  </a:txBody>
                  <a:tcPr marL="68580" marR="68580" marT="34290" marB="34290">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c1</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c2 d2</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c2 d2</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c2 d2</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c2 d2</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040810366"/>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3104032000"/>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b2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b1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494080132"/>
                  </a:ext>
                </a:extLst>
              </a:tr>
            </a:tbl>
          </a:graphicData>
        </a:graphic>
      </p:graphicFrame>
    </p:spTree>
    <p:extLst>
      <p:ext uri="{BB962C8B-B14F-4D97-AF65-F5344CB8AC3E}">
        <p14:creationId xmlns:p14="http://schemas.microsoft.com/office/powerpoint/2010/main" val="93366426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ISP criteria – each choice</a:t>
            </a:r>
            <a:endParaRPr lang="en-US" dirty="0"/>
          </a:p>
        </p:txBody>
      </p:sp>
      <p:sp>
        <p:nvSpPr>
          <p:cNvPr id="3" name="Content Placeholder 2"/>
          <p:cNvSpPr>
            <a:spLocks noGrp="1"/>
          </p:cNvSpPr>
          <p:nvPr>
            <p:ph idx="1"/>
          </p:nvPr>
        </p:nvSpPr>
        <p:spPr/>
        <p:txBody>
          <a:bodyPr/>
          <a:lstStyle/>
          <a:p>
            <a:r>
              <a:rPr lang="en-US" altLang="en-US" dirty="0"/>
              <a:t>We should try at </a:t>
            </a:r>
            <a:r>
              <a:rPr lang="en-US" altLang="en-US" dirty="0">
                <a:solidFill>
                  <a:schemeClr val="tx2"/>
                </a:solidFill>
              </a:rPr>
              <a:t>least one</a:t>
            </a:r>
            <a:r>
              <a:rPr lang="en-US" altLang="en-US" dirty="0"/>
              <a:t> value from each block</a:t>
            </a:r>
          </a:p>
          <a:p>
            <a:endParaRPr lang="en-US" altLang="en-US" dirty="0"/>
          </a:p>
          <a:p>
            <a:endParaRPr lang="en-US" altLang="en-US" dirty="0"/>
          </a:p>
          <a:p>
            <a:endParaRPr lang="en-US" altLang="en-US" dirty="0"/>
          </a:p>
          <a:p>
            <a:endParaRPr lang="en-US" altLang="en-US" dirty="0"/>
          </a:p>
          <a:p>
            <a:r>
              <a:rPr lang="en-US" altLang="en-US" dirty="0"/>
              <a:t>Number of  tests is the number of blocks in the </a:t>
            </a:r>
            <a:r>
              <a:rPr lang="en-US" altLang="en-US" dirty="0">
                <a:solidFill>
                  <a:schemeClr val="tx2"/>
                </a:solidFill>
              </a:rPr>
              <a:t>largest</a:t>
            </a:r>
            <a:r>
              <a:rPr lang="en-US" altLang="en-US" dirty="0"/>
              <a:t> characteristic :</a:t>
            </a:r>
            <a:endParaRPr lang="en-US" altLang="en-US" dirty="0">
              <a:sym typeface="Symbol" pitchFamily="18" charset="2"/>
            </a:endParaRP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31</a:t>
            </a:fld>
            <a:endParaRPr lang="en-US" kern="1200">
              <a:solidFill>
                <a:srgbClr val="FFFFFF"/>
              </a:solidFill>
              <a:ea typeface="+mn-ea"/>
            </a:endParaRPr>
          </a:p>
        </p:txBody>
      </p:sp>
      <p:sp>
        <p:nvSpPr>
          <p:cNvPr id="7" name="Text Box 4"/>
          <p:cNvSpPr txBox="1">
            <a:spLocks noChangeArrowheads="1"/>
          </p:cNvSpPr>
          <p:nvPr/>
        </p:nvSpPr>
        <p:spPr bwMode="auto">
          <a:xfrm>
            <a:off x="1531262" y="1185493"/>
            <a:ext cx="6090986" cy="923330"/>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wrap="square">
            <a:spAutoFit/>
          </a:bodyPr>
          <a:lstStyle/>
          <a:p>
            <a:pPr defTabSz="685800" eaLnBrk="0" fontAlgn="base" hangingPunct="0">
              <a:spcBef>
                <a:spcPct val="50000"/>
              </a:spcBef>
              <a:spcAft>
                <a:spcPct val="0"/>
              </a:spcAft>
              <a:buClrTx/>
              <a:defRPr/>
            </a:pPr>
            <a:r>
              <a:rPr lang="en-US" sz="1800" b="1" u="sng"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Each Choice Coverage (ECC)</a:t>
            </a:r>
            <a:r>
              <a:rPr lang="en-US" sz="1800" b="1"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 : </a:t>
            </a:r>
            <a:r>
              <a:rPr lang="en-US" sz="1800" b="1" kern="1200" dirty="0">
                <a:solidFill>
                  <a:srgbClr val="FAFD00"/>
                </a:solidFill>
                <a:effectLst>
                  <a:outerShdw blurRad="38100" dist="38100" dir="2700000" algn="tl">
                    <a:srgbClr val="000000"/>
                  </a:outerShdw>
                </a:effectLst>
                <a:latin typeface="Gill Sans MT" panose="020B0502020104020203" pitchFamily="34" charset="0"/>
                <a:ea typeface="+mn-ea"/>
                <a:cs typeface="+mn-cs"/>
              </a:rPr>
              <a:t>Use at least one value from each block for each characteristic in at least one test case.</a:t>
            </a:r>
          </a:p>
        </p:txBody>
      </p:sp>
      <p:grpSp>
        <p:nvGrpSpPr>
          <p:cNvPr id="8" name="Group 11"/>
          <p:cNvGrpSpPr>
            <a:grpSpLocks/>
          </p:cNvGrpSpPr>
          <p:nvPr/>
        </p:nvGrpSpPr>
        <p:grpSpPr bwMode="auto">
          <a:xfrm>
            <a:off x="3122094" y="2891517"/>
            <a:ext cx="1857679" cy="557213"/>
            <a:chOff x="986" y="2443"/>
            <a:chExt cx="1254" cy="468"/>
          </a:xfrm>
        </p:grpSpPr>
        <p:sp>
          <p:nvSpPr>
            <p:cNvPr id="9" name="Text Box 7"/>
            <p:cNvSpPr txBox="1">
              <a:spLocks noChangeArrowheads="1"/>
            </p:cNvSpPr>
            <p:nvPr/>
          </p:nvSpPr>
          <p:spPr bwMode="auto">
            <a:xfrm>
              <a:off x="986" y="2464"/>
              <a:ext cx="6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2700" b="0" kern="12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rPr>
                <a:t>Max</a:t>
              </a:r>
              <a:endParaRPr lang="en-US" altLang="en-US" sz="1800" b="0" kern="1200" baseline="-250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10" name="Text Box 8"/>
            <p:cNvSpPr txBox="1">
              <a:spLocks noChangeArrowheads="1"/>
            </p:cNvSpPr>
            <p:nvPr/>
          </p:nvSpPr>
          <p:spPr bwMode="auto">
            <a:xfrm>
              <a:off x="1572" y="2443"/>
              <a:ext cx="2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a:latin typeface="Verdana" panose="020B0604030504040204" pitchFamily="34" charset="0"/>
                  <a:ea typeface="Verdana" panose="020B0604030504040204" pitchFamily="34" charset="0"/>
                  <a:cs typeface="Verdana" panose="020B0604030504040204" pitchFamily="34" charset="0"/>
                </a:rPr>
                <a:t>Q</a:t>
              </a:r>
            </a:p>
          </p:txBody>
        </p:sp>
        <p:sp>
          <p:nvSpPr>
            <p:cNvPr id="11" name="Text Box 9"/>
            <p:cNvSpPr txBox="1">
              <a:spLocks noChangeArrowheads="1"/>
            </p:cNvSpPr>
            <p:nvPr/>
          </p:nvSpPr>
          <p:spPr bwMode="auto">
            <a:xfrm>
              <a:off x="1566" y="2640"/>
              <a:ext cx="3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dirty="0" err="1">
                  <a:latin typeface="Verdana" panose="020B0604030504040204" pitchFamily="34" charset="0"/>
                  <a:ea typeface="Verdana" panose="020B0604030504040204" pitchFamily="34" charset="0"/>
                  <a:cs typeface="Verdana" panose="020B0604030504040204" pitchFamily="34" charset="0"/>
                </a:rPr>
                <a:t>i</a:t>
              </a:r>
              <a:r>
                <a:rPr lang="en-US" altLang="en-US" sz="1500" b="0" kern="1200" dirty="0">
                  <a:latin typeface="Verdana" panose="020B0604030504040204" pitchFamily="34" charset="0"/>
                  <a:ea typeface="Verdana" panose="020B0604030504040204" pitchFamily="34" charset="0"/>
                  <a:cs typeface="Verdana" panose="020B0604030504040204" pitchFamily="34" charset="0"/>
                </a:rPr>
                <a:t>=1</a:t>
              </a:r>
            </a:p>
          </p:txBody>
        </p:sp>
        <p:sp>
          <p:nvSpPr>
            <p:cNvPr id="12" name="Text Box 10"/>
            <p:cNvSpPr txBox="1">
              <a:spLocks noChangeArrowheads="1"/>
            </p:cNvSpPr>
            <p:nvPr/>
          </p:nvSpPr>
          <p:spPr bwMode="auto">
            <a:xfrm>
              <a:off x="1778" y="2522"/>
              <a:ext cx="4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800" b="0" kern="1200">
                  <a:latin typeface="Verdana" panose="020B0604030504040204" pitchFamily="34" charset="0"/>
                  <a:ea typeface="Verdana" panose="020B0604030504040204" pitchFamily="34" charset="0"/>
                  <a:cs typeface="Verdana" panose="020B0604030504040204" pitchFamily="34" charset="0"/>
                </a:rPr>
                <a:t>(B</a:t>
              </a:r>
              <a:r>
                <a:rPr lang="en-US" altLang="en-US" sz="1800" b="0" kern="1200" baseline="-25000">
                  <a:latin typeface="Verdana" panose="020B0604030504040204" pitchFamily="34" charset="0"/>
                  <a:ea typeface="Verdana" panose="020B0604030504040204" pitchFamily="34" charset="0"/>
                  <a:cs typeface="Verdana" panose="020B0604030504040204" pitchFamily="34" charset="0"/>
                </a:rPr>
                <a:t>i</a:t>
              </a:r>
              <a:r>
                <a:rPr lang="en-US" altLang="en-US" sz="1800" b="0" kern="1200">
                  <a:latin typeface="Verdana" panose="020B0604030504040204" pitchFamily="34" charset="0"/>
                  <a:ea typeface="Verdana" panose="020B0604030504040204" pitchFamily="34" charset="0"/>
                  <a:cs typeface="Verdana" panose="020B0604030504040204" pitchFamily="34" charset="0"/>
                </a:rPr>
                <a:t>)</a:t>
              </a:r>
            </a:p>
          </p:txBody>
        </p:sp>
      </p:grpSp>
    </p:spTree>
    <p:extLst>
      <p:ext uri="{BB962C8B-B14F-4D97-AF65-F5344CB8AC3E}">
        <p14:creationId xmlns:p14="http://schemas.microsoft.com/office/powerpoint/2010/main" val="91571457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32</a:t>
            </a:fld>
            <a:endParaRPr lang="en-US" kern="1200">
              <a:solidFill>
                <a:srgbClr val="FFFFFF"/>
              </a:solidFill>
              <a:ea typeface="+mn-ea"/>
            </a:endParaRPr>
          </a:p>
        </p:txBody>
      </p:sp>
      <p:sp>
        <p:nvSpPr>
          <p:cNvPr id="7" name="TextBox 6"/>
          <p:cNvSpPr txBox="1"/>
          <p:nvPr/>
        </p:nvSpPr>
        <p:spPr>
          <a:xfrm>
            <a:off x="2336391" y="1393045"/>
            <a:ext cx="4477792" cy="415498"/>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Apply ECC to our previous example</a:t>
            </a:r>
          </a:p>
        </p:txBody>
      </p:sp>
      <p:sp>
        <p:nvSpPr>
          <p:cNvPr id="9" name="TextBox 8"/>
          <p:cNvSpPr txBox="1"/>
          <p:nvPr/>
        </p:nvSpPr>
        <p:spPr>
          <a:xfrm>
            <a:off x="2179380" y="3289343"/>
            <a:ext cx="4791813" cy="738664"/>
          </a:xfrm>
          <a:prstGeom prst="rect">
            <a:avLst/>
          </a:prstGeom>
          <a:solidFill>
            <a:schemeClr val="bg1">
              <a:lumMod val="40000"/>
              <a:lumOff val="60000"/>
            </a:schemeClr>
          </a:solidFill>
        </p:spPr>
        <p:txBody>
          <a:bodyPr wrap="square" rtlCol="0">
            <a:spAutoFit/>
          </a:bodyPr>
          <a:lstStyle/>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Calibri" panose="020F0502020204030204" pitchFamily="34" charset="0"/>
                <a:ea typeface="+mn-ea"/>
                <a:cs typeface="Calibri" panose="020F0502020204030204" pitchFamily="34" charset="0"/>
              </a:rPr>
              <a:t>How many tests are needed for ECC?</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Calibri" panose="020F0502020204030204" pitchFamily="34" charset="0"/>
                <a:ea typeface="+mn-ea"/>
                <a:cs typeface="Calibri" panose="020F0502020204030204" pitchFamily="34" charset="0"/>
              </a:rPr>
              <a:t>Design the (abstract) tests</a:t>
            </a:r>
          </a:p>
        </p:txBody>
      </p:sp>
      <p:sp>
        <p:nvSpPr>
          <p:cNvPr id="10" name="TextBox 9"/>
          <p:cNvSpPr txBox="1"/>
          <p:nvPr/>
        </p:nvSpPr>
        <p:spPr>
          <a:xfrm>
            <a:off x="2396381" y="721896"/>
            <a:ext cx="4357811"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Each choice criterion (ECC)</a:t>
            </a:r>
          </a:p>
        </p:txBody>
      </p:sp>
      <p:sp>
        <p:nvSpPr>
          <p:cNvPr id="12" name="TextBox 11"/>
          <p:cNvSpPr txBox="1"/>
          <p:nvPr/>
        </p:nvSpPr>
        <p:spPr>
          <a:xfrm>
            <a:off x="1863585" y="2012792"/>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3" name="Text Box 4">
            <a:extLst>
              <a:ext uri="{FF2B5EF4-FFF2-40B4-BE49-F238E27FC236}">
                <a16:creationId xmlns:a16="http://schemas.microsoft.com/office/drawing/2014/main" id="{F6C548F0-4051-E6CE-82D8-B5617E025E57}"/>
              </a:ext>
            </a:extLst>
          </p:cNvPr>
          <p:cNvSpPr txBox="1">
            <a:spLocks noChangeArrowheads="1"/>
          </p:cNvSpPr>
          <p:nvPr/>
        </p:nvSpPr>
        <p:spPr bwMode="auto">
          <a:xfrm>
            <a:off x="2396381" y="4114501"/>
            <a:ext cx="6090986" cy="923330"/>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wrap="square">
            <a:spAutoFit/>
          </a:bodyPr>
          <a:lstStyle/>
          <a:p>
            <a:pPr defTabSz="685800" eaLnBrk="0" fontAlgn="base" hangingPunct="0">
              <a:spcBef>
                <a:spcPct val="50000"/>
              </a:spcBef>
              <a:spcAft>
                <a:spcPct val="0"/>
              </a:spcAft>
              <a:buClrTx/>
              <a:defRPr/>
            </a:pPr>
            <a:r>
              <a:rPr lang="en-US" sz="1800" b="1" u="sng"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Each Choice Coverage (ECC)</a:t>
            </a:r>
            <a:r>
              <a:rPr lang="en-US" sz="1800" b="1"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 : </a:t>
            </a:r>
            <a:r>
              <a:rPr lang="en-US" sz="1800" b="1" kern="1200" dirty="0">
                <a:solidFill>
                  <a:srgbClr val="FAFD00"/>
                </a:solidFill>
                <a:effectLst>
                  <a:outerShdw blurRad="38100" dist="38100" dir="2700000" algn="tl">
                    <a:srgbClr val="000000"/>
                  </a:outerShdw>
                </a:effectLst>
                <a:latin typeface="Gill Sans MT" panose="020B0502020104020203" pitchFamily="34" charset="0"/>
                <a:ea typeface="+mn-ea"/>
                <a:cs typeface="+mn-cs"/>
              </a:rPr>
              <a:t>Use at least one value from each block for each characteristic in at least one test case.</a:t>
            </a:r>
          </a:p>
        </p:txBody>
      </p:sp>
    </p:spTree>
    <p:extLst>
      <p:ext uri="{BB962C8B-B14F-4D97-AF65-F5344CB8AC3E}">
        <p14:creationId xmlns:p14="http://schemas.microsoft.com/office/powerpoint/2010/main" val="1414224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i="1" dirty="0"/>
              <a:t>answer</a:t>
            </a:r>
            <a:r>
              <a:rPr lang="en-US" dirty="0"/>
              <a:t>)</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33</a:t>
            </a:fld>
            <a:endParaRPr lang="en-US" kern="1200">
              <a:solidFill>
                <a:srgbClr val="FFFFFF"/>
              </a:solidFill>
              <a:ea typeface="+mn-ea"/>
            </a:endParaRPr>
          </a:p>
        </p:txBody>
      </p:sp>
      <p:sp>
        <p:nvSpPr>
          <p:cNvPr id="8" name="TextBox 7"/>
          <p:cNvSpPr txBox="1"/>
          <p:nvPr/>
        </p:nvSpPr>
        <p:spPr>
          <a:xfrm>
            <a:off x="1863585" y="1214382"/>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10" name="TextBox 9"/>
          <p:cNvSpPr txBox="1"/>
          <p:nvPr/>
        </p:nvSpPr>
        <p:spPr>
          <a:xfrm>
            <a:off x="2801890" y="666289"/>
            <a:ext cx="3553792"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Each choice criterion (ECC)</a:t>
            </a:r>
          </a:p>
        </p:txBody>
      </p:sp>
      <p:sp>
        <p:nvSpPr>
          <p:cNvPr id="11" name="Rounded Rectangle 10"/>
          <p:cNvSpPr/>
          <p:nvPr/>
        </p:nvSpPr>
        <p:spPr bwMode="auto">
          <a:xfrm>
            <a:off x="2783355" y="2970165"/>
            <a:ext cx="3589835" cy="432256"/>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buClrTx/>
              <a:defRPr/>
            </a:pPr>
            <a:r>
              <a:rPr lang="en-US" sz="1500" kern="1200" dirty="0">
                <a:solidFill>
                  <a:srgbClr val="FFFFFF"/>
                </a:solidFill>
                <a:latin typeface="Verdana" panose="020B0604030504040204" pitchFamily="34" charset="0"/>
                <a:ea typeface="Verdana" panose="020B0604030504040204" pitchFamily="34" charset="0"/>
                <a:cs typeface="Verdana" panose="020B0604030504040204" pitchFamily="34" charset="0"/>
              </a:rPr>
              <a:t>Number of tests: max(2,2,3,2) = 3</a:t>
            </a:r>
          </a:p>
        </p:txBody>
      </p:sp>
      <p:graphicFrame>
        <p:nvGraphicFramePr>
          <p:cNvPr id="12" name="Table 11"/>
          <p:cNvGraphicFramePr>
            <a:graphicFrameLocks noGrp="1"/>
          </p:cNvGraphicFramePr>
          <p:nvPr/>
        </p:nvGraphicFramePr>
        <p:xfrm>
          <a:off x="3756940" y="3645815"/>
          <a:ext cx="1624142" cy="1028700"/>
        </p:xfrm>
        <a:graphic>
          <a:graphicData uri="http://schemas.openxmlformats.org/drawingml/2006/table">
            <a:tbl>
              <a:tblPr firstRow="1" bandRow="1">
                <a:tableStyleId>{16D9F66E-5EB9-4882-86FB-DCBF35E3C3E4}</a:tableStyleId>
              </a:tblPr>
              <a:tblGrid>
                <a:gridCol w="1624142">
                  <a:extLst>
                    <a:ext uri="{9D8B030D-6E8A-4147-A177-3AD203B41FA5}">
                      <a16:colId xmlns:a16="http://schemas.microsoft.com/office/drawing/2014/main" val="3264710210"/>
                    </a:ext>
                  </a:extLst>
                </a:gridCol>
              </a:tblGrid>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a2 b2 c2</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d2</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c3</a:t>
                      </a:r>
                      <a:r>
                        <a:rPr lang="en-US" sz="1800" b="0" baseline="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endPar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bl>
          </a:graphicData>
        </a:graphic>
      </p:graphicFrame>
    </p:spTree>
    <p:extLst>
      <p:ext uri="{BB962C8B-B14F-4D97-AF65-F5344CB8AC3E}">
        <p14:creationId xmlns:p14="http://schemas.microsoft.com/office/powerpoint/2010/main" val="316983106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ISP criteria – base choice (BCC)</a:t>
            </a:r>
            <a:endParaRPr lang="en-US" dirty="0"/>
          </a:p>
        </p:txBody>
      </p:sp>
      <p:sp>
        <p:nvSpPr>
          <p:cNvPr id="3" name="Content Placeholder 2"/>
          <p:cNvSpPr>
            <a:spLocks noGrp="1"/>
          </p:cNvSpPr>
          <p:nvPr>
            <p:ph idx="1"/>
          </p:nvPr>
        </p:nvSpPr>
        <p:spPr/>
        <p:txBody>
          <a:bodyPr/>
          <a:lstStyle/>
          <a:p>
            <a:r>
              <a:rPr lang="en-US" dirty="0"/>
              <a:t>ECC is </a:t>
            </a:r>
            <a:r>
              <a:rPr lang="en-US" dirty="0">
                <a:solidFill>
                  <a:schemeClr val="tx2"/>
                </a:solidFill>
              </a:rPr>
              <a:t>simple</a:t>
            </a:r>
            <a:r>
              <a:rPr lang="en-US" dirty="0"/>
              <a:t>, but very few tests</a:t>
            </a:r>
          </a:p>
          <a:p>
            <a:r>
              <a:rPr lang="en-US" dirty="0"/>
              <a:t>The </a:t>
            </a:r>
            <a:r>
              <a:rPr lang="en-US" dirty="0">
                <a:solidFill>
                  <a:schemeClr val="tx2"/>
                </a:solidFill>
              </a:rPr>
              <a:t>base choice criterion</a:t>
            </a:r>
            <a:r>
              <a:rPr lang="en-US" dirty="0"/>
              <a:t> recognizes that</a:t>
            </a:r>
          </a:p>
          <a:p>
            <a:pPr lvl="1"/>
            <a:r>
              <a:rPr lang="en-US" dirty="0"/>
              <a:t>Some blocks are more </a:t>
            </a:r>
            <a:r>
              <a:rPr lang="en-US" dirty="0">
                <a:solidFill>
                  <a:schemeClr val="tx2"/>
                </a:solidFill>
              </a:rPr>
              <a:t>important</a:t>
            </a:r>
            <a:r>
              <a:rPr lang="en-US" dirty="0"/>
              <a:t> than others</a:t>
            </a:r>
          </a:p>
          <a:p>
            <a:pPr lvl="1"/>
            <a:r>
              <a:rPr lang="en-US" dirty="0"/>
              <a:t>Using </a:t>
            </a:r>
            <a:r>
              <a:rPr lang="en-US" dirty="0">
                <a:solidFill>
                  <a:schemeClr val="tx2"/>
                </a:solidFill>
              </a:rPr>
              <a:t>diverse combinations </a:t>
            </a:r>
            <a:r>
              <a:rPr lang="en-US" dirty="0"/>
              <a:t>can strengthen testing</a:t>
            </a:r>
          </a:p>
          <a:p>
            <a:r>
              <a:rPr lang="en-US" altLang="en-US" dirty="0"/>
              <a:t>Lets testers bring in </a:t>
            </a:r>
            <a:r>
              <a:rPr lang="en-US" altLang="en-US" dirty="0">
                <a:solidFill>
                  <a:schemeClr val="tx2"/>
                </a:solidFill>
              </a:rPr>
              <a:t>domain knowledge</a:t>
            </a:r>
            <a:r>
              <a:rPr lang="en-US" altLang="en-US" dirty="0"/>
              <a:t> of the program</a:t>
            </a:r>
          </a:p>
          <a:p>
            <a:endParaRPr lang="en-US" altLang="en-US" i="1" dirty="0">
              <a:solidFill>
                <a:schemeClr val="tx2"/>
              </a:solidFill>
            </a:endParaRPr>
          </a:p>
          <a:p>
            <a:endParaRPr lang="en-US" altLang="en-US" i="1" dirty="0">
              <a:solidFill>
                <a:schemeClr val="tx2"/>
              </a:solidFill>
            </a:endParaRPr>
          </a:p>
          <a:p>
            <a:endParaRPr lang="en-US" altLang="en-US" i="1" dirty="0">
              <a:solidFill>
                <a:schemeClr val="tx2"/>
              </a:solidFill>
            </a:endParaRPr>
          </a:p>
          <a:p>
            <a:endParaRPr lang="en-US" altLang="en-US" i="1" dirty="0">
              <a:solidFill>
                <a:schemeClr val="tx2"/>
              </a:solidFill>
            </a:endParaRPr>
          </a:p>
          <a:p>
            <a:r>
              <a:rPr lang="en-US" altLang="en-US" dirty="0"/>
              <a:t>Number of  tests is one base test + one test for each other block</a:t>
            </a:r>
            <a:endParaRPr lang="en-US" altLang="en-US" i="1" dirty="0">
              <a:solidFill>
                <a:schemeClr val="tx2"/>
              </a:solidFill>
            </a:endParaRPr>
          </a:p>
          <a:p>
            <a:endParaRPr lang="en-US" dirty="0"/>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34</a:t>
            </a:fld>
            <a:endParaRPr lang="en-US" kern="1200">
              <a:solidFill>
                <a:srgbClr val="FFFFFF"/>
              </a:solidFill>
              <a:ea typeface="+mn-ea"/>
            </a:endParaRPr>
          </a:p>
        </p:txBody>
      </p:sp>
      <p:sp>
        <p:nvSpPr>
          <p:cNvPr id="7" name="Text Box 4"/>
          <p:cNvSpPr txBox="1">
            <a:spLocks noChangeArrowheads="1"/>
          </p:cNvSpPr>
          <p:nvPr/>
        </p:nvSpPr>
        <p:spPr bwMode="auto">
          <a:xfrm>
            <a:off x="1259681" y="2463706"/>
            <a:ext cx="6621066" cy="1477328"/>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a:spAutoFit/>
          </a:bodyPr>
          <a:lstStyle/>
          <a:p>
            <a:pPr defTabSz="685800" eaLnBrk="0" fontAlgn="base" hangingPunct="0">
              <a:spcBef>
                <a:spcPct val="50000"/>
              </a:spcBef>
              <a:spcAft>
                <a:spcPct val="0"/>
              </a:spcAft>
              <a:buClrTx/>
              <a:defRPr/>
            </a:pPr>
            <a:r>
              <a:rPr lang="en-US" sz="1800" b="1" u="sng" kern="1200" dirty="0">
                <a:solidFill>
                  <a:srgbClr val="FFFF00"/>
                </a:solidFill>
                <a:latin typeface="Gill Sans MT" panose="020B0502020104020203" pitchFamily="34" charset="0"/>
                <a:ea typeface="+mn-ea"/>
                <a:cs typeface="+mn-cs"/>
              </a:rPr>
              <a:t>Base Choice Coverage (BCC)</a:t>
            </a:r>
            <a:r>
              <a:rPr lang="en-US" sz="1800" b="1" kern="1200" dirty="0">
                <a:solidFill>
                  <a:srgbClr val="FFFF00"/>
                </a:solidFill>
                <a:latin typeface="Gill Sans MT" panose="020B0502020104020203" pitchFamily="34" charset="0"/>
                <a:ea typeface="+mn-ea"/>
                <a:cs typeface="+mn-cs"/>
              </a:rPr>
              <a:t> :  Choose a</a:t>
            </a:r>
            <a:r>
              <a:rPr lang="en-US" sz="1800" b="1" kern="1200" dirty="0">
                <a:solidFill>
                  <a:srgbClr val="FAFD00"/>
                </a:solidFill>
                <a:latin typeface="Gill Sans MT" panose="020B0502020104020203" pitchFamily="34" charset="0"/>
                <a:ea typeface="+mn-ea"/>
                <a:cs typeface="+mn-cs"/>
              </a:rPr>
              <a:t> base choice block for each characteristic. Form a base test by using the base choice for each characteristic.  Choose subsequent tests by holding all but one base choice constant and using each non-base choice in each other characteristic.</a:t>
            </a:r>
          </a:p>
        </p:txBody>
      </p:sp>
      <p:grpSp>
        <p:nvGrpSpPr>
          <p:cNvPr id="13" name="Group 14">
            <a:extLst>
              <a:ext uri="{FF2B5EF4-FFF2-40B4-BE49-F238E27FC236}">
                <a16:creationId xmlns:a16="http://schemas.microsoft.com/office/drawing/2014/main" id="{785B9025-D53F-81DB-BF1C-0E19D6FB49F6}"/>
              </a:ext>
            </a:extLst>
          </p:cNvPr>
          <p:cNvGrpSpPr>
            <a:grpSpLocks/>
          </p:cNvGrpSpPr>
          <p:nvPr/>
        </p:nvGrpSpPr>
        <p:grpSpPr bwMode="auto">
          <a:xfrm>
            <a:off x="1605705" y="4276236"/>
            <a:ext cx="3172830" cy="620713"/>
            <a:chOff x="2152" y="2525"/>
            <a:chExt cx="1688" cy="391"/>
          </a:xfrm>
        </p:grpSpPr>
        <p:sp>
          <p:nvSpPr>
            <p:cNvPr id="14" name="Text Box 6">
              <a:extLst>
                <a:ext uri="{FF2B5EF4-FFF2-40B4-BE49-F238E27FC236}">
                  <a16:creationId xmlns:a16="http://schemas.microsoft.com/office/drawing/2014/main" id="{4FCEB40F-34D1-1330-7AFD-269170A5AA9F}"/>
                </a:ext>
              </a:extLst>
            </p:cNvPr>
            <p:cNvSpPr txBox="1">
              <a:spLocks noChangeArrowheads="1"/>
            </p:cNvSpPr>
            <p:nvPr/>
          </p:nvSpPr>
          <p:spPr bwMode="auto">
            <a:xfrm>
              <a:off x="2152" y="2541"/>
              <a:ext cx="7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b="0" dirty="0">
                  <a:solidFill>
                    <a:schemeClr val="tx2"/>
                  </a:solidFill>
                  <a:latin typeface="Verdana" panose="020B0604030504040204" pitchFamily="34" charset="0"/>
                  <a:ea typeface="Verdana" panose="020B0604030504040204" pitchFamily="34" charset="0"/>
                  <a:cs typeface="Verdana" panose="020B0604030504040204" pitchFamily="34" charset="0"/>
                  <a:sym typeface="Symbol" pitchFamily="18" charset="2"/>
                </a:rPr>
                <a:t>1 + </a:t>
              </a:r>
              <a:r>
                <a:rPr lang="en-US" altLang="en-US" sz="2400" b="0" dirty="0">
                  <a:solidFill>
                    <a:schemeClr val="tx2"/>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1600" b="0" baseline="-25000" dirty="0">
                <a:solidFill>
                  <a:schemeClr val="tx2"/>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15" name="Text Box 7">
              <a:extLst>
                <a:ext uri="{FF2B5EF4-FFF2-40B4-BE49-F238E27FC236}">
                  <a16:creationId xmlns:a16="http://schemas.microsoft.com/office/drawing/2014/main" id="{BBD42417-0A3F-B715-21E8-795F3038ACF9}"/>
                </a:ext>
              </a:extLst>
            </p:cNvPr>
            <p:cNvSpPr txBox="1">
              <a:spLocks noChangeArrowheads="1"/>
            </p:cNvSpPr>
            <p:nvPr/>
          </p:nvSpPr>
          <p:spPr bwMode="auto">
            <a:xfrm>
              <a:off x="2818" y="2525"/>
              <a:ext cx="2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1400" b="0" dirty="0">
                  <a:latin typeface="Verdana" panose="020B0604030504040204" pitchFamily="34" charset="0"/>
                  <a:ea typeface="Verdana" panose="020B0604030504040204" pitchFamily="34" charset="0"/>
                  <a:cs typeface="Verdana" panose="020B0604030504040204" pitchFamily="34" charset="0"/>
                </a:rPr>
                <a:t>Q</a:t>
              </a:r>
            </a:p>
          </p:txBody>
        </p:sp>
        <p:sp>
          <p:nvSpPr>
            <p:cNvPr id="16" name="Text Box 8">
              <a:extLst>
                <a:ext uri="{FF2B5EF4-FFF2-40B4-BE49-F238E27FC236}">
                  <a16:creationId xmlns:a16="http://schemas.microsoft.com/office/drawing/2014/main" id="{6C6C28EF-ED48-626D-7748-54DA976AD3B1}"/>
                </a:ext>
              </a:extLst>
            </p:cNvPr>
            <p:cNvSpPr txBox="1">
              <a:spLocks noChangeArrowheads="1"/>
            </p:cNvSpPr>
            <p:nvPr/>
          </p:nvSpPr>
          <p:spPr bwMode="auto">
            <a:xfrm>
              <a:off x="2812" y="2722"/>
              <a:ext cx="3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1400" b="0">
                  <a:latin typeface="Verdana" panose="020B0604030504040204" pitchFamily="34" charset="0"/>
                  <a:ea typeface="Verdana" panose="020B0604030504040204" pitchFamily="34" charset="0"/>
                  <a:cs typeface="Verdana" panose="020B0604030504040204" pitchFamily="34" charset="0"/>
                </a:rPr>
                <a:t>i=1</a:t>
              </a:r>
            </a:p>
          </p:txBody>
        </p:sp>
        <p:sp>
          <p:nvSpPr>
            <p:cNvPr id="17" name="Text Box 9">
              <a:extLst>
                <a:ext uri="{FF2B5EF4-FFF2-40B4-BE49-F238E27FC236}">
                  <a16:creationId xmlns:a16="http://schemas.microsoft.com/office/drawing/2014/main" id="{A027597A-B687-A01C-58C3-3B24B1F3CA0E}"/>
                </a:ext>
              </a:extLst>
            </p:cNvPr>
            <p:cNvSpPr txBox="1">
              <a:spLocks noChangeArrowheads="1"/>
            </p:cNvSpPr>
            <p:nvPr/>
          </p:nvSpPr>
          <p:spPr bwMode="auto">
            <a:xfrm>
              <a:off x="3066" y="2599"/>
              <a:ext cx="7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1600" b="0" dirty="0">
                  <a:latin typeface="Verdana" panose="020B0604030504040204" pitchFamily="34" charset="0"/>
                  <a:ea typeface="Verdana" panose="020B0604030504040204" pitchFamily="34" charset="0"/>
                  <a:cs typeface="Verdana" panose="020B0604030504040204" pitchFamily="34" charset="0"/>
                </a:rPr>
                <a:t>(B</a:t>
              </a:r>
              <a:r>
                <a:rPr lang="en-US" altLang="en-US" sz="1600" b="0" baseline="-25000" dirty="0">
                  <a:latin typeface="Verdana" panose="020B0604030504040204" pitchFamily="34" charset="0"/>
                  <a:ea typeface="Verdana" panose="020B0604030504040204" pitchFamily="34" charset="0"/>
                  <a:cs typeface="Verdana" panose="020B0604030504040204" pitchFamily="34" charset="0"/>
                </a:rPr>
                <a:t>i</a:t>
              </a:r>
              <a:r>
                <a:rPr lang="en-US" altLang="en-US" sz="1600" b="0" dirty="0">
                  <a:latin typeface="Verdana" panose="020B0604030504040204" pitchFamily="34" charset="0"/>
                  <a:ea typeface="Verdana" panose="020B0604030504040204" pitchFamily="34" charset="0"/>
                  <a:cs typeface="Verdana" panose="020B0604030504040204" pitchFamily="34" charset="0"/>
                </a:rPr>
                <a:t> -1 )</a:t>
              </a:r>
            </a:p>
          </p:txBody>
        </p:sp>
      </p:grpSp>
    </p:spTree>
    <p:extLst>
      <p:ext uri="{BB962C8B-B14F-4D97-AF65-F5344CB8AC3E}">
        <p14:creationId xmlns:p14="http://schemas.microsoft.com/office/powerpoint/2010/main" val="138038838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Base choice notes</a:t>
            </a:r>
          </a:p>
        </p:txBody>
      </p:sp>
      <p:sp>
        <p:nvSpPr>
          <p:cNvPr id="29699" name="Content Placeholder 2"/>
          <p:cNvSpPr>
            <a:spLocks noGrp="1"/>
          </p:cNvSpPr>
          <p:nvPr>
            <p:ph idx="1"/>
          </p:nvPr>
        </p:nvSpPr>
        <p:spPr/>
        <p:txBody>
          <a:bodyPr/>
          <a:lstStyle/>
          <a:p>
            <a:r>
              <a:rPr lang="en-US" altLang="en-US" dirty="0"/>
              <a:t>The base test must be </a:t>
            </a:r>
            <a:r>
              <a:rPr lang="en-US" altLang="en-US" dirty="0">
                <a:solidFill>
                  <a:schemeClr val="tx2"/>
                </a:solidFill>
              </a:rPr>
              <a:t>feasible</a:t>
            </a:r>
          </a:p>
          <a:p>
            <a:pPr lvl="1"/>
            <a:r>
              <a:rPr lang="en-US" altLang="en-US" dirty="0"/>
              <a:t>That is, all base choices must be </a:t>
            </a:r>
            <a:r>
              <a:rPr lang="en-US" altLang="en-US" dirty="0">
                <a:solidFill>
                  <a:schemeClr val="tx2"/>
                </a:solidFill>
              </a:rPr>
              <a:t>compatible</a:t>
            </a:r>
          </a:p>
          <a:p>
            <a:r>
              <a:rPr lang="en-US" altLang="en-US" dirty="0">
                <a:solidFill>
                  <a:schemeClr val="tx2"/>
                </a:solidFill>
              </a:rPr>
              <a:t>Base choices</a:t>
            </a:r>
            <a:r>
              <a:rPr lang="en-US" altLang="en-US" dirty="0"/>
              <a:t> can be</a:t>
            </a:r>
          </a:p>
          <a:p>
            <a:pPr lvl="1"/>
            <a:r>
              <a:rPr lang="en-US" altLang="en-US" dirty="0"/>
              <a:t>Most likely from an end-use point of view</a:t>
            </a:r>
          </a:p>
          <a:p>
            <a:pPr lvl="1"/>
            <a:r>
              <a:rPr lang="en-US" altLang="en-US" dirty="0"/>
              <a:t>Simplest</a:t>
            </a:r>
          </a:p>
          <a:p>
            <a:pPr lvl="1"/>
            <a:r>
              <a:rPr lang="en-US" altLang="en-US" dirty="0"/>
              <a:t>Smallest</a:t>
            </a:r>
          </a:p>
          <a:p>
            <a:pPr lvl="1"/>
            <a:r>
              <a:rPr lang="en-US" altLang="en-US" dirty="0"/>
              <a:t>First in some ordering</a:t>
            </a:r>
          </a:p>
          <a:p>
            <a:r>
              <a:rPr lang="en-US" altLang="en-US" dirty="0">
                <a:solidFill>
                  <a:schemeClr val="tx2"/>
                </a:solidFill>
              </a:rPr>
              <a:t>Happy path</a:t>
            </a:r>
            <a:r>
              <a:rPr lang="en-US" altLang="en-US" dirty="0"/>
              <a:t> tests often make good base choices</a:t>
            </a:r>
          </a:p>
          <a:p>
            <a:r>
              <a:rPr lang="en-US" altLang="en-US" dirty="0"/>
              <a:t>The base choice is a </a:t>
            </a:r>
            <a:r>
              <a:rPr lang="en-US" altLang="en-US" dirty="0">
                <a:solidFill>
                  <a:schemeClr val="tx2"/>
                </a:solidFill>
              </a:rPr>
              <a:t>crucial design</a:t>
            </a:r>
            <a:r>
              <a:rPr lang="en-US" altLang="en-US" dirty="0"/>
              <a:t> decision</a:t>
            </a:r>
          </a:p>
          <a:p>
            <a:pPr lvl="1"/>
            <a:r>
              <a:rPr lang="en-US" altLang="en-US" dirty="0"/>
              <a:t>Test designers should </a:t>
            </a:r>
            <a:r>
              <a:rPr lang="en-US" altLang="en-US" dirty="0">
                <a:solidFill>
                  <a:schemeClr val="tx2"/>
                </a:solidFill>
              </a:rPr>
              <a:t>document</a:t>
            </a:r>
            <a:r>
              <a:rPr lang="en-US" altLang="en-US" dirty="0"/>
              <a:t> why the choices were made</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B5520771-4F0B-48EC-89DD-21ABC0B198AB}"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35</a:t>
            </a:fld>
            <a:endParaRPr lang="en-US" altLang="en-US" sz="675" b="0" kern="1200">
              <a:solidFill>
                <a:srgbClr val="FFFFFF"/>
              </a:solidFill>
              <a:latin typeface="Arial" charset="0"/>
              <a:ea typeface="+mn-ea"/>
              <a:cs typeface="Arial"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36</a:t>
            </a:fld>
            <a:endParaRPr lang="en-US" kern="1200">
              <a:solidFill>
                <a:srgbClr val="FFFFFF"/>
              </a:solidFill>
              <a:ea typeface="+mn-ea"/>
            </a:endParaRPr>
          </a:p>
        </p:txBody>
      </p:sp>
      <p:sp>
        <p:nvSpPr>
          <p:cNvPr id="7" name="TextBox 6"/>
          <p:cNvSpPr txBox="1"/>
          <p:nvPr/>
        </p:nvSpPr>
        <p:spPr>
          <a:xfrm>
            <a:off x="627328" y="1312253"/>
            <a:ext cx="4477792" cy="415498"/>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Apply BCC to our previous example</a:t>
            </a:r>
          </a:p>
        </p:txBody>
      </p:sp>
      <p:sp>
        <p:nvSpPr>
          <p:cNvPr id="9" name="TextBox 8"/>
          <p:cNvSpPr txBox="1"/>
          <p:nvPr/>
        </p:nvSpPr>
        <p:spPr>
          <a:xfrm>
            <a:off x="312420" y="3046968"/>
            <a:ext cx="5107609" cy="1061829"/>
          </a:xfrm>
          <a:prstGeom prst="rect">
            <a:avLst/>
          </a:prstGeom>
          <a:solidFill>
            <a:schemeClr val="bg1">
              <a:lumMod val="40000"/>
              <a:lumOff val="60000"/>
            </a:schemeClr>
          </a:solidFill>
        </p:spPr>
        <p:txBody>
          <a:bodyPr wrap="square" rtlCol="0">
            <a:spAutoFit/>
          </a:bodyPr>
          <a:lstStyle/>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Calibri" panose="020F0502020204030204" pitchFamily="34" charset="0"/>
                <a:ea typeface="+mn-ea"/>
                <a:cs typeface="Calibri" panose="020F0502020204030204" pitchFamily="34" charset="0"/>
              </a:rPr>
              <a:t>How many tests are needed for BCC?</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Calibri" panose="020F0502020204030204" pitchFamily="34" charset="0"/>
                <a:ea typeface="+mn-ea"/>
                <a:cs typeface="Calibri" panose="020F0502020204030204" pitchFamily="34" charset="0"/>
              </a:rPr>
              <a:t>Pick base values and write one base test</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Calibri" panose="020F0502020204030204" pitchFamily="34" charset="0"/>
                <a:ea typeface="+mn-ea"/>
                <a:cs typeface="Calibri" panose="020F0502020204030204" pitchFamily="34" charset="0"/>
              </a:rPr>
              <a:t>Design the remaining (abstract) tests</a:t>
            </a:r>
          </a:p>
        </p:txBody>
      </p:sp>
      <p:sp>
        <p:nvSpPr>
          <p:cNvPr id="10" name="TextBox 9"/>
          <p:cNvSpPr txBox="1"/>
          <p:nvPr/>
        </p:nvSpPr>
        <p:spPr>
          <a:xfrm>
            <a:off x="687318" y="721896"/>
            <a:ext cx="4357811"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Base choice criterion (BCC)</a:t>
            </a:r>
          </a:p>
        </p:txBody>
      </p:sp>
      <p:sp>
        <p:nvSpPr>
          <p:cNvPr id="12" name="TextBox 11"/>
          <p:cNvSpPr txBox="1"/>
          <p:nvPr/>
        </p:nvSpPr>
        <p:spPr>
          <a:xfrm>
            <a:off x="154522" y="1864508"/>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3" name="Text Box 4">
            <a:extLst>
              <a:ext uri="{FF2B5EF4-FFF2-40B4-BE49-F238E27FC236}">
                <a16:creationId xmlns:a16="http://schemas.microsoft.com/office/drawing/2014/main" id="{9558548D-D88D-90AE-360D-503480ACF9D7}"/>
              </a:ext>
            </a:extLst>
          </p:cNvPr>
          <p:cNvSpPr txBox="1">
            <a:spLocks noChangeArrowheads="1"/>
          </p:cNvSpPr>
          <p:nvPr/>
        </p:nvSpPr>
        <p:spPr bwMode="auto">
          <a:xfrm>
            <a:off x="5442356" y="1391651"/>
            <a:ext cx="3593288" cy="2862322"/>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wrap="square">
            <a:spAutoFit/>
          </a:bodyPr>
          <a:lstStyle/>
          <a:p>
            <a:pPr defTabSz="685800" eaLnBrk="0" fontAlgn="base" hangingPunct="0">
              <a:spcBef>
                <a:spcPct val="50000"/>
              </a:spcBef>
              <a:spcAft>
                <a:spcPct val="0"/>
              </a:spcAft>
              <a:buClrTx/>
              <a:defRPr/>
            </a:pPr>
            <a:r>
              <a:rPr lang="en-US" sz="1800" b="1" u="sng" kern="1200" dirty="0">
                <a:solidFill>
                  <a:srgbClr val="FFFF00"/>
                </a:solidFill>
                <a:latin typeface="Gill Sans MT" panose="020B0502020104020203" pitchFamily="34" charset="0"/>
                <a:ea typeface="+mn-ea"/>
                <a:cs typeface="+mn-cs"/>
              </a:rPr>
              <a:t>Base Choice Coverage (BCC)</a:t>
            </a:r>
            <a:r>
              <a:rPr lang="en-US" sz="1800" b="1" kern="1200" dirty="0">
                <a:solidFill>
                  <a:srgbClr val="FFFF00"/>
                </a:solidFill>
                <a:latin typeface="Gill Sans MT" panose="020B0502020104020203" pitchFamily="34" charset="0"/>
                <a:ea typeface="+mn-ea"/>
                <a:cs typeface="+mn-cs"/>
              </a:rPr>
              <a:t> :  Choose a</a:t>
            </a:r>
            <a:r>
              <a:rPr lang="en-US" sz="1800" b="1" kern="1200" dirty="0">
                <a:solidFill>
                  <a:srgbClr val="FAFD00"/>
                </a:solidFill>
                <a:latin typeface="Gill Sans MT" panose="020B0502020104020203" pitchFamily="34" charset="0"/>
                <a:ea typeface="+mn-ea"/>
                <a:cs typeface="+mn-cs"/>
              </a:rPr>
              <a:t> base choice block for each characteristic. Form a base test by using the base choice for each characteristic.  Choose subsequent tests by holding all but one base choice constant and using each non-base choice in each other characteristic.</a:t>
            </a:r>
          </a:p>
        </p:txBody>
      </p:sp>
    </p:spTree>
    <p:extLst>
      <p:ext uri="{BB962C8B-B14F-4D97-AF65-F5344CB8AC3E}">
        <p14:creationId xmlns:p14="http://schemas.microsoft.com/office/powerpoint/2010/main" val="1731162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i="1" dirty="0"/>
              <a:t>answer</a:t>
            </a:r>
            <a:r>
              <a:rPr lang="en-US" dirty="0"/>
              <a:t>)</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37</a:t>
            </a:fld>
            <a:endParaRPr lang="en-US" kern="1200">
              <a:solidFill>
                <a:srgbClr val="FFFFFF"/>
              </a:solidFill>
              <a:ea typeface="+mn-ea"/>
            </a:endParaRPr>
          </a:p>
        </p:txBody>
      </p:sp>
      <p:sp>
        <p:nvSpPr>
          <p:cNvPr id="8" name="TextBox 7"/>
          <p:cNvSpPr txBox="1"/>
          <p:nvPr/>
        </p:nvSpPr>
        <p:spPr>
          <a:xfrm>
            <a:off x="1863585" y="1203540"/>
            <a:ext cx="5423404" cy="1061829"/>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4 Characteristics:  A, B, C, D</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Abstract blocks: A = [a1, a2]; B = [b1, b2];</a:t>
            </a:r>
          </a:p>
          <a:p>
            <a:pP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		       C = [c1, c2, c3]; D = [d1, d2]</a:t>
            </a:r>
          </a:p>
        </p:txBody>
      </p:sp>
      <p:sp>
        <p:nvSpPr>
          <p:cNvPr id="10" name="TextBox 9"/>
          <p:cNvSpPr txBox="1"/>
          <p:nvPr/>
        </p:nvSpPr>
        <p:spPr>
          <a:xfrm>
            <a:off x="2801890" y="666289"/>
            <a:ext cx="3553792"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Base choice criterion (BCC)</a:t>
            </a:r>
          </a:p>
        </p:txBody>
      </p:sp>
      <p:sp>
        <p:nvSpPr>
          <p:cNvPr id="11" name="Rounded Rectangle 10"/>
          <p:cNvSpPr/>
          <p:nvPr/>
        </p:nvSpPr>
        <p:spPr bwMode="auto">
          <a:xfrm>
            <a:off x="2440461" y="2340957"/>
            <a:ext cx="4266362" cy="432256"/>
          </a:xfrm>
          <a:prstGeom prst="roundRect">
            <a:avLst/>
          </a:prstGeom>
          <a:solidFill>
            <a:srgbClr val="008000"/>
          </a:solidFill>
          <a:ln w="28575" cap="flat" cmpd="sng" algn="ctr">
            <a:solidFill>
              <a:srgbClr val="FF9900"/>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685800" eaLnBrk="0" fontAlgn="base" hangingPunct="0">
              <a:spcBef>
                <a:spcPct val="0"/>
              </a:spcBef>
              <a:spcAft>
                <a:spcPct val="0"/>
              </a:spcAft>
              <a:buClrTx/>
              <a:defRPr/>
            </a:pPr>
            <a:r>
              <a:rPr lang="en-US" sz="1500" kern="1200" dirty="0">
                <a:solidFill>
                  <a:srgbClr val="FFFFFF"/>
                </a:solidFill>
                <a:latin typeface="Verdana" panose="020B0604030504040204" pitchFamily="34" charset="0"/>
                <a:ea typeface="Verdana" panose="020B0604030504040204" pitchFamily="34" charset="0"/>
                <a:cs typeface="Verdana" panose="020B0604030504040204" pitchFamily="34" charset="0"/>
              </a:rPr>
              <a:t>Number of tests: 1(base)+1+1+2+1 = 6</a:t>
            </a:r>
          </a:p>
        </p:txBody>
      </p:sp>
      <p:graphicFrame>
        <p:nvGraphicFramePr>
          <p:cNvPr id="12" name="Table 11"/>
          <p:cNvGraphicFramePr>
            <a:graphicFrameLocks noGrp="1"/>
          </p:cNvGraphicFramePr>
          <p:nvPr/>
        </p:nvGraphicFramePr>
        <p:xfrm>
          <a:off x="2950177" y="2871883"/>
          <a:ext cx="3234383" cy="2057400"/>
        </p:xfrm>
        <a:graphic>
          <a:graphicData uri="http://schemas.openxmlformats.org/drawingml/2006/table">
            <a:tbl>
              <a:tblPr firstRow="1" bandRow="1">
                <a:tableStyleId>{16D9F66E-5EB9-4882-86FB-DCBF35E3C3E4}</a:tableStyleId>
              </a:tblPr>
              <a:tblGrid>
                <a:gridCol w="1297260">
                  <a:extLst>
                    <a:ext uri="{9D8B030D-6E8A-4147-A177-3AD203B41FA5}">
                      <a16:colId xmlns:a16="http://schemas.microsoft.com/office/drawing/2014/main" val="2037480697"/>
                    </a:ext>
                  </a:extLst>
                </a:gridCol>
                <a:gridCol w="1937123">
                  <a:extLst>
                    <a:ext uri="{9D8B030D-6E8A-4147-A177-3AD203B41FA5}">
                      <a16:colId xmlns:a16="http://schemas.microsoft.com/office/drawing/2014/main" val="3264710210"/>
                    </a:ext>
                  </a:extLst>
                </a:gridCol>
              </a:tblGrid>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Base</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1621857064"/>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a2</a:t>
                      </a: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 b1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4147995887"/>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B</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b2</a:t>
                      </a: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 c1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2015433661"/>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C</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c2</a:t>
                      </a: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3923298761"/>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C</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c3</a:t>
                      </a: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 d1</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33CC33"/>
                    </a:solidFill>
                  </a:tcPr>
                </a:tc>
                <a:extLst>
                  <a:ext uri="{0D108BD9-81ED-4DB2-BD59-A6C34878D82A}">
                    <a16:rowId xmlns:a16="http://schemas.microsoft.com/office/drawing/2014/main" val="3019417756"/>
                  </a:ext>
                </a:extLst>
              </a:tr>
              <a:tr h="342900">
                <a:tc>
                  <a:txBody>
                    <a:bodyPr/>
                    <a:lstStyle/>
                    <a:p>
                      <a:pPr algn="ct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D</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Verdana" panose="020B0604030504040204" pitchFamily="34" charset="0"/>
                          <a:ea typeface="Verdana" panose="020B0604030504040204" pitchFamily="34" charset="0"/>
                          <a:cs typeface="Verdana" panose="020B0604030504040204" pitchFamily="34" charset="0"/>
                        </a:rPr>
                        <a:t>a1 b1 c1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d2</a:t>
                      </a:r>
                    </a:p>
                  </a:txBody>
                  <a:tcPr marL="68580" marR="68580"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819175136"/>
                  </a:ext>
                </a:extLst>
              </a:tr>
            </a:tbl>
          </a:graphicData>
        </a:graphic>
      </p:graphicFrame>
    </p:spTree>
    <p:extLst>
      <p:ext uri="{BB962C8B-B14F-4D97-AF65-F5344CB8AC3E}">
        <p14:creationId xmlns:p14="http://schemas.microsoft.com/office/powerpoint/2010/main" val="402005739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307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2ED71342-C7A1-4B4D-90EF-A9CFC4109D50}"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38</a:t>
            </a:fld>
            <a:endParaRPr lang="en-US" altLang="en-US" sz="675" b="0" kern="1200">
              <a:solidFill>
                <a:srgbClr val="FFFFFF"/>
              </a:solidFill>
              <a:latin typeface="Arial" charset="0"/>
              <a:ea typeface="+mn-ea"/>
              <a:cs typeface="Arial" charset="0"/>
            </a:endParaRPr>
          </a:p>
        </p:txBody>
      </p:sp>
      <p:sp>
        <p:nvSpPr>
          <p:cNvPr id="30724" name="Rectangle 2"/>
          <p:cNvSpPr>
            <a:spLocks noGrp="1" noChangeArrowheads="1"/>
          </p:cNvSpPr>
          <p:nvPr>
            <p:ph type="title"/>
          </p:nvPr>
        </p:nvSpPr>
        <p:spPr/>
        <p:txBody>
          <a:bodyPr/>
          <a:lstStyle/>
          <a:p>
            <a:r>
              <a:rPr lang="en-US" altLang="en-US" dirty="0"/>
              <a:t>ISP criteria – multiple base choice</a:t>
            </a:r>
          </a:p>
        </p:txBody>
      </p:sp>
      <p:sp>
        <p:nvSpPr>
          <p:cNvPr id="30725" name="Rectangle 3"/>
          <p:cNvSpPr>
            <a:spLocks noGrp="1" noChangeArrowheads="1"/>
          </p:cNvSpPr>
          <p:nvPr>
            <p:ph type="body" idx="1"/>
          </p:nvPr>
        </p:nvSpPr>
        <p:spPr>
          <a:xfrm>
            <a:off x="1246585" y="562347"/>
            <a:ext cx="6650831" cy="360760"/>
          </a:xfrm>
        </p:spPr>
        <p:txBody>
          <a:bodyPr/>
          <a:lstStyle/>
          <a:p>
            <a:r>
              <a:rPr lang="en-US" altLang="en-US" dirty="0"/>
              <a:t>We sometimes have </a:t>
            </a:r>
            <a:r>
              <a:rPr lang="en-US" altLang="en-US" dirty="0">
                <a:solidFill>
                  <a:schemeClr val="tx2"/>
                </a:solidFill>
              </a:rPr>
              <a:t>more than one</a:t>
            </a:r>
            <a:r>
              <a:rPr lang="en-US" altLang="en-US" dirty="0"/>
              <a:t> logical base choice</a:t>
            </a:r>
            <a:endParaRPr lang="en-US" altLang="en-US" i="1" dirty="0">
              <a:solidFill>
                <a:schemeClr val="tx2"/>
              </a:solidFill>
            </a:endParaRPr>
          </a:p>
        </p:txBody>
      </p:sp>
      <p:sp>
        <p:nvSpPr>
          <p:cNvPr id="281604" name="Text Box 4"/>
          <p:cNvSpPr txBox="1">
            <a:spLocks noChangeArrowheads="1"/>
          </p:cNvSpPr>
          <p:nvPr/>
        </p:nvSpPr>
        <p:spPr bwMode="auto">
          <a:xfrm>
            <a:off x="1209675" y="905058"/>
            <a:ext cx="6725841" cy="1754326"/>
          </a:xfrm>
          <a:prstGeom prst="rect">
            <a:avLst/>
          </a:prstGeom>
          <a:gradFill rotWithShape="1">
            <a:gsLst>
              <a:gs pos="0">
                <a:srgbClr val="3399FF"/>
              </a:gs>
              <a:gs pos="100000">
                <a:srgbClr val="0033CC"/>
              </a:gs>
            </a:gsLst>
            <a:path path="shape">
              <a:fillToRect l="50000" t="50000" r="50000" b="50000"/>
            </a:path>
          </a:gradFill>
          <a:ln w="19050">
            <a:solidFill>
              <a:schemeClr val="tx2"/>
            </a:solidFill>
            <a:miter lim="800000"/>
            <a:headEnd type="none" w="sm" len="sm"/>
            <a:tailEnd type="none" w="sm" len="sm"/>
          </a:ln>
          <a:effectLst/>
        </p:spPr>
        <p:txBody>
          <a:bodyPr>
            <a:spAutoFit/>
          </a:bodyPr>
          <a:lstStyle/>
          <a:p>
            <a:pPr defTabSz="685800" eaLnBrk="0" fontAlgn="base" hangingPunct="0">
              <a:spcBef>
                <a:spcPct val="0"/>
              </a:spcBef>
              <a:spcAft>
                <a:spcPct val="0"/>
              </a:spcAft>
              <a:buClrTx/>
              <a:defRPr/>
            </a:pPr>
            <a:r>
              <a:rPr lang="en-US" sz="1800" u="sng"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Multiple Base Choice Coverage (MBCC)</a:t>
            </a:r>
            <a:r>
              <a:rPr lang="en-US" sz="1800" kern="1200" dirty="0">
                <a:solidFill>
                  <a:srgbClr val="FFFF00"/>
                </a:solidFill>
                <a:effectLst>
                  <a:outerShdw blurRad="38100" dist="38100" dir="2700000" algn="tl">
                    <a:srgbClr val="000000"/>
                  </a:outerShdw>
                </a:effectLst>
                <a:latin typeface="Gill Sans MT" panose="020B0502020104020203" pitchFamily="34" charset="0"/>
                <a:ea typeface="+mn-ea"/>
                <a:cs typeface="+mn-cs"/>
              </a:rPr>
              <a:t> :  </a:t>
            </a:r>
            <a:r>
              <a:rPr lang="en-US" sz="1800" kern="1200" dirty="0">
                <a:solidFill>
                  <a:srgbClr val="FAFD00"/>
                </a:solidFill>
                <a:effectLst>
                  <a:outerShdw blurRad="38100" dist="38100" dir="2700000" algn="tl">
                    <a:srgbClr val="000000"/>
                  </a:outerShdw>
                </a:effectLst>
                <a:latin typeface="Gill Sans MT" panose="020B0502020104020203" pitchFamily="34" charset="0"/>
                <a:ea typeface="+mn-ea"/>
                <a:cs typeface="+mn-cs"/>
              </a:rPr>
              <a:t>Choose at least one, and possibly more, base choice blocks for each characteristic. Form base tests by using each base choice for each characteristic at least once. Subsequent tests are chosen by holding all but one base choice constant for each base test and using each non-base choice in each other characteristic.</a:t>
            </a:r>
          </a:p>
        </p:txBody>
      </p:sp>
      <p:sp>
        <p:nvSpPr>
          <p:cNvPr id="281605" name="Rectangle 5"/>
          <p:cNvSpPr>
            <a:spLocks noChangeArrowheads="1"/>
          </p:cNvSpPr>
          <p:nvPr/>
        </p:nvSpPr>
        <p:spPr bwMode="auto">
          <a:xfrm>
            <a:off x="1246585" y="2654221"/>
            <a:ext cx="6650831" cy="4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214313" indent="-214313" defTabSz="685800" eaLnBrk="0" fontAlgn="base" hangingPunct="0">
              <a:lnSpc>
                <a:spcPct val="90000"/>
              </a:lnSpc>
              <a:spcBef>
                <a:spcPct val="30000"/>
              </a:spcBef>
              <a:spcAft>
                <a:spcPct val="0"/>
              </a:spcAft>
              <a:buClrTx/>
              <a:buSzPct val="85000"/>
              <a:buFontTx/>
              <a:buChar char="•"/>
            </a:pPr>
            <a:r>
              <a:rPr lang="en-US" altLang="en-US" sz="1800" b="0" kern="1200" dirty="0">
                <a:solidFill>
                  <a:srgbClr val="FFFFFF"/>
                </a:solidFill>
                <a:latin typeface="Gill Sans MT" panose="020B0502020104020203" pitchFamily="34" charset="0"/>
                <a:ea typeface="+mn-ea"/>
                <a:cs typeface="+mn-cs"/>
              </a:rPr>
              <a:t>If </a:t>
            </a:r>
            <a:r>
              <a:rPr lang="en-US" altLang="en-US" sz="1800" b="0" i="1" kern="1200" dirty="0">
                <a:solidFill>
                  <a:srgbClr val="FFFF00"/>
                </a:solidFill>
                <a:latin typeface="Gill Sans MT" panose="020B0502020104020203" pitchFamily="34" charset="0"/>
                <a:ea typeface="+mn-ea"/>
                <a:cs typeface="+mn-cs"/>
              </a:rPr>
              <a:t>M</a:t>
            </a:r>
            <a:r>
              <a:rPr lang="en-US" altLang="en-US" sz="1800" b="0" kern="1200" dirty="0">
                <a:solidFill>
                  <a:srgbClr val="FFFFFF"/>
                </a:solidFill>
                <a:latin typeface="Gill Sans MT" panose="020B0502020104020203" pitchFamily="34" charset="0"/>
                <a:ea typeface="+mn-ea"/>
                <a:cs typeface="+mn-cs"/>
              </a:rPr>
              <a:t> base tests and </a:t>
            </a:r>
            <a:r>
              <a:rPr lang="en-US" altLang="en-US" sz="1800" b="0" i="1" kern="1200" dirty="0">
                <a:solidFill>
                  <a:srgbClr val="FFFF00"/>
                </a:solidFill>
                <a:latin typeface="Gill Sans MT" panose="020B0502020104020203" pitchFamily="34" charset="0"/>
                <a:ea typeface="+mn-ea"/>
                <a:cs typeface="+mn-cs"/>
              </a:rPr>
              <a:t>m</a:t>
            </a:r>
            <a:r>
              <a:rPr lang="en-US" altLang="en-US" sz="1800" b="0" i="1" kern="1200" baseline="-25000" dirty="0">
                <a:solidFill>
                  <a:srgbClr val="FFFF00"/>
                </a:solidFill>
                <a:latin typeface="Gill Sans MT" panose="020B0502020104020203" pitchFamily="34" charset="0"/>
                <a:ea typeface="+mn-ea"/>
                <a:cs typeface="+mn-cs"/>
              </a:rPr>
              <a:t>i</a:t>
            </a:r>
            <a:r>
              <a:rPr lang="en-US" altLang="en-US" sz="1800" b="0" kern="1200" dirty="0">
                <a:solidFill>
                  <a:srgbClr val="FFFFFF"/>
                </a:solidFill>
                <a:latin typeface="Gill Sans MT" panose="020B0502020104020203" pitchFamily="34" charset="0"/>
                <a:ea typeface="+mn-ea"/>
                <a:cs typeface="+mn-cs"/>
              </a:rPr>
              <a:t> base choices for each characteristic:</a:t>
            </a:r>
            <a:endParaRPr lang="en-US" altLang="en-US" sz="1800" b="0" kern="1200" dirty="0">
              <a:solidFill>
                <a:srgbClr val="FFFFFF"/>
              </a:solidFill>
              <a:latin typeface="Gill Sans MT" panose="020B0502020104020203" pitchFamily="34" charset="0"/>
              <a:ea typeface="+mn-ea"/>
              <a:cs typeface="+mn-cs"/>
              <a:sym typeface="Symbol" pitchFamily="18" charset="2"/>
            </a:endParaRPr>
          </a:p>
        </p:txBody>
      </p:sp>
      <p:grpSp>
        <p:nvGrpSpPr>
          <p:cNvPr id="2" name="Group 12"/>
          <p:cNvGrpSpPr>
            <a:grpSpLocks/>
          </p:cNvGrpSpPr>
          <p:nvPr/>
        </p:nvGrpSpPr>
        <p:grpSpPr bwMode="auto">
          <a:xfrm>
            <a:off x="2813254" y="2955559"/>
            <a:ext cx="3508772" cy="788194"/>
            <a:chOff x="1936" y="2439"/>
            <a:chExt cx="2535" cy="662"/>
          </a:xfrm>
        </p:grpSpPr>
        <p:sp>
          <p:nvSpPr>
            <p:cNvPr id="30731" name="Text Box 7"/>
            <p:cNvSpPr txBox="1">
              <a:spLocks noChangeArrowheads="1"/>
            </p:cNvSpPr>
            <p:nvPr/>
          </p:nvSpPr>
          <p:spPr bwMode="auto">
            <a:xfrm>
              <a:off x="1936" y="2455"/>
              <a:ext cx="97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defTabSz="685800" eaLnBrk="0" fontAlgn="base" hangingPunct="0">
                <a:spcBef>
                  <a:spcPct val="50000"/>
                </a:spcBef>
                <a:spcAft>
                  <a:spcPct val="0"/>
                </a:spcAft>
                <a:buClrTx/>
              </a:pPr>
              <a:r>
                <a:rPr lang="en-US" altLang="en-US" sz="2400" b="0" kern="12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rPr>
                <a:t>M + </a:t>
              </a:r>
              <a:r>
                <a:rPr lang="en-US" altLang="en-US" sz="2700" b="0" kern="12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endParaRPr lang="en-US" altLang="en-US" sz="1800" b="0" kern="1200" baseline="-25000" dirty="0">
                <a:solidFill>
                  <a:srgbClr val="FFFF00"/>
                </a:solidFill>
                <a:latin typeface="Verdana" panose="020B0604030504040204" pitchFamily="34" charset="0"/>
                <a:ea typeface="Verdana" panose="020B0604030504040204" pitchFamily="34" charset="0"/>
                <a:cs typeface="Verdana" panose="020B0604030504040204" pitchFamily="34" charset="0"/>
                <a:sym typeface="Symbol" pitchFamily="18" charset="2"/>
              </a:endParaRPr>
            </a:p>
          </p:txBody>
        </p:sp>
        <p:sp>
          <p:nvSpPr>
            <p:cNvPr id="30732" name="Text Box 8"/>
            <p:cNvSpPr txBox="1">
              <a:spLocks noChangeArrowheads="1"/>
            </p:cNvSpPr>
            <p:nvPr/>
          </p:nvSpPr>
          <p:spPr bwMode="auto">
            <a:xfrm>
              <a:off x="2818" y="2439"/>
              <a:ext cx="2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a:latin typeface="Verdana" panose="020B0604030504040204" pitchFamily="34" charset="0"/>
                  <a:ea typeface="Verdana" panose="020B0604030504040204" pitchFamily="34" charset="0"/>
                  <a:cs typeface="Verdana" panose="020B0604030504040204" pitchFamily="34" charset="0"/>
                </a:rPr>
                <a:t>Q</a:t>
              </a:r>
            </a:p>
          </p:txBody>
        </p:sp>
        <p:sp>
          <p:nvSpPr>
            <p:cNvPr id="30733" name="Text Box 9"/>
            <p:cNvSpPr txBox="1">
              <a:spLocks noChangeArrowheads="1"/>
            </p:cNvSpPr>
            <p:nvPr/>
          </p:nvSpPr>
          <p:spPr bwMode="auto">
            <a:xfrm>
              <a:off x="2812" y="2636"/>
              <a:ext cx="36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500" b="0" kern="1200">
                  <a:latin typeface="Verdana" panose="020B0604030504040204" pitchFamily="34" charset="0"/>
                  <a:ea typeface="Verdana" panose="020B0604030504040204" pitchFamily="34" charset="0"/>
                  <a:cs typeface="Verdana" panose="020B0604030504040204" pitchFamily="34" charset="0"/>
                </a:rPr>
                <a:t>i=1</a:t>
              </a:r>
            </a:p>
          </p:txBody>
        </p:sp>
        <p:sp>
          <p:nvSpPr>
            <p:cNvPr id="30734" name="Text Box 10"/>
            <p:cNvSpPr txBox="1">
              <a:spLocks noChangeArrowheads="1"/>
            </p:cNvSpPr>
            <p:nvPr/>
          </p:nvSpPr>
          <p:spPr bwMode="auto">
            <a:xfrm>
              <a:off x="3066" y="2513"/>
              <a:ext cx="140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50000"/>
                </a:spcBef>
                <a:spcAft>
                  <a:spcPct val="0"/>
                </a:spcAft>
                <a:buClrTx/>
              </a:pPr>
              <a:r>
                <a:rPr lang="en-US" altLang="en-US" sz="1800" b="0" kern="1200" dirty="0">
                  <a:latin typeface="Verdana" panose="020B0604030504040204" pitchFamily="34" charset="0"/>
                  <a:ea typeface="Verdana" panose="020B0604030504040204" pitchFamily="34" charset="0"/>
                  <a:cs typeface="Verdana" panose="020B0604030504040204" pitchFamily="34" charset="0"/>
                </a:rPr>
                <a:t>(M * (B</a:t>
              </a:r>
              <a:r>
                <a:rPr lang="en-US" altLang="en-US" sz="1800" b="0" kern="1200" baseline="-25000" dirty="0">
                  <a:latin typeface="Verdana" panose="020B0604030504040204" pitchFamily="34" charset="0"/>
                  <a:ea typeface="Verdana" panose="020B0604030504040204" pitchFamily="34" charset="0"/>
                  <a:cs typeface="Verdana" panose="020B0604030504040204" pitchFamily="34" charset="0"/>
                </a:rPr>
                <a:t>i</a:t>
              </a:r>
              <a:r>
                <a:rPr lang="en-US" altLang="en-US" sz="1800" b="0" kern="1200" dirty="0">
                  <a:latin typeface="Verdana" panose="020B0604030504040204" pitchFamily="34" charset="0"/>
                  <a:ea typeface="Verdana" panose="020B0604030504040204" pitchFamily="34" charset="0"/>
                  <a:cs typeface="Verdana" panose="020B0604030504040204" pitchFamily="34" charset="0"/>
                </a:rPr>
                <a:t> - m</a:t>
              </a:r>
              <a:r>
                <a:rPr lang="en-US" altLang="en-US" sz="1800" b="0" kern="1200" baseline="-25000" dirty="0">
                  <a:latin typeface="Verdana" panose="020B0604030504040204" pitchFamily="34" charset="0"/>
                  <a:ea typeface="Verdana" panose="020B0604030504040204" pitchFamily="34" charset="0"/>
                  <a:cs typeface="Verdana" panose="020B0604030504040204" pitchFamily="34" charset="0"/>
                </a:rPr>
                <a:t>i</a:t>
              </a:r>
              <a:r>
                <a:rPr lang="en-US" altLang="en-US" sz="1800" b="0" kern="1200" dirty="0">
                  <a:latin typeface="Verdana" panose="020B0604030504040204" pitchFamily="34" charset="0"/>
                  <a:ea typeface="Verdana" panose="020B0604030504040204" pitchFamily="34" charset="0"/>
                  <a:cs typeface="Verdana" panose="020B0604030504040204" pitchFamily="34" charset="0"/>
                </a:rPr>
                <a:t> ))</a:t>
              </a:r>
            </a:p>
          </p:txBody>
        </p:sp>
      </p:grpSp>
      <p:sp>
        <p:nvSpPr>
          <p:cNvPr id="30729"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281611" name="Text Box 11"/>
          <p:cNvSpPr txBox="1">
            <a:spLocks noChangeArrowheads="1"/>
          </p:cNvSpPr>
          <p:nvPr/>
        </p:nvSpPr>
        <p:spPr bwMode="auto">
          <a:xfrm>
            <a:off x="1246585" y="3665919"/>
            <a:ext cx="6493447" cy="995657"/>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lnSpc>
                <a:spcPct val="75000"/>
              </a:lnSpc>
              <a:spcBef>
                <a:spcPct val="50000"/>
              </a:spcBef>
              <a:spcAft>
                <a:spcPct val="0"/>
              </a:spcAft>
              <a:buClrTx/>
            </a:pPr>
            <a:r>
              <a:rPr lang="en-US" altLang="en-US" sz="1800" b="0" kern="1200" dirty="0">
                <a:solidFill>
                  <a:srgbClr val="FFFFFF"/>
                </a:solidFill>
                <a:latin typeface="Gill Sans MT" panose="020B0502020104020203" pitchFamily="34" charset="0"/>
                <a:ea typeface="+mn-ea"/>
                <a:cs typeface="+mn-cs"/>
              </a:rPr>
              <a:t>For our example: Two base tests: </a:t>
            </a:r>
            <a:r>
              <a:rPr lang="en-US" altLang="en-US" sz="1800" b="0" kern="1200" dirty="0">
                <a:solidFill>
                  <a:srgbClr val="FFFF00"/>
                </a:solidFill>
                <a:latin typeface="Gill Sans MT" panose="020B0502020104020203" pitchFamily="34" charset="0"/>
                <a:ea typeface="+mn-ea"/>
                <a:cs typeface="+mn-cs"/>
              </a:rPr>
              <a:t>a1, b1, c1, d1</a:t>
            </a:r>
            <a:r>
              <a:rPr lang="en-US" altLang="en-US" sz="1800" b="0" kern="1200" dirty="0">
                <a:solidFill>
                  <a:srgbClr val="FFFFFF"/>
                </a:solidFill>
                <a:latin typeface="Gill Sans MT" panose="020B0502020104020203" pitchFamily="34" charset="0"/>
                <a:ea typeface="+mn-ea"/>
                <a:cs typeface="+mn-cs"/>
              </a:rPr>
              <a:t>    </a:t>
            </a:r>
            <a:r>
              <a:rPr lang="en-US" altLang="en-US" sz="1800" b="0" kern="1200" dirty="0">
                <a:solidFill>
                  <a:srgbClr val="FFFF00"/>
                </a:solidFill>
                <a:latin typeface="Gill Sans MT" panose="020B0502020104020203" pitchFamily="34" charset="0"/>
                <a:ea typeface="+mn-ea"/>
                <a:cs typeface="+mn-cs"/>
              </a:rPr>
              <a:t>a2, b2, c2, d2</a:t>
            </a:r>
          </a:p>
          <a:p>
            <a:pPr defTabSz="685800" eaLnBrk="0" fontAlgn="base" hangingPunct="0">
              <a:lnSpc>
                <a:spcPct val="75000"/>
              </a:lnSpc>
              <a:spcBef>
                <a:spcPct val="50000"/>
              </a:spcBef>
              <a:spcAft>
                <a:spcPct val="0"/>
              </a:spcAft>
              <a:buClrTx/>
            </a:pPr>
            <a:r>
              <a:rPr lang="en-US" altLang="en-US" sz="1800" b="0" kern="1200" dirty="0">
                <a:solidFill>
                  <a:srgbClr val="FFFFFF"/>
                </a:solidFill>
                <a:latin typeface="Gill Sans MT" panose="020B0502020104020203" pitchFamily="34" charset="0"/>
                <a:ea typeface="+mn-ea"/>
                <a:cs typeface="+mn-cs"/>
              </a:rPr>
              <a:t>Tests from a1, b1, c1, d1:  a1, b1, </a:t>
            </a:r>
            <a:r>
              <a:rPr lang="en-US" altLang="en-US" sz="1800" b="0" kern="1200" dirty="0">
                <a:solidFill>
                  <a:srgbClr val="FFFF00"/>
                </a:solidFill>
                <a:latin typeface="Gill Sans MT" panose="020B0502020104020203" pitchFamily="34" charset="0"/>
                <a:ea typeface="+mn-ea"/>
                <a:cs typeface="+mn-cs"/>
              </a:rPr>
              <a:t>c3</a:t>
            </a:r>
            <a:r>
              <a:rPr lang="en-US" altLang="en-US" sz="1800" b="0" kern="1200" dirty="0">
                <a:solidFill>
                  <a:srgbClr val="FFFFFF"/>
                </a:solidFill>
                <a:latin typeface="Gill Sans MT" panose="020B0502020104020203" pitchFamily="34" charset="0"/>
                <a:ea typeface="+mn-ea"/>
                <a:cs typeface="+mn-cs"/>
              </a:rPr>
              <a:t>, d1</a:t>
            </a:r>
          </a:p>
          <a:p>
            <a:pPr defTabSz="685800" eaLnBrk="0" fontAlgn="base" hangingPunct="0">
              <a:lnSpc>
                <a:spcPct val="75000"/>
              </a:lnSpc>
              <a:spcBef>
                <a:spcPct val="50000"/>
              </a:spcBef>
              <a:spcAft>
                <a:spcPct val="0"/>
              </a:spcAft>
              <a:buClrTx/>
            </a:pPr>
            <a:r>
              <a:rPr lang="en-US" altLang="en-US" sz="1800" b="0" kern="1200" dirty="0">
                <a:solidFill>
                  <a:srgbClr val="FFFFFF"/>
                </a:solidFill>
                <a:latin typeface="Gill Sans MT" panose="020B0502020104020203" pitchFamily="34" charset="0"/>
                <a:ea typeface="+mn-ea"/>
                <a:cs typeface="+mn-cs"/>
              </a:rPr>
              <a:t>Tests from a2, b2, c2, d2:  a2, b2, </a:t>
            </a:r>
            <a:r>
              <a:rPr lang="en-US" altLang="en-US" sz="1800" b="0" kern="1200" dirty="0">
                <a:solidFill>
                  <a:srgbClr val="FFFF00"/>
                </a:solidFill>
                <a:latin typeface="Gill Sans MT" panose="020B0502020104020203" pitchFamily="34" charset="0"/>
                <a:ea typeface="+mn-ea"/>
                <a:cs typeface="+mn-cs"/>
              </a:rPr>
              <a:t>c3</a:t>
            </a:r>
            <a:r>
              <a:rPr lang="en-US" altLang="en-US" sz="1800" b="0" kern="1200" dirty="0">
                <a:solidFill>
                  <a:srgbClr val="FFFFFF"/>
                </a:solidFill>
                <a:latin typeface="Gill Sans MT" panose="020B0502020104020203" pitchFamily="34" charset="0"/>
                <a:ea typeface="+mn-ea"/>
                <a:cs typeface="+mn-cs"/>
              </a:rPr>
              <a:t>, d2</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317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8BDC28FB-2746-4794-A174-36F5659E7FF5}"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39</a:t>
            </a:fld>
            <a:endParaRPr lang="en-US" altLang="en-US" sz="675" b="0" kern="1200">
              <a:solidFill>
                <a:srgbClr val="FFFFFF"/>
              </a:solidFill>
              <a:latin typeface="Arial" charset="0"/>
              <a:ea typeface="+mn-ea"/>
              <a:cs typeface="Arial" charset="0"/>
            </a:endParaRPr>
          </a:p>
        </p:txBody>
      </p:sp>
      <p:sp>
        <p:nvSpPr>
          <p:cNvPr id="31748" name="Rectangle 2"/>
          <p:cNvSpPr>
            <a:spLocks noGrp="1" noChangeArrowheads="1"/>
          </p:cNvSpPr>
          <p:nvPr>
            <p:ph type="title"/>
          </p:nvPr>
        </p:nvSpPr>
        <p:spPr>
          <a:xfrm>
            <a:off x="1143001" y="72629"/>
            <a:ext cx="6857999" cy="704850"/>
          </a:xfrm>
        </p:spPr>
        <p:txBody>
          <a:bodyPr/>
          <a:lstStyle/>
          <a:p>
            <a:r>
              <a:rPr lang="en-US" altLang="en-US" sz="2400" dirty="0"/>
              <a:t>ISP </a:t>
            </a:r>
            <a:r>
              <a:rPr lang="en-US" altLang="en-US" dirty="0"/>
              <a:t>coverage criteria </a:t>
            </a:r>
            <a:r>
              <a:rPr lang="en-US" altLang="en-US" dirty="0" err="1"/>
              <a:t>subsumption</a:t>
            </a:r>
            <a:r>
              <a:rPr lang="en-US" altLang="en-US" dirty="0"/>
              <a:t> </a:t>
            </a:r>
          </a:p>
        </p:txBody>
      </p:sp>
      <p:grpSp>
        <p:nvGrpSpPr>
          <p:cNvPr id="2" name="Group 28"/>
          <p:cNvGrpSpPr>
            <a:grpSpLocks/>
          </p:cNvGrpSpPr>
          <p:nvPr/>
        </p:nvGrpSpPr>
        <p:grpSpPr bwMode="auto">
          <a:xfrm>
            <a:off x="2893219" y="687268"/>
            <a:ext cx="3780753" cy="3912828"/>
            <a:chOff x="2333625" y="895719"/>
            <a:chExt cx="5041004" cy="5217105"/>
          </a:xfrm>
        </p:grpSpPr>
        <p:sp>
          <p:nvSpPr>
            <p:cNvPr id="31751" name="Rectangle 4"/>
            <p:cNvSpPr>
              <a:spLocks noChangeArrowheads="1"/>
            </p:cNvSpPr>
            <p:nvPr/>
          </p:nvSpPr>
          <p:spPr bwMode="auto">
            <a:xfrm>
              <a:off x="5029200" y="2555875"/>
              <a:ext cx="4048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pPr>
              <a:endParaRPr lang="en-US" altLang="en-US" sz="1500" kern="1200">
                <a:latin typeface="Gill Sans MT" panose="020B0502020104020203" pitchFamily="34" charset="0"/>
                <a:ea typeface="+mn-ea"/>
                <a:cs typeface="+mn-cs"/>
              </a:endParaRPr>
            </a:p>
          </p:txBody>
        </p:sp>
        <p:sp>
          <p:nvSpPr>
            <p:cNvPr id="31752" name="Text Box 9"/>
            <p:cNvSpPr txBox="1">
              <a:spLocks noChangeArrowheads="1"/>
            </p:cNvSpPr>
            <p:nvPr/>
          </p:nvSpPr>
          <p:spPr bwMode="auto">
            <a:xfrm>
              <a:off x="3720182" y="5262932"/>
              <a:ext cx="1703487" cy="849892"/>
            </a:xfrm>
            <a:prstGeom prst="rect">
              <a:avLst/>
            </a:prstGeom>
            <a:solidFill>
              <a:srgbClr val="0066FF"/>
            </a:solid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Each Choice Coverage</a:t>
              </a:r>
            </a:p>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ECC</a:t>
              </a:r>
            </a:p>
          </p:txBody>
        </p:sp>
        <p:sp>
          <p:nvSpPr>
            <p:cNvPr id="31753" name="Line 10"/>
            <p:cNvSpPr>
              <a:spLocks noChangeShapeType="1"/>
            </p:cNvSpPr>
            <p:nvPr/>
          </p:nvSpPr>
          <p:spPr bwMode="auto">
            <a:xfrm>
              <a:off x="3940175" y="5794375"/>
              <a:ext cx="12620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54" name="Text Box 12"/>
            <p:cNvSpPr txBox="1">
              <a:spLocks noChangeArrowheads="1"/>
            </p:cNvSpPr>
            <p:nvPr/>
          </p:nvSpPr>
          <p:spPr bwMode="auto">
            <a:xfrm>
              <a:off x="3494088" y="895719"/>
              <a:ext cx="2116137" cy="849892"/>
            </a:xfrm>
            <a:prstGeom prst="rect">
              <a:avLst/>
            </a:prstGeom>
            <a:solidFill>
              <a:srgbClr val="0066FF"/>
            </a:solid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All Combinations Coverage</a:t>
              </a:r>
            </a:p>
            <a:p>
              <a:pPr algn="ctr" defTabSz="685800" eaLnBrk="0" fontAlgn="base" hangingPunct="0">
                <a:lnSpc>
                  <a:spcPct val="70000"/>
                </a:lnSpc>
                <a:spcBef>
                  <a:spcPct val="50000"/>
                </a:spcBef>
                <a:spcAft>
                  <a:spcPct val="0"/>
                </a:spcAft>
                <a:buClrTx/>
              </a:pPr>
              <a:r>
                <a:rPr lang="en-US" altLang="en-US" sz="1350" kern="1200" dirty="0" err="1">
                  <a:solidFill>
                    <a:srgbClr val="FFFFFF"/>
                  </a:solidFill>
                  <a:latin typeface="Gill Sans MT" panose="020B0502020104020203" pitchFamily="34" charset="0"/>
                  <a:ea typeface="+mn-ea"/>
                  <a:cs typeface="+mn-cs"/>
                </a:rPr>
                <a:t>ACoC</a:t>
              </a:r>
              <a:endParaRPr lang="en-US" altLang="en-US" sz="1350" kern="1200" dirty="0">
                <a:solidFill>
                  <a:srgbClr val="FFFFFF"/>
                </a:solidFill>
                <a:latin typeface="Gill Sans MT" panose="020B0502020104020203" pitchFamily="34" charset="0"/>
                <a:ea typeface="+mn-ea"/>
                <a:cs typeface="+mn-cs"/>
              </a:endParaRPr>
            </a:p>
          </p:txBody>
        </p:sp>
        <p:sp>
          <p:nvSpPr>
            <p:cNvPr id="31755" name="Line 13"/>
            <p:cNvSpPr>
              <a:spLocks noChangeShapeType="1"/>
            </p:cNvSpPr>
            <p:nvPr/>
          </p:nvSpPr>
          <p:spPr bwMode="auto">
            <a:xfrm>
              <a:off x="3738563" y="1427163"/>
              <a:ext cx="16652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56" name="Line 17"/>
            <p:cNvSpPr>
              <a:spLocks noChangeShapeType="1"/>
            </p:cNvSpPr>
            <p:nvPr/>
          </p:nvSpPr>
          <p:spPr bwMode="auto">
            <a:xfrm>
              <a:off x="5195888" y="1751013"/>
              <a:ext cx="414337" cy="5730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57" name="Line 18"/>
            <p:cNvSpPr>
              <a:spLocks noChangeShapeType="1"/>
            </p:cNvSpPr>
            <p:nvPr/>
          </p:nvSpPr>
          <p:spPr bwMode="auto">
            <a:xfrm flipH="1">
              <a:off x="5114925" y="4649788"/>
              <a:ext cx="612775" cy="6159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nvGrpSpPr>
            <p:cNvPr id="31758" name="Group 19"/>
            <p:cNvGrpSpPr>
              <a:grpSpLocks/>
            </p:cNvGrpSpPr>
            <p:nvPr/>
          </p:nvGrpSpPr>
          <p:grpSpPr bwMode="auto">
            <a:xfrm>
              <a:off x="2338388" y="2338389"/>
              <a:ext cx="1528762" cy="849313"/>
              <a:chOff x="3153" y="1289"/>
              <a:chExt cx="1092" cy="535"/>
            </a:xfrm>
          </p:grpSpPr>
          <p:sp>
            <p:nvSpPr>
              <p:cNvPr id="31772" name="Text Box 20"/>
              <p:cNvSpPr txBox="1">
                <a:spLocks noChangeArrowheads="1"/>
              </p:cNvSpPr>
              <p:nvPr/>
            </p:nvSpPr>
            <p:spPr bwMode="auto">
              <a:xfrm>
                <a:off x="3153" y="1289"/>
                <a:ext cx="1092" cy="535"/>
              </a:xfrm>
              <a:prstGeom prst="rect">
                <a:avLst/>
              </a:prstGeom>
              <a:solidFill>
                <a:srgbClr val="0066FF"/>
              </a:solid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T-Wise Coverage</a:t>
                </a:r>
              </a:p>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TWC</a:t>
                </a:r>
              </a:p>
            </p:txBody>
          </p:sp>
          <p:sp>
            <p:nvSpPr>
              <p:cNvPr id="31773" name="Line 21"/>
              <p:cNvSpPr>
                <a:spLocks noChangeShapeType="1"/>
              </p:cNvSpPr>
              <p:nvPr/>
            </p:nvSpPr>
            <p:spPr bwMode="auto">
              <a:xfrm>
                <a:off x="3233" y="1617"/>
                <a:ext cx="93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grpSp>
          <p:nvGrpSpPr>
            <p:cNvPr id="31759" name="Group 22"/>
            <p:cNvGrpSpPr>
              <a:grpSpLocks/>
            </p:cNvGrpSpPr>
            <p:nvPr/>
          </p:nvGrpSpPr>
          <p:grpSpPr bwMode="auto">
            <a:xfrm>
              <a:off x="5114051" y="2327277"/>
              <a:ext cx="2260578" cy="849313"/>
              <a:chOff x="3055" y="1282"/>
              <a:chExt cx="1251" cy="535"/>
            </a:xfrm>
          </p:grpSpPr>
          <p:sp>
            <p:nvSpPr>
              <p:cNvPr id="31770" name="Text Box 23"/>
              <p:cNvSpPr txBox="1">
                <a:spLocks noChangeArrowheads="1"/>
              </p:cNvSpPr>
              <p:nvPr/>
            </p:nvSpPr>
            <p:spPr bwMode="auto">
              <a:xfrm>
                <a:off x="3055" y="1282"/>
                <a:ext cx="1251" cy="535"/>
              </a:xfrm>
              <a:prstGeom prst="rect">
                <a:avLst/>
              </a:prstGeom>
              <a:solidFill>
                <a:srgbClr val="0066FF"/>
              </a:solid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Multiple Base Choice Coverage</a:t>
                </a:r>
              </a:p>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MBCC</a:t>
                </a:r>
              </a:p>
            </p:txBody>
          </p:sp>
          <p:sp>
            <p:nvSpPr>
              <p:cNvPr id="31771" name="Line 24"/>
              <p:cNvSpPr>
                <a:spLocks noChangeShapeType="1"/>
              </p:cNvSpPr>
              <p:nvPr/>
            </p:nvSpPr>
            <p:spPr bwMode="auto">
              <a:xfrm>
                <a:off x="3233" y="1617"/>
                <a:ext cx="93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grpSp>
          <p:nvGrpSpPr>
            <p:cNvPr id="31760" name="Group 28"/>
            <p:cNvGrpSpPr>
              <a:grpSpLocks/>
            </p:cNvGrpSpPr>
            <p:nvPr/>
          </p:nvGrpSpPr>
          <p:grpSpPr bwMode="auto">
            <a:xfrm>
              <a:off x="2333625" y="3814764"/>
              <a:ext cx="1539875" cy="849313"/>
              <a:chOff x="3153" y="1289"/>
              <a:chExt cx="1092" cy="535"/>
            </a:xfrm>
          </p:grpSpPr>
          <p:sp>
            <p:nvSpPr>
              <p:cNvPr id="31768" name="Text Box 29"/>
              <p:cNvSpPr txBox="1">
                <a:spLocks noChangeArrowheads="1"/>
              </p:cNvSpPr>
              <p:nvPr/>
            </p:nvSpPr>
            <p:spPr bwMode="auto">
              <a:xfrm>
                <a:off x="3153" y="1289"/>
                <a:ext cx="1092" cy="535"/>
              </a:xfrm>
              <a:prstGeom prst="rect">
                <a:avLst/>
              </a:prstGeom>
              <a:solidFill>
                <a:srgbClr val="0066FF"/>
              </a:solid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Pair-Wise Coverage</a:t>
                </a:r>
              </a:p>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PWC</a:t>
                </a:r>
              </a:p>
            </p:txBody>
          </p:sp>
          <p:sp>
            <p:nvSpPr>
              <p:cNvPr id="31769" name="Line 30"/>
              <p:cNvSpPr>
                <a:spLocks noChangeShapeType="1"/>
              </p:cNvSpPr>
              <p:nvPr/>
            </p:nvSpPr>
            <p:spPr bwMode="auto">
              <a:xfrm>
                <a:off x="3233" y="1617"/>
                <a:ext cx="93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grpSp>
          <p:nvGrpSpPr>
            <p:cNvPr id="31761" name="Group 31"/>
            <p:cNvGrpSpPr>
              <a:grpSpLocks/>
            </p:cNvGrpSpPr>
            <p:nvPr/>
          </p:nvGrpSpPr>
          <p:grpSpPr bwMode="auto">
            <a:xfrm>
              <a:off x="5422900" y="3805240"/>
              <a:ext cx="1709738" cy="871538"/>
              <a:chOff x="3153" y="1290"/>
              <a:chExt cx="1092" cy="549"/>
            </a:xfrm>
          </p:grpSpPr>
          <p:sp>
            <p:nvSpPr>
              <p:cNvPr id="31766" name="Text Box 32"/>
              <p:cNvSpPr txBox="1">
                <a:spLocks noChangeArrowheads="1"/>
              </p:cNvSpPr>
              <p:nvPr/>
            </p:nvSpPr>
            <p:spPr bwMode="auto">
              <a:xfrm>
                <a:off x="3153" y="1290"/>
                <a:ext cx="1092" cy="549"/>
              </a:xfrm>
              <a:prstGeom prst="rect">
                <a:avLst/>
              </a:prstGeom>
              <a:solidFill>
                <a:srgbClr val="0066FF"/>
              </a:solid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lnSpc>
                    <a:spcPct val="70000"/>
                  </a:lnSpc>
                  <a:spcBef>
                    <a:spcPct val="50000"/>
                  </a:spcBef>
                  <a:spcAft>
                    <a:spcPct val="0"/>
                  </a:spcAft>
                  <a:buClrTx/>
                </a:pPr>
                <a:r>
                  <a:rPr lang="en-US" altLang="en-US" sz="1500" kern="1200" dirty="0">
                    <a:solidFill>
                      <a:srgbClr val="FFFFFF"/>
                    </a:solidFill>
                    <a:latin typeface="Gill Sans MT" panose="020B0502020104020203" pitchFamily="34" charset="0"/>
                    <a:ea typeface="+mn-ea"/>
                    <a:cs typeface="+mn-cs"/>
                  </a:rPr>
                  <a:t>Base Choice</a:t>
                </a:r>
                <a:r>
                  <a:rPr lang="en-US" altLang="en-US" sz="1500" kern="1200" dirty="0">
                    <a:latin typeface="Gill Sans MT" panose="020B0502020104020203" pitchFamily="34" charset="0"/>
                    <a:ea typeface="+mn-ea"/>
                    <a:cs typeface="+mn-cs"/>
                  </a:rPr>
                  <a:t> </a:t>
                </a:r>
                <a:r>
                  <a:rPr lang="en-US" altLang="en-US" sz="1350" kern="1200" dirty="0">
                    <a:solidFill>
                      <a:srgbClr val="FFFFFF"/>
                    </a:solidFill>
                    <a:latin typeface="Gill Sans MT" panose="020B0502020104020203" pitchFamily="34" charset="0"/>
                    <a:ea typeface="+mn-ea"/>
                    <a:cs typeface="+mn-cs"/>
                  </a:rPr>
                  <a:t>Coverage</a:t>
                </a:r>
              </a:p>
              <a:p>
                <a:pPr algn="ctr" defTabSz="685800" eaLnBrk="0" fontAlgn="base" hangingPunct="0">
                  <a:lnSpc>
                    <a:spcPct val="70000"/>
                  </a:lnSpc>
                  <a:spcBef>
                    <a:spcPct val="50000"/>
                  </a:spcBef>
                  <a:spcAft>
                    <a:spcPct val="0"/>
                  </a:spcAft>
                  <a:buClrTx/>
                </a:pPr>
                <a:r>
                  <a:rPr lang="en-US" altLang="en-US" sz="1350" kern="1200" dirty="0">
                    <a:solidFill>
                      <a:srgbClr val="FFFFFF"/>
                    </a:solidFill>
                    <a:latin typeface="Gill Sans MT" panose="020B0502020104020203" pitchFamily="34" charset="0"/>
                    <a:ea typeface="+mn-ea"/>
                    <a:cs typeface="+mn-cs"/>
                  </a:rPr>
                  <a:t>BCC</a:t>
                </a:r>
              </a:p>
            </p:txBody>
          </p:sp>
          <p:sp>
            <p:nvSpPr>
              <p:cNvPr id="31767" name="Line 33"/>
              <p:cNvSpPr>
                <a:spLocks noChangeShapeType="1"/>
              </p:cNvSpPr>
              <p:nvPr/>
            </p:nvSpPr>
            <p:spPr bwMode="auto">
              <a:xfrm>
                <a:off x="3233" y="1617"/>
                <a:ext cx="93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sp>
          <p:nvSpPr>
            <p:cNvPr id="31762" name="Line 34"/>
            <p:cNvSpPr>
              <a:spLocks noChangeShapeType="1"/>
            </p:cNvSpPr>
            <p:nvPr/>
          </p:nvSpPr>
          <p:spPr bwMode="auto">
            <a:xfrm flipH="1">
              <a:off x="3494088" y="1755775"/>
              <a:ext cx="476250" cy="5810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63" name="Line 35"/>
            <p:cNvSpPr>
              <a:spLocks noChangeShapeType="1"/>
            </p:cNvSpPr>
            <p:nvPr/>
          </p:nvSpPr>
          <p:spPr bwMode="auto">
            <a:xfrm>
              <a:off x="3543300" y="4652963"/>
              <a:ext cx="485775" cy="5921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64" name="Line 41"/>
            <p:cNvSpPr>
              <a:spLocks noChangeShapeType="1"/>
            </p:cNvSpPr>
            <p:nvPr/>
          </p:nvSpPr>
          <p:spPr bwMode="auto">
            <a:xfrm>
              <a:off x="6276975" y="3178175"/>
              <a:ext cx="0" cy="6286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sp>
          <p:nvSpPr>
            <p:cNvPr id="31765" name="Line 42"/>
            <p:cNvSpPr>
              <a:spLocks noChangeShapeType="1"/>
            </p:cNvSpPr>
            <p:nvPr/>
          </p:nvSpPr>
          <p:spPr bwMode="auto">
            <a:xfrm>
              <a:off x="3103563" y="3205163"/>
              <a:ext cx="0" cy="6286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lstStyle/>
            <a:p>
              <a:pPr defTabSz="685800" eaLnBrk="0" fontAlgn="base" hangingPunct="0">
                <a:spcBef>
                  <a:spcPct val="0"/>
                </a:spcBef>
                <a:spcAft>
                  <a:spcPct val="0"/>
                </a:spcAft>
                <a:buClrTx/>
              </a:pPr>
              <a:endParaRPr lang="en-US" sz="1500" b="1" kern="1200">
                <a:solidFill>
                  <a:srgbClr val="FAFD00"/>
                </a:solidFill>
                <a:latin typeface="Gill Sans MT" panose="020B0502020104020203" pitchFamily="34" charset="0"/>
                <a:ea typeface="+mn-ea"/>
                <a:cs typeface="+mn-cs"/>
              </a:endParaRPr>
            </a:p>
          </p:txBody>
        </p:sp>
      </p:grpSp>
      <p:sp>
        <p:nvSpPr>
          <p:cNvPr id="31750" name="Date Placeholder 2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domains</a:t>
            </a:r>
            <a:endParaRPr lang="en-US" dirty="0"/>
          </a:p>
        </p:txBody>
      </p:sp>
      <p:sp>
        <p:nvSpPr>
          <p:cNvPr id="3" name="Content Placeholder 2"/>
          <p:cNvSpPr>
            <a:spLocks noGrp="1"/>
          </p:cNvSpPr>
          <p:nvPr>
            <p:ph idx="1"/>
          </p:nvPr>
        </p:nvSpPr>
        <p:spPr>
          <a:xfrm>
            <a:off x="1147763" y="576073"/>
            <a:ext cx="6834362" cy="4305741"/>
          </a:xfrm>
        </p:spPr>
        <p:txBody>
          <a:bodyPr/>
          <a:lstStyle/>
          <a:p>
            <a:r>
              <a:rPr lang="en-US" altLang="en-US" dirty="0">
                <a:solidFill>
                  <a:schemeClr val="tx2"/>
                </a:solidFill>
              </a:rPr>
              <a:t>Input domain</a:t>
            </a:r>
            <a:r>
              <a:rPr lang="en-US" altLang="en-US" dirty="0"/>
              <a:t>: all possible inputs to a program</a:t>
            </a:r>
          </a:p>
          <a:p>
            <a:pPr lvl="1"/>
            <a:r>
              <a:rPr lang="en-US" altLang="en-US" dirty="0"/>
              <a:t>Most input domains are effectively </a:t>
            </a:r>
            <a:r>
              <a:rPr lang="en-US" altLang="en-US" dirty="0">
                <a:solidFill>
                  <a:schemeClr val="tx2"/>
                </a:solidFill>
              </a:rPr>
              <a:t>infinite</a:t>
            </a:r>
          </a:p>
          <a:p>
            <a:r>
              <a:rPr lang="en-US" altLang="en-US" i="1" dirty="0">
                <a:solidFill>
                  <a:schemeClr val="tx2"/>
                </a:solidFill>
              </a:rPr>
              <a:t>Input parameters</a:t>
            </a:r>
            <a:r>
              <a:rPr lang="en-US" altLang="en-US" dirty="0"/>
              <a:t> define the input domain</a:t>
            </a:r>
          </a:p>
          <a:p>
            <a:pPr lvl="1">
              <a:lnSpc>
                <a:spcPct val="80000"/>
              </a:lnSpc>
            </a:pPr>
            <a:r>
              <a:rPr lang="en-US" altLang="en-US" dirty="0"/>
              <a:t>Parameter values to a method</a:t>
            </a:r>
          </a:p>
          <a:p>
            <a:pPr lvl="1">
              <a:lnSpc>
                <a:spcPct val="80000"/>
              </a:lnSpc>
            </a:pPr>
            <a:r>
              <a:rPr lang="en-US" altLang="en-US" dirty="0"/>
              <a:t>Data from a file</a:t>
            </a:r>
          </a:p>
          <a:p>
            <a:pPr lvl="1">
              <a:lnSpc>
                <a:spcPct val="80000"/>
              </a:lnSpc>
            </a:pPr>
            <a:r>
              <a:rPr lang="en-US" altLang="en-US" dirty="0"/>
              <a:t>Global variables</a:t>
            </a:r>
          </a:p>
          <a:p>
            <a:pPr lvl="1">
              <a:lnSpc>
                <a:spcPct val="80000"/>
              </a:lnSpc>
            </a:pPr>
            <a:r>
              <a:rPr lang="en-US" altLang="en-US" dirty="0"/>
              <a:t>User inputs</a:t>
            </a:r>
          </a:p>
          <a:p>
            <a:r>
              <a:rPr lang="en-US" altLang="en-US" dirty="0"/>
              <a:t>We </a:t>
            </a:r>
            <a:r>
              <a:rPr lang="en-US" altLang="en-US" dirty="0">
                <a:solidFill>
                  <a:schemeClr val="tx2"/>
                </a:solidFill>
              </a:rPr>
              <a:t>partition </a:t>
            </a:r>
            <a:r>
              <a:rPr lang="en-US" altLang="en-US" dirty="0"/>
              <a:t>input domains into </a:t>
            </a:r>
            <a:r>
              <a:rPr lang="en-US" altLang="en-US" dirty="0">
                <a:solidFill>
                  <a:schemeClr val="tx2"/>
                </a:solidFill>
              </a:rPr>
              <a:t>regions</a:t>
            </a:r>
            <a:r>
              <a:rPr lang="en-US" altLang="en-US" dirty="0"/>
              <a:t> (called </a:t>
            </a:r>
            <a:r>
              <a:rPr lang="en-US" altLang="en-US" i="1" dirty="0"/>
              <a:t>blocks</a:t>
            </a:r>
            <a:r>
              <a:rPr lang="en-US" altLang="en-US" dirty="0"/>
              <a:t>)</a:t>
            </a:r>
          </a:p>
          <a:p>
            <a:r>
              <a:rPr lang="en-US" altLang="en-US" dirty="0"/>
              <a:t>Choose at least </a:t>
            </a:r>
            <a:r>
              <a:rPr lang="en-US" altLang="en-US" dirty="0">
                <a:solidFill>
                  <a:schemeClr val="tx2"/>
                </a:solidFill>
              </a:rPr>
              <a:t>one value</a:t>
            </a:r>
            <a:r>
              <a:rPr lang="en-US" altLang="en-US" dirty="0"/>
              <a:t> from each block</a:t>
            </a:r>
            <a:endParaRPr lang="en-US" dirty="0"/>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4</a:t>
            </a:fld>
            <a:endParaRPr lang="en-US" kern="1200">
              <a:solidFill>
                <a:srgbClr val="FFFFFF"/>
              </a:solidFill>
              <a:ea typeface="+mn-ea"/>
            </a:endParaRPr>
          </a:p>
        </p:txBody>
      </p:sp>
      <p:sp>
        <p:nvSpPr>
          <p:cNvPr id="7" name="Text Box 4"/>
          <p:cNvSpPr txBox="1">
            <a:spLocks noChangeArrowheads="1"/>
          </p:cNvSpPr>
          <p:nvPr/>
        </p:nvSpPr>
        <p:spPr bwMode="auto">
          <a:xfrm>
            <a:off x="2351582" y="3618310"/>
            <a:ext cx="4463172" cy="1341906"/>
          </a:xfrm>
          <a:prstGeom prst="rect">
            <a:avLst/>
          </a:prstGeom>
          <a:solidFill>
            <a:srgbClr val="0000FF"/>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lnSpc>
                <a:spcPct val="75000"/>
              </a:lnSpc>
              <a:spcBef>
                <a:spcPct val="50000"/>
              </a:spcBef>
              <a:spcAft>
                <a:spcPct val="0"/>
              </a:spcAft>
              <a:buClrTx/>
              <a:defRPr/>
            </a:pPr>
            <a:r>
              <a:rPr lang="en-US" altLang="en-US" sz="1800" b="0" kern="1200" dirty="0">
                <a:solidFill>
                  <a:srgbClr val="FFFFFF"/>
                </a:solidFill>
                <a:latin typeface="Gill Sans MT" panose="020B0502020104020203" pitchFamily="34" charset="0"/>
                <a:ea typeface="+mn-ea"/>
                <a:cs typeface="+mn-cs"/>
              </a:rPr>
              <a:t>Input domain:  Alphabetic letters</a:t>
            </a:r>
          </a:p>
          <a:p>
            <a:pPr defTabSz="685800" eaLnBrk="0" fontAlgn="base" hangingPunct="0">
              <a:lnSpc>
                <a:spcPct val="75000"/>
              </a:lnSpc>
              <a:spcBef>
                <a:spcPct val="50000"/>
              </a:spcBef>
              <a:spcAft>
                <a:spcPct val="0"/>
              </a:spcAft>
              <a:buClrTx/>
              <a:defRPr/>
            </a:pPr>
            <a:r>
              <a:rPr lang="en-US" altLang="en-US" sz="1800" b="0" kern="1200" dirty="0">
                <a:solidFill>
                  <a:srgbClr val="FFFFFF"/>
                </a:solidFill>
                <a:latin typeface="Gill Sans MT" panose="020B0502020104020203" pitchFamily="34" charset="0"/>
                <a:ea typeface="+mn-ea"/>
                <a:cs typeface="+mn-cs"/>
              </a:rPr>
              <a:t>Partitioning characteristic: Case of letter</a:t>
            </a:r>
          </a:p>
          <a:p>
            <a:pPr marL="814388" lvl="1" indent="-257175" defTabSz="685800" eaLnBrk="0" fontAlgn="base" hangingPunct="0">
              <a:lnSpc>
                <a:spcPct val="75000"/>
              </a:lnSpc>
              <a:spcBef>
                <a:spcPct val="50000"/>
              </a:spcBef>
              <a:spcAft>
                <a:spcPct val="0"/>
              </a:spcAft>
              <a:buClrTx/>
              <a:buFont typeface="Arial" panose="020B0604020202020204" pitchFamily="34" charset="0"/>
              <a:buChar char="•"/>
              <a:defRPr/>
            </a:pPr>
            <a:r>
              <a:rPr lang="en-US" altLang="en-US" sz="1800" b="0" kern="1200" dirty="0">
                <a:solidFill>
                  <a:srgbClr val="FFFFFF"/>
                </a:solidFill>
                <a:latin typeface="Gill Sans MT" panose="020B0502020104020203" pitchFamily="34" charset="0"/>
                <a:ea typeface="+mn-ea"/>
                <a:cs typeface="+mn-cs"/>
              </a:rPr>
              <a:t>Block 1: upper case</a:t>
            </a:r>
          </a:p>
          <a:p>
            <a:pPr marL="814388" lvl="1" indent="-257175" defTabSz="685800" eaLnBrk="0" fontAlgn="base" hangingPunct="0">
              <a:lnSpc>
                <a:spcPct val="75000"/>
              </a:lnSpc>
              <a:spcBef>
                <a:spcPct val="50000"/>
              </a:spcBef>
              <a:spcAft>
                <a:spcPct val="0"/>
              </a:spcAft>
              <a:buClrTx/>
              <a:buFont typeface="Arial" panose="020B0604020202020204" pitchFamily="34" charset="0"/>
              <a:buChar char="•"/>
              <a:defRPr/>
            </a:pPr>
            <a:r>
              <a:rPr lang="en-US" altLang="en-US" sz="1800" b="0" kern="1200" dirty="0">
                <a:solidFill>
                  <a:srgbClr val="FFFFFF"/>
                </a:solidFill>
                <a:latin typeface="Gill Sans MT" panose="020B0502020104020203" pitchFamily="34" charset="0"/>
                <a:ea typeface="+mn-ea"/>
                <a:cs typeface="+mn-cs"/>
              </a:rPr>
              <a:t>Block 2: lower case</a:t>
            </a:r>
          </a:p>
        </p:txBody>
      </p:sp>
    </p:spTree>
    <p:extLst>
      <p:ext uri="{BB962C8B-B14F-4D97-AF65-F5344CB8AC3E}">
        <p14:creationId xmlns:p14="http://schemas.microsoft.com/office/powerpoint/2010/main" val="17976300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348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4E2BE520-03B5-4F3F-A1DA-220F76754B89}"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40</a:t>
            </a:fld>
            <a:endParaRPr lang="en-US" altLang="en-US" sz="675" b="0" kern="1200">
              <a:solidFill>
                <a:srgbClr val="FFFFFF"/>
              </a:solidFill>
              <a:latin typeface="Arial" charset="0"/>
              <a:ea typeface="+mn-ea"/>
              <a:cs typeface="Arial" charset="0"/>
            </a:endParaRPr>
          </a:p>
        </p:txBody>
      </p:sp>
      <p:sp>
        <p:nvSpPr>
          <p:cNvPr id="34820" name="Rectangle 2"/>
          <p:cNvSpPr>
            <a:spLocks noGrp="1" noChangeArrowheads="1"/>
          </p:cNvSpPr>
          <p:nvPr>
            <p:ph type="title"/>
          </p:nvPr>
        </p:nvSpPr>
        <p:spPr/>
        <p:txBody>
          <a:bodyPr/>
          <a:lstStyle/>
          <a:p>
            <a:r>
              <a:rPr lang="en-US" altLang="en-US" dirty="0"/>
              <a:t>Input space partitioning summary</a:t>
            </a:r>
          </a:p>
        </p:txBody>
      </p:sp>
      <p:sp>
        <p:nvSpPr>
          <p:cNvPr id="239619" name="Rectangle 3"/>
          <p:cNvSpPr>
            <a:spLocks noGrp="1" noChangeArrowheads="1"/>
          </p:cNvSpPr>
          <p:nvPr>
            <p:ph type="body" idx="1"/>
          </p:nvPr>
        </p:nvSpPr>
        <p:spPr>
          <a:xfrm>
            <a:off x="1246585" y="870277"/>
            <a:ext cx="6650831" cy="2692934"/>
          </a:xfrm>
        </p:spPr>
        <p:txBody>
          <a:bodyPr/>
          <a:lstStyle/>
          <a:p>
            <a:pPr>
              <a:lnSpc>
                <a:spcPct val="100000"/>
              </a:lnSpc>
              <a:spcBef>
                <a:spcPts val="1350"/>
              </a:spcBef>
            </a:pPr>
            <a:r>
              <a:rPr lang="en-US" altLang="en-US" dirty="0"/>
              <a:t>Fairly easy to apply, even with </a:t>
            </a:r>
            <a:r>
              <a:rPr lang="en-US" altLang="en-US" dirty="0">
                <a:solidFill>
                  <a:schemeClr val="tx2"/>
                </a:solidFill>
              </a:rPr>
              <a:t>no automation</a:t>
            </a:r>
            <a:endParaRPr lang="en-US" altLang="en-US" dirty="0"/>
          </a:p>
          <a:p>
            <a:pPr>
              <a:lnSpc>
                <a:spcPct val="100000"/>
              </a:lnSpc>
              <a:spcBef>
                <a:spcPts val="1350"/>
              </a:spcBef>
            </a:pPr>
            <a:r>
              <a:rPr lang="en-US" altLang="en-US" dirty="0"/>
              <a:t>Convenient ways to </a:t>
            </a:r>
            <a:r>
              <a:rPr lang="en-US" altLang="en-US" dirty="0">
                <a:solidFill>
                  <a:schemeClr val="tx2"/>
                </a:solidFill>
              </a:rPr>
              <a:t>add more or less</a:t>
            </a:r>
            <a:r>
              <a:rPr lang="en-US" altLang="en-US" dirty="0"/>
              <a:t> testing</a:t>
            </a:r>
          </a:p>
          <a:p>
            <a:pPr>
              <a:lnSpc>
                <a:spcPct val="100000"/>
              </a:lnSpc>
              <a:spcBef>
                <a:spcPts val="1350"/>
              </a:spcBef>
            </a:pPr>
            <a:r>
              <a:rPr lang="en-US" altLang="en-US" dirty="0"/>
              <a:t>Equally applicable to </a:t>
            </a:r>
            <a:r>
              <a:rPr lang="en-US" altLang="en-US" dirty="0">
                <a:solidFill>
                  <a:schemeClr val="tx2"/>
                </a:solidFill>
              </a:rPr>
              <a:t>all levels</a:t>
            </a:r>
            <a:r>
              <a:rPr lang="en-US" altLang="en-US" dirty="0"/>
              <a:t> of testing – unit, class, integration, system, etc.</a:t>
            </a:r>
          </a:p>
          <a:p>
            <a:pPr>
              <a:lnSpc>
                <a:spcPct val="100000"/>
              </a:lnSpc>
              <a:spcBef>
                <a:spcPts val="1350"/>
              </a:spcBef>
            </a:pPr>
            <a:r>
              <a:rPr lang="en-US" altLang="en-US" dirty="0"/>
              <a:t>Based only on the </a:t>
            </a:r>
            <a:r>
              <a:rPr lang="en-US" altLang="en-US" dirty="0">
                <a:solidFill>
                  <a:schemeClr val="tx2"/>
                </a:solidFill>
              </a:rPr>
              <a:t>input space</a:t>
            </a:r>
            <a:r>
              <a:rPr lang="en-US" altLang="en-US" dirty="0"/>
              <a:t> of the program, not the implementation</a:t>
            </a:r>
          </a:p>
        </p:txBody>
      </p:sp>
      <p:sp>
        <p:nvSpPr>
          <p:cNvPr id="348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7" name="Text Box 15"/>
          <p:cNvSpPr txBox="1">
            <a:spLocks noChangeArrowheads="1"/>
          </p:cNvSpPr>
          <p:nvPr/>
        </p:nvSpPr>
        <p:spPr bwMode="auto">
          <a:xfrm>
            <a:off x="1464049" y="3542573"/>
            <a:ext cx="6231119" cy="830997"/>
          </a:xfrm>
          <a:prstGeom prst="rect">
            <a:avLst/>
          </a:prstGeom>
          <a:solidFill>
            <a:srgbClr val="0000FF"/>
          </a:solidFill>
          <a:ln w="19050">
            <a:solidFill>
              <a:schemeClr val="tx2"/>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eaLnBrk="0" fontAlgn="base" hangingPunct="0">
              <a:spcBef>
                <a:spcPct val="50000"/>
              </a:spcBef>
              <a:spcAft>
                <a:spcPct val="0"/>
              </a:spcAft>
              <a:buClrTx/>
            </a:pPr>
            <a:r>
              <a:rPr lang="en-US" altLang="en-US" sz="2400" b="0" kern="1200" dirty="0">
                <a:latin typeface="Gill Sans MT" panose="020B0502020104020203" pitchFamily="34" charset="0"/>
                <a:ea typeface="+mn-ea"/>
                <a:cs typeface="+mn-cs"/>
              </a:rPr>
              <a:t>Simple, straightforward, effective, and widely used</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116-04E0-0E48-8DA8-86C77C1EAA7B}"/>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C3B5A507-E1FF-2249-99DD-5E06E1732E45}"/>
              </a:ext>
            </a:extLst>
          </p:cNvPr>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a:extLst>
              <a:ext uri="{FF2B5EF4-FFF2-40B4-BE49-F238E27FC236}">
                <a16:creationId xmlns:a16="http://schemas.microsoft.com/office/drawing/2014/main" id="{B56B96CC-697A-5D49-9B7E-9A25D66FA71F}"/>
              </a:ext>
            </a:extLst>
          </p:cNvPr>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a:extLst>
              <a:ext uri="{FF2B5EF4-FFF2-40B4-BE49-F238E27FC236}">
                <a16:creationId xmlns:a16="http://schemas.microsoft.com/office/drawing/2014/main" id="{493774D2-DF5B-3247-BF46-4437ABEC7DFC}"/>
              </a:ext>
            </a:extLst>
          </p:cNvPr>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41</a:t>
            </a:fld>
            <a:endParaRPr lang="en-US" kern="1200">
              <a:solidFill>
                <a:srgbClr val="FFFFFF"/>
              </a:solidFill>
              <a:ea typeface="+mn-ea"/>
            </a:endParaRPr>
          </a:p>
        </p:txBody>
      </p:sp>
      <p:sp>
        <p:nvSpPr>
          <p:cNvPr id="9" name="Content Placeholder 2">
            <a:extLst>
              <a:ext uri="{FF2B5EF4-FFF2-40B4-BE49-F238E27FC236}">
                <a16:creationId xmlns:a16="http://schemas.microsoft.com/office/drawing/2014/main" id="{531DA911-20E6-FC81-8743-04DBDD266DD2}"/>
              </a:ext>
            </a:extLst>
          </p:cNvPr>
          <p:cNvSpPr>
            <a:spLocks noGrp="1"/>
          </p:cNvSpPr>
          <p:nvPr>
            <p:ph idx="1"/>
          </p:nvPr>
        </p:nvSpPr>
        <p:spPr>
          <a:xfrm>
            <a:off x="0" y="606069"/>
            <a:ext cx="9144000" cy="4237193"/>
          </a:xfrm>
        </p:spPr>
        <p:txBody>
          <a:bodyPr>
            <a:normAutofit fontScale="92500" lnSpcReduction="10000"/>
          </a:bodyPr>
          <a:lstStyle/>
          <a:p>
            <a:r>
              <a:rPr lang="en-US" sz="2400" dirty="0">
                <a:solidFill>
                  <a:schemeClr val="accent4">
                    <a:lumMod val="50000"/>
                  </a:schemeClr>
                </a:solidFill>
              </a:rPr>
              <a:t>Quiz 4 review</a:t>
            </a:r>
          </a:p>
          <a:p>
            <a:r>
              <a:rPr lang="en-US" sz="2400" dirty="0">
                <a:solidFill>
                  <a:schemeClr val="accent4">
                    <a:lumMod val="50000"/>
                  </a:schemeClr>
                </a:solidFill>
              </a:rPr>
              <a:t>Quiz 5 (please be sure to put your name exactly as it appears on Blackboard -- first name(s) then last name(s), you will lose points otherwise)</a:t>
            </a:r>
          </a:p>
          <a:p>
            <a:r>
              <a:rPr lang="en-US" sz="2400" dirty="0">
                <a:solidFill>
                  <a:schemeClr val="accent4">
                    <a:lumMod val="50000"/>
                  </a:schemeClr>
                </a:solidFill>
              </a:rPr>
              <a:t>Extra credit, anonymous survey now available on Blackboard – </a:t>
            </a:r>
            <a:br>
              <a:rPr lang="en-US" sz="2400" dirty="0">
                <a:solidFill>
                  <a:schemeClr val="accent4">
                    <a:lumMod val="50000"/>
                  </a:schemeClr>
                </a:solidFill>
              </a:rPr>
            </a:br>
            <a:r>
              <a:rPr lang="en-US" sz="2400" dirty="0">
                <a:solidFill>
                  <a:schemeClr val="accent4">
                    <a:lumMod val="50000"/>
                  </a:schemeClr>
                </a:solidFill>
              </a:rPr>
              <a:t>Due before </a:t>
            </a:r>
            <a:r>
              <a:rPr lang="en-US" sz="2400" b="1" dirty="0">
                <a:solidFill>
                  <a:schemeClr val="accent4">
                    <a:lumMod val="50000"/>
                  </a:schemeClr>
                </a:solidFill>
              </a:rPr>
              <a:t>Wednesday, October 11</a:t>
            </a:r>
            <a:r>
              <a:rPr lang="en-US" sz="2400" b="1" baseline="30000" dirty="0">
                <a:solidFill>
                  <a:schemeClr val="accent4">
                    <a:lumMod val="50000"/>
                  </a:schemeClr>
                </a:solidFill>
              </a:rPr>
              <a:t>th</a:t>
            </a:r>
            <a:r>
              <a:rPr lang="en-US" sz="2400" b="1" dirty="0">
                <a:solidFill>
                  <a:schemeClr val="accent4">
                    <a:lumMod val="50000"/>
                  </a:schemeClr>
                </a:solidFill>
              </a:rPr>
              <a:t> 11:59PM</a:t>
            </a:r>
          </a:p>
          <a:p>
            <a:r>
              <a:rPr lang="en-US" sz="2400" dirty="0">
                <a:solidFill>
                  <a:schemeClr val="accent4">
                    <a:lumMod val="50000"/>
                  </a:schemeClr>
                </a:solidFill>
              </a:rPr>
              <a:t>Questions for Assignment 4</a:t>
            </a:r>
          </a:p>
          <a:p>
            <a:pPr lvl="1"/>
            <a:r>
              <a:rPr lang="en-US" sz="2000" dirty="0">
                <a:solidFill>
                  <a:schemeClr val="accent4">
                    <a:lumMod val="50000"/>
                  </a:schemeClr>
                </a:solidFill>
                <a:hlinkClick r:id="rId3">
                  <a:extLst>
                    <a:ext uri="{A12FA001-AC4F-418D-AE19-62706E023703}">
                      <ahyp:hlinkClr xmlns:ahyp="http://schemas.microsoft.com/office/drawing/2018/hyperlinkcolor" val="tx"/>
                    </a:ext>
                  </a:extLst>
                </a:hlinkClick>
              </a:rPr>
              <a:t>https://cs.gmu.edu/~winglam/classes/637/assigns/assign04.html</a:t>
            </a:r>
            <a:r>
              <a:rPr lang="en-US" sz="2000" dirty="0">
                <a:solidFill>
                  <a:schemeClr val="accent4">
                    <a:lumMod val="50000"/>
                  </a:schemeClr>
                </a:solidFill>
              </a:rPr>
              <a:t> </a:t>
            </a:r>
            <a:endParaRPr lang="en-US" sz="2100" dirty="0">
              <a:solidFill>
                <a:schemeClr val="accent4">
                  <a:lumMod val="50000"/>
                </a:schemeClr>
              </a:solidFill>
            </a:endParaRPr>
          </a:p>
          <a:p>
            <a:r>
              <a:rPr lang="en-US" sz="2400" dirty="0">
                <a:solidFill>
                  <a:schemeClr val="accent4">
                    <a:lumMod val="50000"/>
                  </a:schemeClr>
                </a:solidFill>
              </a:rPr>
              <a:t>Lecture on Chapter 6.1 input space partitioning</a:t>
            </a:r>
          </a:p>
          <a:p>
            <a:r>
              <a:rPr lang="en-US" sz="2400" dirty="0">
                <a:solidFill>
                  <a:schemeClr val="accent4">
                    <a:lumMod val="50000"/>
                  </a:schemeClr>
                </a:solidFill>
              </a:rPr>
              <a:t>15min break</a:t>
            </a:r>
          </a:p>
          <a:p>
            <a:r>
              <a:rPr lang="en-US" sz="2400" dirty="0">
                <a:solidFill>
                  <a:schemeClr val="accent4">
                    <a:lumMod val="50000"/>
                  </a:schemeClr>
                </a:solidFill>
              </a:rPr>
              <a:t>Lecture on Chapter 6.2 input space partitioning</a:t>
            </a:r>
          </a:p>
          <a:p>
            <a:r>
              <a:rPr lang="en-US" sz="2400" dirty="0">
                <a:solidFill>
                  <a:schemeClr val="tx1"/>
                </a:solidFill>
              </a:rPr>
              <a:t>Lecture on Chapter 7.1 Overview Graph Coverage Criteria</a:t>
            </a:r>
          </a:p>
          <a:p>
            <a:r>
              <a:rPr lang="en-US" sz="2400" dirty="0"/>
              <a:t>Passing back all quiz retakes and quiz 4</a:t>
            </a:r>
            <a:endParaRPr lang="en-US" sz="2400" dirty="0">
              <a:solidFill>
                <a:schemeClr val="tx1"/>
              </a:solidFill>
            </a:endParaRPr>
          </a:p>
        </p:txBody>
      </p:sp>
    </p:spTree>
    <p:extLst>
      <p:ext uri="{BB962C8B-B14F-4D97-AF65-F5344CB8AC3E}">
        <p14:creationId xmlns:p14="http://schemas.microsoft.com/office/powerpoint/2010/main" val="66590888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Covering graphs  (7.1)</a:t>
            </a:r>
          </a:p>
        </p:txBody>
      </p:sp>
      <p:sp>
        <p:nvSpPr>
          <p:cNvPr id="3" name="Content Placeholder 2"/>
          <p:cNvSpPr>
            <a:spLocks noGrp="1"/>
          </p:cNvSpPr>
          <p:nvPr>
            <p:ph idx="1"/>
          </p:nvPr>
        </p:nvSpPr>
        <p:spPr/>
        <p:txBody>
          <a:bodyPr/>
          <a:lstStyle/>
          <a:p>
            <a:r>
              <a:rPr lang="en-US" dirty="0"/>
              <a:t>Graphs are the most </a:t>
            </a:r>
            <a:r>
              <a:rPr lang="en-US" dirty="0">
                <a:solidFill>
                  <a:schemeClr val="tx2"/>
                </a:solidFill>
              </a:rPr>
              <a:t>commonly</a:t>
            </a:r>
            <a:r>
              <a:rPr lang="en-US" dirty="0"/>
              <a:t> used structure for testing</a:t>
            </a:r>
          </a:p>
          <a:p>
            <a:pPr lvl="1"/>
            <a:endParaRPr lang="en-US" sz="1350" dirty="0"/>
          </a:p>
          <a:p>
            <a:r>
              <a:rPr lang="en-US" dirty="0"/>
              <a:t>Graphs can come from </a:t>
            </a:r>
            <a:r>
              <a:rPr lang="en-US" dirty="0">
                <a:solidFill>
                  <a:schemeClr val="tx2"/>
                </a:solidFill>
              </a:rPr>
              <a:t>many sources</a:t>
            </a:r>
          </a:p>
          <a:p>
            <a:pPr lvl="1"/>
            <a:r>
              <a:rPr lang="en-US" dirty="0"/>
              <a:t>Control flow graphs</a:t>
            </a:r>
          </a:p>
          <a:p>
            <a:pPr lvl="1"/>
            <a:r>
              <a:rPr lang="en-US" dirty="0"/>
              <a:t>Design structure</a:t>
            </a:r>
          </a:p>
          <a:p>
            <a:pPr lvl="1"/>
            <a:r>
              <a:rPr lang="en-US" dirty="0"/>
              <a:t>FSMs and </a:t>
            </a:r>
            <a:r>
              <a:rPr lang="en-US" dirty="0" err="1"/>
              <a:t>statecharts</a:t>
            </a:r>
            <a:endParaRPr lang="en-US" dirty="0"/>
          </a:p>
          <a:p>
            <a:pPr lvl="1"/>
            <a:r>
              <a:rPr lang="en-US" dirty="0"/>
              <a:t>Use cases</a:t>
            </a:r>
          </a:p>
          <a:p>
            <a:pPr lvl="1"/>
            <a:endParaRPr lang="en-US" sz="1350" dirty="0"/>
          </a:p>
          <a:p>
            <a:r>
              <a:rPr lang="en-US" dirty="0"/>
              <a:t>Tests usually are intended to “</a:t>
            </a:r>
            <a:r>
              <a:rPr lang="en-US" dirty="0">
                <a:solidFill>
                  <a:schemeClr val="tx2"/>
                </a:solidFill>
              </a:rPr>
              <a:t>cover</a:t>
            </a:r>
            <a:r>
              <a:rPr lang="en-US" dirty="0"/>
              <a:t>” the graph in some way</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07)</a:t>
            </a: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7A1E34D2-BFAA-43E6-B117-0A7C9FC99B38}"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42</a:t>
            </a:fld>
            <a:endParaRPr lang="en-US" kern="1200">
              <a:solidFill>
                <a:srgbClr val="FFFFFF"/>
              </a:solidFill>
              <a:latin typeface="Times New Roman" pitchFamily="18" charset="0"/>
              <a:ea typeface="+mn-ea"/>
              <a:cs typeface="+mn-cs"/>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07)</a:t>
            </a:r>
          </a:p>
        </p:txBody>
      </p:sp>
      <p:sp>
        <p:nvSpPr>
          <p:cNvPr id="5123" name="Footer Placeholder 4"/>
          <p:cNvSpPr>
            <a:spLocks noGrp="1"/>
          </p:cNvSpPr>
          <p:nvPr>
            <p:ph type="ftr" sz="quarter" idx="11"/>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5124" name="Slide Number Placeholder 5"/>
          <p:cNvSpPr>
            <a:spLocks noGrp="1"/>
          </p:cNvSpPr>
          <p:nvPr>
            <p:ph type="sldNum" sz="quarter" idx="12"/>
          </p:nvPr>
        </p:nvSpPr>
        <p:spPr>
          <a:noFill/>
        </p:spPr>
        <p:txBody>
          <a:bodyPr/>
          <a:lstStyle/>
          <a:p>
            <a:pPr defTabSz="685800" eaLnBrk="0" fontAlgn="base" hangingPunct="0">
              <a:spcBef>
                <a:spcPct val="0"/>
              </a:spcBef>
              <a:spcAft>
                <a:spcPct val="0"/>
              </a:spcAft>
              <a:buClrTx/>
              <a:defRPr/>
            </a:pPr>
            <a:fld id="{C13CB583-FD6B-4493-B6FA-E739FBE13C86}"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43</a:t>
            </a:fld>
            <a:endParaRPr lang="en-US" kern="1200">
              <a:solidFill>
                <a:srgbClr val="FFFFFF"/>
              </a:solidFill>
              <a:latin typeface="Times New Roman" pitchFamily="18" charset="0"/>
              <a:ea typeface="+mn-ea"/>
              <a:cs typeface="+mn-cs"/>
            </a:endParaRPr>
          </a:p>
        </p:txBody>
      </p:sp>
      <p:sp>
        <p:nvSpPr>
          <p:cNvPr id="5125" name="Rectangle 2"/>
          <p:cNvSpPr>
            <a:spLocks noGrp="1" noChangeArrowheads="1"/>
          </p:cNvSpPr>
          <p:nvPr>
            <p:ph type="title"/>
          </p:nvPr>
        </p:nvSpPr>
        <p:spPr/>
        <p:txBody>
          <a:bodyPr/>
          <a:lstStyle/>
          <a:p>
            <a:r>
              <a:rPr lang="en-US" dirty="0"/>
              <a:t>Definition of a graph</a:t>
            </a:r>
          </a:p>
        </p:txBody>
      </p:sp>
      <p:sp>
        <p:nvSpPr>
          <p:cNvPr id="5126" name="Rectangle 3"/>
          <p:cNvSpPr>
            <a:spLocks noGrp="1" noChangeArrowheads="1"/>
          </p:cNvSpPr>
          <p:nvPr>
            <p:ph type="body" idx="1"/>
          </p:nvPr>
        </p:nvSpPr>
        <p:spPr/>
        <p:txBody>
          <a:bodyPr/>
          <a:lstStyle/>
          <a:p>
            <a:r>
              <a:rPr lang="en-US" dirty="0"/>
              <a:t>A set </a:t>
            </a:r>
            <a:r>
              <a:rPr lang="en-US" i="1" dirty="0"/>
              <a:t>N</a:t>
            </a:r>
            <a:r>
              <a:rPr lang="en-US" dirty="0"/>
              <a:t> of </a:t>
            </a:r>
            <a:r>
              <a:rPr lang="en-US" dirty="0">
                <a:solidFill>
                  <a:schemeClr val="tx2"/>
                </a:solidFill>
              </a:rPr>
              <a:t>nodes</a:t>
            </a:r>
            <a:r>
              <a:rPr lang="en-US" dirty="0"/>
              <a:t>, </a:t>
            </a:r>
            <a:r>
              <a:rPr lang="en-US" i="1" dirty="0"/>
              <a:t>N</a:t>
            </a:r>
            <a:r>
              <a:rPr lang="en-US" dirty="0"/>
              <a:t> is not empty</a:t>
            </a:r>
          </a:p>
          <a:p>
            <a:pPr lvl="1"/>
            <a:endParaRPr lang="en-US" sz="1350" dirty="0"/>
          </a:p>
          <a:p>
            <a:r>
              <a:rPr lang="en-US" dirty="0"/>
              <a:t>A set </a:t>
            </a:r>
            <a:r>
              <a:rPr lang="en-US" i="1" dirty="0"/>
              <a:t>N</a:t>
            </a:r>
            <a:r>
              <a:rPr lang="en-US" i="1" baseline="-25000" dirty="0"/>
              <a:t>0</a:t>
            </a:r>
            <a:r>
              <a:rPr lang="en-US" dirty="0"/>
              <a:t> of </a:t>
            </a:r>
            <a:r>
              <a:rPr lang="en-US" dirty="0">
                <a:solidFill>
                  <a:schemeClr val="tx2"/>
                </a:solidFill>
              </a:rPr>
              <a:t>initial nodes</a:t>
            </a:r>
            <a:r>
              <a:rPr lang="en-US" dirty="0"/>
              <a:t>, </a:t>
            </a:r>
            <a:r>
              <a:rPr lang="en-US" i="1" dirty="0"/>
              <a:t>N</a:t>
            </a:r>
            <a:r>
              <a:rPr lang="en-US" i="1" baseline="-25000" dirty="0"/>
              <a:t>0</a:t>
            </a:r>
            <a:r>
              <a:rPr lang="en-US" dirty="0"/>
              <a:t> is not empty</a:t>
            </a:r>
          </a:p>
          <a:p>
            <a:pPr lvl="1"/>
            <a:endParaRPr lang="en-US" sz="1350" dirty="0"/>
          </a:p>
          <a:p>
            <a:r>
              <a:rPr lang="en-US" dirty="0"/>
              <a:t>A set </a:t>
            </a:r>
            <a:r>
              <a:rPr lang="en-US" i="1" dirty="0" err="1"/>
              <a:t>N</a:t>
            </a:r>
            <a:r>
              <a:rPr lang="en-US" i="1" baseline="-25000" dirty="0" err="1"/>
              <a:t>f</a:t>
            </a:r>
            <a:r>
              <a:rPr lang="en-US" dirty="0"/>
              <a:t> of </a:t>
            </a:r>
            <a:r>
              <a:rPr lang="en-US" dirty="0">
                <a:solidFill>
                  <a:schemeClr val="tx2"/>
                </a:solidFill>
              </a:rPr>
              <a:t>final nodes</a:t>
            </a:r>
            <a:r>
              <a:rPr lang="en-US" dirty="0"/>
              <a:t>, </a:t>
            </a:r>
            <a:r>
              <a:rPr lang="en-US" i="1" dirty="0" err="1"/>
              <a:t>N</a:t>
            </a:r>
            <a:r>
              <a:rPr lang="en-US" i="1" baseline="-25000" dirty="0" err="1"/>
              <a:t>f</a:t>
            </a:r>
            <a:r>
              <a:rPr lang="en-US" dirty="0"/>
              <a:t> is not empty</a:t>
            </a:r>
          </a:p>
          <a:p>
            <a:pPr lvl="1"/>
            <a:endParaRPr lang="en-US" sz="1350" dirty="0"/>
          </a:p>
          <a:p>
            <a:r>
              <a:rPr lang="en-US" dirty="0"/>
              <a:t>A set </a:t>
            </a:r>
            <a:r>
              <a:rPr lang="en-US" i="1" dirty="0"/>
              <a:t>E</a:t>
            </a:r>
            <a:r>
              <a:rPr lang="en-US" dirty="0"/>
              <a:t> of </a:t>
            </a:r>
            <a:r>
              <a:rPr lang="en-US" dirty="0">
                <a:solidFill>
                  <a:schemeClr val="tx2"/>
                </a:solidFill>
              </a:rPr>
              <a:t>edges</a:t>
            </a:r>
            <a:r>
              <a:rPr lang="en-US" dirty="0"/>
              <a:t>, each edge from one node to another</a:t>
            </a:r>
          </a:p>
          <a:p>
            <a:pPr lvl="1"/>
            <a:r>
              <a:rPr lang="en-US" sz="1350" dirty="0"/>
              <a:t>( </a:t>
            </a:r>
            <a:r>
              <a:rPr lang="en-US" i="1" dirty="0" err="1"/>
              <a:t>n</a:t>
            </a:r>
            <a:r>
              <a:rPr lang="en-US" i="1" baseline="-25000" dirty="0" err="1"/>
              <a:t>i</a:t>
            </a:r>
            <a:r>
              <a:rPr lang="en-US" dirty="0"/>
              <a:t> , </a:t>
            </a:r>
            <a:r>
              <a:rPr lang="en-US" i="1" dirty="0" err="1"/>
              <a:t>n</a:t>
            </a:r>
            <a:r>
              <a:rPr lang="en-US" i="1" baseline="-25000" dirty="0" err="1"/>
              <a:t>j</a:t>
            </a:r>
            <a:r>
              <a:rPr lang="en-US" dirty="0"/>
              <a:t> ), </a:t>
            </a:r>
            <a:r>
              <a:rPr lang="en-US" i="1" dirty="0" err="1"/>
              <a:t>i</a:t>
            </a:r>
            <a:r>
              <a:rPr lang="en-US" dirty="0"/>
              <a:t> is </a:t>
            </a:r>
            <a:r>
              <a:rPr lang="en-US" dirty="0">
                <a:solidFill>
                  <a:schemeClr val="tx2"/>
                </a:solidFill>
              </a:rPr>
              <a:t>predecessor</a:t>
            </a:r>
            <a:r>
              <a:rPr lang="en-US" dirty="0"/>
              <a:t>, </a:t>
            </a:r>
            <a:r>
              <a:rPr lang="en-US" i="1" dirty="0"/>
              <a:t>j</a:t>
            </a:r>
            <a:r>
              <a:rPr lang="en-US" dirty="0"/>
              <a:t> is </a:t>
            </a:r>
            <a:r>
              <a:rPr lang="en-US" dirty="0">
                <a:solidFill>
                  <a:schemeClr val="tx2"/>
                </a:solidFill>
              </a:rPr>
              <a:t>successor</a:t>
            </a:r>
            <a:endParaRPr lang="en-US" sz="1350" dirty="0">
              <a:solidFill>
                <a:schemeClr val="tx2"/>
              </a:solidFill>
            </a:endParaRPr>
          </a:p>
        </p:txBody>
      </p:sp>
      <p:grpSp>
        <p:nvGrpSpPr>
          <p:cNvPr id="2" name="Group 1"/>
          <p:cNvGrpSpPr/>
          <p:nvPr/>
        </p:nvGrpSpPr>
        <p:grpSpPr>
          <a:xfrm>
            <a:off x="2822973" y="3909922"/>
            <a:ext cx="416719" cy="611981"/>
            <a:chOff x="638706" y="4810655"/>
            <a:chExt cx="555625" cy="815975"/>
          </a:xfrm>
        </p:grpSpPr>
        <p:sp>
          <p:nvSpPr>
            <p:cNvPr id="7" name="Oval 5"/>
            <p:cNvSpPr>
              <a:spLocks noChangeArrowheads="1"/>
            </p:cNvSpPr>
            <p:nvPr/>
          </p:nvSpPr>
          <p:spPr bwMode="auto">
            <a:xfrm>
              <a:off x="638706" y="5156730"/>
              <a:ext cx="555625" cy="469900"/>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1</a:t>
              </a:r>
            </a:p>
          </p:txBody>
        </p:sp>
        <p:sp>
          <p:nvSpPr>
            <p:cNvPr id="8" name="Line 29"/>
            <p:cNvSpPr>
              <a:spLocks noChangeShapeType="1"/>
            </p:cNvSpPr>
            <p:nvPr/>
          </p:nvSpPr>
          <p:spPr bwMode="auto">
            <a:xfrm>
              <a:off x="916519" y="4810655"/>
              <a:ext cx="0" cy="320675"/>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grpSp>
      <p:sp>
        <p:nvSpPr>
          <p:cNvPr id="9" name="Text Box 109"/>
          <p:cNvSpPr txBox="1">
            <a:spLocks noChangeArrowheads="1"/>
          </p:cNvSpPr>
          <p:nvPr/>
        </p:nvSpPr>
        <p:spPr bwMode="auto">
          <a:xfrm>
            <a:off x="3347640" y="3719623"/>
            <a:ext cx="1092994" cy="1015663"/>
          </a:xfrm>
          <a:prstGeom prst="rect">
            <a:avLst/>
          </a:prstGeom>
          <a:noFill/>
          <a:ln w="12700">
            <a:noFill/>
            <a:miter lim="800000"/>
            <a:headEnd type="none" w="sm" len="sm"/>
            <a:tailEnd type="none" w="sm" len="sm"/>
          </a:ln>
        </p:spPr>
        <p:txBody>
          <a:bodyPr>
            <a:spAutoFit/>
          </a:bodyPr>
          <a:lstStyle/>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N</a:t>
            </a:r>
            <a:r>
              <a:rPr lang="en-US" sz="1500" b="1" kern="1200" baseline="-25000" dirty="0">
                <a:solidFill>
                  <a:srgbClr val="FFFFFF"/>
                </a:solidFill>
                <a:latin typeface="Gill Sans MT" pitchFamily="34" charset="0"/>
                <a:ea typeface="+mn-ea"/>
                <a:cs typeface="+mn-cs"/>
              </a:rPr>
              <a:t>0</a:t>
            </a:r>
            <a:r>
              <a:rPr lang="en-US" sz="1500" b="1" kern="1200" dirty="0">
                <a:solidFill>
                  <a:srgbClr val="FFFFFF"/>
                </a:solidFill>
                <a:latin typeface="Gill Sans MT" pitchFamily="34" charset="0"/>
                <a:ea typeface="+mn-ea"/>
                <a:cs typeface="+mn-cs"/>
              </a:rPr>
              <a:t> = { </a:t>
            </a:r>
            <a:r>
              <a:rPr lang="en-US" sz="1500" b="1" kern="1200" dirty="0">
                <a:solidFill>
                  <a:srgbClr val="FFFFFF"/>
                </a:solidFill>
                <a:latin typeface="Times New Roman"/>
                <a:ea typeface="+mn-ea"/>
                <a:cs typeface="+mn-cs"/>
              </a:rPr>
              <a:t>1 </a:t>
            </a:r>
            <a:r>
              <a:rPr lang="en-US" sz="1500" b="1" kern="1200" dirty="0">
                <a:solidFill>
                  <a:srgbClr val="FFFFFF"/>
                </a:solidFill>
                <a:latin typeface="Gill Sans MT" pitchFamily="34" charset="0"/>
                <a:ea typeface="+mn-ea"/>
                <a:cs typeface="+mn-cs"/>
              </a:rPr>
              <a:t>}</a:t>
            </a:r>
          </a:p>
          <a:p>
            <a:pPr algn="ctr" defTabSz="685800" eaLnBrk="0" fontAlgn="base" hangingPunct="0">
              <a:spcBef>
                <a:spcPct val="50000"/>
              </a:spcBef>
              <a:spcAft>
                <a:spcPct val="0"/>
              </a:spcAft>
              <a:buClrTx/>
              <a:defRPr/>
            </a:pPr>
            <a:r>
              <a:rPr lang="en-US" sz="1500" b="1" kern="1200" dirty="0" err="1">
                <a:solidFill>
                  <a:srgbClr val="FFFFFF"/>
                </a:solidFill>
                <a:latin typeface="Gill Sans MT" pitchFamily="34" charset="0"/>
                <a:ea typeface="+mn-ea"/>
                <a:cs typeface="+mn-cs"/>
              </a:rPr>
              <a:t>N</a:t>
            </a:r>
            <a:r>
              <a:rPr lang="en-US" sz="1500" b="1" kern="1200" baseline="-25000" dirty="0" err="1">
                <a:solidFill>
                  <a:srgbClr val="FFFFFF"/>
                </a:solidFill>
                <a:latin typeface="Gill Sans MT" pitchFamily="34" charset="0"/>
                <a:ea typeface="+mn-ea"/>
                <a:cs typeface="+mn-cs"/>
              </a:rPr>
              <a:t>f</a:t>
            </a:r>
            <a:r>
              <a:rPr lang="en-US" sz="1500" b="1" kern="1200" dirty="0">
                <a:solidFill>
                  <a:srgbClr val="FFFFFF"/>
                </a:solidFill>
                <a:latin typeface="Gill Sans MT" pitchFamily="34" charset="0"/>
                <a:ea typeface="+mn-ea"/>
                <a:cs typeface="+mn-cs"/>
              </a:rPr>
              <a:t> = { </a:t>
            </a:r>
            <a:r>
              <a:rPr lang="en-US" sz="1500" b="1" kern="1200" dirty="0">
                <a:solidFill>
                  <a:srgbClr val="FFFFFF"/>
                </a:solidFill>
                <a:latin typeface="Times New Roman" pitchFamily="18" charset="0"/>
                <a:ea typeface="+mn-ea"/>
                <a:cs typeface="+mn-cs"/>
              </a:rPr>
              <a:t>1</a:t>
            </a:r>
            <a:r>
              <a:rPr lang="en-US" sz="1500" b="1" kern="1200" dirty="0">
                <a:solidFill>
                  <a:srgbClr val="FFFFFF"/>
                </a:solidFill>
                <a:latin typeface="Gill Sans MT" pitchFamily="34" charset="0"/>
                <a:ea typeface="+mn-ea"/>
                <a:cs typeface="+mn-cs"/>
              </a:rPr>
              <a:t> }</a:t>
            </a:r>
          </a:p>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E = { }</a:t>
            </a:r>
          </a:p>
        </p:txBody>
      </p:sp>
      <p:sp>
        <p:nvSpPr>
          <p:cNvPr id="11" name="Text Box 109"/>
          <p:cNvSpPr txBox="1">
            <a:spLocks noChangeArrowheads="1"/>
          </p:cNvSpPr>
          <p:nvPr/>
        </p:nvSpPr>
        <p:spPr bwMode="auto">
          <a:xfrm>
            <a:off x="1455340" y="3904288"/>
            <a:ext cx="1092994" cy="646331"/>
          </a:xfrm>
          <a:prstGeom prst="rect">
            <a:avLst/>
          </a:prstGeom>
          <a:noFill/>
          <a:ln w="12700">
            <a:noFill/>
            <a:miter lim="800000"/>
            <a:headEnd type="none" w="sm" len="sm"/>
            <a:tailEnd type="none" w="sm" len="sm"/>
          </a:ln>
        </p:spPr>
        <p:txBody>
          <a:bodyPr>
            <a:spAutoFit/>
          </a:bodyPr>
          <a:lstStyle/>
          <a:p>
            <a:pPr algn="ctr" defTabSz="685800" eaLnBrk="0" fontAlgn="base" hangingPunct="0">
              <a:spcBef>
                <a:spcPct val="50000"/>
              </a:spcBef>
              <a:spcAft>
                <a:spcPct val="0"/>
              </a:spcAft>
              <a:buClrTx/>
              <a:defRPr/>
            </a:pPr>
            <a:r>
              <a:rPr lang="en-US" sz="1800" kern="1200" dirty="0">
                <a:solidFill>
                  <a:srgbClr val="FFFFFF"/>
                </a:solidFill>
                <a:latin typeface="Gill Sans MT" pitchFamily="34" charset="0"/>
                <a:ea typeface="+mn-ea"/>
                <a:cs typeface="+mn-cs"/>
              </a:rPr>
              <a:t>Is this a graph?</a:t>
            </a:r>
          </a:p>
        </p:txBody>
      </p:sp>
      <p:sp>
        <p:nvSpPr>
          <p:cNvPr id="13" name="AutoShape 73"/>
          <p:cNvSpPr>
            <a:spLocks noChangeArrowheads="1"/>
          </p:cNvSpPr>
          <p:nvPr/>
        </p:nvSpPr>
        <p:spPr bwMode="auto">
          <a:xfrm>
            <a:off x="4730749" y="3697601"/>
            <a:ext cx="1016000" cy="943753"/>
          </a:xfrm>
          <a:prstGeom prst="irregularSeal2">
            <a:avLst/>
          </a:prstGeom>
          <a:solidFill>
            <a:schemeClr val="tx1">
              <a:lumMod val="65000"/>
            </a:schemeClr>
          </a:solidFill>
          <a:ln w="28575">
            <a:solidFill>
              <a:srgbClr val="FF0000"/>
            </a:solidFill>
            <a:miter lim="800000"/>
            <a:headEnd type="none" w="sm" len="sm"/>
            <a:tailEnd type="none" w="sm" len="sm"/>
          </a:ln>
          <a:effectLst/>
        </p:spPr>
        <p:txBody>
          <a:bodyPr wrap="none" anchor="ctr"/>
          <a:lstStyle/>
          <a:p>
            <a:pPr algn="ctr" defTabSz="685800" eaLnBrk="0" fontAlgn="base" hangingPunct="0">
              <a:spcBef>
                <a:spcPct val="0"/>
              </a:spcBef>
              <a:spcAft>
                <a:spcPct val="0"/>
              </a:spcAft>
              <a:buClrTx/>
              <a:defRPr/>
            </a:pPr>
            <a:r>
              <a:rPr lang="en-US" sz="1500" b="1" kern="1200" dirty="0">
                <a:solidFill>
                  <a:srgbClr val="FAFD00"/>
                </a:solidFill>
                <a:effectLst>
                  <a:outerShdw blurRad="38100" dist="38100" dir="2700000" algn="tl">
                    <a:srgbClr val="000000"/>
                  </a:outerShdw>
                </a:effectLst>
                <a:latin typeface="Times New Roman" pitchFamily="18" charset="0"/>
                <a:ea typeface="+mn-ea"/>
                <a:cs typeface="+mn-cs"/>
              </a:rPr>
              <a:t>Yes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4777186" y="3624978"/>
            <a:ext cx="1549796" cy="1015663"/>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1500" i="1" kern="1200" dirty="0">
                <a:solidFill>
                  <a:srgbClr val="FFFFFF"/>
                </a:solidFill>
                <a:latin typeface="Gill Sans MT" panose="020B0502020104020203" pitchFamily="34" charset="0"/>
                <a:ea typeface="+mn-ea"/>
                <a:cs typeface="+mn-cs"/>
              </a:rPr>
              <a:t>Write down the initial and final nodes, and the edges</a:t>
            </a:r>
          </a:p>
        </p:txBody>
      </p:sp>
      <p:sp>
        <p:nvSpPr>
          <p:cNvPr id="6146" name="Date Placeholder 3"/>
          <p:cNvSpPr>
            <a:spLocks noGrp="1"/>
          </p:cNvSpPr>
          <p:nvPr>
            <p:ph type="dt" sz="quarter" idx="10"/>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07)</a:t>
            </a:r>
          </a:p>
        </p:txBody>
      </p:sp>
      <p:sp>
        <p:nvSpPr>
          <p:cNvPr id="6147" name="Footer Placeholder 4"/>
          <p:cNvSpPr>
            <a:spLocks noGrp="1"/>
          </p:cNvSpPr>
          <p:nvPr>
            <p:ph type="ftr" sz="quarter" idx="11"/>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6148" name="Slide Number Placeholder 5"/>
          <p:cNvSpPr>
            <a:spLocks noGrp="1"/>
          </p:cNvSpPr>
          <p:nvPr>
            <p:ph type="sldNum" sz="quarter" idx="12"/>
          </p:nvPr>
        </p:nvSpPr>
        <p:spPr>
          <a:noFill/>
        </p:spPr>
        <p:txBody>
          <a:bodyPr/>
          <a:lstStyle/>
          <a:p>
            <a:pPr defTabSz="685800" eaLnBrk="0" fontAlgn="base" hangingPunct="0">
              <a:spcBef>
                <a:spcPct val="0"/>
              </a:spcBef>
              <a:spcAft>
                <a:spcPct val="0"/>
              </a:spcAft>
              <a:buClrTx/>
              <a:defRPr/>
            </a:pPr>
            <a:fld id="{3235AFF7-E3DE-47C9-9E1F-BFE4AC90438E}"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44</a:t>
            </a:fld>
            <a:endParaRPr lang="en-US" kern="1200">
              <a:solidFill>
                <a:srgbClr val="FFFFFF"/>
              </a:solidFill>
              <a:latin typeface="Times New Roman" pitchFamily="18" charset="0"/>
              <a:ea typeface="+mn-ea"/>
              <a:cs typeface="+mn-cs"/>
            </a:endParaRPr>
          </a:p>
        </p:txBody>
      </p:sp>
      <p:sp>
        <p:nvSpPr>
          <p:cNvPr id="6149" name="Rectangle 2"/>
          <p:cNvSpPr>
            <a:spLocks noGrp="1" noChangeArrowheads="1"/>
          </p:cNvSpPr>
          <p:nvPr>
            <p:ph type="title"/>
          </p:nvPr>
        </p:nvSpPr>
        <p:spPr/>
        <p:txBody>
          <a:bodyPr/>
          <a:lstStyle/>
          <a:p>
            <a:r>
              <a:rPr lang="en-US" dirty="0"/>
              <a:t>Example graphs</a:t>
            </a:r>
          </a:p>
        </p:txBody>
      </p:sp>
      <p:grpSp>
        <p:nvGrpSpPr>
          <p:cNvPr id="6150" name="Group 114"/>
          <p:cNvGrpSpPr>
            <a:grpSpLocks/>
          </p:cNvGrpSpPr>
          <p:nvPr/>
        </p:nvGrpSpPr>
        <p:grpSpPr bwMode="auto">
          <a:xfrm>
            <a:off x="2707482" y="636179"/>
            <a:ext cx="1488281" cy="2845594"/>
            <a:chOff x="101" y="801"/>
            <a:chExt cx="1250" cy="2390"/>
          </a:xfrm>
        </p:grpSpPr>
        <p:sp>
          <p:nvSpPr>
            <p:cNvPr id="6204" name="Oval 5"/>
            <p:cNvSpPr>
              <a:spLocks noChangeArrowheads="1"/>
            </p:cNvSpPr>
            <p:nvPr/>
          </p:nvSpPr>
          <p:spPr bwMode="auto">
            <a:xfrm>
              <a:off x="551" y="1019"/>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5" name="Text Box 4"/>
            <p:cNvSpPr txBox="1">
              <a:spLocks noChangeArrowheads="1"/>
            </p:cNvSpPr>
            <p:nvPr/>
          </p:nvSpPr>
          <p:spPr bwMode="auto">
            <a:xfrm>
              <a:off x="588" y="1042"/>
              <a:ext cx="236" cy="271"/>
            </a:xfrm>
            <a:prstGeom prst="rect">
              <a:avLst/>
            </a:prstGeom>
            <a:noFill/>
            <a:ln w="12700">
              <a:noFill/>
              <a:miter lim="800000"/>
              <a:headEnd type="none" w="sm" len="sm"/>
              <a:tailEnd type="none" w="sm" len="sm"/>
            </a:ln>
          </p:spPr>
          <p:txBody>
            <a:bodyPr wrap="none">
              <a:spAutoFit/>
            </a:bodyPr>
            <a:lstStyle/>
            <a:p>
              <a:pPr algn="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1</a:t>
              </a:r>
            </a:p>
          </p:txBody>
        </p:sp>
        <p:sp>
          <p:nvSpPr>
            <p:cNvPr id="6206" name="Oval 8"/>
            <p:cNvSpPr>
              <a:spLocks noChangeArrowheads="1"/>
            </p:cNvSpPr>
            <p:nvPr/>
          </p:nvSpPr>
          <p:spPr bwMode="auto">
            <a:xfrm>
              <a:off x="1001" y="195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7" name="Text Box 9"/>
            <p:cNvSpPr txBox="1">
              <a:spLocks noChangeArrowheads="1"/>
            </p:cNvSpPr>
            <p:nvPr/>
          </p:nvSpPr>
          <p:spPr bwMode="auto">
            <a:xfrm>
              <a:off x="1078" y="1980"/>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3</a:t>
              </a:r>
            </a:p>
          </p:txBody>
        </p:sp>
        <p:sp>
          <p:nvSpPr>
            <p:cNvPr id="6208" name="Oval 11"/>
            <p:cNvSpPr>
              <a:spLocks noChangeArrowheads="1"/>
            </p:cNvSpPr>
            <p:nvPr/>
          </p:nvSpPr>
          <p:spPr bwMode="auto">
            <a:xfrm>
              <a:off x="101" y="195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9" name="Text Box 12"/>
            <p:cNvSpPr txBox="1">
              <a:spLocks noChangeArrowheads="1"/>
            </p:cNvSpPr>
            <p:nvPr/>
          </p:nvSpPr>
          <p:spPr bwMode="auto">
            <a:xfrm>
              <a:off x="178" y="1980"/>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2</a:t>
              </a:r>
            </a:p>
          </p:txBody>
        </p:sp>
        <p:sp>
          <p:nvSpPr>
            <p:cNvPr id="6210" name="Oval 14"/>
            <p:cNvSpPr>
              <a:spLocks noChangeArrowheads="1"/>
            </p:cNvSpPr>
            <p:nvPr/>
          </p:nvSpPr>
          <p:spPr bwMode="auto">
            <a:xfrm>
              <a:off x="551" y="2895"/>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11" name="Text Box 15"/>
            <p:cNvSpPr txBox="1">
              <a:spLocks noChangeArrowheads="1"/>
            </p:cNvSpPr>
            <p:nvPr/>
          </p:nvSpPr>
          <p:spPr bwMode="auto">
            <a:xfrm>
              <a:off x="628" y="2918"/>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4</a:t>
              </a:r>
            </a:p>
          </p:txBody>
        </p:sp>
        <p:sp>
          <p:nvSpPr>
            <p:cNvPr id="6212" name="Line 19"/>
            <p:cNvSpPr>
              <a:spLocks noChangeShapeType="1"/>
            </p:cNvSpPr>
            <p:nvPr/>
          </p:nvSpPr>
          <p:spPr bwMode="auto">
            <a:xfrm flipH="1">
              <a:off x="360" y="1312"/>
              <a:ext cx="327" cy="664"/>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13" name="Line 22"/>
            <p:cNvSpPr>
              <a:spLocks noChangeShapeType="1"/>
            </p:cNvSpPr>
            <p:nvPr/>
          </p:nvSpPr>
          <p:spPr bwMode="auto">
            <a:xfrm>
              <a:off x="384" y="2239"/>
              <a:ext cx="280" cy="653"/>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14" name="Line 27"/>
            <p:cNvSpPr>
              <a:spLocks noChangeShapeType="1"/>
            </p:cNvSpPr>
            <p:nvPr/>
          </p:nvSpPr>
          <p:spPr bwMode="auto">
            <a:xfrm flipH="1">
              <a:off x="780" y="2235"/>
              <a:ext cx="303" cy="657"/>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15" name="Line 28"/>
            <p:cNvSpPr>
              <a:spLocks noChangeShapeType="1"/>
            </p:cNvSpPr>
            <p:nvPr/>
          </p:nvSpPr>
          <p:spPr bwMode="auto">
            <a:xfrm>
              <a:off x="780" y="1317"/>
              <a:ext cx="303" cy="659"/>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16" name="Line 29"/>
            <p:cNvSpPr>
              <a:spLocks noChangeShapeType="1"/>
            </p:cNvSpPr>
            <p:nvPr/>
          </p:nvSpPr>
          <p:spPr bwMode="auto">
            <a:xfrm>
              <a:off x="726" y="801"/>
              <a:ext cx="0" cy="202"/>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grpSp>
      <p:grpSp>
        <p:nvGrpSpPr>
          <p:cNvPr id="6152" name="Group 116"/>
          <p:cNvGrpSpPr>
            <a:grpSpLocks/>
          </p:cNvGrpSpPr>
          <p:nvPr/>
        </p:nvGrpSpPr>
        <p:grpSpPr bwMode="auto">
          <a:xfrm>
            <a:off x="4876404" y="755171"/>
            <a:ext cx="1488281" cy="2586038"/>
            <a:chOff x="4446" y="1019"/>
            <a:chExt cx="1250" cy="2172"/>
          </a:xfrm>
        </p:grpSpPr>
        <p:sp>
          <p:nvSpPr>
            <p:cNvPr id="6192" name="Oval 90"/>
            <p:cNvSpPr>
              <a:spLocks noChangeArrowheads="1"/>
            </p:cNvSpPr>
            <p:nvPr/>
          </p:nvSpPr>
          <p:spPr bwMode="auto">
            <a:xfrm>
              <a:off x="4896" y="1019"/>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193" name="Text Box 91"/>
            <p:cNvSpPr txBox="1">
              <a:spLocks noChangeArrowheads="1"/>
            </p:cNvSpPr>
            <p:nvPr/>
          </p:nvSpPr>
          <p:spPr bwMode="auto">
            <a:xfrm>
              <a:off x="4973" y="1042"/>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1</a:t>
              </a:r>
            </a:p>
          </p:txBody>
        </p:sp>
        <p:sp>
          <p:nvSpPr>
            <p:cNvPr id="6194" name="Oval 93"/>
            <p:cNvSpPr>
              <a:spLocks noChangeArrowheads="1"/>
            </p:cNvSpPr>
            <p:nvPr/>
          </p:nvSpPr>
          <p:spPr bwMode="auto">
            <a:xfrm>
              <a:off x="5346" y="195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195" name="Text Box 94"/>
            <p:cNvSpPr txBox="1">
              <a:spLocks noChangeArrowheads="1"/>
            </p:cNvSpPr>
            <p:nvPr/>
          </p:nvSpPr>
          <p:spPr bwMode="auto">
            <a:xfrm>
              <a:off x="5423" y="1980"/>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3</a:t>
              </a:r>
            </a:p>
          </p:txBody>
        </p:sp>
        <p:sp>
          <p:nvSpPr>
            <p:cNvPr id="6196" name="Oval 96"/>
            <p:cNvSpPr>
              <a:spLocks noChangeArrowheads="1"/>
            </p:cNvSpPr>
            <p:nvPr/>
          </p:nvSpPr>
          <p:spPr bwMode="auto">
            <a:xfrm>
              <a:off x="4446" y="195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2</a:t>
              </a:r>
            </a:p>
          </p:txBody>
        </p:sp>
        <p:sp>
          <p:nvSpPr>
            <p:cNvPr id="6198" name="Oval 99"/>
            <p:cNvSpPr>
              <a:spLocks noChangeArrowheads="1"/>
            </p:cNvSpPr>
            <p:nvPr/>
          </p:nvSpPr>
          <p:spPr bwMode="auto">
            <a:xfrm>
              <a:off x="4896" y="2895"/>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199" name="Text Box 100"/>
            <p:cNvSpPr txBox="1">
              <a:spLocks noChangeArrowheads="1"/>
            </p:cNvSpPr>
            <p:nvPr/>
          </p:nvSpPr>
          <p:spPr bwMode="auto">
            <a:xfrm>
              <a:off x="4973" y="2918"/>
              <a:ext cx="236" cy="271"/>
            </a:xfrm>
            <a:prstGeom prst="rect">
              <a:avLst/>
            </a:prstGeom>
            <a:noFill/>
            <a:ln w="12700">
              <a:noFill/>
              <a:miter lim="800000"/>
              <a:headEnd type="none" w="sm" len="sm"/>
              <a:tailEnd type="none" w="sm" len="sm"/>
            </a:ln>
          </p:spPr>
          <p:txBody>
            <a:bodyPr wrap="none">
              <a:spAutoFit/>
            </a:bodyPr>
            <a:lstStyle/>
            <a:p>
              <a:pPr defTabSz="685800" eaLnBrk="0" fontAlgn="base" hangingPunct="0">
                <a:spcBef>
                  <a:spcPct val="0"/>
                </a:spcBef>
                <a:spcAft>
                  <a:spcPct val="0"/>
                </a:spcAft>
                <a:buClrTx/>
                <a:defRPr/>
              </a:pPr>
              <a:r>
                <a:rPr lang="en-US" sz="1500" b="1" kern="1200" dirty="0">
                  <a:solidFill>
                    <a:srgbClr val="FFFFFF"/>
                  </a:solidFill>
                  <a:latin typeface="Times New Roman" pitchFamily="18" charset="0"/>
                  <a:ea typeface="+mn-ea"/>
                  <a:cs typeface="+mn-cs"/>
                </a:rPr>
                <a:t>4</a:t>
              </a:r>
            </a:p>
          </p:txBody>
        </p:sp>
        <p:sp>
          <p:nvSpPr>
            <p:cNvPr id="6200" name="Line 101"/>
            <p:cNvSpPr>
              <a:spLocks noChangeShapeType="1"/>
            </p:cNvSpPr>
            <p:nvPr/>
          </p:nvSpPr>
          <p:spPr bwMode="auto">
            <a:xfrm flipH="1">
              <a:off x="4705" y="1312"/>
              <a:ext cx="327" cy="677"/>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1" name="Line 102"/>
            <p:cNvSpPr>
              <a:spLocks noChangeShapeType="1"/>
            </p:cNvSpPr>
            <p:nvPr/>
          </p:nvSpPr>
          <p:spPr bwMode="auto">
            <a:xfrm>
              <a:off x="4729" y="2239"/>
              <a:ext cx="244" cy="653"/>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2" name="Line 103"/>
            <p:cNvSpPr>
              <a:spLocks noChangeShapeType="1"/>
            </p:cNvSpPr>
            <p:nvPr/>
          </p:nvSpPr>
          <p:spPr bwMode="auto">
            <a:xfrm flipH="1">
              <a:off x="5129" y="2235"/>
              <a:ext cx="299" cy="657"/>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203" name="Line 104"/>
            <p:cNvSpPr>
              <a:spLocks noChangeShapeType="1"/>
            </p:cNvSpPr>
            <p:nvPr/>
          </p:nvSpPr>
          <p:spPr bwMode="auto">
            <a:xfrm>
              <a:off x="5125" y="1317"/>
              <a:ext cx="280" cy="668"/>
            </a:xfrm>
            <a:prstGeom prst="line">
              <a:avLst/>
            </a:prstGeom>
            <a:noFill/>
            <a:ln w="19050">
              <a:solidFill>
                <a:schemeClr val="tx1"/>
              </a:solidFill>
              <a:round/>
              <a:headEnd type="none" w="sm" len="sm"/>
              <a:tailEnd type="arrow" w="med" len="med"/>
            </a:ln>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grpSp>
      <p:sp>
        <p:nvSpPr>
          <p:cNvPr id="6153" name="Text Box 110"/>
          <p:cNvSpPr txBox="1">
            <a:spLocks noChangeArrowheads="1"/>
          </p:cNvSpPr>
          <p:nvPr/>
        </p:nvSpPr>
        <p:spPr bwMode="auto">
          <a:xfrm>
            <a:off x="4764485" y="3442027"/>
            <a:ext cx="1600200" cy="1477328"/>
          </a:xfrm>
          <a:prstGeom prst="rect">
            <a:avLst/>
          </a:prstGeom>
          <a:solidFill>
            <a:schemeClr val="bg1">
              <a:lumMod val="50000"/>
            </a:schemeClr>
          </a:solidFill>
          <a:ln w="12700">
            <a:noFill/>
            <a:miter lim="800000"/>
            <a:headEnd type="none" w="sm" len="sm"/>
            <a:tailEnd type="none" w="sm" len="sm"/>
          </a:ln>
        </p:spPr>
        <p:txBody>
          <a:bodyPr wrap="square">
            <a:spAutoFit/>
          </a:bodyPr>
          <a:lstStyle/>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N</a:t>
            </a:r>
            <a:r>
              <a:rPr lang="en-US" sz="1500" b="1" kern="1200" baseline="-25000" dirty="0">
                <a:solidFill>
                  <a:srgbClr val="FFFFFF"/>
                </a:solidFill>
                <a:latin typeface="Gill Sans MT" pitchFamily="34" charset="0"/>
                <a:ea typeface="+mn-ea"/>
                <a:cs typeface="+mn-cs"/>
              </a:rPr>
              <a:t>0</a:t>
            </a:r>
            <a:r>
              <a:rPr lang="en-US" sz="1500" b="1" kern="1200" dirty="0">
                <a:solidFill>
                  <a:srgbClr val="FFFFFF"/>
                </a:solidFill>
                <a:latin typeface="Gill Sans MT" pitchFamily="34" charset="0"/>
                <a:ea typeface="+mn-ea"/>
                <a:cs typeface="+mn-cs"/>
              </a:rPr>
              <a:t> = { }</a:t>
            </a:r>
          </a:p>
          <a:p>
            <a:pPr algn="ctr" defTabSz="685800" eaLnBrk="0" fontAlgn="base" hangingPunct="0">
              <a:spcBef>
                <a:spcPct val="50000"/>
              </a:spcBef>
              <a:spcAft>
                <a:spcPct val="0"/>
              </a:spcAft>
              <a:buClrTx/>
              <a:defRPr/>
            </a:pPr>
            <a:r>
              <a:rPr lang="en-US" sz="1500" b="1" kern="1200" dirty="0" err="1">
                <a:solidFill>
                  <a:srgbClr val="FFFFFF"/>
                </a:solidFill>
                <a:latin typeface="Gill Sans MT" pitchFamily="34" charset="0"/>
                <a:ea typeface="+mn-ea"/>
                <a:cs typeface="+mn-cs"/>
              </a:rPr>
              <a:t>N</a:t>
            </a:r>
            <a:r>
              <a:rPr lang="en-US" sz="1500" b="1" kern="1200" baseline="-25000" dirty="0" err="1">
                <a:solidFill>
                  <a:srgbClr val="FFFFFF"/>
                </a:solidFill>
                <a:latin typeface="Gill Sans MT" pitchFamily="34" charset="0"/>
                <a:ea typeface="+mn-ea"/>
                <a:cs typeface="+mn-cs"/>
              </a:rPr>
              <a:t>f</a:t>
            </a:r>
            <a:r>
              <a:rPr lang="en-US" sz="1500" b="1" kern="1200" dirty="0">
                <a:solidFill>
                  <a:srgbClr val="FFFFFF"/>
                </a:solidFill>
                <a:latin typeface="Gill Sans MT" pitchFamily="34" charset="0"/>
                <a:ea typeface="+mn-ea"/>
                <a:cs typeface="+mn-cs"/>
              </a:rPr>
              <a:t> = { </a:t>
            </a: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4</a:t>
            </a:r>
            <a:r>
              <a:rPr lang="en-US" sz="1500" b="1" kern="1200" dirty="0">
                <a:solidFill>
                  <a:srgbClr val="FFFFFF"/>
                </a:solidFill>
                <a:latin typeface="Gill Sans MT" pitchFamily="34" charset="0"/>
                <a:ea typeface="+mn-ea"/>
                <a:cs typeface="+mn-cs"/>
              </a:rPr>
              <a:t> }</a:t>
            </a:r>
          </a:p>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E = { </a:t>
            </a: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(1,2), (1,3), (2,4), (3,4)</a:t>
            </a:r>
            <a:r>
              <a:rPr lang="en-US" sz="1500" b="1" kern="1200" dirty="0">
                <a:solidFill>
                  <a:srgbClr val="FFFFFF"/>
                </a:solidFill>
                <a:latin typeface="Gill Sans MT" pitchFamily="34" charset="0"/>
                <a:ea typeface="+mn-ea"/>
                <a:cs typeface="+mn-cs"/>
              </a:rPr>
              <a:t> }</a:t>
            </a:r>
          </a:p>
        </p:txBody>
      </p:sp>
      <p:sp>
        <p:nvSpPr>
          <p:cNvPr id="17481" name="AutoShape 73"/>
          <p:cNvSpPr>
            <a:spLocks noChangeArrowheads="1"/>
          </p:cNvSpPr>
          <p:nvPr/>
        </p:nvSpPr>
        <p:spPr bwMode="auto">
          <a:xfrm>
            <a:off x="5015706" y="1061972"/>
            <a:ext cx="1348979" cy="1206104"/>
          </a:xfrm>
          <a:prstGeom prst="irregularSeal2">
            <a:avLst/>
          </a:prstGeom>
          <a:solidFill>
            <a:schemeClr val="tx1">
              <a:lumMod val="65000"/>
            </a:schemeClr>
          </a:solidFill>
          <a:ln w="28575">
            <a:solidFill>
              <a:srgbClr val="FF0000"/>
            </a:solidFill>
            <a:miter lim="800000"/>
            <a:headEnd type="none" w="sm" len="sm"/>
            <a:tailEnd type="none" w="sm" len="sm"/>
          </a:ln>
          <a:effectLst/>
        </p:spPr>
        <p:txBody>
          <a:bodyPr wrap="none" anchor="ctr"/>
          <a:lstStyle/>
          <a:p>
            <a:pPr algn="ctr" defTabSz="685800" eaLnBrk="0" fontAlgn="base" hangingPunct="0">
              <a:spcBef>
                <a:spcPct val="0"/>
              </a:spcBef>
              <a:spcAft>
                <a:spcPct val="0"/>
              </a:spcAft>
              <a:buClrTx/>
              <a:defRPr/>
            </a:pPr>
            <a:r>
              <a:rPr lang="en-US" sz="1500" b="1" kern="1200" dirty="0">
                <a:solidFill>
                  <a:srgbClr val="FAFD00"/>
                </a:solidFill>
                <a:effectLst>
                  <a:outerShdw blurRad="38100" dist="38100" dir="2700000" algn="tl">
                    <a:srgbClr val="000000"/>
                  </a:outerShdw>
                </a:effectLst>
                <a:latin typeface="Times New Roman" pitchFamily="18" charset="0"/>
                <a:ea typeface="+mn-ea"/>
                <a:cs typeface="+mn-cs"/>
              </a:rPr>
              <a:t>Not a</a:t>
            </a:r>
          </a:p>
          <a:p>
            <a:pPr algn="ctr" defTabSz="685800" eaLnBrk="0" fontAlgn="base" hangingPunct="0">
              <a:spcBef>
                <a:spcPct val="0"/>
              </a:spcBef>
              <a:spcAft>
                <a:spcPct val="0"/>
              </a:spcAft>
              <a:buClrTx/>
              <a:defRPr/>
            </a:pPr>
            <a:r>
              <a:rPr lang="en-US" sz="1500" b="1" kern="1200" dirty="0">
                <a:solidFill>
                  <a:srgbClr val="FAFD00"/>
                </a:solidFill>
                <a:effectLst>
                  <a:outerShdw blurRad="38100" dist="38100" dir="2700000" algn="tl">
                    <a:srgbClr val="000000"/>
                  </a:outerShdw>
                </a:effectLst>
                <a:latin typeface="Times New Roman" pitchFamily="18" charset="0"/>
                <a:ea typeface="+mn-ea"/>
                <a:cs typeface="+mn-cs"/>
              </a:rPr>
              <a:t>valid</a:t>
            </a:r>
          </a:p>
          <a:p>
            <a:pPr algn="ctr" defTabSz="685800" eaLnBrk="0" fontAlgn="base" hangingPunct="0">
              <a:spcBef>
                <a:spcPct val="0"/>
              </a:spcBef>
              <a:spcAft>
                <a:spcPct val="0"/>
              </a:spcAft>
              <a:buClrTx/>
              <a:defRPr/>
            </a:pPr>
            <a:r>
              <a:rPr lang="en-US" sz="1500" b="1" kern="1200" dirty="0">
                <a:solidFill>
                  <a:srgbClr val="FAFD00"/>
                </a:solidFill>
                <a:effectLst>
                  <a:outerShdw blurRad="38100" dist="38100" dir="2700000" algn="tl">
                    <a:srgbClr val="000000"/>
                  </a:outerShdw>
                </a:effectLst>
                <a:latin typeface="Times New Roman" pitchFamily="18" charset="0"/>
                <a:ea typeface="+mn-ea"/>
                <a:cs typeface="+mn-cs"/>
              </a:rPr>
              <a:t>graph</a:t>
            </a:r>
          </a:p>
        </p:txBody>
      </p:sp>
      <p:sp>
        <p:nvSpPr>
          <p:cNvPr id="2" name="TextBox 1"/>
          <p:cNvSpPr txBox="1"/>
          <p:nvPr/>
        </p:nvSpPr>
        <p:spPr>
          <a:xfrm>
            <a:off x="2707482" y="3784595"/>
            <a:ext cx="1549796" cy="1015663"/>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1500" i="1" kern="1200" dirty="0">
                <a:solidFill>
                  <a:srgbClr val="FFFFFF"/>
                </a:solidFill>
                <a:latin typeface="Gill Sans MT" panose="020B0502020104020203" pitchFamily="34" charset="0"/>
                <a:ea typeface="+mn-ea"/>
                <a:cs typeface="+mn-cs"/>
              </a:rPr>
              <a:t>Write down the initial and final nodes, and the edges</a:t>
            </a:r>
          </a:p>
        </p:txBody>
      </p:sp>
      <p:sp>
        <p:nvSpPr>
          <p:cNvPr id="6151" name="Text Box 109"/>
          <p:cNvSpPr txBox="1">
            <a:spLocks noChangeArrowheads="1"/>
          </p:cNvSpPr>
          <p:nvPr/>
        </p:nvSpPr>
        <p:spPr bwMode="auto">
          <a:xfrm>
            <a:off x="2707482" y="3582590"/>
            <a:ext cx="1549796" cy="1477328"/>
          </a:xfrm>
          <a:prstGeom prst="rect">
            <a:avLst/>
          </a:prstGeom>
          <a:solidFill>
            <a:schemeClr val="bg1">
              <a:lumMod val="50000"/>
            </a:schemeClr>
          </a:solidFill>
          <a:ln w="12700">
            <a:noFill/>
            <a:miter lim="800000"/>
            <a:headEnd type="none" w="sm" len="sm"/>
            <a:tailEnd type="none" w="sm" len="sm"/>
          </a:ln>
        </p:spPr>
        <p:txBody>
          <a:bodyPr wrap="square">
            <a:spAutoFit/>
          </a:bodyPr>
          <a:lstStyle/>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N</a:t>
            </a:r>
            <a:r>
              <a:rPr lang="en-US" sz="1500" b="1" kern="1200" baseline="-25000" dirty="0">
                <a:solidFill>
                  <a:srgbClr val="FFFFFF"/>
                </a:solidFill>
                <a:latin typeface="Gill Sans MT" pitchFamily="34" charset="0"/>
                <a:ea typeface="+mn-ea"/>
                <a:cs typeface="+mn-cs"/>
              </a:rPr>
              <a:t>0</a:t>
            </a:r>
            <a:r>
              <a:rPr lang="en-US" sz="1500" b="1" kern="1200" dirty="0">
                <a:solidFill>
                  <a:srgbClr val="FFFFFF"/>
                </a:solidFill>
                <a:latin typeface="Gill Sans MT" pitchFamily="34" charset="0"/>
                <a:ea typeface="+mn-ea"/>
                <a:cs typeface="+mn-cs"/>
              </a:rPr>
              <a:t> = { </a:t>
            </a: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 </a:t>
            </a:r>
            <a:r>
              <a:rPr lang="en-US" sz="1500" b="1" kern="1200" dirty="0">
                <a:solidFill>
                  <a:srgbClr val="FFFFFF"/>
                </a:solidFill>
                <a:latin typeface="Gill Sans MT" pitchFamily="34" charset="0"/>
                <a:ea typeface="+mn-ea"/>
                <a:cs typeface="+mn-cs"/>
              </a:rPr>
              <a:t>}</a:t>
            </a:r>
          </a:p>
          <a:p>
            <a:pPr algn="ctr" defTabSz="685800" eaLnBrk="0" fontAlgn="base" hangingPunct="0">
              <a:spcBef>
                <a:spcPct val="50000"/>
              </a:spcBef>
              <a:spcAft>
                <a:spcPct val="0"/>
              </a:spcAft>
              <a:buClrTx/>
              <a:defRPr/>
            </a:pPr>
            <a:r>
              <a:rPr lang="en-US" sz="1500" b="1" kern="1200" dirty="0" err="1">
                <a:solidFill>
                  <a:srgbClr val="FFFFFF"/>
                </a:solidFill>
                <a:latin typeface="Gill Sans MT" pitchFamily="34" charset="0"/>
                <a:ea typeface="+mn-ea"/>
                <a:cs typeface="+mn-cs"/>
              </a:rPr>
              <a:t>N</a:t>
            </a:r>
            <a:r>
              <a:rPr lang="en-US" sz="1500" b="1" kern="1200" baseline="-25000" dirty="0" err="1">
                <a:solidFill>
                  <a:srgbClr val="FFFFFF"/>
                </a:solidFill>
                <a:latin typeface="Gill Sans MT" pitchFamily="34" charset="0"/>
                <a:ea typeface="+mn-ea"/>
                <a:cs typeface="+mn-cs"/>
              </a:rPr>
              <a:t>f</a:t>
            </a:r>
            <a:r>
              <a:rPr lang="en-US" sz="1500" b="1" kern="1200" dirty="0">
                <a:solidFill>
                  <a:srgbClr val="FFFFFF"/>
                </a:solidFill>
                <a:latin typeface="Gill Sans MT" pitchFamily="34" charset="0"/>
                <a:ea typeface="+mn-ea"/>
                <a:cs typeface="+mn-cs"/>
              </a:rPr>
              <a:t> = { </a:t>
            </a: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4</a:t>
            </a:r>
            <a:r>
              <a:rPr lang="en-US" sz="1500" b="1" kern="1200" dirty="0">
                <a:solidFill>
                  <a:srgbClr val="FFFFFF"/>
                </a:solidFill>
                <a:latin typeface="Gill Sans MT" pitchFamily="34" charset="0"/>
                <a:ea typeface="+mn-ea"/>
                <a:cs typeface="+mn-cs"/>
              </a:rPr>
              <a:t> }</a:t>
            </a:r>
          </a:p>
          <a:p>
            <a:pPr algn="ctr" defTabSz="685800" eaLnBrk="0" fontAlgn="base" hangingPunct="0">
              <a:spcBef>
                <a:spcPct val="50000"/>
              </a:spcBef>
              <a:spcAft>
                <a:spcPct val="0"/>
              </a:spcAft>
              <a:buClrTx/>
              <a:defRPr/>
            </a:pPr>
            <a:r>
              <a:rPr lang="en-US" sz="1500" b="1" kern="1200" dirty="0">
                <a:solidFill>
                  <a:srgbClr val="FFFFFF"/>
                </a:solidFill>
                <a:latin typeface="Gill Sans MT" pitchFamily="34" charset="0"/>
                <a:ea typeface="+mn-ea"/>
                <a:cs typeface="+mn-cs"/>
              </a:rPr>
              <a:t>E = { </a:t>
            </a: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(1,2), (1,3), (2,4), (3,4) </a:t>
            </a:r>
            <a:r>
              <a:rPr lang="en-US" sz="1500" b="1" kern="1200" dirty="0">
                <a:solidFill>
                  <a:srgbClr val="FFFFFF"/>
                </a:solidFill>
                <a:latin typeface="Gill Sans MT" pitchFamily="34" charset="0"/>
                <a:ea typeface="+mn-ea"/>
                <a:cs typeface="+mn-cs"/>
              </a:rPr>
              <a:t>}</a:t>
            </a:r>
          </a:p>
        </p:txBody>
      </p:sp>
    </p:spTree>
    <p:extLst>
      <p:ext uri="{BB962C8B-B14F-4D97-AF65-F5344CB8AC3E}">
        <p14:creationId xmlns:p14="http://schemas.microsoft.com/office/powerpoint/2010/main" val="1108899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wipe(up)">
                                      <p:cBhvr>
                                        <p:cTn id="12" dur="1000"/>
                                        <p:tgtEl>
                                          <p:spTgt spid="61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wipe(up)">
                                      <p:cBhvr>
                                        <p:cTn id="17" dur="1000"/>
                                        <p:tgtEl>
                                          <p:spTgt spid="6152"/>
                                        </p:tgtEl>
                                      </p:cBhvr>
                                    </p:animEffect>
                                  </p:childTnLst>
                                </p:cTn>
                              </p:par>
                            </p:childTnLst>
                          </p:cTn>
                        </p:par>
                        <p:par>
                          <p:cTn id="18" fill="hold">
                            <p:stCondLst>
                              <p:cond delay="1000"/>
                            </p:stCondLst>
                            <p:childTnLst>
                              <p:par>
                                <p:cTn id="19" presetID="10" presetClass="entr" presetSubtype="0" fill="hold" grpId="0" nodeType="afterEffect">
                                  <p:stCondLst>
                                    <p:cond delay="50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20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153"/>
                                        </p:tgtEl>
                                        <p:attrNameLst>
                                          <p:attrName>style.visibility</p:attrName>
                                        </p:attrNameLst>
                                      </p:cBhvr>
                                      <p:to>
                                        <p:strVal val="visible"/>
                                      </p:to>
                                    </p:set>
                                    <p:animEffect transition="in" filter="wipe(up)">
                                      <p:cBhvr>
                                        <p:cTn id="26" dur="1000"/>
                                        <p:tgtEl>
                                          <p:spTgt spid="6153"/>
                                        </p:tgtEl>
                                      </p:cBhvr>
                                    </p:animEffect>
                                  </p:childTnLst>
                                </p:cTn>
                              </p:par>
                            </p:childTnLst>
                          </p:cTn>
                        </p:par>
                        <p:par>
                          <p:cTn id="27" fill="hold">
                            <p:stCondLst>
                              <p:cond delay="1000"/>
                            </p:stCondLst>
                            <p:childTnLst>
                              <p:par>
                                <p:cTn id="28" presetID="9" presetClass="entr" presetSubtype="0" fill="hold" grpId="0" nodeType="afterEffect">
                                  <p:stCondLst>
                                    <p:cond delay="500"/>
                                  </p:stCondLst>
                                  <p:childTnLst>
                                    <p:set>
                                      <p:cBhvr>
                                        <p:cTn id="29" dur="1" fill="hold">
                                          <p:stCondLst>
                                            <p:cond delay="0"/>
                                          </p:stCondLst>
                                        </p:cTn>
                                        <p:tgtEl>
                                          <p:spTgt spid="17481"/>
                                        </p:tgtEl>
                                        <p:attrNameLst>
                                          <p:attrName>style.visibility</p:attrName>
                                        </p:attrNameLst>
                                      </p:cBhvr>
                                      <p:to>
                                        <p:strVal val="visible"/>
                                      </p:to>
                                    </p:set>
                                    <p:animEffect transition="in" filter="dissolve">
                                      <p:cBhvr>
                                        <p:cTn id="30" dur="1000"/>
                                        <p:tgtEl>
                                          <p:spTgt spid="17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153" grpId="0" animBg="1"/>
      <p:bldP spid="17481" grpId="0" animBg="1"/>
      <p:bldP spid="2" grpId="0" animBg="1"/>
      <p:bldP spid="615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6)</a:t>
            </a:r>
            <a:endParaRPr lang="en-US" kern="1200" dirty="0">
              <a:solidFill>
                <a:srgbClr val="FFFFFF"/>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45</a:t>
            </a:fld>
            <a:endParaRPr lang="en-US" kern="1200">
              <a:solidFill>
                <a:srgbClr val="FFFFFF"/>
              </a:solidFill>
              <a:latin typeface="Times New Roman" pitchFamily="18" charset="0"/>
              <a:ea typeface="+mn-ea"/>
              <a:cs typeface="+mn-cs"/>
            </a:endParaRPr>
          </a:p>
        </p:txBody>
      </p:sp>
      <p:sp>
        <p:nvSpPr>
          <p:cNvPr id="7" name="TextBox 6"/>
          <p:cNvSpPr txBox="1"/>
          <p:nvPr/>
        </p:nvSpPr>
        <p:spPr>
          <a:xfrm>
            <a:off x="4624562" y="1382281"/>
            <a:ext cx="3010743" cy="3000821"/>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100" kern="1200" dirty="0">
                <a:solidFill>
                  <a:srgbClr val="FFFFFF"/>
                </a:solidFill>
                <a:latin typeface="Gill Sans MT" panose="020B0502020104020203" pitchFamily="34" charset="0"/>
                <a:ea typeface="+mn-ea"/>
                <a:cs typeface="+mn-cs"/>
              </a:rPr>
              <a:t>Answer the following</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How many nodes (N) are in the graph?</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How many edges (E) are in the graph? </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What is the set of initial nodes (N0)? </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What is the set of final nodes (</a:t>
            </a:r>
            <a:r>
              <a:rPr lang="en-US" sz="2100" kern="1200" dirty="0" err="1">
                <a:solidFill>
                  <a:srgbClr val="FFFFFF"/>
                </a:solidFill>
                <a:latin typeface="Gill Sans MT" panose="020B0502020104020203" pitchFamily="34" charset="0"/>
                <a:ea typeface="+mn-ea"/>
                <a:cs typeface="+mn-cs"/>
              </a:rPr>
              <a:t>Nf</a:t>
            </a:r>
            <a:r>
              <a:rPr lang="en-US" sz="2100" kern="1200" dirty="0">
                <a:solidFill>
                  <a:srgbClr val="FFFFFF"/>
                </a:solidFill>
                <a:latin typeface="Gill Sans MT" panose="020B0502020104020203" pitchFamily="34" charset="0"/>
                <a:ea typeface="+mn-ea"/>
                <a:cs typeface="+mn-cs"/>
              </a:rPr>
              <a:t>)? </a:t>
            </a:r>
          </a:p>
        </p:txBody>
      </p:sp>
      <p:sp>
        <p:nvSpPr>
          <p:cNvPr id="3" name="TextBox 2"/>
          <p:cNvSpPr txBox="1"/>
          <p:nvPr/>
        </p:nvSpPr>
        <p:spPr>
          <a:xfrm>
            <a:off x="3003397" y="657022"/>
            <a:ext cx="3155352" cy="507831"/>
          </a:xfrm>
          <a:prstGeom prst="rect">
            <a:avLst/>
          </a:prstGeom>
          <a:noFill/>
        </p:spPr>
        <p:txBody>
          <a:bodyPr wrap="none" rtlCol="0">
            <a:spAutoFit/>
          </a:bodyPr>
          <a:lstStyle/>
          <a:p>
            <a:pPr algn="ctr" defTabSz="685800" eaLnBrk="0" fontAlgn="base" hangingPunct="0">
              <a:spcBef>
                <a:spcPct val="0"/>
              </a:spcBef>
              <a:spcAft>
                <a:spcPct val="0"/>
              </a:spcAft>
              <a:buClrTx/>
              <a:defRPr/>
            </a:pPr>
            <a:r>
              <a:rPr lang="en-US" sz="2700" kern="1200" dirty="0">
                <a:solidFill>
                  <a:srgbClr val="FAFD00"/>
                </a:solidFill>
                <a:latin typeface="Verdana" panose="020B0604030504040204" pitchFamily="34" charset="0"/>
                <a:ea typeface="Verdana" panose="020B0604030504040204" pitchFamily="34" charset="0"/>
                <a:cs typeface="Verdana" panose="020B0604030504040204" pitchFamily="34" charset="0"/>
              </a:rPr>
              <a:t>Graph definitions</a:t>
            </a:r>
          </a:p>
        </p:txBody>
      </p:sp>
      <p:grpSp>
        <p:nvGrpSpPr>
          <p:cNvPr id="30" name="Group 55">
            <a:extLst>
              <a:ext uri="{FF2B5EF4-FFF2-40B4-BE49-F238E27FC236}">
                <a16:creationId xmlns:a16="http://schemas.microsoft.com/office/drawing/2014/main" id="{8288B3D3-DA83-1878-E29F-BAF8ADCBB83C}"/>
              </a:ext>
            </a:extLst>
          </p:cNvPr>
          <p:cNvGrpSpPr>
            <a:grpSpLocks/>
          </p:cNvGrpSpPr>
          <p:nvPr/>
        </p:nvGrpSpPr>
        <p:grpSpPr bwMode="auto">
          <a:xfrm>
            <a:off x="1193180" y="1141774"/>
            <a:ext cx="3356372" cy="2169319"/>
            <a:chOff x="244" y="2197"/>
            <a:chExt cx="2819" cy="1822"/>
          </a:xfrm>
        </p:grpSpPr>
        <p:sp>
          <p:nvSpPr>
            <p:cNvPr id="33" name="Line 15">
              <a:extLst>
                <a:ext uri="{FF2B5EF4-FFF2-40B4-BE49-F238E27FC236}">
                  <a16:creationId xmlns:a16="http://schemas.microsoft.com/office/drawing/2014/main" id="{88D41C10-A635-2BD6-53BD-81DA95168123}"/>
                </a:ext>
              </a:extLst>
            </p:cNvPr>
            <p:cNvSpPr>
              <a:spLocks noChangeShapeType="1"/>
            </p:cNvSpPr>
            <p:nvPr/>
          </p:nvSpPr>
          <p:spPr bwMode="auto">
            <a:xfrm flipH="1">
              <a:off x="463" y="2641"/>
              <a:ext cx="239" cy="40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Line 16">
              <a:extLst>
                <a:ext uri="{FF2B5EF4-FFF2-40B4-BE49-F238E27FC236}">
                  <a16:creationId xmlns:a16="http://schemas.microsoft.com/office/drawing/2014/main" id="{070F56AE-A043-BB71-BFD7-EC8E024C3134}"/>
                </a:ext>
              </a:extLst>
            </p:cNvPr>
            <p:cNvSpPr>
              <a:spLocks noChangeShapeType="1"/>
            </p:cNvSpPr>
            <p:nvPr/>
          </p:nvSpPr>
          <p:spPr bwMode="auto">
            <a:xfrm>
              <a:off x="509" y="3338"/>
              <a:ext cx="222" cy="38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Line 17">
              <a:extLst>
                <a:ext uri="{FF2B5EF4-FFF2-40B4-BE49-F238E27FC236}">
                  <a16:creationId xmlns:a16="http://schemas.microsoft.com/office/drawing/2014/main" id="{AEE40FBE-AC5D-E467-176B-CCECD1C69F84}"/>
                </a:ext>
              </a:extLst>
            </p:cNvPr>
            <p:cNvSpPr>
              <a:spLocks noChangeShapeType="1"/>
            </p:cNvSpPr>
            <p:nvPr/>
          </p:nvSpPr>
          <p:spPr bwMode="auto">
            <a:xfrm flipH="1">
              <a:off x="898" y="3318"/>
              <a:ext cx="229"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Line 18">
              <a:extLst>
                <a:ext uri="{FF2B5EF4-FFF2-40B4-BE49-F238E27FC236}">
                  <a16:creationId xmlns:a16="http://schemas.microsoft.com/office/drawing/2014/main" id="{63AE35AB-1A76-8CAC-688C-6A77D86B4FBE}"/>
                </a:ext>
              </a:extLst>
            </p:cNvPr>
            <p:cNvSpPr>
              <a:spLocks noChangeShapeType="1"/>
            </p:cNvSpPr>
            <p:nvPr/>
          </p:nvSpPr>
          <p:spPr bwMode="auto">
            <a:xfrm>
              <a:off x="939" y="2646"/>
              <a:ext cx="188" cy="43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Line 19">
              <a:extLst>
                <a:ext uri="{FF2B5EF4-FFF2-40B4-BE49-F238E27FC236}">
                  <a16:creationId xmlns:a16="http://schemas.microsoft.com/office/drawing/2014/main" id="{3F374AC6-220D-5ED0-B5A3-FF961CC53D2E}"/>
                </a:ext>
              </a:extLst>
            </p:cNvPr>
            <p:cNvSpPr>
              <a:spLocks noChangeShapeType="1"/>
            </p:cNvSpPr>
            <p:nvPr/>
          </p:nvSpPr>
          <p:spPr bwMode="auto">
            <a:xfrm>
              <a:off x="829" y="2202"/>
              <a:ext cx="0" cy="16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40" name="Group 50">
              <a:extLst>
                <a:ext uri="{FF2B5EF4-FFF2-40B4-BE49-F238E27FC236}">
                  <a16:creationId xmlns:a16="http://schemas.microsoft.com/office/drawing/2014/main" id="{1CBF5928-9E67-20FC-ABE2-A7F750F2CE68}"/>
                </a:ext>
              </a:extLst>
            </p:cNvPr>
            <p:cNvGrpSpPr>
              <a:grpSpLocks/>
            </p:cNvGrpSpPr>
            <p:nvPr/>
          </p:nvGrpSpPr>
          <p:grpSpPr bwMode="auto">
            <a:xfrm>
              <a:off x="654" y="3720"/>
              <a:ext cx="2004" cy="299"/>
              <a:chOff x="654" y="3720"/>
              <a:chExt cx="2004" cy="299"/>
            </a:xfrm>
          </p:grpSpPr>
          <p:grpSp>
            <p:nvGrpSpPr>
              <p:cNvPr id="78" name="Group 42">
                <a:extLst>
                  <a:ext uri="{FF2B5EF4-FFF2-40B4-BE49-F238E27FC236}">
                    <a16:creationId xmlns:a16="http://schemas.microsoft.com/office/drawing/2014/main" id="{43155C6F-2FAE-2707-DF26-40311CFDFEEE}"/>
                  </a:ext>
                </a:extLst>
              </p:cNvPr>
              <p:cNvGrpSpPr>
                <a:grpSpLocks/>
              </p:cNvGrpSpPr>
              <p:nvPr/>
            </p:nvGrpSpPr>
            <p:grpSpPr bwMode="auto">
              <a:xfrm>
                <a:off x="2274" y="3723"/>
                <a:ext cx="384" cy="296"/>
                <a:chOff x="2274" y="3723"/>
                <a:chExt cx="384" cy="296"/>
              </a:xfrm>
            </p:grpSpPr>
            <p:sp>
              <p:nvSpPr>
                <p:cNvPr id="85" name="Oval 5">
                  <a:extLst>
                    <a:ext uri="{FF2B5EF4-FFF2-40B4-BE49-F238E27FC236}">
                      <a16:creationId xmlns:a16="http://schemas.microsoft.com/office/drawing/2014/main" id="{65283C26-2651-1670-625E-F0C0F47FD515}"/>
                    </a:ext>
                  </a:extLst>
                </p:cNvPr>
                <p:cNvSpPr>
                  <a:spLocks noChangeArrowheads="1"/>
                </p:cNvSpPr>
                <p:nvPr/>
              </p:nvSpPr>
              <p:spPr bwMode="auto">
                <a:xfrm>
                  <a:off x="2303" y="3723"/>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Text Box 6">
                  <a:extLst>
                    <a:ext uri="{FF2B5EF4-FFF2-40B4-BE49-F238E27FC236}">
                      <a16:creationId xmlns:a16="http://schemas.microsoft.com/office/drawing/2014/main" id="{C8EACE8A-2BB8-E5E8-D012-30F82038802B}"/>
                    </a:ext>
                  </a:extLst>
                </p:cNvPr>
                <p:cNvSpPr txBox="1">
                  <a:spLocks noChangeArrowheads="1"/>
                </p:cNvSpPr>
                <p:nvPr/>
              </p:nvSpPr>
              <p:spPr bwMode="auto">
                <a:xfrm>
                  <a:off x="2274" y="3736"/>
                  <a:ext cx="384"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10</a:t>
                  </a:r>
                </a:p>
              </p:txBody>
            </p:sp>
          </p:grpSp>
          <p:grpSp>
            <p:nvGrpSpPr>
              <p:cNvPr id="79" name="Group 40">
                <a:extLst>
                  <a:ext uri="{FF2B5EF4-FFF2-40B4-BE49-F238E27FC236}">
                    <a16:creationId xmlns:a16="http://schemas.microsoft.com/office/drawing/2014/main" id="{5F8FB672-6D1A-764C-5593-227BC8ED3405}"/>
                  </a:ext>
                </a:extLst>
              </p:cNvPr>
              <p:cNvGrpSpPr>
                <a:grpSpLocks/>
              </p:cNvGrpSpPr>
              <p:nvPr/>
            </p:nvGrpSpPr>
            <p:grpSpPr bwMode="auto">
              <a:xfrm>
                <a:off x="654" y="3720"/>
                <a:ext cx="350" cy="296"/>
                <a:chOff x="654" y="3720"/>
                <a:chExt cx="350" cy="296"/>
              </a:xfrm>
            </p:grpSpPr>
            <p:sp>
              <p:nvSpPr>
                <p:cNvPr id="83" name="Oval 13">
                  <a:extLst>
                    <a:ext uri="{FF2B5EF4-FFF2-40B4-BE49-F238E27FC236}">
                      <a16:creationId xmlns:a16="http://schemas.microsoft.com/office/drawing/2014/main" id="{450F71F9-18CB-81CE-34F3-CA6DB70DF360}"/>
                    </a:ext>
                  </a:extLst>
                </p:cNvPr>
                <p:cNvSpPr>
                  <a:spLocks noChangeArrowheads="1"/>
                </p:cNvSpPr>
                <p:nvPr/>
              </p:nvSpPr>
              <p:spPr bwMode="auto">
                <a:xfrm>
                  <a:off x="654" y="3720"/>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Text Box 14">
                  <a:extLst>
                    <a:ext uri="{FF2B5EF4-FFF2-40B4-BE49-F238E27FC236}">
                      <a16:creationId xmlns:a16="http://schemas.microsoft.com/office/drawing/2014/main" id="{29B3E4A4-BD58-E624-BEFA-F468912162B6}"/>
                    </a:ext>
                  </a:extLst>
                </p:cNvPr>
                <p:cNvSpPr txBox="1">
                  <a:spLocks noChangeArrowheads="1"/>
                </p:cNvSpPr>
                <p:nvPr/>
              </p:nvSpPr>
              <p:spPr bwMode="auto">
                <a:xfrm>
                  <a:off x="711" y="3733"/>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8</a:t>
                  </a:r>
                </a:p>
              </p:txBody>
            </p:sp>
          </p:grpSp>
          <p:grpSp>
            <p:nvGrpSpPr>
              <p:cNvPr id="80" name="Group 41">
                <a:extLst>
                  <a:ext uri="{FF2B5EF4-FFF2-40B4-BE49-F238E27FC236}">
                    <a16:creationId xmlns:a16="http://schemas.microsoft.com/office/drawing/2014/main" id="{0EF39A60-F4D7-2C72-6F0C-2CD3EB0D21D0}"/>
                  </a:ext>
                </a:extLst>
              </p:cNvPr>
              <p:cNvGrpSpPr>
                <a:grpSpLocks/>
              </p:cNvGrpSpPr>
              <p:nvPr/>
            </p:nvGrpSpPr>
            <p:grpSpPr bwMode="auto">
              <a:xfrm>
                <a:off x="1478" y="3722"/>
                <a:ext cx="350" cy="296"/>
                <a:chOff x="1480" y="3722"/>
                <a:chExt cx="350" cy="296"/>
              </a:xfrm>
            </p:grpSpPr>
            <p:sp>
              <p:nvSpPr>
                <p:cNvPr id="81" name="Oval 24">
                  <a:extLst>
                    <a:ext uri="{FF2B5EF4-FFF2-40B4-BE49-F238E27FC236}">
                      <a16:creationId xmlns:a16="http://schemas.microsoft.com/office/drawing/2014/main" id="{89DA6219-9999-711B-824F-0046399EB6D7}"/>
                    </a:ext>
                  </a:extLst>
                </p:cNvPr>
                <p:cNvSpPr>
                  <a:spLocks noChangeArrowheads="1"/>
                </p:cNvSpPr>
                <p:nvPr/>
              </p:nvSpPr>
              <p:spPr bwMode="auto">
                <a:xfrm>
                  <a:off x="1480" y="3722"/>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2" name="Text Box 25">
                  <a:extLst>
                    <a:ext uri="{FF2B5EF4-FFF2-40B4-BE49-F238E27FC236}">
                      <a16:creationId xmlns:a16="http://schemas.microsoft.com/office/drawing/2014/main" id="{7C0C87AA-442D-6E3A-4584-A06E5ACE5702}"/>
                    </a:ext>
                  </a:extLst>
                </p:cNvPr>
                <p:cNvSpPr txBox="1">
                  <a:spLocks noChangeArrowheads="1"/>
                </p:cNvSpPr>
                <p:nvPr/>
              </p:nvSpPr>
              <p:spPr bwMode="auto">
                <a:xfrm>
                  <a:off x="1537" y="373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9</a:t>
                  </a:r>
                </a:p>
              </p:txBody>
            </p:sp>
          </p:grpSp>
        </p:grpSp>
        <p:sp>
          <p:nvSpPr>
            <p:cNvPr id="41" name="Line 26">
              <a:extLst>
                <a:ext uri="{FF2B5EF4-FFF2-40B4-BE49-F238E27FC236}">
                  <a16:creationId xmlns:a16="http://schemas.microsoft.com/office/drawing/2014/main" id="{96D7A00E-3C88-A166-FEA4-827F20739B9A}"/>
                </a:ext>
              </a:extLst>
            </p:cNvPr>
            <p:cNvSpPr>
              <a:spLocks noChangeShapeType="1"/>
            </p:cNvSpPr>
            <p:nvPr/>
          </p:nvSpPr>
          <p:spPr bwMode="auto">
            <a:xfrm>
              <a:off x="1343" y="3318"/>
              <a:ext cx="236"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Line 27">
              <a:extLst>
                <a:ext uri="{FF2B5EF4-FFF2-40B4-BE49-F238E27FC236}">
                  <a16:creationId xmlns:a16="http://schemas.microsoft.com/office/drawing/2014/main" id="{9E7166D9-9769-1238-C8D4-73B42C6BD440}"/>
                </a:ext>
              </a:extLst>
            </p:cNvPr>
            <p:cNvSpPr>
              <a:spLocks noChangeShapeType="1"/>
            </p:cNvSpPr>
            <p:nvPr/>
          </p:nvSpPr>
          <p:spPr bwMode="auto">
            <a:xfrm flipH="1">
              <a:off x="1734" y="3330"/>
              <a:ext cx="223" cy="409"/>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Line 28">
              <a:extLst>
                <a:ext uri="{FF2B5EF4-FFF2-40B4-BE49-F238E27FC236}">
                  <a16:creationId xmlns:a16="http://schemas.microsoft.com/office/drawing/2014/main" id="{03F36138-AF1D-27B1-F55B-8B2DAA651986}"/>
                </a:ext>
              </a:extLst>
            </p:cNvPr>
            <p:cNvSpPr>
              <a:spLocks noChangeShapeType="1"/>
            </p:cNvSpPr>
            <p:nvPr/>
          </p:nvSpPr>
          <p:spPr bwMode="auto">
            <a:xfrm>
              <a:off x="1768" y="2640"/>
              <a:ext cx="212" cy="440"/>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Line 29">
              <a:extLst>
                <a:ext uri="{FF2B5EF4-FFF2-40B4-BE49-F238E27FC236}">
                  <a16:creationId xmlns:a16="http://schemas.microsoft.com/office/drawing/2014/main" id="{61774022-CEA2-25D1-FDF7-CD738AA69951}"/>
                </a:ext>
              </a:extLst>
            </p:cNvPr>
            <p:cNvSpPr>
              <a:spLocks noChangeShapeType="1"/>
            </p:cNvSpPr>
            <p:nvPr/>
          </p:nvSpPr>
          <p:spPr bwMode="auto">
            <a:xfrm>
              <a:off x="1655" y="2197"/>
              <a:ext cx="0" cy="173"/>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49" name="Group 52">
              <a:extLst>
                <a:ext uri="{FF2B5EF4-FFF2-40B4-BE49-F238E27FC236}">
                  <a16:creationId xmlns:a16="http://schemas.microsoft.com/office/drawing/2014/main" id="{706534A1-85DC-2FA2-197B-B3A5C2DC23BC}"/>
                </a:ext>
              </a:extLst>
            </p:cNvPr>
            <p:cNvGrpSpPr>
              <a:grpSpLocks/>
            </p:cNvGrpSpPr>
            <p:nvPr/>
          </p:nvGrpSpPr>
          <p:grpSpPr bwMode="auto">
            <a:xfrm>
              <a:off x="654" y="2376"/>
              <a:ext cx="1999" cy="299"/>
              <a:chOff x="654" y="2376"/>
              <a:chExt cx="1999" cy="299"/>
            </a:xfrm>
          </p:grpSpPr>
          <p:grpSp>
            <p:nvGrpSpPr>
              <p:cNvPr id="69" name="Group 47">
                <a:extLst>
                  <a:ext uri="{FF2B5EF4-FFF2-40B4-BE49-F238E27FC236}">
                    <a16:creationId xmlns:a16="http://schemas.microsoft.com/office/drawing/2014/main" id="{B328D2A5-E0C7-6F79-974D-FABF1B360674}"/>
                  </a:ext>
                </a:extLst>
              </p:cNvPr>
              <p:cNvGrpSpPr>
                <a:grpSpLocks/>
              </p:cNvGrpSpPr>
              <p:nvPr/>
            </p:nvGrpSpPr>
            <p:grpSpPr bwMode="auto">
              <a:xfrm>
                <a:off x="654" y="2376"/>
                <a:ext cx="350" cy="296"/>
                <a:chOff x="654" y="1844"/>
                <a:chExt cx="350" cy="296"/>
              </a:xfrm>
            </p:grpSpPr>
            <p:sp>
              <p:nvSpPr>
                <p:cNvPr id="76" name="Oval 7">
                  <a:extLst>
                    <a:ext uri="{FF2B5EF4-FFF2-40B4-BE49-F238E27FC236}">
                      <a16:creationId xmlns:a16="http://schemas.microsoft.com/office/drawing/2014/main" id="{354FEC7F-314B-1DE1-EDBA-27276B1A1F71}"/>
                    </a:ext>
                  </a:extLst>
                </p:cNvPr>
                <p:cNvSpPr>
                  <a:spLocks noChangeArrowheads="1"/>
                </p:cNvSpPr>
                <p:nvPr/>
              </p:nvSpPr>
              <p:spPr bwMode="auto">
                <a:xfrm>
                  <a:off x="654" y="184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Text Box 8">
                  <a:extLst>
                    <a:ext uri="{FF2B5EF4-FFF2-40B4-BE49-F238E27FC236}">
                      <a16:creationId xmlns:a16="http://schemas.microsoft.com/office/drawing/2014/main" id="{23FD8857-3D8A-28AB-6E9D-EBF018BC1D3D}"/>
                    </a:ext>
                  </a:extLst>
                </p:cNvPr>
                <p:cNvSpPr txBox="1">
                  <a:spLocks noChangeArrowheads="1"/>
                </p:cNvSpPr>
                <p:nvPr/>
              </p:nvSpPr>
              <p:spPr bwMode="auto">
                <a:xfrm>
                  <a:off x="711" y="1857"/>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a:t>
                  </a:r>
                </a:p>
              </p:txBody>
            </p:sp>
          </p:grpSp>
          <p:grpSp>
            <p:nvGrpSpPr>
              <p:cNvPr id="70" name="Group 48">
                <a:extLst>
                  <a:ext uri="{FF2B5EF4-FFF2-40B4-BE49-F238E27FC236}">
                    <a16:creationId xmlns:a16="http://schemas.microsoft.com/office/drawing/2014/main" id="{AD624AEF-A4D3-682F-AD48-636A8DC58C09}"/>
                  </a:ext>
                </a:extLst>
              </p:cNvPr>
              <p:cNvGrpSpPr>
                <a:grpSpLocks/>
              </p:cNvGrpSpPr>
              <p:nvPr/>
            </p:nvGrpSpPr>
            <p:grpSpPr bwMode="auto">
              <a:xfrm>
                <a:off x="1478" y="2378"/>
                <a:ext cx="350" cy="296"/>
                <a:chOff x="1480" y="1846"/>
                <a:chExt cx="350" cy="296"/>
              </a:xfrm>
            </p:grpSpPr>
            <p:sp>
              <p:nvSpPr>
                <p:cNvPr id="74" name="Oval 20">
                  <a:extLst>
                    <a:ext uri="{FF2B5EF4-FFF2-40B4-BE49-F238E27FC236}">
                      <a16:creationId xmlns:a16="http://schemas.microsoft.com/office/drawing/2014/main" id="{2DFCDD83-C52F-9958-7BF6-2F35CE4C144A}"/>
                    </a:ext>
                  </a:extLst>
                </p:cNvPr>
                <p:cNvSpPr>
                  <a:spLocks noChangeArrowheads="1"/>
                </p:cNvSpPr>
                <p:nvPr/>
              </p:nvSpPr>
              <p:spPr bwMode="auto">
                <a:xfrm>
                  <a:off x="1480" y="1846"/>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5" name="Text Box 21">
                  <a:extLst>
                    <a:ext uri="{FF2B5EF4-FFF2-40B4-BE49-F238E27FC236}">
                      <a16:creationId xmlns:a16="http://schemas.microsoft.com/office/drawing/2014/main" id="{7EB5DEA9-F57E-E541-C31E-C4C9A02AC396}"/>
                    </a:ext>
                  </a:extLst>
                </p:cNvPr>
                <p:cNvSpPr txBox="1">
                  <a:spLocks noChangeArrowheads="1"/>
                </p:cNvSpPr>
                <p:nvPr/>
              </p:nvSpPr>
              <p:spPr bwMode="auto">
                <a:xfrm>
                  <a:off x="1537" y="1859"/>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71" name="Group 49">
                <a:extLst>
                  <a:ext uri="{FF2B5EF4-FFF2-40B4-BE49-F238E27FC236}">
                    <a16:creationId xmlns:a16="http://schemas.microsoft.com/office/drawing/2014/main" id="{3747BFF8-654E-E8C4-1D10-D67A7AC25628}"/>
                  </a:ext>
                </a:extLst>
              </p:cNvPr>
              <p:cNvGrpSpPr>
                <a:grpSpLocks/>
              </p:cNvGrpSpPr>
              <p:nvPr/>
            </p:nvGrpSpPr>
            <p:grpSpPr bwMode="auto">
              <a:xfrm>
                <a:off x="2303" y="2379"/>
                <a:ext cx="350" cy="296"/>
                <a:chOff x="2303" y="1847"/>
                <a:chExt cx="350" cy="296"/>
              </a:xfrm>
            </p:grpSpPr>
            <p:sp>
              <p:nvSpPr>
                <p:cNvPr id="72" name="Oval 30">
                  <a:extLst>
                    <a:ext uri="{FF2B5EF4-FFF2-40B4-BE49-F238E27FC236}">
                      <a16:creationId xmlns:a16="http://schemas.microsoft.com/office/drawing/2014/main" id="{0C3F6D25-F147-8EEB-B768-1E9CA739BB6D}"/>
                    </a:ext>
                  </a:extLst>
                </p:cNvPr>
                <p:cNvSpPr>
                  <a:spLocks noChangeArrowheads="1"/>
                </p:cNvSpPr>
                <p:nvPr/>
              </p:nvSpPr>
              <p:spPr bwMode="auto">
                <a:xfrm>
                  <a:off x="2303" y="184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Text Box 31">
                  <a:extLst>
                    <a:ext uri="{FF2B5EF4-FFF2-40B4-BE49-F238E27FC236}">
                      <a16:creationId xmlns:a16="http://schemas.microsoft.com/office/drawing/2014/main" id="{093C46E9-96D4-BDB7-EB20-9A64B3C02E16}"/>
                    </a:ext>
                  </a:extLst>
                </p:cNvPr>
                <p:cNvSpPr txBox="1">
                  <a:spLocks noChangeArrowheads="1"/>
                </p:cNvSpPr>
                <p:nvPr/>
              </p:nvSpPr>
              <p:spPr bwMode="auto">
                <a:xfrm>
                  <a:off x="2360" y="1860"/>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50" name="Group 51">
              <a:extLst>
                <a:ext uri="{FF2B5EF4-FFF2-40B4-BE49-F238E27FC236}">
                  <a16:creationId xmlns:a16="http://schemas.microsoft.com/office/drawing/2014/main" id="{8373400C-AAA1-7815-0079-E3764557A665}"/>
                </a:ext>
              </a:extLst>
            </p:cNvPr>
            <p:cNvGrpSpPr>
              <a:grpSpLocks/>
            </p:cNvGrpSpPr>
            <p:nvPr/>
          </p:nvGrpSpPr>
          <p:grpSpPr bwMode="auto">
            <a:xfrm>
              <a:off x="244" y="3048"/>
              <a:ext cx="2819" cy="299"/>
              <a:chOff x="244" y="3153"/>
              <a:chExt cx="2819" cy="299"/>
            </a:xfrm>
          </p:grpSpPr>
          <p:grpSp>
            <p:nvGrpSpPr>
              <p:cNvPr id="57" name="Group 45">
                <a:extLst>
                  <a:ext uri="{FF2B5EF4-FFF2-40B4-BE49-F238E27FC236}">
                    <a16:creationId xmlns:a16="http://schemas.microsoft.com/office/drawing/2014/main" id="{D1FC30AD-69AD-DC71-E1C2-9E93D32E0215}"/>
                  </a:ext>
                </a:extLst>
              </p:cNvPr>
              <p:cNvGrpSpPr>
                <a:grpSpLocks/>
              </p:cNvGrpSpPr>
              <p:nvPr/>
            </p:nvGrpSpPr>
            <p:grpSpPr bwMode="auto">
              <a:xfrm>
                <a:off x="1067" y="3153"/>
                <a:ext cx="350" cy="296"/>
                <a:chOff x="1064" y="2782"/>
                <a:chExt cx="350" cy="296"/>
              </a:xfrm>
            </p:grpSpPr>
            <p:sp>
              <p:nvSpPr>
                <p:cNvPr id="67" name="Oval 9">
                  <a:extLst>
                    <a:ext uri="{FF2B5EF4-FFF2-40B4-BE49-F238E27FC236}">
                      <a16:creationId xmlns:a16="http://schemas.microsoft.com/office/drawing/2014/main" id="{98CA6CCA-0893-98C9-576B-E6F12BA7F7A5}"/>
                    </a:ext>
                  </a:extLst>
                </p:cNvPr>
                <p:cNvSpPr>
                  <a:spLocks noChangeArrowheads="1"/>
                </p:cNvSpPr>
                <p:nvPr/>
              </p:nvSpPr>
              <p:spPr bwMode="auto">
                <a:xfrm>
                  <a:off x="106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Text Box 10">
                  <a:extLst>
                    <a:ext uri="{FF2B5EF4-FFF2-40B4-BE49-F238E27FC236}">
                      <a16:creationId xmlns:a16="http://schemas.microsoft.com/office/drawing/2014/main" id="{BA0EE5B9-E2C3-A29E-15D6-75BF6DF4F0E2}"/>
                    </a:ext>
                  </a:extLst>
                </p:cNvPr>
                <p:cNvSpPr txBox="1">
                  <a:spLocks noChangeArrowheads="1"/>
                </p:cNvSpPr>
                <p:nvPr/>
              </p:nvSpPr>
              <p:spPr bwMode="auto">
                <a:xfrm>
                  <a:off x="112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5</a:t>
                  </a:r>
                </a:p>
              </p:txBody>
            </p:sp>
          </p:grpSp>
          <p:grpSp>
            <p:nvGrpSpPr>
              <p:cNvPr id="58" name="Group 46">
                <a:extLst>
                  <a:ext uri="{FF2B5EF4-FFF2-40B4-BE49-F238E27FC236}">
                    <a16:creationId xmlns:a16="http://schemas.microsoft.com/office/drawing/2014/main" id="{1F828C4E-22EC-CF65-EFF7-14685DBE12C5}"/>
                  </a:ext>
                </a:extLst>
              </p:cNvPr>
              <p:cNvGrpSpPr>
                <a:grpSpLocks/>
              </p:cNvGrpSpPr>
              <p:nvPr/>
            </p:nvGrpSpPr>
            <p:grpSpPr bwMode="auto">
              <a:xfrm>
                <a:off x="244" y="3153"/>
                <a:ext cx="350" cy="296"/>
                <a:chOff x="244" y="2782"/>
                <a:chExt cx="350" cy="296"/>
              </a:xfrm>
            </p:grpSpPr>
            <p:sp>
              <p:nvSpPr>
                <p:cNvPr id="65" name="Oval 11">
                  <a:extLst>
                    <a:ext uri="{FF2B5EF4-FFF2-40B4-BE49-F238E27FC236}">
                      <a16:creationId xmlns:a16="http://schemas.microsoft.com/office/drawing/2014/main" id="{4DED02A7-A513-2E92-F54B-5D8C71C73401}"/>
                    </a:ext>
                  </a:extLst>
                </p:cNvPr>
                <p:cNvSpPr>
                  <a:spLocks noChangeArrowheads="1"/>
                </p:cNvSpPr>
                <p:nvPr/>
              </p:nvSpPr>
              <p:spPr bwMode="auto">
                <a:xfrm>
                  <a:off x="24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Text Box 12">
                  <a:extLst>
                    <a:ext uri="{FF2B5EF4-FFF2-40B4-BE49-F238E27FC236}">
                      <a16:creationId xmlns:a16="http://schemas.microsoft.com/office/drawing/2014/main" id="{458B5B56-772A-ADD1-DA64-FBD2B9BC8BC0}"/>
                    </a:ext>
                  </a:extLst>
                </p:cNvPr>
                <p:cNvSpPr txBox="1">
                  <a:spLocks noChangeArrowheads="1"/>
                </p:cNvSpPr>
                <p:nvPr/>
              </p:nvSpPr>
              <p:spPr bwMode="auto">
                <a:xfrm>
                  <a:off x="30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4</a:t>
                  </a:r>
                </a:p>
              </p:txBody>
            </p:sp>
          </p:grpSp>
          <p:grpSp>
            <p:nvGrpSpPr>
              <p:cNvPr id="59" name="Group 44">
                <a:extLst>
                  <a:ext uri="{FF2B5EF4-FFF2-40B4-BE49-F238E27FC236}">
                    <a16:creationId xmlns:a16="http://schemas.microsoft.com/office/drawing/2014/main" id="{3FE09D31-DFBC-8E28-C57F-DE68B5E0D0C9}"/>
                  </a:ext>
                </a:extLst>
              </p:cNvPr>
              <p:cNvGrpSpPr>
                <a:grpSpLocks/>
              </p:cNvGrpSpPr>
              <p:nvPr/>
            </p:nvGrpSpPr>
            <p:grpSpPr bwMode="auto">
              <a:xfrm>
                <a:off x="1890" y="3155"/>
                <a:ext cx="350" cy="296"/>
                <a:chOff x="1890" y="2784"/>
                <a:chExt cx="350" cy="296"/>
              </a:xfrm>
            </p:grpSpPr>
            <p:sp>
              <p:nvSpPr>
                <p:cNvPr id="63" name="Oval 22">
                  <a:extLst>
                    <a:ext uri="{FF2B5EF4-FFF2-40B4-BE49-F238E27FC236}">
                      <a16:creationId xmlns:a16="http://schemas.microsoft.com/office/drawing/2014/main" id="{5F6649B8-DE7E-0E91-656A-5E193CF64071}"/>
                    </a:ext>
                  </a:extLst>
                </p:cNvPr>
                <p:cNvSpPr>
                  <a:spLocks noChangeArrowheads="1"/>
                </p:cNvSpPr>
                <p:nvPr/>
              </p:nvSpPr>
              <p:spPr bwMode="auto">
                <a:xfrm>
                  <a:off x="1890" y="278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dirty="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Text Box 23">
                  <a:extLst>
                    <a:ext uri="{FF2B5EF4-FFF2-40B4-BE49-F238E27FC236}">
                      <a16:creationId xmlns:a16="http://schemas.microsoft.com/office/drawing/2014/main" id="{F0F78189-E533-9660-381D-02A717FA0C3B}"/>
                    </a:ext>
                  </a:extLst>
                </p:cNvPr>
                <p:cNvSpPr txBox="1">
                  <a:spLocks noChangeArrowheads="1"/>
                </p:cNvSpPr>
                <p:nvPr/>
              </p:nvSpPr>
              <p:spPr bwMode="auto">
                <a:xfrm>
                  <a:off x="1947" y="2796"/>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6</a:t>
                  </a:r>
                </a:p>
              </p:txBody>
            </p:sp>
          </p:grpSp>
          <p:grpSp>
            <p:nvGrpSpPr>
              <p:cNvPr id="60" name="Group 43">
                <a:extLst>
                  <a:ext uri="{FF2B5EF4-FFF2-40B4-BE49-F238E27FC236}">
                    <a16:creationId xmlns:a16="http://schemas.microsoft.com/office/drawing/2014/main" id="{691A9EF1-2394-2F31-F955-9A6A2B6B300E}"/>
                  </a:ext>
                </a:extLst>
              </p:cNvPr>
              <p:cNvGrpSpPr>
                <a:grpSpLocks/>
              </p:cNvGrpSpPr>
              <p:nvPr/>
            </p:nvGrpSpPr>
            <p:grpSpPr bwMode="auto">
              <a:xfrm>
                <a:off x="2713" y="3156"/>
                <a:ext cx="350" cy="296"/>
                <a:chOff x="2713" y="2785"/>
                <a:chExt cx="350" cy="296"/>
              </a:xfrm>
            </p:grpSpPr>
            <p:sp>
              <p:nvSpPr>
                <p:cNvPr id="61" name="Oval 32">
                  <a:extLst>
                    <a:ext uri="{FF2B5EF4-FFF2-40B4-BE49-F238E27FC236}">
                      <a16:creationId xmlns:a16="http://schemas.microsoft.com/office/drawing/2014/main" id="{A1E3D19A-8376-7388-7263-FF51496C1309}"/>
                    </a:ext>
                  </a:extLst>
                </p:cNvPr>
                <p:cNvSpPr>
                  <a:spLocks noChangeArrowheads="1"/>
                </p:cNvSpPr>
                <p:nvPr/>
              </p:nvSpPr>
              <p:spPr bwMode="auto">
                <a:xfrm>
                  <a:off x="2713" y="2785"/>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2" name="Text Box 33">
                  <a:extLst>
                    <a:ext uri="{FF2B5EF4-FFF2-40B4-BE49-F238E27FC236}">
                      <a16:creationId xmlns:a16="http://schemas.microsoft.com/office/drawing/2014/main" id="{41540AE2-F94A-98D9-F823-3787C5A3D3F6}"/>
                    </a:ext>
                  </a:extLst>
                </p:cNvPr>
                <p:cNvSpPr txBox="1">
                  <a:spLocks noChangeArrowheads="1"/>
                </p:cNvSpPr>
                <p:nvPr/>
              </p:nvSpPr>
              <p:spPr bwMode="auto">
                <a:xfrm>
                  <a:off x="2770" y="2798"/>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7</a:t>
                  </a:r>
                </a:p>
              </p:txBody>
            </p:sp>
          </p:grpSp>
        </p:grpSp>
        <p:sp>
          <p:nvSpPr>
            <p:cNvPr id="51" name="Line 34">
              <a:extLst>
                <a:ext uri="{FF2B5EF4-FFF2-40B4-BE49-F238E27FC236}">
                  <a16:creationId xmlns:a16="http://schemas.microsoft.com/office/drawing/2014/main" id="{DFF01E71-EB42-F4A7-330C-B3A69BED250B}"/>
                </a:ext>
              </a:extLst>
            </p:cNvPr>
            <p:cNvSpPr>
              <a:spLocks noChangeShapeType="1"/>
            </p:cNvSpPr>
            <p:nvPr/>
          </p:nvSpPr>
          <p:spPr bwMode="auto">
            <a:xfrm flipH="1">
              <a:off x="2142" y="2640"/>
              <a:ext cx="219" cy="42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Line 35">
              <a:extLst>
                <a:ext uri="{FF2B5EF4-FFF2-40B4-BE49-F238E27FC236}">
                  <a16:creationId xmlns:a16="http://schemas.microsoft.com/office/drawing/2014/main" id="{BDC6C6DD-C9CC-175F-67DA-BCA8B380B729}"/>
                </a:ext>
              </a:extLst>
            </p:cNvPr>
            <p:cNvSpPr>
              <a:spLocks noChangeShapeType="1"/>
            </p:cNvSpPr>
            <p:nvPr/>
          </p:nvSpPr>
          <p:spPr bwMode="auto">
            <a:xfrm>
              <a:off x="2181" y="3335"/>
              <a:ext cx="212" cy="39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Line 36">
              <a:extLst>
                <a:ext uri="{FF2B5EF4-FFF2-40B4-BE49-F238E27FC236}">
                  <a16:creationId xmlns:a16="http://schemas.microsoft.com/office/drawing/2014/main" id="{95BFF27B-7B55-BE93-70AA-A5D6344A2A52}"/>
                </a:ext>
              </a:extLst>
            </p:cNvPr>
            <p:cNvSpPr>
              <a:spLocks noChangeShapeType="1"/>
            </p:cNvSpPr>
            <p:nvPr/>
          </p:nvSpPr>
          <p:spPr bwMode="auto">
            <a:xfrm flipH="1">
              <a:off x="2533" y="3302"/>
              <a:ext cx="231"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Line 37">
              <a:extLst>
                <a:ext uri="{FF2B5EF4-FFF2-40B4-BE49-F238E27FC236}">
                  <a16:creationId xmlns:a16="http://schemas.microsoft.com/office/drawing/2014/main" id="{70A92633-1C6D-C860-C1A4-650F84EB35A2}"/>
                </a:ext>
              </a:extLst>
            </p:cNvPr>
            <p:cNvSpPr>
              <a:spLocks noChangeShapeType="1"/>
            </p:cNvSpPr>
            <p:nvPr/>
          </p:nvSpPr>
          <p:spPr bwMode="auto">
            <a:xfrm>
              <a:off x="2589" y="2633"/>
              <a:ext cx="200" cy="45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Line 38">
              <a:extLst>
                <a:ext uri="{FF2B5EF4-FFF2-40B4-BE49-F238E27FC236}">
                  <a16:creationId xmlns:a16="http://schemas.microsoft.com/office/drawing/2014/main" id="{B02DFEC0-9A57-3413-0EB6-42592A51C832}"/>
                </a:ext>
              </a:extLst>
            </p:cNvPr>
            <p:cNvSpPr>
              <a:spLocks noChangeShapeType="1"/>
            </p:cNvSpPr>
            <p:nvPr/>
          </p:nvSpPr>
          <p:spPr bwMode="auto">
            <a:xfrm flipH="1">
              <a:off x="1340" y="2655"/>
              <a:ext cx="208"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Line 39">
              <a:extLst>
                <a:ext uri="{FF2B5EF4-FFF2-40B4-BE49-F238E27FC236}">
                  <a16:creationId xmlns:a16="http://schemas.microsoft.com/office/drawing/2014/main" id="{12CA3C9B-4901-CB5E-5926-0344B38B798D}"/>
                </a:ext>
              </a:extLst>
            </p:cNvPr>
            <p:cNvSpPr>
              <a:spLocks noChangeShapeType="1"/>
            </p:cNvSpPr>
            <p:nvPr/>
          </p:nvSpPr>
          <p:spPr bwMode="auto">
            <a:xfrm>
              <a:off x="2478" y="2232"/>
              <a:ext cx="0" cy="144"/>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1866793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6)</a:t>
            </a:r>
            <a:endParaRPr lang="en-US" kern="1200" dirty="0">
              <a:solidFill>
                <a:srgbClr val="FFFFFF"/>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46</a:t>
            </a:fld>
            <a:endParaRPr lang="en-US" kern="1200">
              <a:solidFill>
                <a:srgbClr val="FFFFFF"/>
              </a:solidFill>
              <a:latin typeface="Times New Roman" pitchFamily="18" charset="0"/>
              <a:ea typeface="+mn-ea"/>
              <a:cs typeface="+mn-cs"/>
            </a:endParaRPr>
          </a:p>
        </p:txBody>
      </p:sp>
      <p:sp>
        <p:nvSpPr>
          <p:cNvPr id="7" name="TextBox 6"/>
          <p:cNvSpPr txBox="1"/>
          <p:nvPr/>
        </p:nvSpPr>
        <p:spPr>
          <a:xfrm>
            <a:off x="4624562" y="1382281"/>
            <a:ext cx="3010743" cy="3000821"/>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100" kern="1200" dirty="0">
                <a:solidFill>
                  <a:srgbClr val="FFFFFF"/>
                </a:solidFill>
                <a:latin typeface="Gill Sans MT" panose="020B0502020104020203" pitchFamily="34" charset="0"/>
                <a:ea typeface="+mn-ea"/>
                <a:cs typeface="+mn-cs"/>
              </a:rPr>
              <a:t>Answer the following</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How many nodes (N) are in the graph?</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How many edges (E) are in the graph? </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What is the set of initial nodes (N0)? </a:t>
            </a:r>
          </a:p>
          <a:p>
            <a:pPr marL="385763" indent="-385763" defTabSz="685800" eaLnBrk="0" fontAlgn="base" hangingPunct="0">
              <a:spcBef>
                <a:spcPct val="0"/>
              </a:spcBef>
              <a:spcAft>
                <a:spcPct val="0"/>
              </a:spcAft>
              <a:buClrTx/>
              <a:buFont typeface="+mj-lt"/>
              <a:buAutoNum type="arabicPeriod"/>
              <a:defRPr/>
            </a:pPr>
            <a:r>
              <a:rPr lang="en-US" sz="2100" kern="1200" dirty="0">
                <a:solidFill>
                  <a:srgbClr val="FFFFFF"/>
                </a:solidFill>
                <a:latin typeface="Gill Sans MT" panose="020B0502020104020203" pitchFamily="34" charset="0"/>
                <a:ea typeface="+mn-ea"/>
                <a:cs typeface="+mn-cs"/>
              </a:rPr>
              <a:t>What is the set of final nodes (</a:t>
            </a:r>
            <a:r>
              <a:rPr lang="en-US" sz="2100" kern="1200" dirty="0" err="1">
                <a:solidFill>
                  <a:srgbClr val="FFFFFF"/>
                </a:solidFill>
                <a:latin typeface="Gill Sans MT" panose="020B0502020104020203" pitchFamily="34" charset="0"/>
                <a:ea typeface="+mn-ea"/>
                <a:cs typeface="+mn-cs"/>
              </a:rPr>
              <a:t>Nf</a:t>
            </a:r>
            <a:r>
              <a:rPr lang="en-US" sz="2100" kern="1200" dirty="0">
                <a:solidFill>
                  <a:srgbClr val="FFFFFF"/>
                </a:solidFill>
                <a:latin typeface="Gill Sans MT" panose="020B0502020104020203" pitchFamily="34" charset="0"/>
                <a:ea typeface="+mn-ea"/>
                <a:cs typeface="+mn-cs"/>
              </a:rPr>
              <a:t>)? </a:t>
            </a:r>
          </a:p>
        </p:txBody>
      </p:sp>
      <p:sp>
        <p:nvSpPr>
          <p:cNvPr id="3" name="TextBox 2"/>
          <p:cNvSpPr txBox="1"/>
          <p:nvPr/>
        </p:nvSpPr>
        <p:spPr>
          <a:xfrm>
            <a:off x="3003397" y="657022"/>
            <a:ext cx="3155352" cy="507831"/>
          </a:xfrm>
          <a:prstGeom prst="rect">
            <a:avLst/>
          </a:prstGeom>
          <a:noFill/>
        </p:spPr>
        <p:txBody>
          <a:bodyPr wrap="none" rtlCol="0">
            <a:spAutoFit/>
          </a:bodyPr>
          <a:lstStyle/>
          <a:p>
            <a:pPr algn="ctr" defTabSz="685800" eaLnBrk="0" fontAlgn="base" hangingPunct="0">
              <a:spcBef>
                <a:spcPct val="0"/>
              </a:spcBef>
              <a:spcAft>
                <a:spcPct val="0"/>
              </a:spcAft>
              <a:buClrTx/>
              <a:defRPr/>
            </a:pPr>
            <a:r>
              <a:rPr lang="en-US" sz="2700" kern="1200" dirty="0">
                <a:solidFill>
                  <a:srgbClr val="FAFD00"/>
                </a:solidFill>
                <a:latin typeface="Verdana" panose="020B0604030504040204" pitchFamily="34" charset="0"/>
                <a:ea typeface="Verdana" panose="020B0604030504040204" pitchFamily="34" charset="0"/>
                <a:cs typeface="Verdana" panose="020B0604030504040204" pitchFamily="34" charset="0"/>
              </a:rPr>
              <a:t>Graph definitions</a:t>
            </a:r>
          </a:p>
        </p:txBody>
      </p:sp>
      <p:grpSp>
        <p:nvGrpSpPr>
          <p:cNvPr id="30" name="Group 55">
            <a:extLst>
              <a:ext uri="{FF2B5EF4-FFF2-40B4-BE49-F238E27FC236}">
                <a16:creationId xmlns:a16="http://schemas.microsoft.com/office/drawing/2014/main" id="{8288B3D3-DA83-1878-E29F-BAF8ADCBB83C}"/>
              </a:ext>
            </a:extLst>
          </p:cNvPr>
          <p:cNvGrpSpPr>
            <a:grpSpLocks/>
          </p:cNvGrpSpPr>
          <p:nvPr/>
        </p:nvGrpSpPr>
        <p:grpSpPr bwMode="auto">
          <a:xfrm>
            <a:off x="1193180" y="1141774"/>
            <a:ext cx="3356372" cy="2169319"/>
            <a:chOff x="244" y="2197"/>
            <a:chExt cx="2819" cy="1822"/>
          </a:xfrm>
        </p:grpSpPr>
        <p:sp>
          <p:nvSpPr>
            <p:cNvPr id="33" name="Line 15">
              <a:extLst>
                <a:ext uri="{FF2B5EF4-FFF2-40B4-BE49-F238E27FC236}">
                  <a16:creationId xmlns:a16="http://schemas.microsoft.com/office/drawing/2014/main" id="{88D41C10-A635-2BD6-53BD-81DA95168123}"/>
                </a:ext>
              </a:extLst>
            </p:cNvPr>
            <p:cNvSpPr>
              <a:spLocks noChangeShapeType="1"/>
            </p:cNvSpPr>
            <p:nvPr/>
          </p:nvSpPr>
          <p:spPr bwMode="auto">
            <a:xfrm flipH="1">
              <a:off x="463" y="2641"/>
              <a:ext cx="239" cy="40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Line 16">
              <a:extLst>
                <a:ext uri="{FF2B5EF4-FFF2-40B4-BE49-F238E27FC236}">
                  <a16:creationId xmlns:a16="http://schemas.microsoft.com/office/drawing/2014/main" id="{070F56AE-A043-BB71-BFD7-EC8E024C3134}"/>
                </a:ext>
              </a:extLst>
            </p:cNvPr>
            <p:cNvSpPr>
              <a:spLocks noChangeShapeType="1"/>
            </p:cNvSpPr>
            <p:nvPr/>
          </p:nvSpPr>
          <p:spPr bwMode="auto">
            <a:xfrm>
              <a:off x="509" y="3338"/>
              <a:ext cx="222" cy="38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Line 17">
              <a:extLst>
                <a:ext uri="{FF2B5EF4-FFF2-40B4-BE49-F238E27FC236}">
                  <a16:creationId xmlns:a16="http://schemas.microsoft.com/office/drawing/2014/main" id="{AEE40FBE-AC5D-E467-176B-CCECD1C69F84}"/>
                </a:ext>
              </a:extLst>
            </p:cNvPr>
            <p:cNvSpPr>
              <a:spLocks noChangeShapeType="1"/>
            </p:cNvSpPr>
            <p:nvPr/>
          </p:nvSpPr>
          <p:spPr bwMode="auto">
            <a:xfrm flipH="1">
              <a:off x="898" y="3318"/>
              <a:ext cx="229"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Line 18">
              <a:extLst>
                <a:ext uri="{FF2B5EF4-FFF2-40B4-BE49-F238E27FC236}">
                  <a16:creationId xmlns:a16="http://schemas.microsoft.com/office/drawing/2014/main" id="{63AE35AB-1A76-8CAC-688C-6A77D86B4FBE}"/>
                </a:ext>
              </a:extLst>
            </p:cNvPr>
            <p:cNvSpPr>
              <a:spLocks noChangeShapeType="1"/>
            </p:cNvSpPr>
            <p:nvPr/>
          </p:nvSpPr>
          <p:spPr bwMode="auto">
            <a:xfrm>
              <a:off x="939" y="2646"/>
              <a:ext cx="188" cy="43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Line 19">
              <a:extLst>
                <a:ext uri="{FF2B5EF4-FFF2-40B4-BE49-F238E27FC236}">
                  <a16:creationId xmlns:a16="http://schemas.microsoft.com/office/drawing/2014/main" id="{3F374AC6-220D-5ED0-B5A3-FF961CC53D2E}"/>
                </a:ext>
              </a:extLst>
            </p:cNvPr>
            <p:cNvSpPr>
              <a:spLocks noChangeShapeType="1"/>
            </p:cNvSpPr>
            <p:nvPr/>
          </p:nvSpPr>
          <p:spPr bwMode="auto">
            <a:xfrm>
              <a:off x="829" y="2202"/>
              <a:ext cx="0" cy="16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40" name="Group 50">
              <a:extLst>
                <a:ext uri="{FF2B5EF4-FFF2-40B4-BE49-F238E27FC236}">
                  <a16:creationId xmlns:a16="http://schemas.microsoft.com/office/drawing/2014/main" id="{1CBF5928-9E67-20FC-ABE2-A7F750F2CE68}"/>
                </a:ext>
              </a:extLst>
            </p:cNvPr>
            <p:cNvGrpSpPr>
              <a:grpSpLocks/>
            </p:cNvGrpSpPr>
            <p:nvPr/>
          </p:nvGrpSpPr>
          <p:grpSpPr bwMode="auto">
            <a:xfrm>
              <a:off x="654" y="3720"/>
              <a:ext cx="2004" cy="299"/>
              <a:chOff x="654" y="3720"/>
              <a:chExt cx="2004" cy="299"/>
            </a:xfrm>
          </p:grpSpPr>
          <p:grpSp>
            <p:nvGrpSpPr>
              <p:cNvPr id="78" name="Group 42">
                <a:extLst>
                  <a:ext uri="{FF2B5EF4-FFF2-40B4-BE49-F238E27FC236}">
                    <a16:creationId xmlns:a16="http://schemas.microsoft.com/office/drawing/2014/main" id="{43155C6F-2FAE-2707-DF26-40311CFDFEEE}"/>
                  </a:ext>
                </a:extLst>
              </p:cNvPr>
              <p:cNvGrpSpPr>
                <a:grpSpLocks/>
              </p:cNvGrpSpPr>
              <p:nvPr/>
            </p:nvGrpSpPr>
            <p:grpSpPr bwMode="auto">
              <a:xfrm>
                <a:off x="2274" y="3723"/>
                <a:ext cx="384" cy="296"/>
                <a:chOff x="2274" y="3723"/>
                <a:chExt cx="384" cy="296"/>
              </a:xfrm>
            </p:grpSpPr>
            <p:sp>
              <p:nvSpPr>
                <p:cNvPr id="85" name="Oval 5">
                  <a:extLst>
                    <a:ext uri="{FF2B5EF4-FFF2-40B4-BE49-F238E27FC236}">
                      <a16:creationId xmlns:a16="http://schemas.microsoft.com/office/drawing/2014/main" id="{65283C26-2651-1670-625E-F0C0F47FD515}"/>
                    </a:ext>
                  </a:extLst>
                </p:cNvPr>
                <p:cNvSpPr>
                  <a:spLocks noChangeArrowheads="1"/>
                </p:cNvSpPr>
                <p:nvPr/>
              </p:nvSpPr>
              <p:spPr bwMode="auto">
                <a:xfrm>
                  <a:off x="2303" y="3723"/>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Text Box 6">
                  <a:extLst>
                    <a:ext uri="{FF2B5EF4-FFF2-40B4-BE49-F238E27FC236}">
                      <a16:creationId xmlns:a16="http://schemas.microsoft.com/office/drawing/2014/main" id="{C8EACE8A-2BB8-E5E8-D012-30F82038802B}"/>
                    </a:ext>
                  </a:extLst>
                </p:cNvPr>
                <p:cNvSpPr txBox="1">
                  <a:spLocks noChangeArrowheads="1"/>
                </p:cNvSpPr>
                <p:nvPr/>
              </p:nvSpPr>
              <p:spPr bwMode="auto">
                <a:xfrm>
                  <a:off x="2274" y="3736"/>
                  <a:ext cx="384"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10</a:t>
                  </a:r>
                </a:p>
              </p:txBody>
            </p:sp>
          </p:grpSp>
          <p:grpSp>
            <p:nvGrpSpPr>
              <p:cNvPr id="79" name="Group 40">
                <a:extLst>
                  <a:ext uri="{FF2B5EF4-FFF2-40B4-BE49-F238E27FC236}">
                    <a16:creationId xmlns:a16="http://schemas.microsoft.com/office/drawing/2014/main" id="{5F8FB672-6D1A-764C-5593-227BC8ED3405}"/>
                  </a:ext>
                </a:extLst>
              </p:cNvPr>
              <p:cNvGrpSpPr>
                <a:grpSpLocks/>
              </p:cNvGrpSpPr>
              <p:nvPr/>
            </p:nvGrpSpPr>
            <p:grpSpPr bwMode="auto">
              <a:xfrm>
                <a:off x="654" y="3720"/>
                <a:ext cx="350" cy="296"/>
                <a:chOff x="654" y="3720"/>
                <a:chExt cx="350" cy="296"/>
              </a:xfrm>
            </p:grpSpPr>
            <p:sp>
              <p:nvSpPr>
                <p:cNvPr id="83" name="Oval 13">
                  <a:extLst>
                    <a:ext uri="{FF2B5EF4-FFF2-40B4-BE49-F238E27FC236}">
                      <a16:creationId xmlns:a16="http://schemas.microsoft.com/office/drawing/2014/main" id="{450F71F9-18CB-81CE-34F3-CA6DB70DF360}"/>
                    </a:ext>
                  </a:extLst>
                </p:cNvPr>
                <p:cNvSpPr>
                  <a:spLocks noChangeArrowheads="1"/>
                </p:cNvSpPr>
                <p:nvPr/>
              </p:nvSpPr>
              <p:spPr bwMode="auto">
                <a:xfrm>
                  <a:off x="654" y="3720"/>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Text Box 14">
                  <a:extLst>
                    <a:ext uri="{FF2B5EF4-FFF2-40B4-BE49-F238E27FC236}">
                      <a16:creationId xmlns:a16="http://schemas.microsoft.com/office/drawing/2014/main" id="{29B3E4A4-BD58-E624-BEFA-F468912162B6}"/>
                    </a:ext>
                  </a:extLst>
                </p:cNvPr>
                <p:cNvSpPr txBox="1">
                  <a:spLocks noChangeArrowheads="1"/>
                </p:cNvSpPr>
                <p:nvPr/>
              </p:nvSpPr>
              <p:spPr bwMode="auto">
                <a:xfrm>
                  <a:off x="711" y="3733"/>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8</a:t>
                  </a:r>
                </a:p>
              </p:txBody>
            </p:sp>
          </p:grpSp>
          <p:grpSp>
            <p:nvGrpSpPr>
              <p:cNvPr id="80" name="Group 41">
                <a:extLst>
                  <a:ext uri="{FF2B5EF4-FFF2-40B4-BE49-F238E27FC236}">
                    <a16:creationId xmlns:a16="http://schemas.microsoft.com/office/drawing/2014/main" id="{0EF39A60-F4D7-2C72-6F0C-2CD3EB0D21D0}"/>
                  </a:ext>
                </a:extLst>
              </p:cNvPr>
              <p:cNvGrpSpPr>
                <a:grpSpLocks/>
              </p:cNvGrpSpPr>
              <p:nvPr/>
            </p:nvGrpSpPr>
            <p:grpSpPr bwMode="auto">
              <a:xfrm>
                <a:off x="1478" y="3722"/>
                <a:ext cx="350" cy="296"/>
                <a:chOff x="1480" y="3722"/>
                <a:chExt cx="350" cy="296"/>
              </a:xfrm>
            </p:grpSpPr>
            <p:sp>
              <p:nvSpPr>
                <p:cNvPr id="81" name="Oval 24">
                  <a:extLst>
                    <a:ext uri="{FF2B5EF4-FFF2-40B4-BE49-F238E27FC236}">
                      <a16:creationId xmlns:a16="http://schemas.microsoft.com/office/drawing/2014/main" id="{89DA6219-9999-711B-824F-0046399EB6D7}"/>
                    </a:ext>
                  </a:extLst>
                </p:cNvPr>
                <p:cNvSpPr>
                  <a:spLocks noChangeArrowheads="1"/>
                </p:cNvSpPr>
                <p:nvPr/>
              </p:nvSpPr>
              <p:spPr bwMode="auto">
                <a:xfrm>
                  <a:off x="1480" y="3722"/>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82" name="Text Box 25">
                  <a:extLst>
                    <a:ext uri="{FF2B5EF4-FFF2-40B4-BE49-F238E27FC236}">
                      <a16:creationId xmlns:a16="http://schemas.microsoft.com/office/drawing/2014/main" id="{7C0C87AA-442D-6E3A-4584-A06E5ACE5702}"/>
                    </a:ext>
                  </a:extLst>
                </p:cNvPr>
                <p:cNvSpPr txBox="1">
                  <a:spLocks noChangeArrowheads="1"/>
                </p:cNvSpPr>
                <p:nvPr/>
              </p:nvSpPr>
              <p:spPr bwMode="auto">
                <a:xfrm>
                  <a:off x="1537" y="373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9</a:t>
                  </a:r>
                </a:p>
              </p:txBody>
            </p:sp>
          </p:grpSp>
        </p:grpSp>
        <p:sp>
          <p:nvSpPr>
            <p:cNvPr id="41" name="Line 26">
              <a:extLst>
                <a:ext uri="{FF2B5EF4-FFF2-40B4-BE49-F238E27FC236}">
                  <a16:creationId xmlns:a16="http://schemas.microsoft.com/office/drawing/2014/main" id="{96D7A00E-3C88-A166-FEA4-827F20739B9A}"/>
                </a:ext>
              </a:extLst>
            </p:cNvPr>
            <p:cNvSpPr>
              <a:spLocks noChangeShapeType="1"/>
            </p:cNvSpPr>
            <p:nvPr/>
          </p:nvSpPr>
          <p:spPr bwMode="auto">
            <a:xfrm>
              <a:off x="1343" y="3318"/>
              <a:ext cx="236"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Line 27">
              <a:extLst>
                <a:ext uri="{FF2B5EF4-FFF2-40B4-BE49-F238E27FC236}">
                  <a16:creationId xmlns:a16="http://schemas.microsoft.com/office/drawing/2014/main" id="{9E7166D9-9769-1238-C8D4-73B42C6BD440}"/>
                </a:ext>
              </a:extLst>
            </p:cNvPr>
            <p:cNvSpPr>
              <a:spLocks noChangeShapeType="1"/>
            </p:cNvSpPr>
            <p:nvPr/>
          </p:nvSpPr>
          <p:spPr bwMode="auto">
            <a:xfrm flipH="1">
              <a:off x="1734" y="3330"/>
              <a:ext cx="223" cy="409"/>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Line 28">
              <a:extLst>
                <a:ext uri="{FF2B5EF4-FFF2-40B4-BE49-F238E27FC236}">
                  <a16:creationId xmlns:a16="http://schemas.microsoft.com/office/drawing/2014/main" id="{03F36138-AF1D-27B1-F55B-8B2DAA651986}"/>
                </a:ext>
              </a:extLst>
            </p:cNvPr>
            <p:cNvSpPr>
              <a:spLocks noChangeShapeType="1"/>
            </p:cNvSpPr>
            <p:nvPr/>
          </p:nvSpPr>
          <p:spPr bwMode="auto">
            <a:xfrm>
              <a:off x="1768" y="2640"/>
              <a:ext cx="212" cy="440"/>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Line 29">
              <a:extLst>
                <a:ext uri="{FF2B5EF4-FFF2-40B4-BE49-F238E27FC236}">
                  <a16:creationId xmlns:a16="http://schemas.microsoft.com/office/drawing/2014/main" id="{61774022-CEA2-25D1-FDF7-CD738AA69951}"/>
                </a:ext>
              </a:extLst>
            </p:cNvPr>
            <p:cNvSpPr>
              <a:spLocks noChangeShapeType="1"/>
            </p:cNvSpPr>
            <p:nvPr/>
          </p:nvSpPr>
          <p:spPr bwMode="auto">
            <a:xfrm>
              <a:off x="1655" y="2197"/>
              <a:ext cx="0" cy="173"/>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49" name="Group 52">
              <a:extLst>
                <a:ext uri="{FF2B5EF4-FFF2-40B4-BE49-F238E27FC236}">
                  <a16:creationId xmlns:a16="http://schemas.microsoft.com/office/drawing/2014/main" id="{706534A1-85DC-2FA2-197B-B3A5C2DC23BC}"/>
                </a:ext>
              </a:extLst>
            </p:cNvPr>
            <p:cNvGrpSpPr>
              <a:grpSpLocks/>
            </p:cNvGrpSpPr>
            <p:nvPr/>
          </p:nvGrpSpPr>
          <p:grpSpPr bwMode="auto">
            <a:xfrm>
              <a:off x="654" y="2376"/>
              <a:ext cx="1999" cy="299"/>
              <a:chOff x="654" y="2376"/>
              <a:chExt cx="1999" cy="299"/>
            </a:xfrm>
          </p:grpSpPr>
          <p:grpSp>
            <p:nvGrpSpPr>
              <p:cNvPr id="69" name="Group 47">
                <a:extLst>
                  <a:ext uri="{FF2B5EF4-FFF2-40B4-BE49-F238E27FC236}">
                    <a16:creationId xmlns:a16="http://schemas.microsoft.com/office/drawing/2014/main" id="{B328D2A5-E0C7-6F79-974D-FABF1B360674}"/>
                  </a:ext>
                </a:extLst>
              </p:cNvPr>
              <p:cNvGrpSpPr>
                <a:grpSpLocks/>
              </p:cNvGrpSpPr>
              <p:nvPr/>
            </p:nvGrpSpPr>
            <p:grpSpPr bwMode="auto">
              <a:xfrm>
                <a:off x="654" y="2376"/>
                <a:ext cx="350" cy="296"/>
                <a:chOff x="654" y="1844"/>
                <a:chExt cx="350" cy="296"/>
              </a:xfrm>
            </p:grpSpPr>
            <p:sp>
              <p:nvSpPr>
                <p:cNvPr id="76" name="Oval 7">
                  <a:extLst>
                    <a:ext uri="{FF2B5EF4-FFF2-40B4-BE49-F238E27FC236}">
                      <a16:creationId xmlns:a16="http://schemas.microsoft.com/office/drawing/2014/main" id="{354FEC7F-314B-1DE1-EDBA-27276B1A1F71}"/>
                    </a:ext>
                  </a:extLst>
                </p:cNvPr>
                <p:cNvSpPr>
                  <a:spLocks noChangeArrowheads="1"/>
                </p:cNvSpPr>
                <p:nvPr/>
              </p:nvSpPr>
              <p:spPr bwMode="auto">
                <a:xfrm>
                  <a:off x="654" y="184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Text Box 8">
                  <a:extLst>
                    <a:ext uri="{FF2B5EF4-FFF2-40B4-BE49-F238E27FC236}">
                      <a16:creationId xmlns:a16="http://schemas.microsoft.com/office/drawing/2014/main" id="{23FD8857-3D8A-28AB-6E9D-EBF018BC1D3D}"/>
                    </a:ext>
                  </a:extLst>
                </p:cNvPr>
                <p:cNvSpPr txBox="1">
                  <a:spLocks noChangeArrowheads="1"/>
                </p:cNvSpPr>
                <p:nvPr/>
              </p:nvSpPr>
              <p:spPr bwMode="auto">
                <a:xfrm>
                  <a:off x="711" y="1857"/>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a:t>
                  </a:r>
                </a:p>
              </p:txBody>
            </p:sp>
          </p:grpSp>
          <p:grpSp>
            <p:nvGrpSpPr>
              <p:cNvPr id="70" name="Group 48">
                <a:extLst>
                  <a:ext uri="{FF2B5EF4-FFF2-40B4-BE49-F238E27FC236}">
                    <a16:creationId xmlns:a16="http://schemas.microsoft.com/office/drawing/2014/main" id="{AD624AEF-A4D3-682F-AD48-636A8DC58C09}"/>
                  </a:ext>
                </a:extLst>
              </p:cNvPr>
              <p:cNvGrpSpPr>
                <a:grpSpLocks/>
              </p:cNvGrpSpPr>
              <p:nvPr/>
            </p:nvGrpSpPr>
            <p:grpSpPr bwMode="auto">
              <a:xfrm>
                <a:off x="1478" y="2378"/>
                <a:ext cx="350" cy="296"/>
                <a:chOff x="1480" y="1846"/>
                <a:chExt cx="350" cy="296"/>
              </a:xfrm>
            </p:grpSpPr>
            <p:sp>
              <p:nvSpPr>
                <p:cNvPr id="74" name="Oval 20">
                  <a:extLst>
                    <a:ext uri="{FF2B5EF4-FFF2-40B4-BE49-F238E27FC236}">
                      <a16:creationId xmlns:a16="http://schemas.microsoft.com/office/drawing/2014/main" id="{2DFCDD83-C52F-9958-7BF6-2F35CE4C144A}"/>
                    </a:ext>
                  </a:extLst>
                </p:cNvPr>
                <p:cNvSpPr>
                  <a:spLocks noChangeArrowheads="1"/>
                </p:cNvSpPr>
                <p:nvPr/>
              </p:nvSpPr>
              <p:spPr bwMode="auto">
                <a:xfrm>
                  <a:off x="1480" y="1846"/>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5" name="Text Box 21">
                  <a:extLst>
                    <a:ext uri="{FF2B5EF4-FFF2-40B4-BE49-F238E27FC236}">
                      <a16:creationId xmlns:a16="http://schemas.microsoft.com/office/drawing/2014/main" id="{7EB5DEA9-F57E-E541-C31E-C4C9A02AC396}"/>
                    </a:ext>
                  </a:extLst>
                </p:cNvPr>
                <p:cNvSpPr txBox="1">
                  <a:spLocks noChangeArrowheads="1"/>
                </p:cNvSpPr>
                <p:nvPr/>
              </p:nvSpPr>
              <p:spPr bwMode="auto">
                <a:xfrm>
                  <a:off x="1537" y="1859"/>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71" name="Group 49">
                <a:extLst>
                  <a:ext uri="{FF2B5EF4-FFF2-40B4-BE49-F238E27FC236}">
                    <a16:creationId xmlns:a16="http://schemas.microsoft.com/office/drawing/2014/main" id="{3747BFF8-654E-E8C4-1D10-D67A7AC25628}"/>
                  </a:ext>
                </a:extLst>
              </p:cNvPr>
              <p:cNvGrpSpPr>
                <a:grpSpLocks/>
              </p:cNvGrpSpPr>
              <p:nvPr/>
            </p:nvGrpSpPr>
            <p:grpSpPr bwMode="auto">
              <a:xfrm>
                <a:off x="2303" y="2379"/>
                <a:ext cx="350" cy="296"/>
                <a:chOff x="2303" y="1847"/>
                <a:chExt cx="350" cy="296"/>
              </a:xfrm>
            </p:grpSpPr>
            <p:sp>
              <p:nvSpPr>
                <p:cNvPr id="72" name="Oval 30">
                  <a:extLst>
                    <a:ext uri="{FF2B5EF4-FFF2-40B4-BE49-F238E27FC236}">
                      <a16:creationId xmlns:a16="http://schemas.microsoft.com/office/drawing/2014/main" id="{0C3F6D25-F147-8EEB-B768-1E9CA739BB6D}"/>
                    </a:ext>
                  </a:extLst>
                </p:cNvPr>
                <p:cNvSpPr>
                  <a:spLocks noChangeArrowheads="1"/>
                </p:cNvSpPr>
                <p:nvPr/>
              </p:nvSpPr>
              <p:spPr bwMode="auto">
                <a:xfrm>
                  <a:off x="2303" y="184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3" name="Text Box 31">
                  <a:extLst>
                    <a:ext uri="{FF2B5EF4-FFF2-40B4-BE49-F238E27FC236}">
                      <a16:creationId xmlns:a16="http://schemas.microsoft.com/office/drawing/2014/main" id="{093C46E9-96D4-BDB7-EB20-9A64B3C02E16}"/>
                    </a:ext>
                  </a:extLst>
                </p:cNvPr>
                <p:cNvSpPr txBox="1">
                  <a:spLocks noChangeArrowheads="1"/>
                </p:cNvSpPr>
                <p:nvPr/>
              </p:nvSpPr>
              <p:spPr bwMode="auto">
                <a:xfrm>
                  <a:off x="2360" y="1860"/>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50" name="Group 51">
              <a:extLst>
                <a:ext uri="{FF2B5EF4-FFF2-40B4-BE49-F238E27FC236}">
                  <a16:creationId xmlns:a16="http://schemas.microsoft.com/office/drawing/2014/main" id="{8373400C-AAA1-7815-0079-E3764557A665}"/>
                </a:ext>
              </a:extLst>
            </p:cNvPr>
            <p:cNvGrpSpPr>
              <a:grpSpLocks/>
            </p:cNvGrpSpPr>
            <p:nvPr/>
          </p:nvGrpSpPr>
          <p:grpSpPr bwMode="auto">
            <a:xfrm>
              <a:off x="244" y="3048"/>
              <a:ext cx="2819" cy="299"/>
              <a:chOff x="244" y="3153"/>
              <a:chExt cx="2819" cy="299"/>
            </a:xfrm>
          </p:grpSpPr>
          <p:grpSp>
            <p:nvGrpSpPr>
              <p:cNvPr id="57" name="Group 45">
                <a:extLst>
                  <a:ext uri="{FF2B5EF4-FFF2-40B4-BE49-F238E27FC236}">
                    <a16:creationId xmlns:a16="http://schemas.microsoft.com/office/drawing/2014/main" id="{D1FC30AD-69AD-DC71-E1C2-9E93D32E0215}"/>
                  </a:ext>
                </a:extLst>
              </p:cNvPr>
              <p:cNvGrpSpPr>
                <a:grpSpLocks/>
              </p:cNvGrpSpPr>
              <p:nvPr/>
            </p:nvGrpSpPr>
            <p:grpSpPr bwMode="auto">
              <a:xfrm>
                <a:off x="1067" y="3153"/>
                <a:ext cx="350" cy="296"/>
                <a:chOff x="1064" y="2782"/>
                <a:chExt cx="350" cy="296"/>
              </a:xfrm>
            </p:grpSpPr>
            <p:sp>
              <p:nvSpPr>
                <p:cNvPr id="67" name="Oval 9">
                  <a:extLst>
                    <a:ext uri="{FF2B5EF4-FFF2-40B4-BE49-F238E27FC236}">
                      <a16:creationId xmlns:a16="http://schemas.microsoft.com/office/drawing/2014/main" id="{98CA6CCA-0893-98C9-576B-E6F12BA7F7A5}"/>
                    </a:ext>
                  </a:extLst>
                </p:cNvPr>
                <p:cNvSpPr>
                  <a:spLocks noChangeArrowheads="1"/>
                </p:cNvSpPr>
                <p:nvPr/>
              </p:nvSpPr>
              <p:spPr bwMode="auto">
                <a:xfrm>
                  <a:off x="106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8" name="Text Box 10">
                  <a:extLst>
                    <a:ext uri="{FF2B5EF4-FFF2-40B4-BE49-F238E27FC236}">
                      <a16:creationId xmlns:a16="http://schemas.microsoft.com/office/drawing/2014/main" id="{BA0EE5B9-E2C3-A29E-15D6-75BF6DF4F0E2}"/>
                    </a:ext>
                  </a:extLst>
                </p:cNvPr>
                <p:cNvSpPr txBox="1">
                  <a:spLocks noChangeArrowheads="1"/>
                </p:cNvSpPr>
                <p:nvPr/>
              </p:nvSpPr>
              <p:spPr bwMode="auto">
                <a:xfrm>
                  <a:off x="112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5</a:t>
                  </a:r>
                </a:p>
              </p:txBody>
            </p:sp>
          </p:grpSp>
          <p:grpSp>
            <p:nvGrpSpPr>
              <p:cNvPr id="58" name="Group 46">
                <a:extLst>
                  <a:ext uri="{FF2B5EF4-FFF2-40B4-BE49-F238E27FC236}">
                    <a16:creationId xmlns:a16="http://schemas.microsoft.com/office/drawing/2014/main" id="{1F828C4E-22EC-CF65-EFF7-14685DBE12C5}"/>
                  </a:ext>
                </a:extLst>
              </p:cNvPr>
              <p:cNvGrpSpPr>
                <a:grpSpLocks/>
              </p:cNvGrpSpPr>
              <p:nvPr/>
            </p:nvGrpSpPr>
            <p:grpSpPr bwMode="auto">
              <a:xfrm>
                <a:off x="244" y="3153"/>
                <a:ext cx="350" cy="296"/>
                <a:chOff x="244" y="2782"/>
                <a:chExt cx="350" cy="296"/>
              </a:xfrm>
            </p:grpSpPr>
            <p:sp>
              <p:nvSpPr>
                <p:cNvPr id="65" name="Oval 11">
                  <a:extLst>
                    <a:ext uri="{FF2B5EF4-FFF2-40B4-BE49-F238E27FC236}">
                      <a16:creationId xmlns:a16="http://schemas.microsoft.com/office/drawing/2014/main" id="{4DED02A7-A513-2E92-F54B-5D8C71C73401}"/>
                    </a:ext>
                  </a:extLst>
                </p:cNvPr>
                <p:cNvSpPr>
                  <a:spLocks noChangeArrowheads="1"/>
                </p:cNvSpPr>
                <p:nvPr/>
              </p:nvSpPr>
              <p:spPr bwMode="auto">
                <a:xfrm>
                  <a:off x="24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Text Box 12">
                  <a:extLst>
                    <a:ext uri="{FF2B5EF4-FFF2-40B4-BE49-F238E27FC236}">
                      <a16:creationId xmlns:a16="http://schemas.microsoft.com/office/drawing/2014/main" id="{458B5B56-772A-ADD1-DA64-FBD2B9BC8BC0}"/>
                    </a:ext>
                  </a:extLst>
                </p:cNvPr>
                <p:cNvSpPr txBox="1">
                  <a:spLocks noChangeArrowheads="1"/>
                </p:cNvSpPr>
                <p:nvPr/>
              </p:nvSpPr>
              <p:spPr bwMode="auto">
                <a:xfrm>
                  <a:off x="30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4</a:t>
                  </a:r>
                </a:p>
              </p:txBody>
            </p:sp>
          </p:grpSp>
          <p:grpSp>
            <p:nvGrpSpPr>
              <p:cNvPr id="59" name="Group 44">
                <a:extLst>
                  <a:ext uri="{FF2B5EF4-FFF2-40B4-BE49-F238E27FC236}">
                    <a16:creationId xmlns:a16="http://schemas.microsoft.com/office/drawing/2014/main" id="{3FE09D31-DFBC-8E28-C57F-DE68B5E0D0C9}"/>
                  </a:ext>
                </a:extLst>
              </p:cNvPr>
              <p:cNvGrpSpPr>
                <a:grpSpLocks/>
              </p:cNvGrpSpPr>
              <p:nvPr/>
            </p:nvGrpSpPr>
            <p:grpSpPr bwMode="auto">
              <a:xfrm>
                <a:off x="1890" y="3155"/>
                <a:ext cx="350" cy="296"/>
                <a:chOff x="1890" y="2784"/>
                <a:chExt cx="350" cy="296"/>
              </a:xfrm>
            </p:grpSpPr>
            <p:sp>
              <p:nvSpPr>
                <p:cNvPr id="63" name="Oval 22">
                  <a:extLst>
                    <a:ext uri="{FF2B5EF4-FFF2-40B4-BE49-F238E27FC236}">
                      <a16:creationId xmlns:a16="http://schemas.microsoft.com/office/drawing/2014/main" id="{5F6649B8-DE7E-0E91-656A-5E193CF64071}"/>
                    </a:ext>
                  </a:extLst>
                </p:cNvPr>
                <p:cNvSpPr>
                  <a:spLocks noChangeArrowheads="1"/>
                </p:cNvSpPr>
                <p:nvPr/>
              </p:nvSpPr>
              <p:spPr bwMode="auto">
                <a:xfrm>
                  <a:off x="1890" y="278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dirty="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Text Box 23">
                  <a:extLst>
                    <a:ext uri="{FF2B5EF4-FFF2-40B4-BE49-F238E27FC236}">
                      <a16:creationId xmlns:a16="http://schemas.microsoft.com/office/drawing/2014/main" id="{F0F78189-E533-9660-381D-02A717FA0C3B}"/>
                    </a:ext>
                  </a:extLst>
                </p:cNvPr>
                <p:cNvSpPr txBox="1">
                  <a:spLocks noChangeArrowheads="1"/>
                </p:cNvSpPr>
                <p:nvPr/>
              </p:nvSpPr>
              <p:spPr bwMode="auto">
                <a:xfrm>
                  <a:off x="1947" y="2796"/>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6</a:t>
                  </a:r>
                </a:p>
              </p:txBody>
            </p:sp>
          </p:grpSp>
          <p:grpSp>
            <p:nvGrpSpPr>
              <p:cNvPr id="60" name="Group 43">
                <a:extLst>
                  <a:ext uri="{FF2B5EF4-FFF2-40B4-BE49-F238E27FC236}">
                    <a16:creationId xmlns:a16="http://schemas.microsoft.com/office/drawing/2014/main" id="{691A9EF1-2394-2F31-F955-9A6A2B6B300E}"/>
                  </a:ext>
                </a:extLst>
              </p:cNvPr>
              <p:cNvGrpSpPr>
                <a:grpSpLocks/>
              </p:cNvGrpSpPr>
              <p:nvPr/>
            </p:nvGrpSpPr>
            <p:grpSpPr bwMode="auto">
              <a:xfrm>
                <a:off x="2713" y="3156"/>
                <a:ext cx="350" cy="296"/>
                <a:chOff x="2713" y="2785"/>
                <a:chExt cx="350" cy="296"/>
              </a:xfrm>
            </p:grpSpPr>
            <p:sp>
              <p:nvSpPr>
                <p:cNvPr id="61" name="Oval 32">
                  <a:extLst>
                    <a:ext uri="{FF2B5EF4-FFF2-40B4-BE49-F238E27FC236}">
                      <a16:creationId xmlns:a16="http://schemas.microsoft.com/office/drawing/2014/main" id="{A1E3D19A-8376-7388-7263-FF51496C1309}"/>
                    </a:ext>
                  </a:extLst>
                </p:cNvPr>
                <p:cNvSpPr>
                  <a:spLocks noChangeArrowheads="1"/>
                </p:cNvSpPr>
                <p:nvPr/>
              </p:nvSpPr>
              <p:spPr bwMode="auto">
                <a:xfrm>
                  <a:off x="2713" y="2785"/>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62" name="Text Box 33">
                  <a:extLst>
                    <a:ext uri="{FF2B5EF4-FFF2-40B4-BE49-F238E27FC236}">
                      <a16:creationId xmlns:a16="http://schemas.microsoft.com/office/drawing/2014/main" id="{41540AE2-F94A-98D9-F823-3787C5A3D3F6}"/>
                    </a:ext>
                  </a:extLst>
                </p:cNvPr>
                <p:cNvSpPr txBox="1">
                  <a:spLocks noChangeArrowheads="1"/>
                </p:cNvSpPr>
                <p:nvPr/>
              </p:nvSpPr>
              <p:spPr bwMode="auto">
                <a:xfrm>
                  <a:off x="2770" y="2798"/>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7</a:t>
                  </a:r>
                </a:p>
              </p:txBody>
            </p:sp>
          </p:grpSp>
        </p:grpSp>
        <p:sp>
          <p:nvSpPr>
            <p:cNvPr id="51" name="Line 34">
              <a:extLst>
                <a:ext uri="{FF2B5EF4-FFF2-40B4-BE49-F238E27FC236}">
                  <a16:creationId xmlns:a16="http://schemas.microsoft.com/office/drawing/2014/main" id="{DFF01E71-EB42-F4A7-330C-B3A69BED250B}"/>
                </a:ext>
              </a:extLst>
            </p:cNvPr>
            <p:cNvSpPr>
              <a:spLocks noChangeShapeType="1"/>
            </p:cNvSpPr>
            <p:nvPr/>
          </p:nvSpPr>
          <p:spPr bwMode="auto">
            <a:xfrm flipH="1">
              <a:off x="2142" y="2640"/>
              <a:ext cx="219" cy="42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Line 35">
              <a:extLst>
                <a:ext uri="{FF2B5EF4-FFF2-40B4-BE49-F238E27FC236}">
                  <a16:creationId xmlns:a16="http://schemas.microsoft.com/office/drawing/2014/main" id="{BDC6C6DD-C9CC-175F-67DA-BCA8B380B729}"/>
                </a:ext>
              </a:extLst>
            </p:cNvPr>
            <p:cNvSpPr>
              <a:spLocks noChangeShapeType="1"/>
            </p:cNvSpPr>
            <p:nvPr/>
          </p:nvSpPr>
          <p:spPr bwMode="auto">
            <a:xfrm>
              <a:off x="2181" y="3335"/>
              <a:ext cx="212" cy="39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Line 36">
              <a:extLst>
                <a:ext uri="{FF2B5EF4-FFF2-40B4-BE49-F238E27FC236}">
                  <a16:creationId xmlns:a16="http://schemas.microsoft.com/office/drawing/2014/main" id="{95BFF27B-7B55-BE93-70AA-A5D6344A2A52}"/>
                </a:ext>
              </a:extLst>
            </p:cNvPr>
            <p:cNvSpPr>
              <a:spLocks noChangeShapeType="1"/>
            </p:cNvSpPr>
            <p:nvPr/>
          </p:nvSpPr>
          <p:spPr bwMode="auto">
            <a:xfrm flipH="1">
              <a:off x="2533" y="3302"/>
              <a:ext cx="231"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Line 37">
              <a:extLst>
                <a:ext uri="{FF2B5EF4-FFF2-40B4-BE49-F238E27FC236}">
                  <a16:creationId xmlns:a16="http://schemas.microsoft.com/office/drawing/2014/main" id="{70A92633-1C6D-C860-C1A4-650F84EB35A2}"/>
                </a:ext>
              </a:extLst>
            </p:cNvPr>
            <p:cNvSpPr>
              <a:spLocks noChangeShapeType="1"/>
            </p:cNvSpPr>
            <p:nvPr/>
          </p:nvSpPr>
          <p:spPr bwMode="auto">
            <a:xfrm>
              <a:off x="2589" y="2633"/>
              <a:ext cx="200" cy="45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5" name="Line 38">
              <a:extLst>
                <a:ext uri="{FF2B5EF4-FFF2-40B4-BE49-F238E27FC236}">
                  <a16:creationId xmlns:a16="http://schemas.microsoft.com/office/drawing/2014/main" id="{B02DFEC0-9A57-3413-0EB6-42592A51C832}"/>
                </a:ext>
              </a:extLst>
            </p:cNvPr>
            <p:cNvSpPr>
              <a:spLocks noChangeShapeType="1"/>
            </p:cNvSpPr>
            <p:nvPr/>
          </p:nvSpPr>
          <p:spPr bwMode="auto">
            <a:xfrm flipH="1">
              <a:off x="1340" y="2655"/>
              <a:ext cx="208"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Line 39">
              <a:extLst>
                <a:ext uri="{FF2B5EF4-FFF2-40B4-BE49-F238E27FC236}">
                  <a16:creationId xmlns:a16="http://schemas.microsoft.com/office/drawing/2014/main" id="{12CA3C9B-4901-CB5E-5926-0344B38B798D}"/>
                </a:ext>
              </a:extLst>
            </p:cNvPr>
            <p:cNvSpPr>
              <a:spLocks noChangeShapeType="1"/>
            </p:cNvSpPr>
            <p:nvPr/>
          </p:nvSpPr>
          <p:spPr bwMode="auto">
            <a:xfrm>
              <a:off x="2478" y="2232"/>
              <a:ext cx="0" cy="144"/>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9" name="TextBox 8">
            <a:extLst>
              <a:ext uri="{FF2B5EF4-FFF2-40B4-BE49-F238E27FC236}">
                <a16:creationId xmlns:a16="http://schemas.microsoft.com/office/drawing/2014/main" id="{8817EDBE-391E-E42C-DEC8-4C59BD24D6E0}"/>
              </a:ext>
            </a:extLst>
          </p:cNvPr>
          <p:cNvSpPr txBox="1"/>
          <p:nvPr/>
        </p:nvSpPr>
        <p:spPr>
          <a:xfrm>
            <a:off x="112943" y="3409915"/>
            <a:ext cx="4577442"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solidFill>
                  <a:schemeClr val="tx1"/>
                </a:solidFill>
                <a:effectLst/>
                <a:latin typeface="CMMI10"/>
              </a:rPr>
              <a:t>1. N </a:t>
            </a:r>
            <a:r>
              <a:rPr lang="en-US" sz="1800" dirty="0">
                <a:solidFill>
                  <a:schemeClr val="tx1"/>
                </a:solidFill>
                <a:effectLst/>
                <a:latin typeface="CMR10"/>
              </a:rPr>
              <a:t>= </a:t>
            </a:r>
            <a:r>
              <a:rPr lang="en-US" sz="1800" dirty="0">
                <a:solidFill>
                  <a:schemeClr val="tx1"/>
                </a:solidFill>
                <a:effectLst/>
                <a:latin typeface="CMSY10"/>
              </a:rPr>
              <a:t>{</a:t>
            </a:r>
            <a:r>
              <a:rPr lang="en-US" sz="1800" dirty="0">
                <a:solidFill>
                  <a:schemeClr val="tx1"/>
                </a:solidFill>
                <a:effectLst/>
                <a:latin typeface="CMR10"/>
              </a:rPr>
              <a:t>1</a:t>
            </a:r>
            <a:r>
              <a:rPr lang="en-US" sz="1800" dirty="0">
                <a:solidFill>
                  <a:schemeClr val="tx1"/>
                </a:solidFill>
                <a:effectLst/>
                <a:latin typeface="CMMI10"/>
              </a:rPr>
              <a:t>, </a:t>
            </a:r>
            <a:r>
              <a:rPr lang="en-US" sz="1800" dirty="0">
                <a:solidFill>
                  <a:schemeClr val="tx1"/>
                </a:solidFill>
                <a:effectLst/>
                <a:latin typeface="CMR10"/>
              </a:rPr>
              <a:t>2</a:t>
            </a:r>
            <a:r>
              <a:rPr lang="en-US" sz="1800" dirty="0">
                <a:solidFill>
                  <a:schemeClr val="tx1"/>
                </a:solidFill>
                <a:effectLst/>
                <a:latin typeface="CMMI10"/>
              </a:rPr>
              <a:t>, </a:t>
            </a:r>
            <a:r>
              <a:rPr lang="en-US" sz="1800" dirty="0">
                <a:solidFill>
                  <a:schemeClr val="tx1"/>
                </a:solidFill>
                <a:effectLst/>
                <a:latin typeface="CMR10"/>
              </a:rPr>
              <a:t>3</a:t>
            </a:r>
            <a:r>
              <a:rPr lang="en-US" sz="1800" dirty="0">
                <a:solidFill>
                  <a:schemeClr val="tx1"/>
                </a:solidFill>
                <a:effectLst/>
                <a:latin typeface="CMMI10"/>
              </a:rPr>
              <a:t>, </a:t>
            </a:r>
            <a:r>
              <a:rPr lang="en-US" sz="1800" dirty="0">
                <a:solidFill>
                  <a:schemeClr val="tx1"/>
                </a:solidFill>
                <a:effectLst/>
                <a:latin typeface="CMR10"/>
              </a:rPr>
              <a:t>4</a:t>
            </a:r>
            <a:r>
              <a:rPr lang="en-US" sz="1800" dirty="0">
                <a:solidFill>
                  <a:schemeClr val="tx1"/>
                </a:solidFill>
                <a:effectLst/>
                <a:latin typeface="CMMI10"/>
              </a:rPr>
              <a:t>, </a:t>
            </a:r>
            <a:r>
              <a:rPr lang="en-US" sz="1800" dirty="0">
                <a:solidFill>
                  <a:schemeClr val="tx1"/>
                </a:solidFill>
                <a:effectLst/>
                <a:latin typeface="CMR10"/>
              </a:rPr>
              <a:t>5</a:t>
            </a:r>
            <a:r>
              <a:rPr lang="en-US" sz="1800" dirty="0">
                <a:solidFill>
                  <a:schemeClr val="tx1"/>
                </a:solidFill>
                <a:effectLst/>
                <a:latin typeface="CMMI10"/>
              </a:rPr>
              <a:t>, </a:t>
            </a:r>
            <a:r>
              <a:rPr lang="en-US" sz="1800" dirty="0">
                <a:solidFill>
                  <a:schemeClr val="tx1"/>
                </a:solidFill>
                <a:effectLst/>
                <a:latin typeface="CMR10"/>
              </a:rPr>
              <a:t>6</a:t>
            </a:r>
            <a:r>
              <a:rPr lang="en-US" sz="1800" dirty="0">
                <a:solidFill>
                  <a:schemeClr val="tx1"/>
                </a:solidFill>
                <a:effectLst/>
                <a:latin typeface="CMMI10"/>
              </a:rPr>
              <a:t>, </a:t>
            </a:r>
            <a:r>
              <a:rPr lang="en-US" sz="1800" dirty="0">
                <a:solidFill>
                  <a:schemeClr val="tx1"/>
                </a:solidFill>
                <a:effectLst/>
                <a:latin typeface="CMR10"/>
              </a:rPr>
              <a:t>7</a:t>
            </a:r>
            <a:r>
              <a:rPr lang="en-US" sz="1800" dirty="0">
                <a:solidFill>
                  <a:schemeClr val="tx1"/>
                </a:solidFill>
                <a:effectLst/>
                <a:latin typeface="CMMI10"/>
              </a:rPr>
              <a:t>, </a:t>
            </a:r>
            <a:r>
              <a:rPr lang="en-US" sz="1800" dirty="0">
                <a:solidFill>
                  <a:schemeClr val="tx1"/>
                </a:solidFill>
                <a:effectLst/>
                <a:latin typeface="CMR10"/>
              </a:rPr>
              <a:t>8</a:t>
            </a:r>
            <a:r>
              <a:rPr lang="en-US" sz="1800" dirty="0">
                <a:solidFill>
                  <a:schemeClr val="tx1"/>
                </a:solidFill>
                <a:effectLst/>
                <a:latin typeface="CMMI10"/>
              </a:rPr>
              <a:t>, </a:t>
            </a:r>
            <a:r>
              <a:rPr lang="en-US" sz="1800" dirty="0">
                <a:solidFill>
                  <a:schemeClr val="tx1"/>
                </a:solidFill>
                <a:effectLst/>
                <a:latin typeface="CMR10"/>
              </a:rPr>
              <a:t>9</a:t>
            </a:r>
            <a:r>
              <a:rPr lang="en-US" sz="1800" dirty="0">
                <a:solidFill>
                  <a:schemeClr val="tx1"/>
                </a:solidFill>
                <a:effectLst/>
                <a:latin typeface="CMMI10"/>
              </a:rPr>
              <a:t>, </a:t>
            </a:r>
            <a:r>
              <a:rPr lang="en-US" sz="1800" dirty="0">
                <a:solidFill>
                  <a:schemeClr val="tx1"/>
                </a:solidFill>
                <a:effectLst/>
                <a:latin typeface="CMR10"/>
              </a:rPr>
              <a:t>10</a:t>
            </a:r>
            <a:r>
              <a:rPr lang="en-US" sz="1800" dirty="0">
                <a:solidFill>
                  <a:schemeClr val="tx1"/>
                </a:solidFill>
                <a:effectLst/>
                <a:latin typeface="CMSY10"/>
              </a:rPr>
              <a:t>}</a:t>
            </a:r>
            <a:br>
              <a:rPr lang="en-US" sz="1800" dirty="0">
                <a:solidFill>
                  <a:schemeClr val="tx1"/>
                </a:solidFill>
                <a:effectLst/>
                <a:latin typeface="CMSY10"/>
              </a:rPr>
            </a:br>
            <a:r>
              <a:rPr lang="en-US" sz="1800" dirty="0">
                <a:solidFill>
                  <a:schemeClr val="tx1"/>
                </a:solidFill>
                <a:effectLst/>
                <a:latin typeface="CMSY10"/>
              </a:rPr>
              <a:t>2</a:t>
            </a:r>
            <a:r>
              <a:rPr lang="en-US" sz="1800" dirty="0">
                <a:solidFill>
                  <a:schemeClr val="tx1"/>
                </a:solidFill>
                <a:latin typeface="CMSY10"/>
              </a:rPr>
              <a:t>. </a:t>
            </a:r>
            <a:r>
              <a:rPr lang="en-US" sz="1800" dirty="0">
                <a:solidFill>
                  <a:schemeClr val="tx1"/>
                </a:solidFill>
                <a:effectLst/>
                <a:latin typeface="CMMI10"/>
              </a:rPr>
              <a:t>E </a:t>
            </a:r>
            <a:r>
              <a:rPr lang="en-US" sz="1800" dirty="0">
                <a:solidFill>
                  <a:schemeClr val="tx1"/>
                </a:solidFill>
                <a:effectLst/>
                <a:latin typeface="CMR10"/>
              </a:rPr>
              <a:t>= </a:t>
            </a:r>
            <a:r>
              <a:rPr lang="en-US" sz="1800" dirty="0">
                <a:solidFill>
                  <a:schemeClr val="tx1"/>
                </a:solidFill>
                <a:effectLst/>
                <a:latin typeface="CMSY10"/>
              </a:rPr>
              <a:t>{</a:t>
            </a:r>
            <a:r>
              <a:rPr lang="en-US" sz="1800" dirty="0">
                <a:solidFill>
                  <a:schemeClr val="tx1"/>
                </a:solidFill>
                <a:effectLst/>
                <a:latin typeface="CMR10"/>
              </a:rPr>
              <a:t>(1</a:t>
            </a:r>
            <a:r>
              <a:rPr lang="en-US" sz="1800" dirty="0">
                <a:solidFill>
                  <a:schemeClr val="tx1"/>
                </a:solidFill>
                <a:effectLst/>
                <a:latin typeface="CMMI10"/>
              </a:rPr>
              <a:t>, </a:t>
            </a:r>
            <a:r>
              <a:rPr lang="en-US" sz="1800" dirty="0">
                <a:solidFill>
                  <a:schemeClr val="tx1"/>
                </a:solidFill>
                <a:effectLst/>
                <a:latin typeface="CMR10"/>
              </a:rPr>
              <a:t>4)</a:t>
            </a:r>
            <a:r>
              <a:rPr lang="en-US" sz="1800" dirty="0">
                <a:solidFill>
                  <a:schemeClr val="tx1"/>
                </a:solidFill>
                <a:effectLst/>
                <a:latin typeface="CMMI10"/>
              </a:rPr>
              <a:t>,</a:t>
            </a:r>
            <a:r>
              <a:rPr lang="en-US" sz="1800" dirty="0">
                <a:solidFill>
                  <a:schemeClr val="tx1"/>
                </a:solidFill>
                <a:effectLst/>
                <a:latin typeface="CMR10"/>
              </a:rPr>
              <a:t>(1</a:t>
            </a:r>
            <a:r>
              <a:rPr lang="en-US" sz="1800" dirty="0">
                <a:solidFill>
                  <a:schemeClr val="tx1"/>
                </a:solidFill>
                <a:effectLst/>
                <a:latin typeface="CMMI10"/>
              </a:rPr>
              <a:t>, </a:t>
            </a:r>
            <a:r>
              <a:rPr lang="en-US" sz="1800" dirty="0">
                <a:solidFill>
                  <a:schemeClr val="tx1"/>
                </a:solidFill>
                <a:effectLst/>
                <a:latin typeface="CMR10"/>
              </a:rPr>
              <a:t>5)</a:t>
            </a:r>
            <a:r>
              <a:rPr lang="en-US" sz="1800" dirty="0">
                <a:solidFill>
                  <a:schemeClr val="tx1"/>
                </a:solidFill>
                <a:effectLst/>
                <a:latin typeface="CMMI10"/>
              </a:rPr>
              <a:t>,</a:t>
            </a:r>
            <a:r>
              <a:rPr lang="en-US" sz="1800" dirty="0">
                <a:solidFill>
                  <a:schemeClr val="tx1"/>
                </a:solidFill>
                <a:effectLst/>
                <a:latin typeface="CMR10"/>
              </a:rPr>
              <a:t>(2</a:t>
            </a:r>
            <a:r>
              <a:rPr lang="en-US" sz="1800" dirty="0">
                <a:solidFill>
                  <a:schemeClr val="tx1"/>
                </a:solidFill>
                <a:effectLst/>
                <a:latin typeface="CMMI10"/>
              </a:rPr>
              <a:t>, </a:t>
            </a:r>
            <a:r>
              <a:rPr lang="en-US" sz="1800" dirty="0">
                <a:solidFill>
                  <a:schemeClr val="tx1"/>
                </a:solidFill>
                <a:effectLst/>
                <a:latin typeface="CMR10"/>
              </a:rPr>
              <a:t>5)</a:t>
            </a:r>
            <a:r>
              <a:rPr lang="en-US" sz="1800" dirty="0">
                <a:solidFill>
                  <a:schemeClr val="tx1"/>
                </a:solidFill>
                <a:effectLst/>
                <a:latin typeface="CMMI10"/>
              </a:rPr>
              <a:t>,</a:t>
            </a:r>
            <a:r>
              <a:rPr lang="en-US" sz="1800" dirty="0">
                <a:solidFill>
                  <a:schemeClr val="tx1"/>
                </a:solidFill>
                <a:effectLst/>
                <a:latin typeface="CMR10"/>
              </a:rPr>
              <a:t>(3</a:t>
            </a:r>
            <a:r>
              <a:rPr lang="en-US" sz="1800" dirty="0">
                <a:solidFill>
                  <a:schemeClr val="tx1"/>
                </a:solidFill>
                <a:effectLst/>
                <a:latin typeface="CMMI10"/>
              </a:rPr>
              <a:t>, </a:t>
            </a:r>
            <a:r>
              <a:rPr lang="en-US" sz="1800" dirty="0">
                <a:solidFill>
                  <a:schemeClr val="tx1"/>
                </a:solidFill>
                <a:effectLst/>
                <a:latin typeface="CMR10"/>
              </a:rPr>
              <a:t>6)</a:t>
            </a:r>
            <a:r>
              <a:rPr lang="en-US" sz="1800" dirty="0">
                <a:solidFill>
                  <a:schemeClr val="tx1"/>
                </a:solidFill>
                <a:effectLst/>
                <a:latin typeface="CMMI10"/>
              </a:rPr>
              <a:t>,</a:t>
            </a:r>
            <a:r>
              <a:rPr lang="en-US" sz="1800" dirty="0">
                <a:solidFill>
                  <a:schemeClr val="tx1"/>
                </a:solidFill>
                <a:effectLst/>
                <a:latin typeface="CMR10"/>
              </a:rPr>
              <a:t>(3</a:t>
            </a:r>
            <a:r>
              <a:rPr lang="en-US" sz="1800" dirty="0">
                <a:solidFill>
                  <a:schemeClr val="tx1"/>
                </a:solidFill>
                <a:effectLst/>
                <a:latin typeface="CMMI10"/>
              </a:rPr>
              <a:t>, </a:t>
            </a:r>
            <a:r>
              <a:rPr lang="en-US" sz="1800" dirty="0">
                <a:solidFill>
                  <a:schemeClr val="tx1"/>
                </a:solidFill>
                <a:effectLst/>
                <a:latin typeface="CMR10"/>
              </a:rPr>
              <a:t>7)</a:t>
            </a:r>
            <a:r>
              <a:rPr lang="en-US" sz="1800" dirty="0">
                <a:solidFill>
                  <a:schemeClr val="tx1"/>
                </a:solidFill>
                <a:effectLst/>
                <a:latin typeface="CMMI10"/>
              </a:rPr>
              <a:t>,</a:t>
            </a:r>
            <a:r>
              <a:rPr lang="en-US" sz="1800" dirty="0">
                <a:solidFill>
                  <a:schemeClr val="tx1"/>
                </a:solidFill>
                <a:effectLst/>
                <a:latin typeface="CMR10"/>
              </a:rPr>
              <a:t>(4</a:t>
            </a:r>
            <a:r>
              <a:rPr lang="en-US" sz="1800" dirty="0">
                <a:solidFill>
                  <a:schemeClr val="tx1"/>
                </a:solidFill>
                <a:effectLst/>
                <a:latin typeface="CMMI10"/>
              </a:rPr>
              <a:t>, </a:t>
            </a:r>
            <a:r>
              <a:rPr lang="en-US" sz="1800" dirty="0">
                <a:solidFill>
                  <a:schemeClr val="tx1"/>
                </a:solidFill>
                <a:effectLst/>
                <a:latin typeface="CMR10"/>
              </a:rPr>
              <a:t>8)</a:t>
            </a:r>
            <a:r>
              <a:rPr lang="en-US" sz="1800" dirty="0">
                <a:solidFill>
                  <a:schemeClr val="tx1"/>
                </a:solidFill>
                <a:effectLst/>
                <a:latin typeface="CMMI10"/>
              </a:rPr>
              <a:t>,</a:t>
            </a:r>
            <a:r>
              <a:rPr lang="en-US" sz="1800" dirty="0">
                <a:solidFill>
                  <a:schemeClr val="tx1"/>
                </a:solidFill>
                <a:effectLst/>
                <a:latin typeface="CMR10"/>
              </a:rPr>
              <a:t>(5</a:t>
            </a:r>
            <a:r>
              <a:rPr lang="en-US" sz="1800" dirty="0">
                <a:solidFill>
                  <a:schemeClr val="tx1"/>
                </a:solidFill>
                <a:effectLst/>
                <a:latin typeface="CMMI10"/>
              </a:rPr>
              <a:t>, </a:t>
            </a:r>
            <a:r>
              <a:rPr lang="en-US" sz="1800" dirty="0">
                <a:solidFill>
                  <a:schemeClr val="tx1"/>
                </a:solidFill>
                <a:effectLst/>
                <a:latin typeface="CMR10"/>
              </a:rPr>
              <a:t>8)</a:t>
            </a:r>
            <a:r>
              <a:rPr lang="en-US" sz="1800" dirty="0">
                <a:solidFill>
                  <a:schemeClr val="tx1"/>
                </a:solidFill>
                <a:effectLst/>
                <a:latin typeface="CMMI10"/>
              </a:rPr>
              <a:t>,</a:t>
            </a:r>
            <a:r>
              <a:rPr lang="en-US" sz="1800" dirty="0">
                <a:solidFill>
                  <a:schemeClr val="tx1"/>
                </a:solidFill>
                <a:effectLst/>
                <a:latin typeface="CMR10"/>
              </a:rPr>
              <a:t>(5</a:t>
            </a:r>
            <a:r>
              <a:rPr lang="en-US" sz="1800" dirty="0">
                <a:solidFill>
                  <a:schemeClr val="tx1"/>
                </a:solidFill>
                <a:effectLst/>
                <a:latin typeface="CMMI10"/>
              </a:rPr>
              <a:t>, </a:t>
            </a:r>
            <a:r>
              <a:rPr lang="en-US" sz="1800" dirty="0">
                <a:solidFill>
                  <a:schemeClr val="tx1"/>
                </a:solidFill>
                <a:effectLst/>
                <a:latin typeface="CMR10"/>
              </a:rPr>
              <a:t>9)</a:t>
            </a:r>
            <a:r>
              <a:rPr lang="en-US" sz="1800" dirty="0">
                <a:solidFill>
                  <a:schemeClr val="tx1"/>
                </a:solidFill>
                <a:effectLst/>
                <a:latin typeface="CMMI10"/>
              </a:rPr>
              <a:t>, </a:t>
            </a:r>
            <a:r>
              <a:rPr lang="en-US" sz="1800" dirty="0">
                <a:solidFill>
                  <a:schemeClr val="tx1"/>
                </a:solidFill>
                <a:effectLst/>
                <a:latin typeface="CMR10"/>
              </a:rPr>
              <a:t>(6</a:t>
            </a:r>
            <a:r>
              <a:rPr lang="en-US" sz="1800" dirty="0">
                <a:solidFill>
                  <a:schemeClr val="tx1"/>
                </a:solidFill>
                <a:effectLst/>
                <a:latin typeface="CMMI10"/>
              </a:rPr>
              <a:t>, </a:t>
            </a:r>
            <a:r>
              <a:rPr lang="en-US" sz="1800" dirty="0">
                <a:solidFill>
                  <a:schemeClr val="tx1"/>
                </a:solidFill>
                <a:effectLst/>
                <a:latin typeface="CMR10"/>
              </a:rPr>
              <a:t>2)</a:t>
            </a:r>
            <a:r>
              <a:rPr lang="en-US" sz="1800" dirty="0">
                <a:solidFill>
                  <a:schemeClr val="tx1"/>
                </a:solidFill>
                <a:effectLst/>
                <a:latin typeface="CMMI10"/>
              </a:rPr>
              <a:t>,</a:t>
            </a:r>
            <a:r>
              <a:rPr lang="en-US" sz="1800" dirty="0">
                <a:solidFill>
                  <a:schemeClr val="tx1"/>
                </a:solidFill>
                <a:effectLst/>
                <a:latin typeface="CMR10"/>
              </a:rPr>
              <a:t>(6</a:t>
            </a:r>
            <a:r>
              <a:rPr lang="en-US" sz="1800" dirty="0">
                <a:solidFill>
                  <a:schemeClr val="tx1"/>
                </a:solidFill>
                <a:effectLst/>
                <a:latin typeface="CMMI10"/>
              </a:rPr>
              <a:t>, </a:t>
            </a:r>
            <a:r>
              <a:rPr lang="en-US" sz="1800" dirty="0">
                <a:solidFill>
                  <a:schemeClr val="tx1"/>
                </a:solidFill>
                <a:effectLst/>
                <a:latin typeface="CMR10"/>
              </a:rPr>
              <a:t>10)</a:t>
            </a:r>
            <a:r>
              <a:rPr lang="en-US" sz="1800" dirty="0">
                <a:solidFill>
                  <a:schemeClr val="tx1"/>
                </a:solidFill>
                <a:effectLst/>
                <a:latin typeface="CMMI10"/>
              </a:rPr>
              <a:t>,</a:t>
            </a:r>
            <a:r>
              <a:rPr lang="en-US" sz="1800" dirty="0">
                <a:solidFill>
                  <a:schemeClr val="tx1"/>
                </a:solidFill>
                <a:effectLst/>
                <a:latin typeface="CMR10"/>
              </a:rPr>
              <a:t>(7</a:t>
            </a:r>
            <a:r>
              <a:rPr lang="en-US" sz="1800" dirty="0">
                <a:solidFill>
                  <a:schemeClr val="tx1"/>
                </a:solidFill>
                <a:effectLst/>
                <a:latin typeface="CMMI10"/>
              </a:rPr>
              <a:t>, </a:t>
            </a:r>
            <a:r>
              <a:rPr lang="en-US" sz="1800" dirty="0">
                <a:solidFill>
                  <a:schemeClr val="tx1"/>
                </a:solidFill>
                <a:effectLst/>
                <a:latin typeface="CMR10"/>
              </a:rPr>
              <a:t>10)</a:t>
            </a:r>
            <a:r>
              <a:rPr lang="en-US" sz="1800" dirty="0">
                <a:solidFill>
                  <a:schemeClr val="tx1"/>
                </a:solidFill>
                <a:effectLst/>
                <a:latin typeface="CMMI10"/>
              </a:rPr>
              <a:t>,</a:t>
            </a:r>
            <a:r>
              <a:rPr lang="en-US" sz="1800" dirty="0">
                <a:solidFill>
                  <a:schemeClr val="tx1"/>
                </a:solidFill>
                <a:effectLst/>
                <a:latin typeface="CMR10"/>
              </a:rPr>
              <a:t>(9</a:t>
            </a:r>
            <a:r>
              <a:rPr lang="en-US" sz="1800" dirty="0">
                <a:solidFill>
                  <a:schemeClr val="tx1"/>
                </a:solidFill>
                <a:effectLst/>
                <a:latin typeface="CMMI10"/>
              </a:rPr>
              <a:t>, </a:t>
            </a:r>
            <a:r>
              <a:rPr lang="en-US" sz="1800" dirty="0">
                <a:solidFill>
                  <a:schemeClr val="tx1"/>
                </a:solidFill>
                <a:effectLst/>
                <a:latin typeface="CMR10"/>
              </a:rPr>
              <a:t>6)</a:t>
            </a:r>
            <a:r>
              <a:rPr lang="en-US" sz="1800" dirty="0">
                <a:solidFill>
                  <a:schemeClr val="tx1"/>
                </a:solidFill>
                <a:effectLst/>
                <a:latin typeface="CMMI10"/>
              </a:rPr>
              <a:t>,</a:t>
            </a:r>
            <a:r>
              <a:rPr lang="en-US" sz="1800" dirty="0">
                <a:solidFill>
                  <a:schemeClr val="tx1"/>
                </a:solidFill>
                <a:effectLst/>
                <a:latin typeface="CMSY10"/>
              </a:rPr>
              <a:t>} </a:t>
            </a:r>
            <a:endParaRPr lang="en-US" sz="1800" dirty="0">
              <a:solidFill>
                <a:schemeClr val="tx1"/>
              </a:solidFill>
            </a:endParaRPr>
          </a:p>
          <a:p>
            <a:r>
              <a:rPr lang="en-US" sz="1800" dirty="0">
                <a:solidFill>
                  <a:schemeClr val="tx1"/>
                </a:solidFill>
                <a:effectLst/>
                <a:latin typeface="CMMI10"/>
              </a:rPr>
              <a:t>3. N</a:t>
            </a:r>
            <a:r>
              <a:rPr lang="en-US" sz="1800" dirty="0">
                <a:solidFill>
                  <a:schemeClr val="tx1"/>
                </a:solidFill>
                <a:effectLst/>
                <a:latin typeface="CMR8"/>
              </a:rPr>
              <a:t>0 </a:t>
            </a:r>
            <a:r>
              <a:rPr lang="en-US" sz="1800" dirty="0">
                <a:solidFill>
                  <a:schemeClr val="tx1"/>
                </a:solidFill>
                <a:effectLst/>
                <a:latin typeface="CMR10"/>
              </a:rPr>
              <a:t>=</a:t>
            </a:r>
            <a:r>
              <a:rPr lang="en-US" sz="1800" dirty="0">
                <a:solidFill>
                  <a:schemeClr val="tx1"/>
                </a:solidFill>
                <a:effectLst/>
                <a:latin typeface="CMSY10"/>
              </a:rPr>
              <a:t>{</a:t>
            </a:r>
            <a:r>
              <a:rPr lang="en-US" sz="1800" dirty="0">
                <a:solidFill>
                  <a:schemeClr val="tx1"/>
                </a:solidFill>
                <a:effectLst/>
                <a:latin typeface="CMR10"/>
              </a:rPr>
              <a:t>1</a:t>
            </a:r>
            <a:r>
              <a:rPr lang="en-US" sz="1800" dirty="0">
                <a:solidFill>
                  <a:schemeClr val="tx1"/>
                </a:solidFill>
                <a:effectLst/>
                <a:latin typeface="CMMI10"/>
              </a:rPr>
              <a:t>, </a:t>
            </a:r>
            <a:r>
              <a:rPr lang="en-US" sz="1800" dirty="0">
                <a:solidFill>
                  <a:schemeClr val="tx1"/>
                </a:solidFill>
                <a:effectLst/>
                <a:latin typeface="CMR10"/>
              </a:rPr>
              <a:t>2</a:t>
            </a:r>
            <a:r>
              <a:rPr lang="en-US" sz="1800" dirty="0">
                <a:solidFill>
                  <a:schemeClr val="tx1"/>
                </a:solidFill>
                <a:effectLst/>
                <a:latin typeface="CMMI10"/>
              </a:rPr>
              <a:t>, </a:t>
            </a:r>
            <a:r>
              <a:rPr lang="en-US" sz="1800" dirty="0">
                <a:solidFill>
                  <a:schemeClr val="tx1"/>
                </a:solidFill>
                <a:effectLst/>
                <a:latin typeface="CMR10"/>
              </a:rPr>
              <a:t>3</a:t>
            </a:r>
            <a:r>
              <a:rPr lang="en-US" sz="1800" dirty="0">
                <a:solidFill>
                  <a:schemeClr val="tx1"/>
                </a:solidFill>
                <a:effectLst/>
                <a:latin typeface="CMSY10"/>
              </a:rPr>
              <a:t>}</a:t>
            </a:r>
            <a:br>
              <a:rPr lang="en-US" sz="1800" dirty="0">
                <a:solidFill>
                  <a:schemeClr val="tx1"/>
                </a:solidFill>
                <a:effectLst/>
                <a:latin typeface="CMSY10"/>
              </a:rPr>
            </a:br>
            <a:r>
              <a:rPr lang="en-US" sz="1800" dirty="0">
                <a:solidFill>
                  <a:schemeClr val="tx1"/>
                </a:solidFill>
                <a:effectLst/>
                <a:latin typeface="CMSY10"/>
              </a:rPr>
              <a:t>4. </a:t>
            </a:r>
            <a:r>
              <a:rPr lang="en-US" sz="1800" dirty="0" err="1">
                <a:solidFill>
                  <a:schemeClr val="tx1"/>
                </a:solidFill>
                <a:effectLst/>
                <a:latin typeface="CMMI10"/>
              </a:rPr>
              <a:t>N</a:t>
            </a:r>
            <a:r>
              <a:rPr lang="en-US" sz="1800" dirty="0" err="1">
                <a:solidFill>
                  <a:schemeClr val="tx1"/>
                </a:solidFill>
                <a:effectLst/>
                <a:latin typeface="CMMI8"/>
              </a:rPr>
              <a:t>f</a:t>
            </a:r>
            <a:r>
              <a:rPr lang="en-US" sz="1800" dirty="0">
                <a:solidFill>
                  <a:schemeClr val="tx1"/>
                </a:solidFill>
                <a:effectLst/>
                <a:latin typeface="CMMI8"/>
              </a:rPr>
              <a:t> </a:t>
            </a:r>
            <a:r>
              <a:rPr lang="en-US" sz="1800" dirty="0">
                <a:solidFill>
                  <a:schemeClr val="tx1"/>
                </a:solidFill>
                <a:effectLst/>
                <a:latin typeface="CMR10"/>
              </a:rPr>
              <a:t>= </a:t>
            </a:r>
            <a:r>
              <a:rPr lang="en-US" sz="1800" dirty="0">
                <a:solidFill>
                  <a:schemeClr val="tx1"/>
                </a:solidFill>
                <a:effectLst/>
                <a:latin typeface="CMSY10"/>
              </a:rPr>
              <a:t>{</a:t>
            </a:r>
            <a:r>
              <a:rPr lang="en-US" sz="1800" dirty="0">
                <a:solidFill>
                  <a:schemeClr val="tx1"/>
                </a:solidFill>
                <a:effectLst/>
                <a:latin typeface="CMR10"/>
              </a:rPr>
              <a:t>8</a:t>
            </a:r>
            <a:r>
              <a:rPr lang="en-US" sz="1800" dirty="0">
                <a:solidFill>
                  <a:schemeClr val="tx1"/>
                </a:solidFill>
                <a:effectLst/>
                <a:latin typeface="CMMI10"/>
              </a:rPr>
              <a:t>, </a:t>
            </a:r>
            <a:r>
              <a:rPr lang="en-US" sz="1800" dirty="0">
                <a:solidFill>
                  <a:schemeClr val="tx1"/>
                </a:solidFill>
                <a:effectLst/>
                <a:latin typeface="CMR10"/>
              </a:rPr>
              <a:t>9</a:t>
            </a:r>
            <a:r>
              <a:rPr lang="en-US" sz="1800" dirty="0">
                <a:solidFill>
                  <a:schemeClr val="tx1"/>
                </a:solidFill>
                <a:effectLst/>
                <a:latin typeface="CMMI10"/>
              </a:rPr>
              <a:t>, </a:t>
            </a:r>
            <a:r>
              <a:rPr lang="en-US" sz="1800" dirty="0">
                <a:solidFill>
                  <a:schemeClr val="tx1"/>
                </a:solidFill>
                <a:effectLst/>
                <a:latin typeface="CMR10"/>
              </a:rPr>
              <a:t>10</a:t>
            </a:r>
            <a:r>
              <a:rPr lang="en-US" sz="1800" dirty="0">
                <a:solidFill>
                  <a:schemeClr val="tx1"/>
                </a:solidFill>
                <a:effectLst/>
                <a:latin typeface="CMSY10"/>
              </a:rPr>
              <a:t>}</a:t>
            </a:r>
            <a:br>
              <a:rPr lang="en-US" sz="1800" dirty="0">
                <a:solidFill>
                  <a:schemeClr val="tx1"/>
                </a:solidFill>
                <a:effectLst/>
                <a:latin typeface="CMSY10"/>
              </a:rPr>
            </a:br>
            <a:endParaRPr lang="en-US" sz="1800" dirty="0">
              <a:solidFill>
                <a:schemeClr val="tx1"/>
              </a:solidFill>
            </a:endParaRPr>
          </a:p>
          <a:p>
            <a:endParaRPr lang="en-US" sz="1800" dirty="0">
              <a:solidFill>
                <a:schemeClr val="tx1"/>
              </a:solidFill>
            </a:endParaRPr>
          </a:p>
        </p:txBody>
      </p:sp>
    </p:spTree>
    <p:extLst>
      <p:ext uri="{BB962C8B-B14F-4D97-AF65-F5344CB8AC3E}">
        <p14:creationId xmlns:p14="http://schemas.microsoft.com/office/powerpoint/2010/main" val="389370797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5120438" y="3526958"/>
            <a:ext cx="1169195" cy="784830"/>
          </a:xfrm>
          <a:prstGeom prst="rect">
            <a:avLst/>
          </a:prstGeom>
          <a:solidFill>
            <a:schemeClr val="bg1">
              <a:lumMod val="40000"/>
              <a:lumOff val="60000"/>
            </a:schemeClr>
          </a:solidFill>
        </p:spPr>
        <p:txBody>
          <a:bodyPr wrap="square" rtlCol="0">
            <a:spAutoFit/>
          </a:bodyPr>
          <a:lstStyle/>
          <a:p>
            <a:pPr defTabSz="685800" eaLnBrk="0" fontAlgn="base" hangingPunct="0">
              <a:spcBef>
                <a:spcPct val="0"/>
              </a:spcBef>
              <a:spcAft>
                <a:spcPct val="0"/>
              </a:spcAft>
              <a:buClrTx/>
              <a:defRPr/>
            </a:pPr>
            <a:r>
              <a:rPr lang="en-US" sz="1500" i="1" kern="1200" dirty="0">
                <a:solidFill>
                  <a:srgbClr val="FFFFFF"/>
                </a:solidFill>
                <a:latin typeface="Gill Sans MT" panose="020B0502020104020203" pitchFamily="34" charset="0"/>
                <a:ea typeface="+mn-ea"/>
                <a:cs typeface="+mn-cs"/>
              </a:rPr>
              <a:t>Write down three paths in this graph</a:t>
            </a:r>
          </a:p>
        </p:txBody>
      </p:sp>
      <p:sp>
        <p:nvSpPr>
          <p:cNvPr id="7170" name="Date Placeholder 3"/>
          <p:cNvSpPr>
            <a:spLocks noGrp="1"/>
          </p:cNvSpPr>
          <p:nvPr>
            <p:ph type="dt" sz="quarter" idx="10"/>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Introduction to Software Testing, Edition 2  (Ch 07)</a:t>
            </a:r>
          </a:p>
        </p:txBody>
      </p:sp>
      <p:sp>
        <p:nvSpPr>
          <p:cNvPr id="7171" name="Footer Placeholder 4"/>
          <p:cNvSpPr>
            <a:spLocks noGrp="1"/>
          </p:cNvSpPr>
          <p:nvPr>
            <p:ph type="ftr" sz="quarter" idx="11"/>
          </p:nvPr>
        </p:nvSpPr>
        <p:spPr>
          <a:noFill/>
        </p:spPr>
        <p:txBody>
          <a:bodyPr/>
          <a:lstStyle/>
          <a:p>
            <a:pPr defTabSz="685800" eaLnBrk="0" fontAlgn="base" hangingPunct="0">
              <a:spcBef>
                <a:spcPct val="0"/>
              </a:spcBef>
              <a:spcAft>
                <a:spcPct val="0"/>
              </a:spcAft>
              <a:buClrTx/>
              <a:defRPr/>
            </a:pPr>
            <a:r>
              <a:rPr lang="en-US" kern="1200">
                <a:solidFill>
                  <a:srgbClr val="FFFFFF"/>
                </a:solidFill>
                <a:latin typeface="Times New Roman" pitchFamily="18" charset="0"/>
                <a:ea typeface="+mn-ea"/>
                <a:cs typeface="+mn-cs"/>
              </a:rPr>
              <a:t>© Ammann &amp; Offutt</a:t>
            </a:r>
          </a:p>
        </p:txBody>
      </p:sp>
      <p:sp>
        <p:nvSpPr>
          <p:cNvPr id="7172" name="Slide Number Placeholder 5"/>
          <p:cNvSpPr>
            <a:spLocks noGrp="1"/>
          </p:cNvSpPr>
          <p:nvPr>
            <p:ph type="sldNum" sz="quarter" idx="12"/>
          </p:nvPr>
        </p:nvSpPr>
        <p:spPr>
          <a:noFill/>
        </p:spPr>
        <p:txBody>
          <a:bodyPr/>
          <a:lstStyle/>
          <a:p>
            <a:pPr defTabSz="685800" eaLnBrk="0" fontAlgn="base" hangingPunct="0">
              <a:spcBef>
                <a:spcPct val="0"/>
              </a:spcBef>
              <a:spcAft>
                <a:spcPct val="0"/>
              </a:spcAft>
              <a:buClrTx/>
              <a:defRPr/>
            </a:pPr>
            <a:fld id="{94558299-12A8-4EFB-9663-A283F29346C6}" type="slidenum">
              <a:rPr lang="en-US" kern="1200">
                <a:solidFill>
                  <a:srgbClr val="FFFFFF"/>
                </a:solidFill>
                <a:latin typeface="Times New Roman" pitchFamily="18" charset="0"/>
                <a:ea typeface="+mn-ea"/>
                <a:cs typeface="+mn-cs"/>
              </a:rPr>
              <a:pPr defTabSz="685800" eaLnBrk="0" fontAlgn="base" hangingPunct="0">
                <a:spcBef>
                  <a:spcPct val="0"/>
                </a:spcBef>
                <a:spcAft>
                  <a:spcPct val="0"/>
                </a:spcAft>
                <a:buClrTx/>
                <a:defRPr/>
              </a:pPr>
              <a:t>47</a:t>
            </a:fld>
            <a:endParaRPr lang="en-US" kern="1200">
              <a:solidFill>
                <a:srgbClr val="FFFFFF"/>
              </a:solidFill>
              <a:latin typeface="Times New Roman" pitchFamily="18" charset="0"/>
              <a:ea typeface="+mn-ea"/>
              <a:cs typeface="+mn-cs"/>
            </a:endParaRPr>
          </a:p>
        </p:txBody>
      </p:sp>
      <p:sp>
        <p:nvSpPr>
          <p:cNvPr id="7173" name="Rectangle 2"/>
          <p:cNvSpPr>
            <a:spLocks noGrp="1" noChangeArrowheads="1"/>
          </p:cNvSpPr>
          <p:nvPr>
            <p:ph type="title"/>
          </p:nvPr>
        </p:nvSpPr>
        <p:spPr/>
        <p:txBody>
          <a:bodyPr/>
          <a:lstStyle/>
          <a:p>
            <a:r>
              <a:rPr lang="en-US" dirty="0"/>
              <a:t>Paths in graphs</a:t>
            </a:r>
          </a:p>
        </p:txBody>
      </p:sp>
      <p:sp>
        <p:nvSpPr>
          <p:cNvPr id="7174" name="Rectangle 3"/>
          <p:cNvSpPr>
            <a:spLocks noGrp="1" noChangeArrowheads="1"/>
          </p:cNvSpPr>
          <p:nvPr>
            <p:ph type="body" idx="1"/>
          </p:nvPr>
        </p:nvSpPr>
        <p:spPr>
          <a:xfrm>
            <a:off x="1246585" y="576644"/>
            <a:ext cx="6650831" cy="1893094"/>
          </a:xfrm>
        </p:spPr>
        <p:txBody>
          <a:bodyPr/>
          <a:lstStyle/>
          <a:p>
            <a:r>
              <a:rPr lang="en-US" dirty="0">
                <a:solidFill>
                  <a:schemeClr val="tx2"/>
                </a:solidFill>
              </a:rPr>
              <a:t>Path</a:t>
            </a:r>
            <a:r>
              <a:rPr lang="en-US" dirty="0"/>
              <a:t> : A sequence of nodes – [n</a:t>
            </a:r>
            <a:r>
              <a:rPr lang="en-US" baseline="-25000" dirty="0"/>
              <a:t>1</a:t>
            </a:r>
            <a:r>
              <a:rPr lang="en-US" dirty="0"/>
              <a:t>, n</a:t>
            </a:r>
            <a:r>
              <a:rPr lang="en-US" baseline="-25000" dirty="0"/>
              <a:t>2</a:t>
            </a:r>
            <a:r>
              <a:rPr lang="en-US" dirty="0"/>
              <a:t>, …, </a:t>
            </a:r>
            <a:r>
              <a:rPr lang="en-US" dirty="0" err="1"/>
              <a:t>n</a:t>
            </a:r>
            <a:r>
              <a:rPr lang="en-US" baseline="-25000" dirty="0" err="1"/>
              <a:t>M</a:t>
            </a:r>
            <a:r>
              <a:rPr lang="en-US" dirty="0"/>
              <a:t>]</a:t>
            </a:r>
          </a:p>
          <a:p>
            <a:pPr lvl="1"/>
            <a:r>
              <a:rPr lang="en-US" dirty="0"/>
              <a:t>Each pair of nodes is an edge</a:t>
            </a:r>
          </a:p>
          <a:p>
            <a:r>
              <a:rPr lang="en-US" dirty="0">
                <a:solidFill>
                  <a:schemeClr val="tx2"/>
                </a:solidFill>
              </a:rPr>
              <a:t>Length</a:t>
            </a:r>
            <a:r>
              <a:rPr lang="en-US" dirty="0"/>
              <a:t> : The number of edges</a:t>
            </a:r>
          </a:p>
          <a:p>
            <a:pPr lvl="1"/>
            <a:r>
              <a:rPr lang="en-US" dirty="0"/>
              <a:t>A single node is a path of length 0</a:t>
            </a:r>
          </a:p>
          <a:p>
            <a:r>
              <a:rPr lang="en-US" dirty="0" err="1">
                <a:solidFill>
                  <a:schemeClr val="tx2"/>
                </a:solidFill>
              </a:rPr>
              <a:t>Subpath</a:t>
            </a:r>
            <a:r>
              <a:rPr lang="en-US" dirty="0"/>
              <a:t> : A subsequence of nodes in </a:t>
            </a:r>
            <a:r>
              <a:rPr lang="en-US" i="1" dirty="0"/>
              <a:t>p</a:t>
            </a:r>
            <a:r>
              <a:rPr lang="en-US" dirty="0"/>
              <a:t> is a </a:t>
            </a:r>
            <a:r>
              <a:rPr lang="en-US" dirty="0" err="1"/>
              <a:t>subpath</a:t>
            </a:r>
            <a:r>
              <a:rPr lang="en-US" dirty="0"/>
              <a:t> of </a:t>
            </a:r>
            <a:r>
              <a:rPr lang="en-US" i="1" dirty="0"/>
              <a:t>p</a:t>
            </a:r>
          </a:p>
        </p:txBody>
      </p:sp>
      <p:grpSp>
        <p:nvGrpSpPr>
          <p:cNvPr id="2" name="Group 55"/>
          <p:cNvGrpSpPr>
            <a:grpSpLocks/>
          </p:cNvGrpSpPr>
          <p:nvPr/>
        </p:nvGrpSpPr>
        <p:grpSpPr bwMode="auto">
          <a:xfrm>
            <a:off x="1276351" y="2715068"/>
            <a:ext cx="3356372" cy="2169319"/>
            <a:chOff x="244" y="2197"/>
            <a:chExt cx="2819" cy="1822"/>
          </a:xfrm>
        </p:grpSpPr>
        <p:sp>
          <p:nvSpPr>
            <p:cNvPr id="7178" name="Line 15"/>
            <p:cNvSpPr>
              <a:spLocks noChangeShapeType="1"/>
            </p:cNvSpPr>
            <p:nvPr/>
          </p:nvSpPr>
          <p:spPr bwMode="auto">
            <a:xfrm flipH="1">
              <a:off x="463" y="2641"/>
              <a:ext cx="239" cy="40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79" name="Line 16"/>
            <p:cNvSpPr>
              <a:spLocks noChangeShapeType="1"/>
            </p:cNvSpPr>
            <p:nvPr/>
          </p:nvSpPr>
          <p:spPr bwMode="auto">
            <a:xfrm>
              <a:off x="509" y="3338"/>
              <a:ext cx="222" cy="38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0" name="Line 17"/>
            <p:cNvSpPr>
              <a:spLocks noChangeShapeType="1"/>
            </p:cNvSpPr>
            <p:nvPr/>
          </p:nvSpPr>
          <p:spPr bwMode="auto">
            <a:xfrm flipH="1">
              <a:off x="898" y="3318"/>
              <a:ext cx="229"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1" name="Line 18"/>
            <p:cNvSpPr>
              <a:spLocks noChangeShapeType="1"/>
            </p:cNvSpPr>
            <p:nvPr/>
          </p:nvSpPr>
          <p:spPr bwMode="auto">
            <a:xfrm>
              <a:off x="939" y="2646"/>
              <a:ext cx="188" cy="43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2" name="Line 19"/>
            <p:cNvSpPr>
              <a:spLocks noChangeShapeType="1"/>
            </p:cNvSpPr>
            <p:nvPr/>
          </p:nvSpPr>
          <p:spPr bwMode="auto">
            <a:xfrm>
              <a:off x="829" y="2202"/>
              <a:ext cx="0" cy="16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7183" name="Group 50"/>
            <p:cNvGrpSpPr>
              <a:grpSpLocks/>
            </p:cNvGrpSpPr>
            <p:nvPr/>
          </p:nvGrpSpPr>
          <p:grpSpPr bwMode="auto">
            <a:xfrm>
              <a:off x="654" y="3720"/>
              <a:ext cx="2004" cy="299"/>
              <a:chOff x="654" y="3720"/>
              <a:chExt cx="2004" cy="299"/>
            </a:xfrm>
          </p:grpSpPr>
          <p:grpSp>
            <p:nvGrpSpPr>
              <p:cNvPr id="7217" name="Group 42"/>
              <p:cNvGrpSpPr>
                <a:grpSpLocks/>
              </p:cNvGrpSpPr>
              <p:nvPr/>
            </p:nvGrpSpPr>
            <p:grpSpPr bwMode="auto">
              <a:xfrm>
                <a:off x="2274" y="3723"/>
                <a:ext cx="384" cy="296"/>
                <a:chOff x="2274" y="3723"/>
                <a:chExt cx="384" cy="296"/>
              </a:xfrm>
            </p:grpSpPr>
            <p:sp>
              <p:nvSpPr>
                <p:cNvPr id="7224" name="Oval 5"/>
                <p:cNvSpPr>
                  <a:spLocks noChangeArrowheads="1"/>
                </p:cNvSpPr>
                <p:nvPr/>
              </p:nvSpPr>
              <p:spPr bwMode="auto">
                <a:xfrm>
                  <a:off x="2303" y="3723"/>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25" name="Text Box 6"/>
                <p:cNvSpPr txBox="1">
                  <a:spLocks noChangeArrowheads="1"/>
                </p:cNvSpPr>
                <p:nvPr/>
              </p:nvSpPr>
              <p:spPr bwMode="auto">
                <a:xfrm>
                  <a:off x="2274" y="3736"/>
                  <a:ext cx="384"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10</a:t>
                  </a:r>
                </a:p>
              </p:txBody>
            </p:sp>
          </p:grpSp>
          <p:grpSp>
            <p:nvGrpSpPr>
              <p:cNvPr id="7218" name="Group 40"/>
              <p:cNvGrpSpPr>
                <a:grpSpLocks/>
              </p:cNvGrpSpPr>
              <p:nvPr/>
            </p:nvGrpSpPr>
            <p:grpSpPr bwMode="auto">
              <a:xfrm>
                <a:off x="654" y="3720"/>
                <a:ext cx="350" cy="296"/>
                <a:chOff x="654" y="3720"/>
                <a:chExt cx="350" cy="296"/>
              </a:xfrm>
            </p:grpSpPr>
            <p:sp>
              <p:nvSpPr>
                <p:cNvPr id="7222" name="Oval 13"/>
                <p:cNvSpPr>
                  <a:spLocks noChangeArrowheads="1"/>
                </p:cNvSpPr>
                <p:nvPr/>
              </p:nvSpPr>
              <p:spPr bwMode="auto">
                <a:xfrm>
                  <a:off x="654" y="3720"/>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23" name="Text Box 14"/>
                <p:cNvSpPr txBox="1">
                  <a:spLocks noChangeArrowheads="1"/>
                </p:cNvSpPr>
                <p:nvPr/>
              </p:nvSpPr>
              <p:spPr bwMode="auto">
                <a:xfrm>
                  <a:off x="711" y="3733"/>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8</a:t>
                  </a:r>
                </a:p>
              </p:txBody>
            </p:sp>
          </p:grpSp>
          <p:grpSp>
            <p:nvGrpSpPr>
              <p:cNvPr id="7219" name="Group 41"/>
              <p:cNvGrpSpPr>
                <a:grpSpLocks/>
              </p:cNvGrpSpPr>
              <p:nvPr/>
            </p:nvGrpSpPr>
            <p:grpSpPr bwMode="auto">
              <a:xfrm>
                <a:off x="1478" y="3722"/>
                <a:ext cx="350" cy="296"/>
                <a:chOff x="1480" y="3722"/>
                <a:chExt cx="350" cy="296"/>
              </a:xfrm>
            </p:grpSpPr>
            <p:sp>
              <p:nvSpPr>
                <p:cNvPr id="7220" name="Oval 24"/>
                <p:cNvSpPr>
                  <a:spLocks noChangeArrowheads="1"/>
                </p:cNvSpPr>
                <p:nvPr/>
              </p:nvSpPr>
              <p:spPr bwMode="auto">
                <a:xfrm>
                  <a:off x="1480" y="3722"/>
                  <a:ext cx="350" cy="296"/>
                </a:xfrm>
                <a:prstGeom prst="ellipse">
                  <a:avLst/>
                </a:prstGeom>
                <a:solidFill>
                  <a:srgbClr val="0066FF"/>
                </a:solidFill>
                <a:ln w="571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21" name="Text Box 25"/>
                <p:cNvSpPr txBox="1">
                  <a:spLocks noChangeArrowheads="1"/>
                </p:cNvSpPr>
                <p:nvPr/>
              </p:nvSpPr>
              <p:spPr bwMode="auto">
                <a:xfrm>
                  <a:off x="1537" y="373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9</a:t>
                  </a:r>
                </a:p>
              </p:txBody>
            </p:sp>
          </p:grpSp>
        </p:grpSp>
        <p:sp>
          <p:nvSpPr>
            <p:cNvPr id="7184" name="Line 26"/>
            <p:cNvSpPr>
              <a:spLocks noChangeShapeType="1"/>
            </p:cNvSpPr>
            <p:nvPr/>
          </p:nvSpPr>
          <p:spPr bwMode="auto">
            <a:xfrm>
              <a:off x="1343" y="3318"/>
              <a:ext cx="236" cy="40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5" name="Line 27"/>
            <p:cNvSpPr>
              <a:spLocks noChangeShapeType="1"/>
            </p:cNvSpPr>
            <p:nvPr/>
          </p:nvSpPr>
          <p:spPr bwMode="auto">
            <a:xfrm flipH="1">
              <a:off x="1734" y="3330"/>
              <a:ext cx="223" cy="409"/>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6" name="Line 28"/>
            <p:cNvSpPr>
              <a:spLocks noChangeShapeType="1"/>
            </p:cNvSpPr>
            <p:nvPr/>
          </p:nvSpPr>
          <p:spPr bwMode="auto">
            <a:xfrm>
              <a:off x="1768" y="2640"/>
              <a:ext cx="212" cy="440"/>
            </a:xfrm>
            <a:prstGeom prst="line">
              <a:avLst/>
            </a:prstGeom>
            <a:noFill/>
            <a:ln w="19050">
              <a:solidFill>
                <a:schemeClr val="tx1"/>
              </a:solidFill>
              <a:round/>
              <a:headEnd type="arrow" w="med" len="med"/>
              <a:tailEn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87" name="Line 29"/>
            <p:cNvSpPr>
              <a:spLocks noChangeShapeType="1"/>
            </p:cNvSpPr>
            <p:nvPr/>
          </p:nvSpPr>
          <p:spPr bwMode="auto">
            <a:xfrm>
              <a:off x="1655" y="2197"/>
              <a:ext cx="0" cy="173"/>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7188" name="Group 52"/>
            <p:cNvGrpSpPr>
              <a:grpSpLocks/>
            </p:cNvGrpSpPr>
            <p:nvPr/>
          </p:nvGrpSpPr>
          <p:grpSpPr bwMode="auto">
            <a:xfrm>
              <a:off x="654" y="2376"/>
              <a:ext cx="1999" cy="299"/>
              <a:chOff x="654" y="2376"/>
              <a:chExt cx="1999" cy="299"/>
            </a:xfrm>
          </p:grpSpPr>
          <p:grpSp>
            <p:nvGrpSpPr>
              <p:cNvPr id="7208" name="Group 47"/>
              <p:cNvGrpSpPr>
                <a:grpSpLocks/>
              </p:cNvGrpSpPr>
              <p:nvPr/>
            </p:nvGrpSpPr>
            <p:grpSpPr bwMode="auto">
              <a:xfrm>
                <a:off x="654" y="2376"/>
                <a:ext cx="350" cy="296"/>
                <a:chOff x="654" y="1844"/>
                <a:chExt cx="350" cy="296"/>
              </a:xfrm>
            </p:grpSpPr>
            <p:sp>
              <p:nvSpPr>
                <p:cNvPr id="7215" name="Oval 7"/>
                <p:cNvSpPr>
                  <a:spLocks noChangeArrowheads="1"/>
                </p:cNvSpPr>
                <p:nvPr/>
              </p:nvSpPr>
              <p:spPr bwMode="auto">
                <a:xfrm>
                  <a:off x="654" y="184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16" name="Text Box 8"/>
                <p:cNvSpPr txBox="1">
                  <a:spLocks noChangeArrowheads="1"/>
                </p:cNvSpPr>
                <p:nvPr/>
              </p:nvSpPr>
              <p:spPr bwMode="auto">
                <a:xfrm>
                  <a:off x="711" y="1857"/>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1</a:t>
                  </a:r>
                </a:p>
              </p:txBody>
            </p:sp>
          </p:grpSp>
          <p:grpSp>
            <p:nvGrpSpPr>
              <p:cNvPr id="7209" name="Group 48"/>
              <p:cNvGrpSpPr>
                <a:grpSpLocks/>
              </p:cNvGrpSpPr>
              <p:nvPr/>
            </p:nvGrpSpPr>
            <p:grpSpPr bwMode="auto">
              <a:xfrm>
                <a:off x="1478" y="2378"/>
                <a:ext cx="350" cy="296"/>
                <a:chOff x="1480" y="1846"/>
                <a:chExt cx="350" cy="296"/>
              </a:xfrm>
            </p:grpSpPr>
            <p:sp>
              <p:nvSpPr>
                <p:cNvPr id="7213" name="Oval 20"/>
                <p:cNvSpPr>
                  <a:spLocks noChangeArrowheads="1"/>
                </p:cNvSpPr>
                <p:nvPr/>
              </p:nvSpPr>
              <p:spPr bwMode="auto">
                <a:xfrm>
                  <a:off x="1480" y="1846"/>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14" name="Text Box 21"/>
                <p:cNvSpPr txBox="1">
                  <a:spLocks noChangeArrowheads="1"/>
                </p:cNvSpPr>
                <p:nvPr/>
              </p:nvSpPr>
              <p:spPr bwMode="auto">
                <a:xfrm>
                  <a:off x="1537" y="1859"/>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7210" name="Group 49"/>
              <p:cNvGrpSpPr>
                <a:grpSpLocks/>
              </p:cNvGrpSpPr>
              <p:nvPr/>
            </p:nvGrpSpPr>
            <p:grpSpPr bwMode="auto">
              <a:xfrm>
                <a:off x="2303" y="2379"/>
                <a:ext cx="350" cy="296"/>
                <a:chOff x="2303" y="1847"/>
                <a:chExt cx="350" cy="296"/>
              </a:xfrm>
            </p:grpSpPr>
            <p:sp>
              <p:nvSpPr>
                <p:cNvPr id="7211" name="Oval 30"/>
                <p:cNvSpPr>
                  <a:spLocks noChangeArrowheads="1"/>
                </p:cNvSpPr>
                <p:nvPr/>
              </p:nvSpPr>
              <p:spPr bwMode="auto">
                <a:xfrm>
                  <a:off x="2303" y="1847"/>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12" name="Text Box 31"/>
                <p:cNvSpPr txBox="1">
                  <a:spLocks noChangeArrowheads="1"/>
                </p:cNvSpPr>
                <p:nvPr/>
              </p:nvSpPr>
              <p:spPr bwMode="auto">
                <a:xfrm>
                  <a:off x="2360" y="1860"/>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7189" name="Group 51"/>
            <p:cNvGrpSpPr>
              <a:grpSpLocks/>
            </p:cNvGrpSpPr>
            <p:nvPr/>
          </p:nvGrpSpPr>
          <p:grpSpPr bwMode="auto">
            <a:xfrm>
              <a:off x="244" y="3048"/>
              <a:ext cx="2819" cy="299"/>
              <a:chOff x="244" y="3153"/>
              <a:chExt cx="2819" cy="299"/>
            </a:xfrm>
          </p:grpSpPr>
          <p:grpSp>
            <p:nvGrpSpPr>
              <p:cNvPr id="7196" name="Group 45"/>
              <p:cNvGrpSpPr>
                <a:grpSpLocks/>
              </p:cNvGrpSpPr>
              <p:nvPr/>
            </p:nvGrpSpPr>
            <p:grpSpPr bwMode="auto">
              <a:xfrm>
                <a:off x="1067" y="3153"/>
                <a:ext cx="350" cy="296"/>
                <a:chOff x="1064" y="2782"/>
                <a:chExt cx="350" cy="296"/>
              </a:xfrm>
            </p:grpSpPr>
            <p:sp>
              <p:nvSpPr>
                <p:cNvPr id="7206" name="Oval 9"/>
                <p:cNvSpPr>
                  <a:spLocks noChangeArrowheads="1"/>
                </p:cNvSpPr>
                <p:nvPr/>
              </p:nvSpPr>
              <p:spPr bwMode="auto">
                <a:xfrm>
                  <a:off x="106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07" name="Text Box 10"/>
                <p:cNvSpPr txBox="1">
                  <a:spLocks noChangeArrowheads="1"/>
                </p:cNvSpPr>
                <p:nvPr/>
              </p:nvSpPr>
              <p:spPr bwMode="auto">
                <a:xfrm>
                  <a:off x="112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5</a:t>
                  </a:r>
                </a:p>
              </p:txBody>
            </p:sp>
          </p:grpSp>
          <p:grpSp>
            <p:nvGrpSpPr>
              <p:cNvPr id="7197" name="Group 46"/>
              <p:cNvGrpSpPr>
                <a:grpSpLocks/>
              </p:cNvGrpSpPr>
              <p:nvPr/>
            </p:nvGrpSpPr>
            <p:grpSpPr bwMode="auto">
              <a:xfrm>
                <a:off x="244" y="3153"/>
                <a:ext cx="350" cy="296"/>
                <a:chOff x="244" y="2782"/>
                <a:chExt cx="350" cy="296"/>
              </a:xfrm>
            </p:grpSpPr>
            <p:sp>
              <p:nvSpPr>
                <p:cNvPr id="7204" name="Oval 11"/>
                <p:cNvSpPr>
                  <a:spLocks noChangeArrowheads="1"/>
                </p:cNvSpPr>
                <p:nvPr/>
              </p:nvSpPr>
              <p:spPr bwMode="auto">
                <a:xfrm>
                  <a:off x="244" y="2782"/>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05" name="Text Box 12"/>
                <p:cNvSpPr txBox="1">
                  <a:spLocks noChangeArrowheads="1"/>
                </p:cNvSpPr>
                <p:nvPr/>
              </p:nvSpPr>
              <p:spPr bwMode="auto">
                <a:xfrm>
                  <a:off x="301" y="2795"/>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4</a:t>
                  </a:r>
                </a:p>
              </p:txBody>
            </p:sp>
          </p:grpSp>
          <p:grpSp>
            <p:nvGrpSpPr>
              <p:cNvPr id="7198" name="Group 44"/>
              <p:cNvGrpSpPr>
                <a:grpSpLocks/>
              </p:cNvGrpSpPr>
              <p:nvPr/>
            </p:nvGrpSpPr>
            <p:grpSpPr bwMode="auto">
              <a:xfrm>
                <a:off x="1890" y="3155"/>
                <a:ext cx="350" cy="296"/>
                <a:chOff x="1890" y="2784"/>
                <a:chExt cx="350" cy="296"/>
              </a:xfrm>
            </p:grpSpPr>
            <p:sp>
              <p:nvSpPr>
                <p:cNvPr id="7202" name="Oval 22"/>
                <p:cNvSpPr>
                  <a:spLocks noChangeArrowheads="1"/>
                </p:cNvSpPr>
                <p:nvPr/>
              </p:nvSpPr>
              <p:spPr bwMode="auto">
                <a:xfrm>
                  <a:off x="1890" y="2784"/>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dirty="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03" name="Text Box 23"/>
                <p:cNvSpPr txBox="1">
                  <a:spLocks noChangeArrowheads="1"/>
                </p:cNvSpPr>
                <p:nvPr/>
              </p:nvSpPr>
              <p:spPr bwMode="auto">
                <a:xfrm>
                  <a:off x="1947" y="2796"/>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6</a:t>
                  </a:r>
                </a:p>
              </p:txBody>
            </p:sp>
          </p:grpSp>
          <p:grpSp>
            <p:nvGrpSpPr>
              <p:cNvPr id="7199" name="Group 43"/>
              <p:cNvGrpSpPr>
                <a:grpSpLocks/>
              </p:cNvGrpSpPr>
              <p:nvPr/>
            </p:nvGrpSpPr>
            <p:grpSpPr bwMode="auto">
              <a:xfrm>
                <a:off x="2713" y="3156"/>
                <a:ext cx="350" cy="296"/>
                <a:chOff x="2713" y="2785"/>
                <a:chExt cx="350" cy="296"/>
              </a:xfrm>
            </p:grpSpPr>
            <p:sp>
              <p:nvSpPr>
                <p:cNvPr id="7200" name="Oval 32"/>
                <p:cNvSpPr>
                  <a:spLocks noChangeArrowheads="1"/>
                </p:cNvSpPr>
                <p:nvPr/>
              </p:nvSpPr>
              <p:spPr bwMode="auto">
                <a:xfrm>
                  <a:off x="2713" y="2785"/>
                  <a:ext cx="350" cy="296"/>
                </a:xfrm>
                <a:prstGeom prst="ellipse">
                  <a:avLst/>
                </a:prstGeom>
                <a:solidFill>
                  <a:srgbClr val="0066FF"/>
                </a:solidFill>
                <a:ln w="19050">
                  <a:solidFill>
                    <a:schemeClr val="tx1"/>
                  </a:solidFill>
                  <a:round/>
                  <a:headEnd type="none" w="sm" len="sm"/>
                  <a:tailEnd type="none" w="sm" len="sm"/>
                </a:ln>
              </p:spPr>
              <p:txBody>
                <a:bodyPr wrap="none"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201" name="Text Box 33"/>
                <p:cNvSpPr txBox="1">
                  <a:spLocks noChangeArrowheads="1"/>
                </p:cNvSpPr>
                <p:nvPr/>
              </p:nvSpPr>
              <p:spPr bwMode="auto">
                <a:xfrm>
                  <a:off x="2770" y="2798"/>
                  <a:ext cx="270" cy="271"/>
                </a:xfrm>
                <a:prstGeom prst="rect">
                  <a:avLst/>
                </a:prstGeom>
                <a:noFill/>
                <a:ln w="12700">
                  <a:noFill/>
                  <a:miter lim="800000"/>
                  <a:headEnd type="none" w="sm" len="sm"/>
                  <a:tailEnd type="none" w="sm" len="sm"/>
                </a:ln>
              </p:spPr>
              <p:txBody>
                <a:bodyPr wrap="none" anchor="ctr">
                  <a:spAutoFit/>
                </a:bodyPr>
                <a:lstStyle/>
                <a:p>
                  <a:pPr algn="ctr" defTabSz="685800" eaLnBrk="0" fontAlgn="base" hangingPunct="0">
                    <a:spcBef>
                      <a:spcPct val="0"/>
                    </a:spcBef>
                    <a:spcAft>
                      <a:spcPct val="0"/>
                    </a:spcAft>
                    <a:buClrTx/>
                    <a:defRPr/>
                  </a:pPr>
                  <a:r>
                    <a:rPr lang="en-US" sz="1500" b="1" kern="1200" dirty="0">
                      <a:solidFill>
                        <a:srgbClr val="FFFFFF"/>
                      </a:solidFill>
                      <a:latin typeface="Verdana" panose="020B0604030504040204" pitchFamily="34" charset="0"/>
                      <a:ea typeface="Verdana" panose="020B0604030504040204" pitchFamily="34" charset="0"/>
                      <a:cs typeface="Verdana" panose="020B0604030504040204" pitchFamily="34" charset="0"/>
                    </a:rPr>
                    <a:t>7</a:t>
                  </a:r>
                </a:p>
              </p:txBody>
            </p:sp>
          </p:grpSp>
        </p:grpSp>
        <p:sp>
          <p:nvSpPr>
            <p:cNvPr id="7190" name="Line 34"/>
            <p:cNvSpPr>
              <a:spLocks noChangeShapeType="1"/>
            </p:cNvSpPr>
            <p:nvPr/>
          </p:nvSpPr>
          <p:spPr bwMode="auto">
            <a:xfrm flipH="1">
              <a:off x="2142" y="2640"/>
              <a:ext cx="219" cy="421"/>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91" name="Line 35"/>
            <p:cNvSpPr>
              <a:spLocks noChangeShapeType="1"/>
            </p:cNvSpPr>
            <p:nvPr/>
          </p:nvSpPr>
          <p:spPr bwMode="auto">
            <a:xfrm>
              <a:off x="2181" y="3335"/>
              <a:ext cx="212" cy="392"/>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92" name="Line 36"/>
            <p:cNvSpPr>
              <a:spLocks noChangeShapeType="1"/>
            </p:cNvSpPr>
            <p:nvPr/>
          </p:nvSpPr>
          <p:spPr bwMode="auto">
            <a:xfrm flipH="1">
              <a:off x="2533" y="3302"/>
              <a:ext cx="231"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93" name="Line 37"/>
            <p:cNvSpPr>
              <a:spLocks noChangeShapeType="1"/>
            </p:cNvSpPr>
            <p:nvPr/>
          </p:nvSpPr>
          <p:spPr bwMode="auto">
            <a:xfrm>
              <a:off x="2589" y="2633"/>
              <a:ext cx="200" cy="456"/>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94" name="Line 38"/>
            <p:cNvSpPr>
              <a:spLocks noChangeShapeType="1"/>
            </p:cNvSpPr>
            <p:nvPr/>
          </p:nvSpPr>
          <p:spPr bwMode="auto">
            <a:xfrm flipH="1">
              <a:off x="1340" y="2655"/>
              <a:ext cx="208" cy="418"/>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sp>
          <p:nvSpPr>
            <p:cNvPr id="7195" name="Line 39"/>
            <p:cNvSpPr>
              <a:spLocks noChangeShapeType="1"/>
            </p:cNvSpPr>
            <p:nvPr/>
          </p:nvSpPr>
          <p:spPr bwMode="auto">
            <a:xfrm>
              <a:off x="2478" y="2232"/>
              <a:ext cx="0" cy="144"/>
            </a:xfrm>
            <a:prstGeom prst="line">
              <a:avLst/>
            </a:prstGeom>
            <a:noFill/>
            <a:ln w="19050">
              <a:solidFill>
                <a:schemeClr val="tx1"/>
              </a:solidFill>
              <a:round/>
              <a:headEnd type="none" w="sm" len="sm"/>
              <a:tailEnd type="arrow" w="med" len="med"/>
            </a:ln>
          </p:spPr>
          <p:txBody>
            <a:bodyPr anchor="ctr"/>
            <a:lstStyle/>
            <a:p>
              <a:pPr algn="ctr" defTabSz="685800" eaLnBrk="0" fontAlgn="base" hangingPunct="0">
                <a:spcBef>
                  <a:spcPct val="0"/>
                </a:spcBef>
                <a:spcAft>
                  <a:spcPct val="0"/>
                </a:spcAft>
                <a:buClrTx/>
                <a:defRPr/>
              </a:pPr>
              <a:endParaRPr lang="en-US" sz="1500" b="1" kern="1200">
                <a:solidFill>
                  <a:srgbClr val="FAFD00"/>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155701" name="Text Box 53"/>
          <p:cNvSpPr txBox="1">
            <a:spLocks noChangeArrowheads="1"/>
          </p:cNvSpPr>
          <p:nvPr/>
        </p:nvSpPr>
        <p:spPr bwMode="auto">
          <a:xfrm>
            <a:off x="5120439" y="3063922"/>
            <a:ext cx="1284685" cy="1592744"/>
          </a:xfrm>
          <a:prstGeom prst="rect">
            <a:avLst/>
          </a:prstGeom>
          <a:solidFill>
            <a:srgbClr val="0066FF"/>
          </a:solidFill>
          <a:ln w="12700">
            <a:solidFill>
              <a:schemeClr val="tx1"/>
            </a:solidFill>
            <a:miter lim="800000"/>
            <a:headEnd type="none" w="sm" len="sm"/>
            <a:tailEnd type="none" w="sm" len="sm"/>
          </a:ln>
        </p:spPr>
        <p:txBody>
          <a:bodyPr>
            <a:spAutoFit/>
          </a:bodyPr>
          <a:lstStyle/>
          <a:p>
            <a:pPr defTabSz="685800" eaLnBrk="0" fontAlgn="base" hangingPunct="0">
              <a:spcBef>
                <a:spcPct val="50000"/>
              </a:spcBef>
              <a:spcAft>
                <a:spcPct val="0"/>
              </a:spcAft>
              <a:buClrTx/>
              <a:defRPr/>
            </a:pPr>
            <a:r>
              <a:rPr lang="en-US" sz="1500" b="1" u="sng" kern="1200" dirty="0">
                <a:solidFill>
                  <a:srgbClr val="FFFFFF"/>
                </a:solidFill>
                <a:latin typeface="Gill Sans MT" panose="020B0502020104020203" pitchFamily="34" charset="0"/>
                <a:ea typeface="+mn-ea"/>
                <a:cs typeface="+mn-cs"/>
              </a:rPr>
              <a:t>A Few Paths</a:t>
            </a:r>
          </a:p>
          <a:p>
            <a:pPr defTabSz="685800" eaLnBrk="0" fontAlgn="base" hangingPunct="0">
              <a:spcBef>
                <a:spcPct val="50000"/>
              </a:spcBef>
              <a:spcAft>
                <a:spcPct val="0"/>
              </a:spcAft>
              <a:buClrTx/>
              <a:defRPr/>
            </a:pPr>
            <a:r>
              <a:rPr lang="en-US" sz="1500" b="1" kern="1200" dirty="0">
                <a:solidFill>
                  <a:srgbClr val="FFFFFF"/>
                </a:solidFill>
                <a:latin typeface="Times New Roman" pitchFamily="18" charset="0"/>
                <a:ea typeface="+mn-ea"/>
                <a:cs typeface="+mn-cs"/>
              </a:rPr>
              <a:t>[ 1, 4, 8 ]</a:t>
            </a:r>
          </a:p>
          <a:p>
            <a:pPr defTabSz="685800" eaLnBrk="0" fontAlgn="base" hangingPunct="0">
              <a:spcBef>
                <a:spcPct val="50000"/>
              </a:spcBef>
              <a:spcAft>
                <a:spcPct val="0"/>
              </a:spcAft>
              <a:buClrTx/>
              <a:defRPr/>
            </a:pPr>
            <a:r>
              <a:rPr lang="en-US" sz="1500" b="1" kern="1200" dirty="0">
                <a:solidFill>
                  <a:srgbClr val="FFFFFF"/>
                </a:solidFill>
                <a:latin typeface="Times New Roman" pitchFamily="18" charset="0"/>
                <a:ea typeface="+mn-ea"/>
                <a:cs typeface="+mn-cs"/>
              </a:rPr>
              <a:t>[ 2, 5, 9, 6, 2 ]</a:t>
            </a:r>
          </a:p>
          <a:p>
            <a:pPr defTabSz="685800" eaLnBrk="0" fontAlgn="base" hangingPunct="0">
              <a:spcBef>
                <a:spcPct val="50000"/>
              </a:spcBef>
              <a:spcAft>
                <a:spcPct val="0"/>
              </a:spcAft>
              <a:buClrTx/>
              <a:defRPr/>
            </a:pPr>
            <a:r>
              <a:rPr lang="en-US" sz="1500" b="1" kern="1200" dirty="0">
                <a:solidFill>
                  <a:srgbClr val="FFFFFF"/>
                </a:solidFill>
                <a:latin typeface="Times New Roman" pitchFamily="18" charset="0"/>
                <a:ea typeface="+mn-ea"/>
                <a:cs typeface="+mn-cs"/>
              </a:rPr>
              <a:t>[ 3, 7, 10 ]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20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5701"/>
                                        </p:tgtEl>
                                        <p:attrNameLst>
                                          <p:attrName>style.visibility</p:attrName>
                                        </p:attrNameLst>
                                      </p:cBhvr>
                                      <p:to>
                                        <p:strVal val="visible"/>
                                      </p:to>
                                    </p:set>
                                    <p:animEffect transition="in" filter="dissolve">
                                      <p:cBhvr>
                                        <p:cTn id="16" dur="500"/>
                                        <p:tgtEl>
                                          <p:spTgt spid="15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5570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116-04E0-0E48-8DA8-86C77C1EAA7B}"/>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C3B5A507-E1FF-2249-99DD-5E06E1732E45}"/>
              </a:ext>
            </a:extLst>
          </p:cNvPr>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a:extLst>
              <a:ext uri="{FF2B5EF4-FFF2-40B4-BE49-F238E27FC236}">
                <a16:creationId xmlns:a16="http://schemas.microsoft.com/office/drawing/2014/main" id="{B56B96CC-697A-5D49-9B7E-9A25D66FA71F}"/>
              </a:ext>
            </a:extLst>
          </p:cNvPr>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a:extLst>
              <a:ext uri="{FF2B5EF4-FFF2-40B4-BE49-F238E27FC236}">
                <a16:creationId xmlns:a16="http://schemas.microsoft.com/office/drawing/2014/main" id="{493774D2-DF5B-3247-BF46-4437ABEC7DFC}"/>
              </a:ext>
            </a:extLst>
          </p:cNvPr>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48</a:t>
            </a:fld>
            <a:endParaRPr lang="en-US" kern="1200">
              <a:solidFill>
                <a:srgbClr val="FFFFFF"/>
              </a:solidFill>
              <a:ea typeface="+mn-ea"/>
            </a:endParaRPr>
          </a:p>
        </p:txBody>
      </p:sp>
      <p:sp>
        <p:nvSpPr>
          <p:cNvPr id="9" name="Content Placeholder 2">
            <a:extLst>
              <a:ext uri="{FF2B5EF4-FFF2-40B4-BE49-F238E27FC236}">
                <a16:creationId xmlns:a16="http://schemas.microsoft.com/office/drawing/2014/main" id="{531DA911-20E6-FC81-8743-04DBDD266DD2}"/>
              </a:ext>
            </a:extLst>
          </p:cNvPr>
          <p:cNvSpPr>
            <a:spLocks noGrp="1"/>
          </p:cNvSpPr>
          <p:nvPr>
            <p:ph idx="1"/>
          </p:nvPr>
        </p:nvSpPr>
        <p:spPr>
          <a:xfrm>
            <a:off x="0" y="606069"/>
            <a:ext cx="9144000" cy="4237193"/>
          </a:xfrm>
        </p:spPr>
        <p:txBody>
          <a:bodyPr>
            <a:normAutofit fontScale="92500" lnSpcReduction="10000"/>
          </a:bodyPr>
          <a:lstStyle/>
          <a:p>
            <a:r>
              <a:rPr lang="en-US" sz="2400" dirty="0">
                <a:solidFill>
                  <a:schemeClr val="accent4">
                    <a:lumMod val="50000"/>
                  </a:schemeClr>
                </a:solidFill>
              </a:rPr>
              <a:t>Quiz 4 review</a:t>
            </a:r>
          </a:p>
          <a:p>
            <a:r>
              <a:rPr lang="en-US" sz="2400" dirty="0">
                <a:solidFill>
                  <a:schemeClr val="accent4">
                    <a:lumMod val="50000"/>
                  </a:schemeClr>
                </a:solidFill>
              </a:rPr>
              <a:t>Quiz 5 (please be sure to put your name exactly as it appears on Blackboard -- first name(s) then last name(s), you will lose points otherwise)</a:t>
            </a:r>
          </a:p>
          <a:p>
            <a:r>
              <a:rPr lang="en-US" sz="2400" dirty="0">
                <a:solidFill>
                  <a:schemeClr val="accent4">
                    <a:lumMod val="50000"/>
                  </a:schemeClr>
                </a:solidFill>
              </a:rPr>
              <a:t>Extra credit, anonymous survey now available on Blackboard – </a:t>
            </a:r>
            <a:br>
              <a:rPr lang="en-US" sz="2400" dirty="0">
                <a:solidFill>
                  <a:schemeClr val="accent4">
                    <a:lumMod val="50000"/>
                  </a:schemeClr>
                </a:solidFill>
              </a:rPr>
            </a:br>
            <a:r>
              <a:rPr lang="en-US" sz="2400" dirty="0">
                <a:solidFill>
                  <a:schemeClr val="accent4">
                    <a:lumMod val="50000"/>
                  </a:schemeClr>
                </a:solidFill>
              </a:rPr>
              <a:t>Due before </a:t>
            </a:r>
            <a:r>
              <a:rPr lang="en-US" sz="2400" b="1" dirty="0">
                <a:solidFill>
                  <a:schemeClr val="accent4">
                    <a:lumMod val="50000"/>
                  </a:schemeClr>
                </a:solidFill>
              </a:rPr>
              <a:t>Wednesday, October 11</a:t>
            </a:r>
            <a:r>
              <a:rPr lang="en-US" sz="2400" b="1" baseline="30000" dirty="0">
                <a:solidFill>
                  <a:schemeClr val="accent4">
                    <a:lumMod val="50000"/>
                  </a:schemeClr>
                </a:solidFill>
              </a:rPr>
              <a:t>th</a:t>
            </a:r>
            <a:r>
              <a:rPr lang="en-US" sz="2400" b="1" dirty="0">
                <a:solidFill>
                  <a:schemeClr val="accent4">
                    <a:lumMod val="50000"/>
                  </a:schemeClr>
                </a:solidFill>
              </a:rPr>
              <a:t> 11:59PM</a:t>
            </a:r>
          </a:p>
          <a:p>
            <a:r>
              <a:rPr lang="en-US" sz="2400" dirty="0">
                <a:solidFill>
                  <a:schemeClr val="accent4">
                    <a:lumMod val="50000"/>
                  </a:schemeClr>
                </a:solidFill>
              </a:rPr>
              <a:t>Questions for Assignment 4</a:t>
            </a:r>
          </a:p>
          <a:p>
            <a:pPr lvl="1"/>
            <a:r>
              <a:rPr lang="en-US" sz="2000" dirty="0">
                <a:solidFill>
                  <a:schemeClr val="accent4">
                    <a:lumMod val="50000"/>
                  </a:schemeClr>
                </a:solidFill>
                <a:hlinkClick r:id="rId3">
                  <a:extLst>
                    <a:ext uri="{A12FA001-AC4F-418D-AE19-62706E023703}">
                      <ahyp:hlinkClr xmlns:ahyp="http://schemas.microsoft.com/office/drawing/2018/hyperlinkcolor" val="tx"/>
                    </a:ext>
                  </a:extLst>
                </a:hlinkClick>
              </a:rPr>
              <a:t>https://cs.gmu.edu/~winglam/classes/637/assigns/assign04.html</a:t>
            </a:r>
            <a:r>
              <a:rPr lang="en-US" sz="2000" dirty="0">
                <a:solidFill>
                  <a:schemeClr val="accent4">
                    <a:lumMod val="50000"/>
                  </a:schemeClr>
                </a:solidFill>
              </a:rPr>
              <a:t> </a:t>
            </a:r>
            <a:endParaRPr lang="en-US" sz="2100" dirty="0">
              <a:solidFill>
                <a:schemeClr val="accent4">
                  <a:lumMod val="50000"/>
                </a:schemeClr>
              </a:solidFill>
            </a:endParaRPr>
          </a:p>
          <a:p>
            <a:r>
              <a:rPr lang="en-US" sz="2400" dirty="0">
                <a:solidFill>
                  <a:schemeClr val="accent4">
                    <a:lumMod val="50000"/>
                  </a:schemeClr>
                </a:solidFill>
              </a:rPr>
              <a:t>Lecture on Chapter 6.1 input space partitioning</a:t>
            </a:r>
          </a:p>
          <a:p>
            <a:r>
              <a:rPr lang="en-US" sz="2400" dirty="0">
                <a:solidFill>
                  <a:schemeClr val="accent4">
                    <a:lumMod val="50000"/>
                  </a:schemeClr>
                </a:solidFill>
              </a:rPr>
              <a:t>15min break</a:t>
            </a:r>
          </a:p>
          <a:p>
            <a:r>
              <a:rPr lang="en-US" sz="2400" dirty="0">
                <a:solidFill>
                  <a:schemeClr val="accent4">
                    <a:lumMod val="50000"/>
                  </a:schemeClr>
                </a:solidFill>
              </a:rPr>
              <a:t>Lecture on Chapter 6.2 input space partitioning</a:t>
            </a:r>
          </a:p>
          <a:p>
            <a:r>
              <a:rPr lang="en-US" sz="2400" dirty="0">
                <a:solidFill>
                  <a:schemeClr val="accent4">
                    <a:lumMod val="50000"/>
                  </a:schemeClr>
                </a:solidFill>
              </a:rPr>
              <a:t>Lecture on Chapter 7.1 Overview Graph Coverage Criteria</a:t>
            </a:r>
          </a:p>
          <a:p>
            <a:r>
              <a:rPr lang="en-US" sz="2400" dirty="0"/>
              <a:t>Passing back all quiz retakes and quiz 4</a:t>
            </a:r>
            <a:endParaRPr lang="en-US" sz="2400" dirty="0">
              <a:solidFill>
                <a:schemeClr val="tx1"/>
              </a:solidFill>
            </a:endParaRPr>
          </a:p>
        </p:txBody>
      </p:sp>
    </p:spTree>
    <p:extLst>
      <p:ext uri="{BB962C8B-B14F-4D97-AF65-F5344CB8AC3E}">
        <p14:creationId xmlns:p14="http://schemas.microsoft.com/office/powerpoint/2010/main" val="35475138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r>
              <a:rPr lang="en-US" altLang="en-US" sz="675" b="0" kern="1200">
                <a:solidFill>
                  <a:srgbClr val="FFFFFF"/>
                </a:solidFill>
                <a:latin typeface="Arial" charset="0"/>
                <a:ea typeface="+mn-ea"/>
                <a:cs typeface="Arial" charset="0"/>
              </a:rPr>
              <a:t>© Ammann &amp; Offutt</a:t>
            </a:r>
          </a:p>
        </p:txBody>
      </p:sp>
      <p:sp>
        <p:nvSpPr>
          <p:cNvPr id="61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fld id="{7C382211-D2BF-49C3-B0A7-F6367212C61F}"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defRPr/>
              </a:pPr>
              <a:t>5</a:t>
            </a:fld>
            <a:endParaRPr lang="en-US" altLang="en-US" sz="675" b="0" kern="1200">
              <a:solidFill>
                <a:srgbClr val="FFFFFF"/>
              </a:solidFill>
              <a:latin typeface="Arial" charset="0"/>
              <a:ea typeface="+mn-ea"/>
              <a:cs typeface="Arial" charset="0"/>
            </a:endParaRPr>
          </a:p>
        </p:txBody>
      </p:sp>
      <p:sp>
        <p:nvSpPr>
          <p:cNvPr id="6148" name="Rectangle 2"/>
          <p:cNvSpPr>
            <a:spLocks noGrp="1" noChangeArrowheads="1"/>
          </p:cNvSpPr>
          <p:nvPr>
            <p:ph type="title"/>
          </p:nvPr>
        </p:nvSpPr>
        <p:spPr/>
        <p:txBody>
          <a:bodyPr/>
          <a:lstStyle/>
          <a:p>
            <a:r>
              <a:rPr lang="en-US" altLang="en-US" dirty="0"/>
              <a:t>Partitioning domains</a:t>
            </a:r>
          </a:p>
        </p:txBody>
      </p:sp>
      <p:sp>
        <p:nvSpPr>
          <p:cNvPr id="6149" name="Rectangle 3"/>
          <p:cNvSpPr>
            <a:spLocks noGrp="1" noChangeArrowheads="1"/>
          </p:cNvSpPr>
          <p:nvPr>
            <p:ph type="body" idx="1"/>
          </p:nvPr>
        </p:nvSpPr>
        <p:spPr>
          <a:xfrm>
            <a:off x="1246585" y="637248"/>
            <a:ext cx="6873287" cy="2572677"/>
          </a:xfrm>
        </p:spPr>
        <p:txBody>
          <a:bodyPr/>
          <a:lstStyle/>
          <a:p>
            <a:pPr marL="342900" indent="-342900">
              <a:spcBef>
                <a:spcPts val="1350"/>
              </a:spcBef>
            </a:pPr>
            <a:r>
              <a:rPr kumimoji="1" lang="en-US" altLang="zh-CN" i="1" dirty="0">
                <a:ea typeface="宋体" charset="-122"/>
              </a:rPr>
              <a:t>Domain</a:t>
            </a:r>
            <a:r>
              <a:rPr kumimoji="1" lang="en-US" altLang="zh-CN" dirty="0">
                <a:ea typeface="宋体" charset="-122"/>
              </a:rPr>
              <a:t> </a:t>
            </a:r>
            <a:r>
              <a:rPr kumimoji="1" lang="en-US" altLang="zh-CN" i="1" dirty="0">
                <a:solidFill>
                  <a:schemeClr val="tx2"/>
                </a:solidFill>
                <a:ea typeface="宋体" charset="-122"/>
              </a:rPr>
              <a:t>D</a:t>
            </a:r>
          </a:p>
          <a:p>
            <a:pPr marL="342900" indent="-342900">
              <a:spcBef>
                <a:spcPts val="1350"/>
              </a:spcBef>
            </a:pPr>
            <a:r>
              <a:rPr kumimoji="1" lang="en-US" altLang="zh-CN" i="1" dirty="0">
                <a:ea typeface="宋体" charset="-122"/>
              </a:rPr>
              <a:t>Partition scheme</a:t>
            </a:r>
            <a:r>
              <a:rPr kumimoji="1" lang="en-US" altLang="zh-CN" dirty="0">
                <a:ea typeface="宋体" charset="-122"/>
              </a:rPr>
              <a:t> </a:t>
            </a:r>
            <a:r>
              <a:rPr kumimoji="1" lang="en-US" altLang="zh-CN" i="1" dirty="0">
                <a:solidFill>
                  <a:schemeClr val="tx2"/>
                </a:solidFill>
                <a:ea typeface="宋体" charset="-122"/>
              </a:rPr>
              <a:t>q</a:t>
            </a:r>
            <a:r>
              <a:rPr kumimoji="1" lang="en-US" altLang="zh-CN" dirty="0">
                <a:ea typeface="宋体" charset="-122"/>
              </a:rPr>
              <a:t> of </a:t>
            </a:r>
            <a:r>
              <a:rPr kumimoji="1" lang="en-US" altLang="zh-CN" i="1" dirty="0">
                <a:solidFill>
                  <a:schemeClr val="tx2"/>
                </a:solidFill>
                <a:ea typeface="宋体" charset="-122"/>
              </a:rPr>
              <a:t>D</a:t>
            </a:r>
          </a:p>
          <a:p>
            <a:pPr marL="342900" indent="-342900">
              <a:spcBef>
                <a:spcPts val="1350"/>
              </a:spcBef>
            </a:pPr>
            <a:r>
              <a:rPr kumimoji="1" lang="en-US" altLang="zh-CN" dirty="0">
                <a:ea typeface="宋体" charset="-122"/>
              </a:rPr>
              <a:t>The partition </a:t>
            </a:r>
            <a:r>
              <a:rPr kumimoji="1" lang="en-US" altLang="zh-CN" i="1" dirty="0">
                <a:solidFill>
                  <a:schemeClr val="tx2"/>
                </a:solidFill>
                <a:ea typeface="宋体" charset="-122"/>
              </a:rPr>
              <a:t>q</a:t>
            </a:r>
            <a:r>
              <a:rPr kumimoji="1" lang="en-US" altLang="zh-CN" dirty="0">
                <a:ea typeface="宋体" charset="-122"/>
              </a:rPr>
              <a:t> defines a </a:t>
            </a:r>
            <a:r>
              <a:rPr kumimoji="1" lang="en-US" altLang="zh-CN" i="1" dirty="0">
                <a:ea typeface="宋体" charset="-122"/>
              </a:rPr>
              <a:t>set of blocks</a:t>
            </a:r>
            <a:r>
              <a:rPr kumimoji="1" lang="en-US" altLang="zh-CN" dirty="0">
                <a:ea typeface="宋体" charset="-122"/>
              </a:rPr>
              <a:t>, </a:t>
            </a:r>
            <a:r>
              <a:rPr kumimoji="1" lang="en-US" altLang="zh-CN" i="1" dirty="0" err="1">
                <a:solidFill>
                  <a:schemeClr val="tx2"/>
                </a:solidFill>
                <a:ea typeface="宋体" charset="-122"/>
              </a:rPr>
              <a:t>Bq</a:t>
            </a:r>
            <a:r>
              <a:rPr kumimoji="1" lang="en-US" altLang="zh-CN" i="1" dirty="0">
                <a:solidFill>
                  <a:schemeClr val="tx2"/>
                </a:solidFill>
                <a:ea typeface="宋体" charset="-122"/>
              </a:rPr>
              <a:t> = b</a:t>
            </a:r>
            <a:r>
              <a:rPr kumimoji="1" lang="en-US" altLang="zh-CN" sz="2400" i="1" baseline="-25000" dirty="0">
                <a:solidFill>
                  <a:schemeClr val="tx2"/>
                </a:solidFill>
                <a:ea typeface="宋体" charset="-122"/>
              </a:rPr>
              <a:t>1 </a:t>
            </a:r>
            <a:r>
              <a:rPr kumimoji="1" lang="en-US" altLang="zh-CN" i="1" dirty="0">
                <a:solidFill>
                  <a:schemeClr val="tx2"/>
                </a:solidFill>
                <a:ea typeface="宋体" charset="-122"/>
              </a:rPr>
              <a:t>, b</a:t>
            </a:r>
            <a:r>
              <a:rPr kumimoji="1" lang="en-US" altLang="zh-CN" sz="2400" i="1" baseline="-25000" dirty="0">
                <a:solidFill>
                  <a:schemeClr val="tx2"/>
                </a:solidFill>
                <a:ea typeface="宋体" charset="-122"/>
              </a:rPr>
              <a:t>2 </a:t>
            </a:r>
            <a:r>
              <a:rPr kumimoji="1" lang="en-US" altLang="zh-CN" i="1" dirty="0">
                <a:solidFill>
                  <a:schemeClr val="tx2"/>
                </a:solidFill>
                <a:ea typeface="宋体" charset="-122"/>
              </a:rPr>
              <a:t>, …, </a:t>
            </a:r>
            <a:r>
              <a:rPr kumimoji="1" lang="en-US" altLang="zh-CN" i="1" dirty="0" err="1">
                <a:solidFill>
                  <a:schemeClr val="tx2"/>
                </a:solidFill>
                <a:ea typeface="宋体" charset="-122"/>
              </a:rPr>
              <a:t>b</a:t>
            </a:r>
            <a:r>
              <a:rPr kumimoji="1" lang="en-US" altLang="zh-CN" sz="2400" i="1" baseline="-25000" dirty="0" err="1">
                <a:solidFill>
                  <a:schemeClr val="tx2"/>
                </a:solidFill>
                <a:ea typeface="宋体" charset="-122"/>
              </a:rPr>
              <a:t>Q</a:t>
            </a:r>
            <a:endParaRPr kumimoji="1" lang="en-US" altLang="zh-CN" sz="2400" i="1" baseline="-25000" dirty="0">
              <a:solidFill>
                <a:schemeClr val="tx2"/>
              </a:solidFill>
              <a:ea typeface="宋体" charset="-122"/>
            </a:endParaRPr>
          </a:p>
          <a:p>
            <a:pPr marL="342900" indent="-342900">
              <a:spcBef>
                <a:spcPts val="1350"/>
              </a:spcBef>
            </a:pPr>
            <a:r>
              <a:rPr kumimoji="1" lang="en-US" altLang="zh-CN" dirty="0">
                <a:ea typeface="宋体" charset="-122"/>
              </a:rPr>
              <a:t>The partition must satisfy two </a:t>
            </a:r>
            <a:r>
              <a:rPr kumimoji="1" lang="en-US" altLang="zh-CN" dirty="0">
                <a:solidFill>
                  <a:schemeClr val="tx2"/>
                </a:solidFill>
                <a:ea typeface="宋体" charset="-122"/>
              </a:rPr>
              <a:t>properties</a:t>
            </a:r>
            <a:r>
              <a:rPr kumimoji="1" lang="en-US" altLang="zh-CN" dirty="0">
                <a:ea typeface="宋体" charset="-122"/>
              </a:rPr>
              <a:t> :</a:t>
            </a:r>
          </a:p>
          <a:p>
            <a:pPr marL="628650" lvl="1" indent="-285750">
              <a:buFontTx/>
              <a:buAutoNum type="arabicPeriod"/>
            </a:pPr>
            <a:r>
              <a:rPr kumimoji="1" lang="en-US" altLang="zh-CN" dirty="0">
                <a:ea typeface="宋体" charset="-122"/>
              </a:rPr>
              <a:t>Blocks must be </a:t>
            </a:r>
            <a:r>
              <a:rPr kumimoji="1" lang="en-US" altLang="zh-CN" i="1" dirty="0">
                <a:solidFill>
                  <a:schemeClr val="tx2"/>
                </a:solidFill>
                <a:ea typeface="宋体" charset="-122"/>
              </a:rPr>
              <a:t>pairwise disjoint </a:t>
            </a:r>
            <a:r>
              <a:rPr kumimoji="1" lang="en-US" altLang="zh-CN" dirty="0">
                <a:ea typeface="宋体" charset="-122"/>
              </a:rPr>
              <a:t>(no overlap)</a:t>
            </a:r>
          </a:p>
          <a:p>
            <a:pPr marL="971550" lvl="2" indent="-285750">
              <a:buFontTx/>
              <a:buAutoNum type="arabicPeriod"/>
            </a:pPr>
            <a:endParaRPr kumimoji="1" lang="en-US" altLang="zh-CN" dirty="0">
              <a:ea typeface="宋体" charset="-122"/>
            </a:endParaRPr>
          </a:p>
          <a:p>
            <a:pPr marL="971550" lvl="2" indent="-285750">
              <a:buFontTx/>
              <a:buAutoNum type="arabicPeriod"/>
            </a:pPr>
            <a:endParaRPr kumimoji="1" lang="en-US" altLang="zh-CN" dirty="0">
              <a:ea typeface="宋体" charset="-122"/>
            </a:endParaRPr>
          </a:p>
          <a:p>
            <a:pPr marL="628650" lvl="1" indent="-285750">
              <a:buFontTx/>
              <a:buAutoNum type="arabicPeriod"/>
            </a:pPr>
            <a:r>
              <a:rPr kumimoji="1" lang="en-US" altLang="zh-CN" dirty="0">
                <a:ea typeface="宋体" charset="-122"/>
              </a:rPr>
              <a:t>Together the blocks </a:t>
            </a:r>
            <a:r>
              <a:rPr kumimoji="1" lang="en-US" altLang="zh-CN" i="1" dirty="0">
                <a:solidFill>
                  <a:schemeClr val="tx2"/>
                </a:solidFill>
                <a:ea typeface="宋体" charset="-122"/>
              </a:rPr>
              <a:t>cover</a:t>
            </a:r>
            <a:r>
              <a:rPr kumimoji="1" lang="en-US" altLang="zh-CN" dirty="0">
                <a:ea typeface="宋体" charset="-122"/>
              </a:rPr>
              <a:t> the domain </a:t>
            </a:r>
            <a:r>
              <a:rPr kumimoji="1" lang="en-US" altLang="zh-CN" i="1" dirty="0">
                <a:solidFill>
                  <a:schemeClr val="tx2"/>
                </a:solidFill>
                <a:ea typeface="宋体" charset="-122"/>
              </a:rPr>
              <a:t>D</a:t>
            </a:r>
            <a:r>
              <a:rPr kumimoji="1" lang="en-US" altLang="zh-CN" dirty="0">
                <a:ea typeface="宋体" charset="-122"/>
              </a:rPr>
              <a:t> (complete)</a:t>
            </a:r>
            <a:endParaRPr kumimoji="1" lang="en-US" altLang="en-US" dirty="0"/>
          </a:p>
        </p:txBody>
      </p:sp>
      <p:sp>
        <p:nvSpPr>
          <p:cNvPr id="248836" name="Text Box 4"/>
          <p:cNvSpPr txBox="1">
            <a:spLocks noChangeArrowheads="1"/>
          </p:cNvSpPr>
          <p:nvPr/>
        </p:nvSpPr>
        <p:spPr bwMode="auto">
          <a:xfrm>
            <a:off x="1943100" y="2741690"/>
            <a:ext cx="3143250" cy="426079"/>
          </a:xfrm>
          <a:prstGeom prst="rect">
            <a:avLst/>
          </a:prstGeom>
          <a:solidFill>
            <a:srgbClr val="0000FF"/>
          </a:solidFill>
          <a:ln w="19050">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defTabSz="685800" fontAlgn="base">
              <a:lnSpc>
                <a:spcPct val="135000"/>
              </a:lnSpc>
              <a:spcBef>
                <a:spcPct val="50000"/>
              </a:spcBef>
              <a:spcAft>
                <a:spcPct val="0"/>
              </a:spcAft>
              <a:buClrTx/>
              <a:defRPr/>
            </a:pPr>
            <a:r>
              <a:rPr kumimoji="1" lang="en-US" altLang="zh-CN" sz="1800" kern="1200">
                <a:solidFill>
                  <a:srgbClr val="FFFF00"/>
                </a:solidFill>
                <a:ea typeface="楷体_GB2312" pitchFamily="49" charset="-122"/>
                <a:cs typeface="+mn-cs"/>
              </a:rPr>
              <a:t>b</a:t>
            </a:r>
            <a:r>
              <a:rPr kumimoji="1" lang="en-US" altLang="zh-CN" sz="1800" kern="1200" baseline="-25000">
                <a:solidFill>
                  <a:srgbClr val="FFFF00"/>
                </a:solidFill>
                <a:ea typeface="楷体_GB2312" pitchFamily="49" charset="-122"/>
                <a:cs typeface="+mn-cs"/>
              </a:rPr>
              <a:t>i</a:t>
            </a:r>
            <a:r>
              <a:rPr kumimoji="1" lang="en-US" altLang="zh-CN" sz="1800" kern="1200">
                <a:solidFill>
                  <a:srgbClr val="FFFF00"/>
                </a:solidFill>
                <a:ea typeface="楷体_GB2312" pitchFamily="49" charset="-122"/>
                <a:cs typeface="+mn-cs"/>
              </a:rPr>
              <a:t> </a:t>
            </a:r>
            <a:r>
              <a:rPr kumimoji="1" lang="en-US" altLang="zh-CN" sz="1800" kern="1200">
                <a:solidFill>
                  <a:srgbClr val="FFFF00"/>
                </a:solidFill>
                <a:ea typeface="楷体_GB2312" pitchFamily="49" charset="-122"/>
                <a:cs typeface="+mn-cs"/>
                <a:sym typeface="Symbol" pitchFamily="18" charset="2"/>
              </a:rPr>
              <a:t> b</a:t>
            </a:r>
            <a:r>
              <a:rPr kumimoji="1" lang="en-US" altLang="zh-CN" sz="1800" kern="1200" baseline="-25000">
                <a:solidFill>
                  <a:srgbClr val="FFFF00"/>
                </a:solidFill>
                <a:ea typeface="楷体_GB2312" pitchFamily="49" charset="-122"/>
                <a:cs typeface="+mn-cs"/>
                <a:sym typeface="Symbol" pitchFamily="18" charset="2"/>
              </a:rPr>
              <a:t>j</a:t>
            </a:r>
            <a:r>
              <a:rPr kumimoji="1" lang="en-US" altLang="zh-CN" sz="1800" kern="1200">
                <a:solidFill>
                  <a:srgbClr val="FFFF00"/>
                </a:solidFill>
                <a:ea typeface="楷体_GB2312" pitchFamily="49" charset="-122"/>
                <a:cs typeface="+mn-cs"/>
                <a:sym typeface="Symbol" pitchFamily="18" charset="2"/>
              </a:rPr>
              <a:t> = , </a:t>
            </a:r>
            <a:r>
              <a:rPr lang="en-US" altLang="en-US" sz="1800" kern="1200">
                <a:ea typeface="+mn-ea"/>
                <a:cs typeface="+mn-cs"/>
                <a:sym typeface="Symbol" pitchFamily="18" charset="2"/>
              </a:rPr>
              <a:t></a:t>
            </a:r>
            <a:r>
              <a:rPr lang="en-US" altLang="en-US" sz="1500" kern="1200">
                <a:ea typeface="+mn-ea"/>
                <a:cs typeface="+mn-cs"/>
                <a:sym typeface="Symbol" pitchFamily="18" charset="2"/>
              </a:rPr>
              <a:t> </a:t>
            </a:r>
            <a:r>
              <a:rPr kumimoji="1" lang="en-US" altLang="zh-CN" sz="1800" kern="1200">
                <a:solidFill>
                  <a:srgbClr val="FFFF00"/>
                </a:solidFill>
                <a:ea typeface="楷体_GB2312" pitchFamily="49" charset="-122"/>
                <a:cs typeface="+mn-cs"/>
                <a:sym typeface="Symbol" pitchFamily="18" charset="2"/>
              </a:rPr>
              <a:t>i  j, b</a:t>
            </a:r>
            <a:r>
              <a:rPr kumimoji="1" lang="en-US" altLang="zh-CN" sz="1800" kern="1200" baseline="-25000">
                <a:solidFill>
                  <a:srgbClr val="FFFF00"/>
                </a:solidFill>
                <a:ea typeface="楷体_GB2312" pitchFamily="49" charset="-122"/>
                <a:cs typeface="+mn-cs"/>
                <a:sym typeface="Symbol" pitchFamily="18" charset="2"/>
              </a:rPr>
              <a:t>i</a:t>
            </a:r>
            <a:r>
              <a:rPr kumimoji="1" lang="en-US" altLang="zh-CN" sz="1800" kern="1200">
                <a:solidFill>
                  <a:srgbClr val="FFFF00"/>
                </a:solidFill>
                <a:ea typeface="楷体_GB2312" pitchFamily="49" charset="-122"/>
                <a:cs typeface="+mn-cs"/>
                <a:sym typeface="Symbol" pitchFamily="18" charset="2"/>
              </a:rPr>
              <a:t>, b</a:t>
            </a:r>
            <a:r>
              <a:rPr kumimoji="1" lang="en-US" altLang="zh-CN" sz="1800" kern="1200" baseline="-25000">
                <a:solidFill>
                  <a:srgbClr val="FFFF00"/>
                </a:solidFill>
                <a:ea typeface="楷体_GB2312" pitchFamily="49" charset="-122"/>
                <a:cs typeface="+mn-cs"/>
                <a:sym typeface="Symbol" pitchFamily="18" charset="2"/>
              </a:rPr>
              <a:t>j </a:t>
            </a:r>
            <a:r>
              <a:rPr kumimoji="1" lang="en-US" altLang="zh-CN" sz="1800" kern="1200">
                <a:solidFill>
                  <a:srgbClr val="FFFF00"/>
                </a:solidFill>
                <a:ea typeface="楷体_GB2312" pitchFamily="49" charset="-122"/>
                <a:cs typeface="+mn-cs"/>
                <a:sym typeface="Symbol" pitchFamily="18" charset="2"/>
              </a:rPr>
              <a:t> B</a:t>
            </a:r>
            <a:r>
              <a:rPr kumimoji="1" lang="en-US" altLang="zh-CN" sz="1800" kern="1200" baseline="-25000">
                <a:solidFill>
                  <a:srgbClr val="FFFF00"/>
                </a:solidFill>
                <a:ea typeface="楷体_GB2312" pitchFamily="49" charset="-122"/>
                <a:cs typeface="+mn-cs"/>
                <a:sym typeface="Symbol" pitchFamily="18" charset="2"/>
              </a:rPr>
              <a:t>q</a:t>
            </a:r>
          </a:p>
        </p:txBody>
      </p:sp>
      <p:grpSp>
        <p:nvGrpSpPr>
          <p:cNvPr id="2" name="Group 12"/>
          <p:cNvGrpSpPr>
            <a:grpSpLocks/>
          </p:cNvGrpSpPr>
          <p:nvPr/>
        </p:nvGrpSpPr>
        <p:grpSpPr bwMode="auto">
          <a:xfrm>
            <a:off x="6691551" y="2020197"/>
            <a:ext cx="2228850" cy="1257300"/>
            <a:chOff x="3560" y="2997"/>
            <a:chExt cx="1872" cy="1056"/>
          </a:xfrm>
        </p:grpSpPr>
        <p:sp>
          <p:nvSpPr>
            <p:cNvPr id="6154" name="Rectangle 6"/>
            <p:cNvSpPr>
              <a:spLocks noChangeArrowheads="1"/>
            </p:cNvSpPr>
            <p:nvPr/>
          </p:nvSpPr>
          <p:spPr bwMode="auto">
            <a:xfrm>
              <a:off x="3560" y="2997"/>
              <a:ext cx="1872" cy="1056"/>
            </a:xfrm>
            <a:prstGeom prst="rect">
              <a:avLst/>
            </a:prstGeom>
            <a:solidFill>
              <a:srgbClr val="0000FF"/>
            </a:solidFill>
            <a:ln w="19050">
              <a:solidFill>
                <a:schemeClr val="tx1"/>
              </a:solidFill>
              <a:miter lim="800000"/>
              <a:headEnd/>
              <a:tailEnd/>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spcBef>
                  <a:spcPct val="0"/>
                </a:spcBef>
                <a:spcAft>
                  <a:spcPct val="0"/>
                </a:spcAft>
                <a:buClrTx/>
                <a:defRPr/>
              </a:pPr>
              <a:endParaRPr lang="en-US" altLang="en-US" sz="1500" kern="1200">
                <a:ea typeface="+mn-ea"/>
                <a:cs typeface="+mn-cs"/>
              </a:endParaRPr>
            </a:p>
          </p:txBody>
        </p:sp>
        <p:sp>
          <p:nvSpPr>
            <p:cNvPr id="6155" name="Freeform 7"/>
            <p:cNvSpPr>
              <a:spLocks/>
            </p:cNvSpPr>
            <p:nvPr/>
          </p:nvSpPr>
          <p:spPr bwMode="auto">
            <a:xfrm>
              <a:off x="3560" y="2998"/>
              <a:ext cx="624" cy="528"/>
            </a:xfrm>
            <a:custGeom>
              <a:avLst/>
              <a:gdLst>
                <a:gd name="T0" fmla="*/ 624 w 624"/>
                <a:gd name="T1" fmla="*/ 0 h 528"/>
                <a:gd name="T2" fmla="*/ 576 w 624"/>
                <a:gd name="T3" fmla="*/ 240 h 528"/>
                <a:gd name="T4" fmla="*/ 336 w 624"/>
                <a:gd name="T5" fmla="*/ 480 h 528"/>
                <a:gd name="T6" fmla="*/ 0 w 624"/>
                <a:gd name="T7" fmla="*/ 528 h 528"/>
                <a:gd name="T8" fmla="*/ 0 60000 65536"/>
                <a:gd name="T9" fmla="*/ 0 60000 65536"/>
                <a:gd name="T10" fmla="*/ 0 60000 65536"/>
                <a:gd name="T11" fmla="*/ 0 60000 65536"/>
                <a:gd name="T12" fmla="*/ 0 w 624"/>
                <a:gd name="T13" fmla="*/ 0 h 528"/>
                <a:gd name="T14" fmla="*/ 624 w 624"/>
                <a:gd name="T15" fmla="*/ 528 h 528"/>
              </a:gdLst>
              <a:ahLst/>
              <a:cxnLst>
                <a:cxn ang="T8">
                  <a:pos x="T0" y="T1"/>
                </a:cxn>
                <a:cxn ang="T9">
                  <a:pos x="T2" y="T3"/>
                </a:cxn>
                <a:cxn ang="T10">
                  <a:pos x="T4" y="T5"/>
                </a:cxn>
                <a:cxn ang="T11">
                  <a:pos x="T6" y="T7"/>
                </a:cxn>
              </a:cxnLst>
              <a:rect l="T12" t="T13" r="T14" b="T15"/>
              <a:pathLst>
                <a:path w="624" h="528">
                  <a:moveTo>
                    <a:pt x="624" y="0"/>
                  </a:moveTo>
                  <a:cubicBezTo>
                    <a:pt x="624" y="80"/>
                    <a:pt x="624" y="160"/>
                    <a:pt x="576" y="240"/>
                  </a:cubicBezTo>
                  <a:cubicBezTo>
                    <a:pt x="528" y="320"/>
                    <a:pt x="432" y="432"/>
                    <a:pt x="336" y="480"/>
                  </a:cubicBezTo>
                  <a:cubicBezTo>
                    <a:pt x="240" y="528"/>
                    <a:pt x="56" y="520"/>
                    <a:pt x="0" y="528"/>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156" name="Freeform 8"/>
            <p:cNvSpPr>
              <a:spLocks/>
            </p:cNvSpPr>
            <p:nvPr/>
          </p:nvSpPr>
          <p:spPr bwMode="auto">
            <a:xfrm>
              <a:off x="4040" y="3354"/>
              <a:ext cx="1392" cy="208"/>
            </a:xfrm>
            <a:custGeom>
              <a:avLst/>
              <a:gdLst>
                <a:gd name="T0" fmla="*/ 0 w 1392"/>
                <a:gd name="T1" fmla="*/ 0 h 208"/>
                <a:gd name="T2" fmla="*/ 288 w 1392"/>
                <a:gd name="T3" fmla="*/ 96 h 208"/>
                <a:gd name="T4" fmla="*/ 912 w 1392"/>
                <a:gd name="T5" fmla="*/ 192 h 208"/>
                <a:gd name="T6" fmla="*/ 1200 w 1392"/>
                <a:gd name="T7" fmla="*/ 192 h 208"/>
                <a:gd name="T8" fmla="*/ 1392 w 1392"/>
                <a:gd name="T9" fmla="*/ 192 h 208"/>
                <a:gd name="T10" fmla="*/ 0 60000 65536"/>
                <a:gd name="T11" fmla="*/ 0 60000 65536"/>
                <a:gd name="T12" fmla="*/ 0 60000 65536"/>
                <a:gd name="T13" fmla="*/ 0 60000 65536"/>
                <a:gd name="T14" fmla="*/ 0 60000 65536"/>
                <a:gd name="T15" fmla="*/ 0 w 1392"/>
                <a:gd name="T16" fmla="*/ 0 h 208"/>
                <a:gd name="T17" fmla="*/ 1392 w 1392"/>
                <a:gd name="T18" fmla="*/ 208 h 208"/>
              </a:gdLst>
              <a:ahLst/>
              <a:cxnLst>
                <a:cxn ang="T10">
                  <a:pos x="T0" y="T1"/>
                </a:cxn>
                <a:cxn ang="T11">
                  <a:pos x="T2" y="T3"/>
                </a:cxn>
                <a:cxn ang="T12">
                  <a:pos x="T4" y="T5"/>
                </a:cxn>
                <a:cxn ang="T13">
                  <a:pos x="T6" y="T7"/>
                </a:cxn>
                <a:cxn ang="T14">
                  <a:pos x="T8" y="T9"/>
                </a:cxn>
              </a:cxnLst>
              <a:rect l="T15" t="T16" r="T17" b="T18"/>
              <a:pathLst>
                <a:path w="1392" h="208">
                  <a:moveTo>
                    <a:pt x="0" y="0"/>
                  </a:moveTo>
                  <a:cubicBezTo>
                    <a:pt x="68" y="32"/>
                    <a:pt x="136" y="64"/>
                    <a:pt x="288" y="96"/>
                  </a:cubicBezTo>
                  <a:cubicBezTo>
                    <a:pt x="440" y="128"/>
                    <a:pt x="760" y="176"/>
                    <a:pt x="912" y="192"/>
                  </a:cubicBezTo>
                  <a:cubicBezTo>
                    <a:pt x="1064" y="208"/>
                    <a:pt x="1120" y="192"/>
                    <a:pt x="1200" y="192"/>
                  </a:cubicBezTo>
                  <a:cubicBezTo>
                    <a:pt x="1280" y="192"/>
                    <a:pt x="1360" y="192"/>
                    <a:pt x="1392" y="19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685800" eaLnBrk="0" fontAlgn="base" hangingPunct="0">
                <a:spcBef>
                  <a:spcPct val="0"/>
                </a:spcBef>
                <a:spcAft>
                  <a:spcPct val="0"/>
                </a:spcAft>
                <a:buClrTx/>
                <a:defRPr/>
              </a:pPr>
              <a:endParaRPr lang="en-US" sz="1500" b="1" kern="1200">
                <a:solidFill>
                  <a:srgbClr val="FAFD00"/>
                </a:solidFill>
                <a:latin typeface="Times New Roman" pitchFamily="18" charset="0"/>
                <a:ea typeface="+mn-ea"/>
                <a:cs typeface="+mn-cs"/>
              </a:endParaRPr>
            </a:p>
          </p:txBody>
        </p:sp>
        <p:sp>
          <p:nvSpPr>
            <p:cNvPr id="6157" name="Text Box 9"/>
            <p:cNvSpPr txBox="1">
              <a:spLocks noChangeArrowheads="1"/>
            </p:cNvSpPr>
            <p:nvPr/>
          </p:nvSpPr>
          <p:spPr bwMode="auto">
            <a:xfrm>
              <a:off x="3600" y="3030"/>
              <a:ext cx="43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defRPr/>
              </a:pPr>
              <a:r>
                <a:rPr kumimoji="1" lang="en-US" altLang="zh-CN" sz="2100" kern="1200">
                  <a:solidFill>
                    <a:srgbClr val="FFFF00"/>
                  </a:solidFill>
                  <a:ea typeface="楷体_GB2312" pitchFamily="49" charset="-122"/>
                  <a:cs typeface="+mn-cs"/>
                </a:rPr>
                <a:t>b</a:t>
              </a:r>
              <a:r>
                <a:rPr kumimoji="1" lang="en-US" altLang="zh-CN" sz="2100" kern="1200" baseline="-25000">
                  <a:solidFill>
                    <a:srgbClr val="FFFF00"/>
                  </a:solidFill>
                  <a:ea typeface="楷体_GB2312" pitchFamily="49" charset="-122"/>
                  <a:cs typeface="+mn-cs"/>
                </a:rPr>
                <a:t>1</a:t>
              </a:r>
            </a:p>
          </p:txBody>
        </p:sp>
        <p:sp>
          <p:nvSpPr>
            <p:cNvPr id="6158" name="Text Box 10"/>
            <p:cNvSpPr txBox="1">
              <a:spLocks noChangeArrowheads="1"/>
            </p:cNvSpPr>
            <p:nvPr/>
          </p:nvSpPr>
          <p:spPr bwMode="auto">
            <a:xfrm>
              <a:off x="4464" y="3030"/>
              <a:ext cx="43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defRPr/>
              </a:pPr>
              <a:r>
                <a:rPr kumimoji="1" lang="en-US" altLang="zh-CN" sz="2100" kern="1200">
                  <a:solidFill>
                    <a:srgbClr val="FFFF00"/>
                  </a:solidFill>
                  <a:ea typeface="楷体_GB2312" pitchFamily="49" charset="-122"/>
                  <a:cs typeface="+mn-cs"/>
                </a:rPr>
                <a:t>b</a:t>
              </a:r>
              <a:r>
                <a:rPr kumimoji="1" lang="en-US" altLang="zh-CN" sz="2100" kern="1200" baseline="-25000">
                  <a:solidFill>
                    <a:srgbClr val="FFFF00"/>
                  </a:solidFill>
                  <a:ea typeface="楷体_GB2312" pitchFamily="49" charset="-122"/>
                  <a:cs typeface="+mn-cs"/>
                </a:rPr>
                <a:t>2</a:t>
              </a:r>
            </a:p>
          </p:txBody>
        </p:sp>
        <p:sp>
          <p:nvSpPr>
            <p:cNvPr id="6159" name="Text Box 11"/>
            <p:cNvSpPr txBox="1">
              <a:spLocks noChangeArrowheads="1"/>
            </p:cNvSpPr>
            <p:nvPr/>
          </p:nvSpPr>
          <p:spPr bwMode="auto">
            <a:xfrm>
              <a:off x="3888" y="3510"/>
              <a:ext cx="43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fontAlgn="base">
                <a:spcBef>
                  <a:spcPct val="50000"/>
                </a:spcBef>
                <a:spcAft>
                  <a:spcPct val="0"/>
                </a:spcAft>
                <a:buClrTx/>
                <a:defRPr/>
              </a:pPr>
              <a:r>
                <a:rPr kumimoji="1" lang="en-US" altLang="zh-CN" sz="2100" kern="1200">
                  <a:solidFill>
                    <a:srgbClr val="FFFF00"/>
                  </a:solidFill>
                  <a:ea typeface="楷体_GB2312" pitchFamily="49" charset="-122"/>
                  <a:cs typeface="+mn-cs"/>
                </a:rPr>
                <a:t>b</a:t>
              </a:r>
              <a:r>
                <a:rPr kumimoji="1" lang="en-US" altLang="zh-CN" sz="2100" kern="1200" baseline="-25000">
                  <a:solidFill>
                    <a:srgbClr val="FFFF00"/>
                  </a:solidFill>
                  <a:ea typeface="楷体_GB2312" pitchFamily="49" charset="-122"/>
                  <a:cs typeface="+mn-cs"/>
                </a:rPr>
                <a:t>3</a:t>
              </a:r>
            </a:p>
          </p:txBody>
        </p:sp>
      </p:grpSp>
      <p:sp>
        <p:nvSpPr>
          <p:cNvPr id="248845" name="Text Box 13"/>
          <p:cNvSpPr txBox="1">
            <a:spLocks noChangeArrowheads="1"/>
          </p:cNvSpPr>
          <p:nvPr/>
        </p:nvSpPr>
        <p:spPr bwMode="auto">
          <a:xfrm>
            <a:off x="1973022" y="3720909"/>
            <a:ext cx="2809289" cy="645946"/>
          </a:xfrm>
          <a:prstGeom prst="rect">
            <a:avLst/>
          </a:prstGeom>
          <a:solidFill>
            <a:srgbClr val="0000FF"/>
          </a:solidFill>
          <a:ln w="19050">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defTabSz="685800" eaLnBrk="0" fontAlgn="base" hangingPunct="0">
              <a:lnSpc>
                <a:spcPct val="50000"/>
              </a:lnSpc>
              <a:spcBef>
                <a:spcPct val="50000"/>
              </a:spcBef>
              <a:spcAft>
                <a:spcPct val="0"/>
              </a:spcAft>
              <a:buClrTx/>
              <a:defRPr/>
            </a:pPr>
            <a:r>
              <a:rPr lang="en-US" altLang="en-US" sz="2700" kern="1200" dirty="0">
                <a:ea typeface="+mn-ea"/>
                <a:cs typeface="+mn-cs"/>
                <a:sym typeface="Symbol" pitchFamily="18" charset="2"/>
              </a:rPr>
              <a:t>  </a:t>
            </a:r>
            <a:r>
              <a:rPr lang="en-US" altLang="en-US" sz="2100" kern="1200" dirty="0">
                <a:ea typeface="+mn-ea"/>
                <a:cs typeface="+mn-cs"/>
              </a:rPr>
              <a:t>   b = D </a:t>
            </a:r>
          </a:p>
          <a:p>
            <a:pPr defTabSz="685800" eaLnBrk="0" fontAlgn="base" hangingPunct="0">
              <a:lnSpc>
                <a:spcPct val="50000"/>
              </a:lnSpc>
              <a:spcBef>
                <a:spcPct val="50000"/>
              </a:spcBef>
              <a:spcAft>
                <a:spcPct val="0"/>
              </a:spcAft>
              <a:buClrTx/>
              <a:defRPr/>
            </a:pPr>
            <a:r>
              <a:rPr lang="en-US" altLang="en-US" sz="2100" kern="1200" dirty="0">
                <a:ea typeface="+mn-ea"/>
                <a:cs typeface="+mn-cs"/>
              </a:rPr>
              <a:t>   </a:t>
            </a:r>
            <a:r>
              <a:rPr lang="en-US" altLang="en-US" sz="1800" kern="1200" dirty="0">
                <a:ea typeface="+mn-ea"/>
                <a:cs typeface="+mn-cs"/>
              </a:rPr>
              <a:t>b </a:t>
            </a:r>
            <a:r>
              <a:rPr lang="en-US" altLang="en-US" sz="1800" kern="1200" dirty="0">
                <a:ea typeface="+mn-ea"/>
                <a:cs typeface="+mn-cs"/>
                <a:sym typeface="Symbol" pitchFamily="18" charset="2"/>
              </a:rPr>
              <a:t> </a:t>
            </a:r>
            <a:r>
              <a:rPr lang="en-US" altLang="en-US" sz="1800" kern="1200" dirty="0" err="1">
                <a:ea typeface="+mn-ea"/>
                <a:cs typeface="+mn-cs"/>
                <a:sym typeface="Symbol" pitchFamily="18" charset="2"/>
              </a:rPr>
              <a:t>Bq</a:t>
            </a:r>
            <a:endParaRPr lang="en-US" altLang="en-US" sz="1800" kern="1200" dirty="0">
              <a:ea typeface="+mn-ea"/>
              <a:cs typeface="+mn-cs"/>
              <a:sym typeface="Symbol" pitchFamily="18" charset="2"/>
            </a:endParaRPr>
          </a:p>
        </p:txBody>
      </p:sp>
      <p:sp>
        <p:nvSpPr>
          <p:cNvPr id="6153"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defRPr/>
            </a:pPr>
            <a:r>
              <a:rPr lang="en-US" altLang="en-US" sz="675" b="0" kern="1200">
                <a:solidFill>
                  <a:srgbClr val="FFFFFF"/>
                </a:solidFill>
                <a:latin typeface="Arial" charset="0"/>
                <a:ea typeface="+mn-ea"/>
                <a:cs typeface="Arial" charset="0"/>
              </a:rPr>
              <a:t>Introduction to Software Testing, Edition 2  (Ch 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dissolve">
                                      <p:cBhvr>
                                        <p:cTn id="7" dur="1000"/>
                                        <p:tgtEl>
                                          <p:spTgt spid="248836"/>
                                        </p:tgtEl>
                                      </p:cBhvr>
                                    </p:animEffect>
                                  </p:childTnLst>
                                </p:cTn>
                              </p:par>
                            </p:childTnLst>
                          </p:cTn>
                        </p:par>
                        <p:par>
                          <p:cTn id="8" fill="hold" nodeType="with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48845"/>
                                        </p:tgtEl>
                                        <p:attrNameLst>
                                          <p:attrName>style.visibility</p:attrName>
                                        </p:attrNameLst>
                                      </p:cBhvr>
                                      <p:to>
                                        <p:strVal val="visible"/>
                                      </p:to>
                                    </p:set>
                                    <p:animEffect transition="in" filter="dissolve">
                                      <p:cBhvr>
                                        <p:cTn id="11" dur="1000"/>
                                        <p:tgtEl>
                                          <p:spTgt spid="248845"/>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P spid="2488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6</a:t>
            </a:fld>
            <a:endParaRPr lang="en-US" kern="1200">
              <a:solidFill>
                <a:srgbClr val="FFFFFF"/>
              </a:solidFill>
              <a:ea typeface="+mn-ea"/>
            </a:endParaRPr>
          </a:p>
        </p:txBody>
      </p:sp>
      <p:sp>
        <p:nvSpPr>
          <p:cNvPr id="10" name="TextBox 9"/>
          <p:cNvSpPr txBox="1"/>
          <p:nvPr/>
        </p:nvSpPr>
        <p:spPr>
          <a:xfrm>
            <a:off x="698120" y="3239984"/>
            <a:ext cx="7728942" cy="1569660"/>
          </a:xfrm>
          <a:prstGeom prst="rect">
            <a:avLst/>
          </a:prstGeom>
          <a:solidFill>
            <a:schemeClr val="bg1">
              <a:lumMod val="40000"/>
              <a:lumOff val="60000"/>
            </a:schemeClr>
          </a:solidFill>
        </p:spPr>
        <p:txBody>
          <a:bodyPr wrap="square" rtlCol="0">
            <a:spAutoFit/>
          </a:bodyPr>
          <a:lstStyle/>
          <a:p>
            <a:pPr marL="342900" indent="-342900" defTabSz="685800" eaLnBrk="0" fontAlgn="base" hangingPunct="0">
              <a:spcBef>
                <a:spcPct val="0"/>
              </a:spcBef>
              <a:spcAft>
                <a:spcPct val="0"/>
              </a:spcAft>
              <a:buClrTx/>
              <a:buFont typeface="+mj-lt"/>
              <a:buAutoNum type="arabicPeriod"/>
            </a:pPr>
            <a:r>
              <a:rPr lang="en-US" sz="1600" kern="1200" dirty="0">
                <a:solidFill>
                  <a:srgbClr val="FAFD00"/>
                </a:solidFill>
                <a:latin typeface="Times New Roman" pitchFamily="18" charset="0"/>
                <a:ea typeface="+mn-ea"/>
                <a:cs typeface="+mn-cs"/>
              </a:rPr>
              <a:t>Does the partition "Size of s1" satisfy the </a:t>
            </a:r>
            <a:r>
              <a:rPr lang="en-US" sz="1600" kern="1200" dirty="0" err="1">
                <a:solidFill>
                  <a:srgbClr val="FAFD00"/>
                </a:solidFill>
                <a:latin typeface="Times New Roman" pitchFamily="18" charset="0"/>
                <a:ea typeface="+mn-ea"/>
                <a:cs typeface="+mn-cs"/>
              </a:rPr>
              <a:t>disjointness</a:t>
            </a:r>
            <a:r>
              <a:rPr lang="en-US" sz="1600" kern="1200" dirty="0">
                <a:solidFill>
                  <a:srgbClr val="FAFD00"/>
                </a:solidFill>
                <a:latin typeface="Times New Roman" pitchFamily="18" charset="0"/>
                <a:ea typeface="+mn-ea"/>
                <a:cs typeface="+mn-cs"/>
              </a:rPr>
              <a:t> property? If not, give a value for s1 that fits in more than one block.</a:t>
            </a:r>
          </a:p>
          <a:p>
            <a:pPr marL="342900" indent="-342900" defTabSz="685800" eaLnBrk="0" fontAlgn="base" hangingPunct="0">
              <a:spcBef>
                <a:spcPct val="0"/>
              </a:spcBef>
              <a:spcAft>
                <a:spcPct val="0"/>
              </a:spcAft>
              <a:buClrTx/>
              <a:buFont typeface="+mj-lt"/>
              <a:buAutoNum type="arabicPeriod"/>
            </a:pPr>
            <a:r>
              <a:rPr lang="en-US" sz="1600" kern="1200" dirty="0">
                <a:solidFill>
                  <a:srgbClr val="FAFD00"/>
                </a:solidFill>
                <a:latin typeface="Times New Roman" pitchFamily="18" charset="0"/>
                <a:ea typeface="+mn-ea"/>
                <a:cs typeface="+mn-cs"/>
              </a:rPr>
              <a:t>Does the partition "Relation between s1 and s2" satisfy the </a:t>
            </a:r>
            <a:r>
              <a:rPr lang="en-US" sz="1600" kern="1200" dirty="0" err="1">
                <a:solidFill>
                  <a:srgbClr val="FAFD00"/>
                </a:solidFill>
                <a:latin typeface="Times New Roman" pitchFamily="18" charset="0"/>
                <a:ea typeface="+mn-ea"/>
                <a:cs typeface="+mn-cs"/>
              </a:rPr>
              <a:t>disjointness</a:t>
            </a:r>
            <a:r>
              <a:rPr lang="en-US" sz="1600" kern="1200" dirty="0">
                <a:solidFill>
                  <a:srgbClr val="FAFD00"/>
                </a:solidFill>
                <a:latin typeface="Times New Roman" pitchFamily="18" charset="0"/>
                <a:ea typeface="+mn-ea"/>
                <a:cs typeface="+mn-cs"/>
              </a:rPr>
              <a:t> property? If not, give a pair of values for s1 and s2 that fits in more than one block.</a:t>
            </a:r>
          </a:p>
          <a:p>
            <a:pPr marL="342900" indent="-342900" defTabSz="685800" eaLnBrk="0" fontAlgn="base" hangingPunct="0">
              <a:spcBef>
                <a:spcPct val="0"/>
              </a:spcBef>
              <a:spcAft>
                <a:spcPct val="0"/>
              </a:spcAft>
              <a:buClrTx/>
              <a:buFont typeface="+mj-lt"/>
              <a:buAutoNum type="arabicPeriod"/>
            </a:pPr>
            <a:r>
              <a:rPr lang="en-US" sz="1600" kern="1200" dirty="0">
                <a:solidFill>
                  <a:srgbClr val="FAFD00"/>
                </a:solidFill>
                <a:latin typeface="Times New Roman" pitchFamily="18" charset="0"/>
                <a:ea typeface="+mn-ea"/>
                <a:cs typeface="+mn-cs"/>
              </a:rPr>
              <a:t>Does the partition "Relation between s1 and s2" satisfy the completeness property? If not, give a pair of values for s1 and s2 that does not fit in any block.</a:t>
            </a:r>
          </a:p>
        </p:txBody>
      </p:sp>
      <p:pic>
        <p:nvPicPr>
          <p:cNvPr id="8" name="Picture 7">
            <a:extLst>
              <a:ext uri="{FF2B5EF4-FFF2-40B4-BE49-F238E27FC236}">
                <a16:creationId xmlns:a16="http://schemas.microsoft.com/office/drawing/2014/main" id="{E34CE192-5671-DA07-E07E-E314B029E2E6}"/>
              </a:ext>
            </a:extLst>
          </p:cNvPr>
          <p:cNvPicPr>
            <a:picLocks noChangeAspect="1"/>
          </p:cNvPicPr>
          <p:nvPr/>
        </p:nvPicPr>
        <p:blipFill>
          <a:blip r:embed="rId3"/>
          <a:stretch>
            <a:fillRect/>
          </a:stretch>
        </p:blipFill>
        <p:spPr>
          <a:xfrm>
            <a:off x="1919636" y="721895"/>
            <a:ext cx="5505450" cy="2409825"/>
          </a:xfrm>
          <a:prstGeom prst="rect">
            <a:avLst/>
          </a:prstGeom>
        </p:spPr>
      </p:pic>
    </p:spTree>
    <p:extLst>
      <p:ext uri="{BB962C8B-B14F-4D97-AF65-F5344CB8AC3E}">
        <p14:creationId xmlns:p14="http://schemas.microsoft.com/office/powerpoint/2010/main" val="1028252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71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8B3E592C-93E0-4EA2-8A8E-885DA3A09416}"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7</a:t>
            </a:fld>
            <a:endParaRPr lang="en-US" altLang="en-US" sz="675" b="0" kern="1200">
              <a:solidFill>
                <a:srgbClr val="FFFFFF"/>
              </a:solidFill>
              <a:latin typeface="Arial" charset="0"/>
              <a:ea typeface="+mn-ea"/>
              <a:cs typeface="Arial" charset="0"/>
            </a:endParaRPr>
          </a:p>
        </p:txBody>
      </p:sp>
      <p:sp>
        <p:nvSpPr>
          <p:cNvPr id="7172" name="Rectangle 2"/>
          <p:cNvSpPr>
            <a:spLocks noGrp="1" noChangeArrowheads="1"/>
          </p:cNvSpPr>
          <p:nvPr>
            <p:ph type="title"/>
          </p:nvPr>
        </p:nvSpPr>
        <p:spPr/>
        <p:txBody>
          <a:bodyPr/>
          <a:lstStyle/>
          <a:p>
            <a:r>
              <a:rPr lang="en-US" altLang="en-US" dirty="0"/>
              <a:t>Characteristics &amp; partitions</a:t>
            </a:r>
          </a:p>
        </p:txBody>
      </p:sp>
      <p:sp>
        <p:nvSpPr>
          <p:cNvPr id="7173" name="Rectangle 3"/>
          <p:cNvSpPr>
            <a:spLocks noGrp="1" noChangeArrowheads="1"/>
          </p:cNvSpPr>
          <p:nvPr>
            <p:ph type="body" idx="1"/>
          </p:nvPr>
        </p:nvSpPr>
        <p:spPr>
          <a:xfrm>
            <a:off x="1147763" y="556201"/>
            <a:ext cx="6834362" cy="4325613"/>
          </a:xfrm>
        </p:spPr>
        <p:txBody>
          <a:bodyPr/>
          <a:lstStyle/>
          <a:p>
            <a:r>
              <a:rPr lang="en-US" altLang="en-US" sz="2400" dirty="0"/>
              <a:t>Example </a:t>
            </a:r>
            <a:r>
              <a:rPr lang="en-US" altLang="en-US" sz="2400" dirty="0">
                <a:solidFill>
                  <a:schemeClr val="tx2"/>
                </a:solidFill>
              </a:rPr>
              <a:t>characteristics</a:t>
            </a:r>
          </a:p>
          <a:p>
            <a:pPr lvl="1"/>
            <a:r>
              <a:rPr lang="en-US" altLang="en-US" sz="2000" dirty="0"/>
              <a:t>Whether X is null</a:t>
            </a:r>
          </a:p>
          <a:p>
            <a:pPr lvl="1"/>
            <a:r>
              <a:rPr lang="en-US" altLang="en-US" sz="2000" dirty="0"/>
              <a:t>Order of the list F (sorted, inverse sorted, arbitrary, …)</a:t>
            </a:r>
          </a:p>
          <a:p>
            <a:pPr lvl="1"/>
            <a:r>
              <a:rPr lang="en-US" altLang="en-US" sz="2000" dirty="0"/>
              <a:t>Min separation of two aircraft</a:t>
            </a:r>
          </a:p>
          <a:p>
            <a:pPr lvl="1"/>
            <a:r>
              <a:rPr lang="en-US" altLang="en-US" sz="2000" dirty="0"/>
              <a:t>Input device (DVD, CD, VCR, computer, …)</a:t>
            </a:r>
          </a:p>
          <a:p>
            <a:pPr lvl="1"/>
            <a:r>
              <a:rPr lang="en-US" altLang="en-US" sz="2000" dirty="0"/>
              <a:t>Hair color, height, major, age</a:t>
            </a:r>
          </a:p>
          <a:p>
            <a:r>
              <a:rPr lang="en-US" altLang="en-US" sz="2400" dirty="0">
                <a:solidFill>
                  <a:schemeClr val="tx2"/>
                </a:solidFill>
              </a:rPr>
              <a:t>Partition</a:t>
            </a:r>
            <a:r>
              <a:rPr lang="en-US" altLang="en-US" sz="2400" dirty="0"/>
              <a:t> characteristic into blocks</a:t>
            </a:r>
          </a:p>
          <a:p>
            <a:pPr lvl="1"/>
            <a:r>
              <a:rPr lang="en-US" altLang="en-US" sz="2000" dirty="0"/>
              <a:t>Each value in a block should be </a:t>
            </a:r>
            <a:r>
              <a:rPr lang="en-US" altLang="en-US" sz="2000" dirty="0">
                <a:solidFill>
                  <a:schemeClr val="tx2"/>
                </a:solidFill>
              </a:rPr>
              <a:t>equally useful</a:t>
            </a:r>
            <a:r>
              <a:rPr lang="en-US" altLang="en-US" sz="2000" dirty="0"/>
              <a:t> for testing</a:t>
            </a:r>
          </a:p>
          <a:p>
            <a:r>
              <a:rPr lang="en-US" altLang="en-US" sz="2400" dirty="0"/>
              <a:t>Choose a </a:t>
            </a:r>
            <a:r>
              <a:rPr lang="en-US" altLang="en-US" sz="2400" dirty="0">
                <a:solidFill>
                  <a:schemeClr val="tx2"/>
                </a:solidFill>
              </a:rPr>
              <a:t>value</a:t>
            </a:r>
            <a:r>
              <a:rPr lang="en-US" altLang="en-US" sz="2400" dirty="0"/>
              <a:t> from each block</a:t>
            </a:r>
          </a:p>
          <a:p>
            <a:r>
              <a:rPr lang="en-US" altLang="en-US" sz="2400" dirty="0">
                <a:solidFill>
                  <a:schemeClr val="tx2"/>
                </a:solidFill>
              </a:rPr>
              <a:t>Form tests</a:t>
            </a:r>
            <a:r>
              <a:rPr lang="en-US" altLang="en-US" sz="2400" dirty="0"/>
              <a:t> by combining one value from each characteristic</a:t>
            </a:r>
          </a:p>
        </p:txBody>
      </p:sp>
      <p:sp>
        <p:nvSpPr>
          <p:cNvPr id="71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4" name="Date Placeholder 3"/>
          <p:cNvSpPr>
            <a:spLocks noGrp="1"/>
          </p:cNvSpPr>
          <p:nvPr>
            <p:ph type="dt" sz="half" idx="10"/>
          </p:nvPr>
        </p:nvSpPr>
        <p:spPr/>
        <p:txBody>
          <a:bodyPr/>
          <a:lstStyle/>
          <a:p>
            <a:pPr defTabSz="685800" eaLnBrk="0" fontAlgn="base" hangingPunct="0">
              <a:spcBef>
                <a:spcPct val="0"/>
              </a:spcBef>
              <a:spcAft>
                <a:spcPct val="0"/>
              </a:spcAft>
              <a:buClrTx/>
              <a:defRPr/>
            </a:pPr>
            <a:r>
              <a:rPr lang="en-US" kern="1200">
                <a:solidFill>
                  <a:srgbClr val="FFFFFF"/>
                </a:solidFill>
                <a:ea typeface="+mn-ea"/>
              </a:rPr>
              <a:t>Introduction to Software Testing, Edition 2  (Ch 6)</a:t>
            </a:r>
            <a:endParaRPr lang="en-US" kern="1200" dirty="0">
              <a:solidFill>
                <a:srgbClr val="FFFFFF"/>
              </a:solidFill>
              <a:ea typeface="+mn-ea"/>
            </a:endParaRPr>
          </a:p>
        </p:txBody>
      </p:sp>
      <p:sp>
        <p:nvSpPr>
          <p:cNvPr id="5" name="Footer Placeholder 4"/>
          <p:cNvSpPr>
            <a:spLocks noGrp="1"/>
          </p:cNvSpPr>
          <p:nvPr>
            <p:ph type="ftr" sz="quarter" idx="11"/>
          </p:nvPr>
        </p:nvSpPr>
        <p:spPr/>
        <p:txBody>
          <a:bodyPr/>
          <a:lstStyle/>
          <a:p>
            <a:pPr defTabSz="685800" eaLnBrk="0" fontAlgn="base" hangingPunct="0">
              <a:spcBef>
                <a:spcPct val="0"/>
              </a:spcBef>
              <a:spcAft>
                <a:spcPct val="0"/>
              </a:spcAft>
              <a:buClrTx/>
              <a:defRPr/>
            </a:pPr>
            <a:r>
              <a:rPr lang="en-US" kern="1200">
                <a:solidFill>
                  <a:srgbClr val="FFFFFF"/>
                </a:solidFill>
                <a:ea typeface="+mn-ea"/>
              </a:rPr>
              <a:t>© Ammann &amp; Offutt</a:t>
            </a:r>
          </a:p>
        </p:txBody>
      </p:sp>
      <p:sp>
        <p:nvSpPr>
          <p:cNvPr id="6" name="Slide Number Placeholder 5"/>
          <p:cNvSpPr>
            <a:spLocks noGrp="1"/>
          </p:cNvSpPr>
          <p:nvPr>
            <p:ph type="sldNum" sz="quarter" idx="12"/>
          </p:nvPr>
        </p:nvSpPr>
        <p:spPr/>
        <p:txBody>
          <a:bodyPr/>
          <a:lstStyle/>
          <a:p>
            <a:pPr defTabSz="685800" eaLnBrk="0" fontAlgn="base" hangingPunct="0">
              <a:spcBef>
                <a:spcPct val="0"/>
              </a:spcBef>
              <a:spcAft>
                <a:spcPct val="0"/>
              </a:spcAft>
              <a:buClrTx/>
              <a:defRPr/>
            </a:pPr>
            <a:fld id="{FE742154-05E0-4FD4-B04E-B92FD3670A3A}" type="slidenum">
              <a:rPr lang="en-US" kern="1200">
                <a:solidFill>
                  <a:srgbClr val="FFFFFF"/>
                </a:solidFill>
                <a:ea typeface="+mn-ea"/>
              </a:rPr>
              <a:pPr defTabSz="685800" eaLnBrk="0" fontAlgn="base" hangingPunct="0">
                <a:spcBef>
                  <a:spcPct val="0"/>
                </a:spcBef>
                <a:spcAft>
                  <a:spcPct val="0"/>
                </a:spcAft>
                <a:buClrTx/>
                <a:defRPr/>
              </a:pPr>
              <a:t>8</a:t>
            </a:fld>
            <a:endParaRPr lang="en-US" kern="1200">
              <a:solidFill>
                <a:srgbClr val="FFFFFF"/>
              </a:solidFill>
              <a:ea typeface="+mn-ea"/>
            </a:endParaRPr>
          </a:p>
        </p:txBody>
      </p:sp>
      <p:sp>
        <p:nvSpPr>
          <p:cNvPr id="7" name="TextBox 6"/>
          <p:cNvSpPr txBox="1"/>
          <p:nvPr/>
        </p:nvSpPr>
        <p:spPr>
          <a:xfrm>
            <a:off x="2510352" y="1346878"/>
            <a:ext cx="4129871" cy="415498"/>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Design a partitioning for all integers</a:t>
            </a:r>
          </a:p>
        </p:txBody>
      </p:sp>
      <p:sp>
        <p:nvSpPr>
          <p:cNvPr id="8" name="TextBox 7"/>
          <p:cNvSpPr txBox="1"/>
          <p:nvPr/>
        </p:nvSpPr>
        <p:spPr>
          <a:xfrm>
            <a:off x="1668562" y="1971862"/>
            <a:ext cx="5813450" cy="738664"/>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That is, partition integers into blocks such that each block seems to be equivalent in terms of testing </a:t>
            </a:r>
          </a:p>
        </p:txBody>
      </p:sp>
      <p:sp>
        <p:nvSpPr>
          <p:cNvPr id="9" name="TextBox 8"/>
          <p:cNvSpPr txBox="1"/>
          <p:nvPr/>
        </p:nvSpPr>
        <p:spPr>
          <a:xfrm>
            <a:off x="2680285" y="2920010"/>
            <a:ext cx="3790004" cy="1431161"/>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100" kern="1200" dirty="0">
                <a:solidFill>
                  <a:srgbClr val="FFFFFF"/>
                </a:solidFill>
                <a:latin typeface="Calibri" panose="020F0502020204030204" pitchFamily="34" charset="0"/>
                <a:ea typeface="+mn-ea"/>
                <a:cs typeface="Calibri" panose="020F0502020204030204" pitchFamily="34" charset="0"/>
              </a:rPr>
              <a:t>Make sure your partition is </a:t>
            </a:r>
            <a:r>
              <a:rPr lang="en-US" sz="2400" i="1" kern="1200" dirty="0">
                <a:solidFill>
                  <a:srgbClr val="FFFF00"/>
                </a:solidFill>
                <a:latin typeface="Calibri" panose="020F0502020204030204" pitchFamily="34" charset="0"/>
                <a:ea typeface="+mn-ea"/>
                <a:cs typeface="Calibri" panose="020F0502020204030204" pitchFamily="34" charset="0"/>
              </a:rPr>
              <a:t>valid</a:t>
            </a:r>
            <a:r>
              <a:rPr lang="en-US" sz="2100" kern="1200" dirty="0">
                <a:solidFill>
                  <a:srgbClr val="FFFFFF"/>
                </a:solidFill>
                <a:latin typeface="Calibri" panose="020F0502020204030204" pitchFamily="34" charset="0"/>
                <a:ea typeface="+mn-ea"/>
                <a:cs typeface="Calibri" panose="020F0502020204030204" pitchFamily="34" charset="0"/>
              </a:rPr>
              <a:t>:</a:t>
            </a:r>
          </a:p>
          <a:p>
            <a:pPr marL="728663" lvl="1" indent="-385763" defTabSz="685800" eaLnBrk="0" fontAlgn="base" hangingPunct="0">
              <a:spcBef>
                <a:spcPct val="0"/>
              </a:spcBef>
              <a:spcAft>
                <a:spcPct val="0"/>
              </a:spcAft>
              <a:buClrTx/>
              <a:buFontTx/>
              <a:buAutoNum type="arabicParenR"/>
              <a:defRPr/>
            </a:pPr>
            <a:r>
              <a:rPr lang="en-US" sz="2100" kern="1200" dirty="0">
                <a:solidFill>
                  <a:srgbClr val="FFFFFF"/>
                </a:solidFill>
                <a:latin typeface="Calibri" panose="020F0502020204030204" pitchFamily="34" charset="0"/>
                <a:ea typeface="+mn-ea"/>
                <a:cs typeface="Calibri" panose="020F0502020204030204" pitchFamily="34" charset="0"/>
              </a:rPr>
              <a:t>Pairwise disjoint</a:t>
            </a:r>
          </a:p>
          <a:p>
            <a:pPr marL="728663" lvl="1" indent="-385763" defTabSz="685800" eaLnBrk="0" fontAlgn="base" hangingPunct="0">
              <a:spcBef>
                <a:spcPct val="0"/>
              </a:spcBef>
              <a:spcAft>
                <a:spcPct val="0"/>
              </a:spcAft>
              <a:buClrTx/>
              <a:buFontTx/>
              <a:buAutoNum type="arabicParenR"/>
              <a:defRPr/>
            </a:pPr>
            <a:r>
              <a:rPr lang="en-US" sz="2100" kern="1200" dirty="0">
                <a:solidFill>
                  <a:srgbClr val="FFFFFF"/>
                </a:solidFill>
                <a:latin typeface="Calibri" panose="020F0502020204030204" pitchFamily="34" charset="0"/>
                <a:ea typeface="+mn-ea"/>
                <a:cs typeface="Calibri" panose="020F0502020204030204" pitchFamily="34" charset="0"/>
              </a:rPr>
              <a:t>Complete</a:t>
            </a:r>
          </a:p>
        </p:txBody>
      </p:sp>
      <p:sp>
        <p:nvSpPr>
          <p:cNvPr id="10" name="TextBox 9"/>
          <p:cNvSpPr txBox="1"/>
          <p:nvPr/>
        </p:nvSpPr>
        <p:spPr>
          <a:xfrm>
            <a:off x="2968713" y="721896"/>
            <a:ext cx="3221185" cy="461665"/>
          </a:xfrm>
          <a:prstGeom prst="rect">
            <a:avLst/>
          </a:prstGeom>
          <a:solidFill>
            <a:schemeClr val="bg1">
              <a:lumMod val="40000"/>
              <a:lumOff val="60000"/>
            </a:schemeClr>
          </a:solidFill>
        </p:spPr>
        <p:txBody>
          <a:bodyPr wrap="square" rtlCol="0">
            <a:spAutoFit/>
          </a:bodyPr>
          <a:lstStyle/>
          <a:p>
            <a:pPr algn="ctr" defTabSz="685800" eaLnBrk="0" fontAlgn="base" hangingPunct="0">
              <a:spcBef>
                <a:spcPct val="0"/>
              </a:spcBef>
              <a:spcAft>
                <a:spcPct val="0"/>
              </a:spcAft>
              <a:buClrTx/>
              <a:defRPr/>
            </a:pPr>
            <a:r>
              <a:rPr lang="en-US" sz="2400" kern="1200" dirty="0">
                <a:solidFill>
                  <a:srgbClr val="FFFFFF"/>
                </a:solidFill>
                <a:latin typeface="Calibri" panose="020F0502020204030204" pitchFamily="34" charset="0"/>
                <a:ea typeface="+mn-ea"/>
                <a:cs typeface="Calibri" panose="020F0502020204030204" pitchFamily="34" charset="0"/>
              </a:rPr>
              <a:t>Partitioning for integers</a:t>
            </a:r>
          </a:p>
        </p:txBody>
      </p:sp>
    </p:spTree>
    <p:extLst>
      <p:ext uri="{BB962C8B-B14F-4D97-AF65-F5344CB8AC3E}">
        <p14:creationId xmlns:p14="http://schemas.microsoft.com/office/powerpoint/2010/main" val="25990675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 Ammann &amp; Offutt</a:t>
            </a:r>
          </a:p>
        </p:txBody>
      </p:sp>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fld id="{2388FECB-A166-478D-9791-5582E90E2CD1}" type="slidenum">
              <a:rPr lang="en-US" altLang="en-US" sz="675" b="0" kern="1200">
                <a:solidFill>
                  <a:srgbClr val="FFFFFF"/>
                </a:solidFill>
                <a:latin typeface="Arial" charset="0"/>
                <a:ea typeface="+mn-ea"/>
                <a:cs typeface="Arial" charset="0"/>
              </a:rPr>
              <a:pPr defTabSz="685800" eaLnBrk="0" fontAlgn="base" hangingPunct="0">
                <a:spcBef>
                  <a:spcPct val="0"/>
                </a:spcBef>
                <a:spcAft>
                  <a:spcPct val="0"/>
                </a:spcAft>
                <a:buClrTx/>
              </a:pPr>
              <a:t>9</a:t>
            </a:fld>
            <a:endParaRPr lang="en-US" altLang="en-US" sz="675" b="0" kern="1200">
              <a:solidFill>
                <a:srgbClr val="FFFFFF"/>
              </a:solidFill>
              <a:latin typeface="Arial" charset="0"/>
              <a:ea typeface="+mn-ea"/>
              <a:cs typeface="Arial" charset="0"/>
            </a:endParaRPr>
          </a:p>
        </p:txBody>
      </p:sp>
      <p:sp>
        <p:nvSpPr>
          <p:cNvPr id="10244" name="Title 1"/>
          <p:cNvSpPr>
            <a:spLocks noGrp="1"/>
          </p:cNvSpPr>
          <p:nvPr>
            <p:ph type="title"/>
          </p:nvPr>
        </p:nvSpPr>
        <p:spPr/>
        <p:txBody>
          <a:bodyPr/>
          <a:lstStyle/>
          <a:p>
            <a:r>
              <a:rPr lang="en-US" altLang="en-US" dirty="0"/>
              <a:t>Modeling the input domain</a:t>
            </a:r>
          </a:p>
        </p:txBody>
      </p:sp>
      <p:sp>
        <p:nvSpPr>
          <p:cNvPr id="22533" name="Content Placeholder 2"/>
          <p:cNvSpPr>
            <a:spLocks noGrp="1"/>
          </p:cNvSpPr>
          <p:nvPr>
            <p:ph idx="1"/>
          </p:nvPr>
        </p:nvSpPr>
        <p:spPr>
          <a:xfrm>
            <a:off x="1246585" y="647700"/>
            <a:ext cx="4236178" cy="3600619"/>
          </a:xfrm>
        </p:spPr>
        <p:txBody>
          <a:bodyPr/>
          <a:lstStyle/>
          <a:p>
            <a:r>
              <a:rPr lang="en-US" altLang="en-US" dirty="0">
                <a:solidFill>
                  <a:schemeClr val="tx2"/>
                </a:solidFill>
              </a:rPr>
              <a:t>Step </a:t>
            </a:r>
            <a:r>
              <a:rPr lang="en-US" altLang="en-US"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altLang="en-US" dirty="0"/>
              <a:t> : Identify testable </a:t>
            </a:r>
            <a:r>
              <a:rPr lang="en-US" altLang="en-US" dirty="0">
                <a:solidFill>
                  <a:schemeClr val="tx2"/>
                </a:solidFill>
              </a:rPr>
              <a:t>functions</a:t>
            </a:r>
          </a:p>
          <a:p>
            <a:pPr lvl="1"/>
            <a:endParaRPr lang="en-US" altLang="en-US" dirty="0">
              <a:solidFill>
                <a:schemeClr val="tx2"/>
              </a:solidFill>
            </a:endParaRPr>
          </a:p>
          <a:p>
            <a:r>
              <a:rPr lang="en-US" dirty="0">
                <a:solidFill>
                  <a:schemeClr val="tx2"/>
                </a:solidFill>
              </a:rPr>
              <a:t>Step 2</a:t>
            </a:r>
            <a:r>
              <a:rPr lang="en-US" dirty="0"/>
              <a:t> : Find all </a:t>
            </a:r>
            <a:r>
              <a:rPr lang="en-US" dirty="0">
                <a:solidFill>
                  <a:schemeClr val="tx2"/>
                </a:solidFill>
              </a:rPr>
              <a:t>inputs, parameters, &amp; characteristics</a:t>
            </a:r>
          </a:p>
          <a:p>
            <a:pPr lvl="1"/>
            <a:endParaRPr lang="en-US" dirty="0">
              <a:solidFill>
                <a:schemeClr val="tx2"/>
              </a:solidFill>
            </a:endParaRPr>
          </a:p>
          <a:p>
            <a:r>
              <a:rPr lang="en-US" altLang="en-US" dirty="0">
                <a:solidFill>
                  <a:schemeClr val="tx2"/>
                </a:solidFill>
              </a:rPr>
              <a:t>Step 3</a:t>
            </a:r>
            <a:r>
              <a:rPr lang="en-US" altLang="en-US" dirty="0"/>
              <a:t> : Model the </a:t>
            </a:r>
            <a:r>
              <a:rPr lang="en-US" altLang="en-US" dirty="0">
                <a:solidFill>
                  <a:schemeClr val="tx2"/>
                </a:solidFill>
              </a:rPr>
              <a:t>input domain</a:t>
            </a:r>
          </a:p>
          <a:p>
            <a:pPr lvl="1"/>
            <a:endParaRPr lang="en-US" altLang="en-US" dirty="0">
              <a:solidFill>
                <a:schemeClr val="tx2"/>
              </a:solidFill>
            </a:endParaRPr>
          </a:p>
          <a:p>
            <a:r>
              <a:rPr lang="en-US" dirty="0">
                <a:solidFill>
                  <a:schemeClr val="tx2"/>
                </a:solidFill>
              </a:rPr>
              <a:t>Step 4</a:t>
            </a:r>
            <a:r>
              <a:rPr lang="en-US" dirty="0"/>
              <a:t> : Apply a test </a:t>
            </a:r>
            <a:r>
              <a:rPr lang="en-US" dirty="0">
                <a:solidFill>
                  <a:schemeClr val="tx2"/>
                </a:solidFill>
              </a:rPr>
              <a:t>criterion</a:t>
            </a:r>
            <a:r>
              <a:rPr lang="en-US" dirty="0"/>
              <a:t> to choose </a:t>
            </a:r>
            <a:r>
              <a:rPr lang="en-US" dirty="0">
                <a:solidFill>
                  <a:schemeClr val="tx2"/>
                </a:solidFill>
              </a:rPr>
              <a:t>combinations</a:t>
            </a:r>
            <a:r>
              <a:rPr lang="en-US" dirty="0"/>
              <a:t> of values (6.2)</a:t>
            </a:r>
          </a:p>
          <a:p>
            <a:pPr lvl="1"/>
            <a:endParaRPr lang="en-US" dirty="0"/>
          </a:p>
          <a:p>
            <a:r>
              <a:rPr lang="en-US" dirty="0">
                <a:solidFill>
                  <a:schemeClr val="tx2"/>
                </a:solidFill>
              </a:rPr>
              <a:t>Step 5</a:t>
            </a:r>
            <a:r>
              <a:rPr lang="en-US" dirty="0"/>
              <a:t> : Refine combinations of    blocks into </a:t>
            </a:r>
            <a:r>
              <a:rPr lang="en-US" dirty="0">
                <a:solidFill>
                  <a:schemeClr val="tx2"/>
                </a:solidFill>
              </a:rPr>
              <a:t>test inputs</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b="1">
                <a:solidFill>
                  <a:srgbClr val="FAFD00"/>
                </a:solidFill>
                <a:latin typeface="Times New Roman" pitchFamily="18" charset="0"/>
              </a:defRPr>
            </a:lvl1pPr>
            <a:lvl2pPr marL="557213" indent="-214313">
              <a:defRPr sz="1500" b="1">
                <a:solidFill>
                  <a:srgbClr val="FAFD00"/>
                </a:solidFill>
                <a:latin typeface="Times New Roman" pitchFamily="18" charset="0"/>
              </a:defRPr>
            </a:lvl2pPr>
            <a:lvl3pPr marL="857250" indent="-171450">
              <a:defRPr sz="1500" b="1">
                <a:solidFill>
                  <a:srgbClr val="FAFD00"/>
                </a:solidFill>
                <a:latin typeface="Times New Roman" pitchFamily="18" charset="0"/>
              </a:defRPr>
            </a:lvl3pPr>
            <a:lvl4pPr marL="1200150" indent="-171450">
              <a:defRPr sz="1500" b="1">
                <a:solidFill>
                  <a:srgbClr val="FAFD00"/>
                </a:solidFill>
                <a:latin typeface="Times New Roman" pitchFamily="18" charset="0"/>
              </a:defRPr>
            </a:lvl4pPr>
            <a:lvl5pPr marL="1543050" indent="-171450">
              <a:defRPr sz="1500" b="1">
                <a:solidFill>
                  <a:srgbClr val="FAFD00"/>
                </a:solidFill>
                <a:latin typeface="Times New Roman" pitchFamily="18" charset="0"/>
              </a:defRPr>
            </a:lvl5pPr>
            <a:lvl6pPr marL="1885950" indent="-171450" eaLnBrk="0" fontAlgn="base" hangingPunct="0">
              <a:spcBef>
                <a:spcPct val="0"/>
              </a:spcBef>
              <a:spcAft>
                <a:spcPct val="0"/>
              </a:spcAft>
              <a:defRPr sz="1500" b="1">
                <a:solidFill>
                  <a:srgbClr val="FAFD00"/>
                </a:solidFill>
                <a:latin typeface="Times New Roman" pitchFamily="18" charset="0"/>
              </a:defRPr>
            </a:lvl6pPr>
            <a:lvl7pPr marL="2228850" indent="-171450" eaLnBrk="0" fontAlgn="base" hangingPunct="0">
              <a:spcBef>
                <a:spcPct val="0"/>
              </a:spcBef>
              <a:spcAft>
                <a:spcPct val="0"/>
              </a:spcAft>
              <a:defRPr sz="1500" b="1">
                <a:solidFill>
                  <a:srgbClr val="FAFD00"/>
                </a:solidFill>
                <a:latin typeface="Times New Roman" pitchFamily="18" charset="0"/>
              </a:defRPr>
            </a:lvl7pPr>
            <a:lvl8pPr marL="2571750" indent="-171450" eaLnBrk="0" fontAlgn="base" hangingPunct="0">
              <a:spcBef>
                <a:spcPct val="0"/>
              </a:spcBef>
              <a:spcAft>
                <a:spcPct val="0"/>
              </a:spcAft>
              <a:defRPr sz="1500" b="1">
                <a:solidFill>
                  <a:srgbClr val="FAFD00"/>
                </a:solidFill>
                <a:latin typeface="Times New Roman" pitchFamily="18" charset="0"/>
              </a:defRPr>
            </a:lvl8pPr>
            <a:lvl9pPr marL="2914650" indent="-171450" eaLnBrk="0" fontAlgn="base" hangingPunct="0">
              <a:spcBef>
                <a:spcPct val="0"/>
              </a:spcBef>
              <a:spcAft>
                <a:spcPct val="0"/>
              </a:spcAft>
              <a:defRPr sz="1500" b="1">
                <a:solidFill>
                  <a:srgbClr val="FAFD00"/>
                </a:solidFill>
                <a:latin typeface="Times New Roman" pitchFamily="18" charset="0"/>
              </a:defRPr>
            </a:lvl9pPr>
          </a:lstStyle>
          <a:p>
            <a:pPr defTabSz="685800" eaLnBrk="0" fontAlgn="base" hangingPunct="0">
              <a:spcBef>
                <a:spcPct val="0"/>
              </a:spcBef>
              <a:spcAft>
                <a:spcPct val="0"/>
              </a:spcAft>
              <a:buClrTx/>
            </a:pPr>
            <a:r>
              <a:rPr lang="en-US" altLang="en-US" sz="675" b="0" kern="1200">
                <a:solidFill>
                  <a:srgbClr val="FFFFFF"/>
                </a:solidFill>
                <a:latin typeface="Arial" charset="0"/>
                <a:ea typeface="+mn-ea"/>
                <a:cs typeface="Arial" charset="0"/>
              </a:rPr>
              <a:t>Introduction to Software Testing, Edition 2  (Ch 6)</a:t>
            </a:r>
          </a:p>
        </p:txBody>
      </p:sp>
      <p:sp>
        <p:nvSpPr>
          <p:cNvPr id="2" name="Right Brace 1"/>
          <p:cNvSpPr/>
          <p:nvPr/>
        </p:nvSpPr>
        <p:spPr bwMode="auto">
          <a:xfrm>
            <a:off x="5247000" y="721896"/>
            <a:ext cx="588600" cy="1076305"/>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3" name="TextBox 2"/>
          <p:cNvSpPr txBox="1"/>
          <p:nvPr/>
        </p:nvSpPr>
        <p:spPr>
          <a:xfrm>
            <a:off x="5830200" y="972001"/>
            <a:ext cx="1949401"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Move from imp level to  design abstraction level</a:t>
            </a:r>
          </a:p>
        </p:txBody>
      </p:sp>
      <p:sp>
        <p:nvSpPr>
          <p:cNvPr id="9" name="TextBox 8"/>
          <p:cNvSpPr txBox="1"/>
          <p:nvPr/>
        </p:nvSpPr>
        <p:spPr>
          <a:xfrm>
            <a:off x="5798529" y="2575166"/>
            <a:ext cx="2146524" cy="646331"/>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Entirely at the design abstraction level</a:t>
            </a:r>
          </a:p>
        </p:txBody>
      </p:sp>
      <p:sp>
        <p:nvSpPr>
          <p:cNvPr id="10" name="Right Brace 9"/>
          <p:cNvSpPr/>
          <p:nvPr/>
        </p:nvSpPr>
        <p:spPr bwMode="auto">
          <a:xfrm>
            <a:off x="5230800" y="2131195"/>
            <a:ext cx="588600" cy="1449005"/>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1" name="Right Brace 10"/>
          <p:cNvSpPr/>
          <p:nvPr/>
        </p:nvSpPr>
        <p:spPr bwMode="auto">
          <a:xfrm>
            <a:off x="5204530" y="4035080"/>
            <a:ext cx="588600" cy="826200"/>
          </a:xfrm>
          <a:prstGeom prst="rightBrace">
            <a:avLst/>
          </a:prstGeom>
          <a:noFill/>
          <a:ln w="12700" cap="flat" cmpd="sng" algn="ctr">
            <a:solidFill>
              <a:schemeClr val="tx1"/>
            </a:solid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buClrTx/>
            </a:pPr>
            <a:endParaRPr lang="en-US" sz="1500" b="1" kern="1200">
              <a:solidFill>
                <a:srgbClr val="FAFD00"/>
              </a:solidFill>
              <a:latin typeface="Times New Roman" pitchFamily="18" charset="0"/>
              <a:ea typeface="+mn-ea"/>
              <a:cs typeface="+mn-cs"/>
            </a:endParaRPr>
          </a:p>
        </p:txBody>
      </p:sp>
      <p:sp>
        <p:nvSpPr>
          <p:cNvPr id="12" name="TextBox 11"/>
          <p:cNvSpPr txBox="1"/>
          <p:nvPr/>
        </p:nvSpPr>
        <p:spPr>
          <a:xfrm>
            <a:off x="5964531" y="3937950"/>
            <a:ext cx="2307638" cy="923330"/>
          </a:xfrm>
          <a:prstGeom prst="rect">
            <a:avLst/>
          </a:prstGeom>
          <a:noFill/>
        </p:spPr>
        <p:txBody>
          <a:bodyPr wrap="square" rtlCol="0">
            <a:spAutoFit/>
          </a:bodyPr>
          <a:lstStyle/>
          <a:p>
            <a:pPr defTabSz="685800" eaLnBrk="0" fontAlgn="base" hangingPunct="0">
              <a:spcBef>
                <a:spcPct val="0"/>
              </a:spcBef>
              <a:spcAft>
                <a:spcPct val="0"/>
              </a:spcAft>
              <a:buClrTx/>
            </a:pPr>
            <a:r>
              <a:rPr lang="en-US" sz="1800" kern="1200" dirty="0">
                <a:solidFill>
                  <a:srgbClr val="FFFFFF"/>
                </a:solidFill>
                <a:latin typeface="Gill Sans MT" panose="020B0502020104020203" pitchFamily="34" charset="0"/>
                <a:ea typeface="+mn-ea"/>
                <a:cs typeface="+mn-cs"/>
              </a:rPr>
              <a:t>Back to the implementation abstraction level</a:t>
            </a:r>
          </a:p>
        </p:txBody>
      </p:sp>
    </p:spTree>
  </p:cSld>
  <p:clrMapOvr>
    <a:masterClrMapping/>
  </p:clrMapOvr>
  <p:transition spd="med"/>
</p:sld>
</file>

<file path=ppt/theme/theme1.xml><?xml version="1.0" encoding="utf-8"?>
<a:theme xmlns:a="http://schemas.openxmlformats.org/drawingml/2006/main" name="1_intro">
  <a:themeElements>
    <a:clrScheme name="Custom 5">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000"/>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ntro">
  <a:themeElements>
    <a:clrScheme name="Custom 6">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000"/>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35541</TotalTime>
  <Words>5222</Words>
  <Application>Microsoft Macintosh PowerPoint</Application>
  <PresentationFormat>On-screen Show (16:9)</PresentationFormat>
  <Paragraphs>824</Paragraphs>
  <Slides>48</Slides>
  <Notes>23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CMMI10</vt:lpstr>
      <vt:lpstr>CMMI8</vt:lpstr>
      <vt:lpstr>CMR10</vt:lpstr>
      <vt:lpstr>CMR8</vt:lpstr>
      <vt:lpstr>CMSY10</vt:lpstr>
      <vt:lpstr>Arial</vt:lpstr>
      <vt:lpstr>Calibri</vt:lpstr>
      <vt:lpstr>Comic Sans MS</vt:lpstr>
      <vt:lpstr>Gill Sans MT</vt:lpstr>
      <vt:lpstr>Times New Roman</vt:lpstr>
      <vt:lpstr>Verdana</vt:lpstr>
      <vt:lpstr>Wingdings</vt:lpstr>
      <vt:lpstr>1_intro</vt:lpstr>
      <vt:lpstr>2_intro</vt:lpstr>
      <vt:lpstr>Introduction to Software Testing Chapter 6.1 &amp; 6.2   Input Space Partition Testing</vt:lpstr>
      <vt:lpstr>Agenda</vt:lpstr>
      <vt:lpstr>Input-space partitioning</vt:lpstr>
      <vt:lpstr>Input domains</vt:lpstr>
      <vt:lpstr>Partitioning domains</vt:lpstr>
      <vt:lpstr>In-class exercise</vt:lpstr>
      <vt:lpstr>Characteristics &amp; partitions</vt:lpstr>
      <vt:lpstr>In-class exercise</vt:lpstr>
      <vt:lpstr>Modeling the input domain</vt:lpstr>
      <vt:lpstr>Steps 1 &amp; 2</vt:lpstr>
      <vt:lpstr>Example IDM (syntax)</vt:lpstr>
      <vt:lpstr>Example IDM (behavior)</vt:lpstr>
      <vt:lpstr>In-class exercise</vt:lpstr>
      <vt:lpstr>Steps 1 &amp; 2—IDM</vt:lpstr>
      <vt:lpstr>Step 3</vt:lpstr>
      <vt:lpstr>triang(): Relation of side with zero</vt:lpstr>
      <vt:lpstr>Refining triang()’s IDM</vt:lpstr>
      <vt:lpstr>triang() : Type of triangle</vt:lpstr>
      <vt:lpstr>Yet another triang() IDM</vt:lpstr>
      <vt:lpstr>In-class exercise</vt:lpstr>
      <vt:lpstr>IDM hints</vt:lpstr>
      <vt:lpstr>Agenda</vt:lpstr>
      <vt:lpstr>Modeling the input domain</vt:lpstr>
      <vt:lpstr>Modeling the input domain</vt:lpstr>
      <vt:lpstr>Step 4 – Choosing combinations of values  (6.2)</vt:lpstr>
      <vt:lpstr>All combinations criterion (ACoC)</vt:lpstr>
      <vt:lpstr>All combinations criterion (ACoC)</vt:lpstr>
      <vt:lpstr>Example</vt:lpstr>
      <vt:lpstr>In-class exercise</vt:lpstr>
      <vt:lpstr>In-class exercise (answer)</vt:lpstr>
      <vt:lpstr>ISP criteria – each choice</vt:lpstr>
      <vt:lpstr>In-class exercise</vt:lpstr>
      <vt:lpstr>In-class exercise (answer)</vt:lpstr>
      <vt:lpstr>ISP criteria – base choice (BCC)</vt:lpstr>
      <vt:lpstr>Base choice notes</vt:lpstr>
      <vt:lpstr>In-class exercise</vt:lpstr>
      <vt:lpstr>In-class exercise (answer)</vt:lpstr>
      <vt:lpstr>ISP criteria – multiple base choice</vt:lpstr>
      <vt:lpstr>ISP coverage criteria subsumption </vt:lpstr>
      <vt:lpstr>Input space partitioning summary</vt:lpstr>
      <vt:lpstr>Agenda</vt:lpstr>
      <vt:lpstr>Covering graphs  (7.1)</vt:lpstr>
      <vt:lpstr>Definition of a graph</vt:lpstr>
      <vt:lpstr>Example graphs</vt:lpstr>
      <vt:lpstr>In-class exercise</vt:lpstr>
      <vt:lpstr>In-class exercise</vt:lpstr>
      <vt:lpstr>Paths in graphs</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Flaky Tests  in a Non-Deterministic World</dc:title>
  <dc:creator>Wing Lam</dc:creator>
  <cp:lastModifiedBy>Lam, Wing</cp:lastModifiedBy>
  <cp:revision>175</cp:revision>
  <dcterms:created xsi:type="dcterms:W3CDTF">2021-02-02T18:39:30Z</dcterms:created>
  <dcterms:modified xsi:type="dcterms:W3CDTF">2023-10-08T16:42:52Z</dcterms:modified>
</cp:coreProperties>
</file>