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01" r:id="rId1"/>
    <p:sldMasterId id="2147483814" r:id="rId2"/>
    <p:sldMasterId id="2147483826" r:id="rId3"/>
  </p:sldMasterIdLst>
  <p:notesMasterIdLst>
    <p:notesMasterId r:id="rId38"/>
  </p:notesMasterIdLst>
  <p:sldIdLst>
    <p:sldId id="443" r:id="rId4"/>
    <p:sldId id="925" r:id="rId5"/>
    <p:sldId id="921" r:id="rId6"/>
    <p:sldId id="926" r:id="rId7"/>
    <p:sldId id="659" r:id="rId8"/>
    <p:sldId id="930" r:id="rId9"/>
    <p:sldId id="660" r:id="rId10"/>
    <p:sldId id="927" r:id="rId11"/>
    <p:sldId id="384" r:id="rId12"/>
    <p:sldId id="338" r:id="rId13"/>
    <p:sldId id="387" r:id="rId14"/>
    <p:sldId id="340" r:id="rId15"/>
    <p:sldId id="341" r:id="rId16"/>
    <p:sldId id="388" r:id="rId17"/>
    <p:sldId id="343" r:id="rId18"/>
    <p:sldId id="397" r:id="rId19"/>
    <p:sldId id="355" r:id="rId20"/>
    <p:sldId id="345" r:id="rId21"/>
    <p:sldId id="928" r:id="rId22"/>
    <p:sldId id="354" r:id="rId23"/>
    <p:sldId id="389" r:id="rId24"/>
    <p:sldId id="404" r:id="rId25"/>
    <p:sldId id="377" r:id="rId26"/>
    <p:sldId id="394" r:id="rId27"/>
    <p:sldId id="403" r:id="rId28"/>
    <p:sldId id="349" r:id="rId29"/>
    <p:sldId id="390" r:id="rId30"/>
    <p:sldId id="370" r:id="rId31"/>
    <p:sldId id="350" r:id="rId32"/>
    <p:sldId id="406" r:id="rId33"/>
    <p:sldId id="399" r:id="rId34"/>
    <p:sldId id="391" r:id="rId35"/>
    <p:sldId id="393" r:id="rId36"/>
    <p:sldId id="929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5A8AC9F-65B7-B149-AE38-0372F2C08FE6}">
          <p14:sldIdLst>
            <p14:sldId id="443"/>
            <p14:sldId id="925"/>
            <p14:sldId id="921"/>
            <p14:sldId id="926"/>
            <p14:sldId id="659"/>
            <p14:sldId id="930"/>
            <p14:sldId id="660"/>
            <p14:sldId id="927"/>
            <p14:sldId id="384"/>
            <p14:sldId id="338"/>
            <p14:sldId id="387"/>
            <p14:sldId id="340"/>
            <p14:sldId id="341"/>
            <p14:sldId id="388"/>
            <p14:sldId id="343"/>
            <p14:sldId id="397"/>
            <p14:sldId id="355"/>
            <p14:sldId id="345"/>
            <p14:sldId id="928"/>
            <p14:sldId id="354"/>
            <p14:sldId id="389"/>
            <p14:sldId id="404"/>
            <p14:sldId id="377"/>
            <p14:sldId id="394"/>
            <p14:sldId id="403"/>
            <p14:sldId id="349"/>
            <p14:sldId id="390"/>
            <p14:sldId id="370"/>
            <p14:sldId id="350"/>
            <p14:sldId id="406"/>
            <p14:sldId id="399"/>
            <p14:sldId id="391"/>
            <p14:sldId id="393"/>
            <p14:sldId id="9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g Lam" initials="WL" lastIdx="1" clrIdx="0">
    <p:extLst>
      <p:ext uri="{19B8F6BF-5375-455C-9EA6-DF929625EA0E}">
        <p15:presenceInfo xmlns:p15="http://schemas.microsoft.com/office/powerpoint/2012/main" userId="S::winglam2@illinois.edu::7217b990-c4fc-46e7-bb5c-aa54f17366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6FF"/>
    <a:srgbClr val="FF0200"/>
    <a:srgbClr val="8D74F8"/>
    <a:srgbClr val="FF6D6D"/>
    <a:srgbClr val="984079"/>
    <a:srgbClr val="430076"/>
    <a:srgbClr val="003300"/>
    <a:srgbClr val="FFFFFF"/>
    <a:srgbClr val="FFC000"/>
    <a:srgbClr val="799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4"/>
    <p:restoredTop sz="76958" autoAdjust="0"/>
  </p:normalViewPr>
  <p:slideViewPr>
    <p:cSldViewPr snapToGrid="0">
      <p:cViewPr varScale="1">
        <p:scale>
          <a:sx n="132" d="100"/>
          <a:sy n="132" d="100"/>
        </p:scale>
        <p:origin x="1040" y="16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406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06931" indent="-271897" defTabSz="918406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87586" indent="-217517" defTabSz="918406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22620" indent="-217517" defTabSz="918406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57655" indent="-217517" defTabSz="918406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392688" indent="-217517" defTabSz="91840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27722" indent="-217517" defTabSz="91840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62757" indent="-217517" defTabSz="91840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697791" indent="-217517" defTabSz="91840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840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D00990-A5B2-41C8-83DA-768256BDE711}" type="slidenum">
              <a:rPr kumimoji="0" lang="en-US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840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F156E4-F728-4ADA-BF36-E3D098AAB297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C2353F-9C0B-41F8-B780-EE68B6466865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a cycle in the graph</a:t>
            </a:r>
          </a:p>
          <a:p>
            <a:r>
              <a:rPr lang="en-US" dirty="0"/>
              <a:t>2,5,9,6,2,5,9</a:t>
            </a:r>
          </a:p>
          <a:p>
            <a:pPr marL="514350" indent="-514350">
              <a:buFont typeface="+mj-lt"/>
              <a:buAutoNum type="arabicPeriod"/>
            </a:pPr>
            <a:endParaRPr lang="en-US" sz="1200" b="0" dirty="0">
              <a:solidFill>
                <a:schemeClr val="tx1"/>
              </a:solidFill>
              <a:latin typeface="Times New Roman" pitchFamily="18" charset="0"/>
            </a:endParaRPr>
          </a:p>
          <a:p>
            <a:pPr marL="0" indent="0">
              <a:buFont typeface="+mj-lt"/>
              <a:buNone/>
            </a:pPr>
            <a:r>
              <a:rPr lang="en-US" sz="1200" b="0" dirty="0">
                <a:solidFill>
                  <a:schemeClr val="tx1"/>
                </a:solidFill>
                <a:latin typeface="Gill Sans MT" panose="020B0502020104020203" pitchFamily="34" charset="0"/>
              </a:rPr>
              <a:t>Write all test paths that do not go into the cycle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1,5,8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1,5,9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1,4,8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2,5,9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2,5,8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3,6,10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3,7,10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More involving 9, e.g., 1,5,9,10 or 1,5,9,2,5,8</a:t>
            </a:r>
          </a:p>
          <a:p>
            <a:endParaRPr lang="en-US" dirty="0"/>
          </a:p>
          <a:p>
            <a:r>
              <a:rPr lang="en-US" dirty="0"/>
              <a:t>Write one path in the graph that is not a test path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MTI10"/>
              </a:rPr>
              <a:t>Obviously, there are many possibilities. </a:t>
            </a:r>
            <a:r>
              <a:rPr lang="en-US" sz="1800" dirty="0">
                <a:effectLst/>
                <a:latin typeface="CMR10"/>
              </a:rPr>
              <a:t>[5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9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5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10] </a:t>
            </a:r>
            <a:r>
              <a:rPr lang="en-US" sz="1800" dirty="0">
                <a:effectLst/>
                <a:latin typeface="CMTI10"/>
              </a:rPr>
              <a:t>is not a test path because it does not start in an initial node. </a:t>
            </a:r>
            <a:r>
              <a:rPr lang="en-US" sz="1800" dirty="0">
                <a:effectLst/>
                <a:latin typeface="CMR10"/>
              </a:rPr>
              <a:t>[2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5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9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5] </a:t>
            </a:r>
            <a:r>
              <a:rPr lang="en-US" sz="1800" dirty="0">
                <a:effectLst/>
                <a:latin typeface="CMTI10"/>
              </a:rPr>
              <a:t>is not a test path because it does not end in a final node. </a:t>
            </a:r>
            <a:endParaRPr lang="en-US" dirty="0"/>
          </a:p>
          <a:p>
            <a:endParaRPr lang="en-US" dirty="0"/>
          </a:p>
          <a:p>
            <a:r>
              <a:rPr lang="en-US" dirty="0"/>
              <a:t>Write one test path in the graph</a:t>
            </a:r>
          </a:p>
          <a:p>
            <a:r>
              <a:rPr lang="en-US" dirty="0"/>
              <a:t>How many test paths are in the graph?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MTI10"/>
              </a:rPr>
              <a:t>There are an unbounded number of these. In particular, any path that visits the loop </a:t>
            </a:r>
            <a:r>
              <a:rPr lang="en-US" sz="1800" dirty="0">
                <a:effectLst/>
                <a:latin typeface="CMR10"/>
              </a:rPr>
              <a:t>[2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5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9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6] </a:t>
            </a:r>
            <a:r>
              <a:rPr lang="en-US" sz="1800" dirty="0">
                <a:effectLst/>
                <a:latin typeface="CMTI10"/>
              </a:rPr>
              <a:t>can be extended indefinitely. We list some of the shorter test paths below. </a:t>
            </a:r>
            <a:r>
              <a:rPr lang="en-US" sz="1800" dirty="0">
                <a:effectLst/>
                <a:latin typeface="CMR10"/>
              </a:rPr>
              <a:t>[1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4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8]</a:t>
            </a:r>
            <a:r>
              <a:rPr lang="en-US" sz="1800" dirty="0">
                <a:effectLst/>
                <a:latin typeface="CMTI10"/>
              </a:rPr>
              <a:t>, </a:t>
            </a:r>
            <a:r>
              <a:rPr lang="en-US" sz="1800" dirty="0">
                <a:effectLst/>
                <a:latin typeface="CMR10"/>
              </a:rPr>
              <a:t>[1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5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8]</a:t>
            </a:r>
            <a:r>
              <a:rPr lang="en-US" sz="1800" dirty="0">
                <a:effectLst/>
                <a:latin typeface="CMTI10"/>
              </a:rPr>
              <a:t>, </a:t>
            </a:r>
            <a:r>
              <a:rPr lang="en-US" sz="1800" dirty="0">
                <a:effectLst/>
                <a:latin typeface="CMR10"/>
              </a:rPr>
              <a:t>[1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5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9]</a:t>
            </a:r>
            <a:r>
              <a:rPr lang="en-US" sz="1800" dirty="0">
                <a:effectLst/>
                <a:latin typeface="CMTI10"/>
              </a:rPr>
              <a:t>,</a:t>
            </a:r>
            <a:r>
              <a:rPr lang="en-US" sz="1800" dirty="0">
                <a:effectLst/>
                <a:latin typeface="CMR10"/>
              </a:rPr>
              <a:t>[1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5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9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6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2</a:t>
            </a:r>
            <a:r>
              <a:rPr lang="en-US" sz="1800" dirty="0">
                <a:effectLst/>
                <a:latin typeface="CMMI10"/>
              </a:rPr>
              <a:t>,</a:t>
            </a:r>
            <a:r>
              <a:rPr lang="en-US" sz="1800" dirty="0">
                <a:effectLst/>
                <a:latin typeface="CMR10"/>
              </a:rPr>
              <a:t>5</a:t>
            </a:r>
            <a:r>
              <a:rPr lang="en-US" sz="1800" dirty="0">
                <a:effectLst/>
                <a:latin typeface="CMMI10"/>
              </a:rPr>
              <a:t>,</a:t>
            </a:r>
            <a:r>
              <a:rPr lang="en-US" sz="1800" dirty="0">
                <a:effectLst/>
                <a:latin typeface="CMR10"/>
              </a:rPr>
              <a:t>9]</a:t>
            </a:r>
            <a:r>
              <a:rPr lang="en-US" sz="1800" dirty="0">
                <a:effectLst/>
                <a:latin typeface="CMTI10"/>
              </a:rPr>
              <a:t>,</a:t>
            </a:r>
            <a:r>
              <a:rPr lang="en-US" sz="1800" dirty="0">
                <a:effectLst/>
                <a:latin typeface="CMR10"/>
              </a:rPr>
              <a:t>[1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5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9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6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10]</a:t>
            </a:r>
            <a:r>
              <a:rPr lang="en-US" sz="1800" dirty="0">
                <a:effectLst/>
                <a:latin typeface="CMTI10"/>
              </a:rPr>
              <a:t>,</a:t>
            </a:r>
            <a:r>
              <a:rPr lang="en-US" sz="1800" dirty="0">
                <a:effectLst/>
                <a:latin typeface="CMR10"/>
              </a:rPr>
              <a:t>[2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5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9]</a:t>
            </a:r>
            <a:r>
              <a:rPr lang="en-US" sz="1800" dirty="0">
                <a:effectLst/>
                <a:latin typeface="CMTI10"/>
              </a:rPr>
              <a:t>,</a:t>
            </a:r>
            <a:r>
              <a:rPr lang="en-US" sz="1800" dirty="0">
                <a:effectLst/>
                <a:latin typeface="CMR10"/>
              </a:rPr>
              <a:t>[2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5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9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6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2</a:t>
            </a:r>
            <a:r>
              <a:rPr lang="en-US" sz="1800" dirty="0">
                <a:effectLst/>
                <a:latin typeface="CMMI10"/>
              </a:rPr>
              <a:t>,</a:t>
            </a:r>
            <a:r>
              <a:rPr lang="en-US" sz="1800" dirty="0">
                <a:effectLst/>
                <a:latin typeface="CMR10"/>
              </a:rPr>
              <a:t>5</a:t>
            </a:r>
            <a:r>
              <a:rPr lang="en-US" sz="1800" dirty="0">
                <a:effectLst/>
                <a:latin typeface="CMMI10"/>
              </a:rPr>
              <a:t>,</a:t>
            </a:r>
            <a:r>
              <a:rPr lang="en-US" sz="1800" dirty="0">
                <a:effectLst/>
                <a:latin typeface="CMR10"/>
              </a:rPr>
              <a:t>9]</a:t>
            </a:r>
            <a:r>
              <a:rPr lang="en-US" sz="1800" dirty="0">
                <a:effectLst/>
                <a:latin typeface="CMTI10"/>
              </a:rPr>
              <a:t>,</a:t>
            </a:r>
            <a:r>
              <a:rPr lang="en-US" sz="1800" dirty="0">
                <a:effectLst/>
                <a:latin typeface="CMR10"/>
              </a:rPr>
              <a:t>[2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5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9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6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10]</a:t>
            </a:r>
            <a:r>
              <a:rPr lang="en-US" sz="1800" dirty="0">
                <a:effectLst/>
                <a:latin typeface="CMTI10"/>
              </a:rPr>
              <a:t>, </a:t>
            </a:r>
            <a:r>
              <a:rPr lang="en-US" sz="1800" dirty="0">
                <a:effectLst/>
                <a:latin typeface="CMR10"/>
              </a:rPr>
              <a:t>[3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6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10]</a:t>
            </a:r>
            <a:r>
              <a:rPr lang="en-US" sz="1800" dirty="0">
                <a:effectLst/>
                <a:latin typeface="CMTI10"/>
              </a:rPr>
              <a:t>, </a:t>
            </a:r>
            <a:r>
              <a:rPr lang="en-US" sz="1800" dirty="0">
                <a:effectLst/>
                <a:latin typeface="CMR10"/>
              </a:rPr>
              <a:t>[3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6</a:t>
            </a:r>
            <a:r>
              <a:rPr lang="en-US" sz="1800" dirty="0">
                <a:effectLst/>
                <a:latin typeface="CMMI10"/>
              </a:rPr>
              <a:t>,</a:t>
            </a:r>
            <a:r>
              <a:rPr lang="en-US" sz="1800" dirty="0">
                <a:effectLst/>
                <a:latin typeface="CMR10"/>
              </a:rPr>
              <a:t>2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5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9]</a:t>
            </a:r>
            <a:r>
              <a:rPr lang="en-US" sz="1800" dirty="0">
                <a:effectLst/>
                <a:latin typeface="CMTI10"/>
              </a:rPr>
              <a:t>, </a:t>
            </a:r>
            <a:r>
              <a:rPr lang="en-US" sz="1800" dirty="0">
                <a:effectLst/>
                <a:latin typeface="CMR10"/>
              </a:rPr>
              <a:t>[3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6</a:t>
            </a:r>
            <a:r>
              <a:rPr lang="en-US" sz="1800" dirty="0">
                <a:effectLst/>
                <a:latin typeface="CMMI10"/>
              </a:rPr>
              <a:t>,</a:t>
            </a:r>
            <a:r>
              <a:rPr lang="en-US" sz="1800" dirty="0">
                <a:effectLst/>
                <a:latin typeface="CMR10"/>
              </a:rPr>
              <a:t>2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5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9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6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2</a:t>
            </a:r>
            <a:r>
              <a:rPr lang="en-US" sz="1800" dirty="0">
                <a:effectLst/>
                <a:latin typeface="CMMI10"/>
              </a:rPr>
              <a:t>,</a:t>
            </a:r>
            <a:r>
              <a:rPr lang="en-US" sz="1800" dirty="0">
                <a:effectLst/>
                <a:latin typeface="CMR10"/>
              </a:rPr>
              <a:t>5</a:t>
            </a:r>
            <a:r>
              <a:rPr lang="en-US" sz="1800" dirty="0">
                <a:effectLst/>
                <a:latin typeface="CMMI10"/>
              </a:rPr>
              <a:t>,</a:t>
            </a:r>
            <a:r>
              <a:rPr lang="en-US" sz="1800" dirty="0">
                <a:effectLst/>
                <a:latin typeface="CMR10"/>
              </a:rPr>
              <a:t>9]</a:t>
            </a:r>
            <a:r>
              <a:rPr lang="en-US" sz="1800" dirty="0">
                <a:effectLst/>
                <a:latin typeface="CMTI10"/>
              </a:rPr>
              <a:t>, </a:t>
            </a:r>
            <a:r>
              <a:rPr lang="en-US" sz="1800" dirty="0">
                <a:effectLst/>
                <a:latin typeface="CMR10"/>
              </a:rPr>
              <a:t>[3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7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R10"/>
              </a:rPr>
              <a:t>10]</a:t>
            </a:r>
            <a:r>
              <a:rPr lang="en-US" sz="1800" dirty="0">
                <a:effectLst/>
                <a:latin typeface="CMTI10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58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F24B5-91E7-4C92-93FC-7BD65A23A0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8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00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2EA201-672C-47CD-9229-A3B1A722616D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52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933F4B-5D60-44F2-B3E7-CD9806D31F7D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8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F24B5-91E7-4C92-93FC-7BD65A23A0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8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598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(1,2), (1, 3), (2, 3), (3, 4), (3, 5), (4, 7), (5, 6), (5, 7), (6, 5)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1, 2, 3, 4, 7 ] [1, 3, 5, 6, 5, 7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58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F24B5-91E7-4C92-93FC-7BD65A23A0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8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873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E2ADE5-FE9A-495F-9564-0DC5298FE2C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[1,2,3], [1,3,4], [1,3,5], [2,3,4], [2,3,5], [3,4,7],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            [3,5,6], [3,5,7], [5,6,5], [6,5,6], [6,5,7]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1, 2, 3, 4, 7 ] [ 1, 2, 3, 5, 7 ] [ 1, 3, 4, 7 ] 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                    [ 1, 3, 5, 6, 5, 6, 5, 7 ]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58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F24B5-91E7-4C92-93FC-7BD65A23A0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8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634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318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C82120-8530-4102-8569-5C63936FD75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318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866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E2ADE5-FE9A-495F-9564-0DC5298FE2C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8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F24B5-91E7-4C92-93FC-7BD65A23A0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8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229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2118C7-8CCE-41B8-92C4-04702193C8EF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804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8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F24B5-91E7-4C92-93FC-7BD65A23A0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8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372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8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F24B5-91E7-4C92-93FC-7BD65A23A0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8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302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8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F24B5-91E7-4C92-93FC-7BD65A23A0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8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965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318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C82120-8530-4102-8569-5C63936FD75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318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40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318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C82120-8530-4102-8569-5C63936FD75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318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214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7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117C3E-0DEA-4F66-84C7-A5E73904F6F3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8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F24B5-91E7-4C92-93FC-7BD65A23A0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8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999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8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F24B5-91E7-4C92-93FC-7BD65A23A0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8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949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58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F24B5-91E7-4C92-93FC-7BD65A23A044}" type="slidenum">
              <a:rPr kumimoji="0" 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658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68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FFFE1-D810-416F-A3E2-D10752B33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8406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42540-4A52-49ED-B823-25CDCA602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533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72629"/>
            <a:ext cx="2216150" cy="46934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4" y="72629"/>
            <a:ext cx="6499225" cy="46934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BEFFC-2FD2-483A-842E-CF3B63D20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79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2629"/>
            <a:ext cx="7772400" cy="6869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114" y="814388"/>
            <a:ext cx="4357687" cy="395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4388"/>
            <a:ext cx="4357688" cy="395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BF41F-CA4C-46DC-BCF8-2313E1C53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562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4E05D-11E3-431E-87DD-475E56A3C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0396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E34D2-BFAA-43E6-B117-0A7C9FC99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1459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0622C-CA54-4228-8014-86B52390B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1412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4" y="814388"/>
            <a:ext cx="4357687" cy="39433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4388"/>
            <a:ext cx="4357688" cy="39433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D21EC-7ADB-4801-83F4-32E205B32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7151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83153-14FF-4BE6-B48A-3786E0D7B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258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A7B84-9F6B-4375-98C9-19E41DF1C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5511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28736-AB71-4EFF-866C-FA1AAB832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49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42154-05E0-4FD4-B04E-B92FD3670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9237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55514-60E9-460E-88D9-704B30AAD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2623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496F0-B41E-432D-8254-675F0330B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087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053D6-ED5B-417A-8106-29D1AEFAA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37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72629"/>
            <a:ext cx="2216150" cy="46851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4" y="72629"/>
            <a:ext cx="6499225" cy="46851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AAE57-6A86-423C-BD8C-EF5BE5360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8546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SWE 637 Software Testing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C1265-A924-4CFC-9009-1EE010045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3542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7150"/>
            <a:ext cx="8991600" cy="6286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28650"/>
            <a:ext cx="8991600" cy="4343400"/>
          </a:xfrm>
        </p:spPr>
        <p:txBody>
          <a:bodyPr/>
          <a:lstStyle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SWE 637 Software Testing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00"/>
            </a:lvl1pPr>
          </a:lstStyle>
          <a:p>
            <a:pPr>
              <a:defRPr/>
            </a:pPr>
            <a:fld id="{6DE50B2E-874A-497B-BA44-EF86C9322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430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SWE 637 Software Testing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00"/>
            </a:lvl1pPr>
          </a:lstStyle>
          <a:p>
            <a:pPr>
              <a:defRPr/>
            </a:pPr>
            <a:fld id="{27EAFE2C-84EE-473C-872D-FEB251D34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4492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85800"/>
            <a:ext cx="4419600" cy="42862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19600" cy="42862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4972050"/>
            <a:ext cx="2667000" cy="171450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SWE 637 Software Testing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4972050"/>
            <a:ext cx="1905000" cy="171450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fld id="{09706076-6352-4CEA-982A-9F1FBCC79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3037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800600"/>
            <a:ext cx="1905000" cy="228600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SWE 637 Software Testing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800600"/>
            <a:ext cx="2895600" cy="228600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4800600"/>
            <a:ext cx="1905000" cy="228600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fld id="{918E1EBF-A8EF-4097-BCF4-CC623A84F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1209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4972050"/>
            <a:ext cx="2667000" cy="171450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SWE 637 Software Testing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4972050"/>
            <a:ext cx="1905000" cy="171450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fld id="{5CE6A827-CD0F-4F8E-9951-68E4EE0C4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994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BA5C4-2C6B-4FB3-A7FA-0A0D59EC0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67716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4972050"/>
            <a:ext cx="1905000" cy="171450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SWE 637 Software Testing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972050"/>
            <a:ext cx="2895600" cy="171450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4972050"/>
            <a:ext cx="1905000" cy="171450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fld id="{A7BCBBD6-ABB8-4CE4-9DDF-13E5E9BD40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0445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SWE 637 Software Testing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E3421-5EF0-4DA9-966A-9AB570A24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2700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SWE 637 Software Testing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45D33-56AB-4F60-96F1-6701D2FBA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2881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SWE 637 Software Testing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222D3-3217-4B7F-8D23-955C2D099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4522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71450"/>
            <a:ext cx="21526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171450"/>
            <a:ext cx="63055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SWE 637 Software Testing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B75EE-03F3-479A-A9C6-EBE52FAFE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983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4" y="814388"/>
            <a:ext cx="4357687" cy="39516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4388"/>
            <a:ext cx="4357688" cy="39516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07DF2-5C44-4609-A426-67227D6D5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5839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E8786-DF9E-46F4-BF84-782505769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4930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00CF4-DC6B-40C5-8C9F-9806B31E7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3777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BF952-56E0-4DCE-9361-DBE2A288F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2247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EA21D-0B43-4D3A-AB2C-0E960A427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3707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89B97-0DAA-42F6-B536-A4480BC55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8934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8425" y="4923730"/>
            <a:ext cx="3943350" cy="18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675" b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6)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22750" y="4917908"/>
            <a:ext cx="2895600" cy="18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675" b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4912086"/>
            <a:ext cx="1905000" cy="19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675" b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672749-6BFD-437F-ABFE-B000B4DD3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350" y="72629"/>
            <a:ext cx="9112482" cy="64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1" y="658729"/>
            <a:ext cx="9112482" cy="422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 </a:t>
            </a:r>
          </a:p>
          <a:p>
            <a:pPr lvl="4"/>
            <a:r>
              <a:rPr lang="en-US" alt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4763"/>
            <a:ext cx="9118600" cy="5124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05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546857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06651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5pPr>
      <a:lvl6pPr marL="3429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6pPr>
      <a:lvl7pPr marL="685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7pPr>
      <a:lvl8pPr marL="10287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8pPr>
      <a:lvl9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9pPr>
    </p:titleStyle>
    <p:bodyStyle>
      <a:lvl1pPr marL="214313" indent="-2143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1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800" b="0">
          <a:solidFill>
            <a:schemeClr val="tx1"/>
          </a:solidFill>
          <a:latin typeface="Gill Sans MT" panose="020B0502020104020203" pitchFamily="34" charset="0"/>
        </a:defRPr>
      </a:lvl2pPr>
      <a:lvl3pPr marL="857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500" b="0">
          <a:solidFill>
            <a:schemeClr val="tx1"/>
          </a:solidFill>
          <a:latin typeface="Gill Sans MT" panose="020B0502020104020203" pitchFamily="34" charset="0"/>
        </a:defRPr>
      </a:lvl3pPr>
      <a:lvl4pPr marL="11572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500" b="0">
          <a:solidFill>
            <a:schemeClr val="tx1"/>
          </a:solidFill>
          <a:latin typeface="Gill Sans MT" panose="020B0502020104020203" pitchFamily="34" charset="0"/>
        </a:defRPr>
      </a:lvl4pPr>
      <a:lvl5pPr marL="15001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1500" b="0">
          <a:solidFill>
            <a:schemeClr val="tx1"/>
          </a:solidFill>
          <a:latin typeface="Gill Sans MT" panose="020B0502020104020203" pitchFamily="34" charset="0"/>
        </a:defRPr>
      </a:lvl5pPr>
      <a:lvl6pPr marL="18430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1859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25288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28717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726" y="4880372"/>
            <a:ext cx="3770313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675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4873229"/>
            <a:ext cx="2895600" cy="21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675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6775" y="4867275"/>
            <a:ext cx="1905000" cy="21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675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F908E1-C45A-4455-890F-ACADC7D03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5090" y="72629"/>
            <a:ext cx="8961120" cy="68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814387"/>
            <a:ext cx="9005888" cy="404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4763"/>
            <a:ext cx="9118600" cy="5124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05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546857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5110539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5pPr>
      <a:lvl6pPr marL="3429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6pPr>
      <a:lvl7pPr marL="685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7pPr>
      <a:lvl8pPr marL="10287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8pPr>
      <a:lvl9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9pPr>
    </p:titleStyle>
    <p:bodyStyle>
      <a:lvl1pPr marL="214313" indent="-2143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1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800" b="0">
          <a:solidFill>
            <a:schemeClr val="tx1"/>
          </a:solidFill>
          <a:latin typeface="Gill Sans MT" pitchFamily="34" charset="0"/>
        </a:defRPr>
      </a:lvl2pPr>
      <a:lvl3pPr marL="857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500" b="0">
          <a:solidFill>
            <a:schemeClr val="tx1"/>
          </a:solidFill>
          <a:latin typeface="Gill Sans MT" pitchFamily="34" charset="0"/>
        </a:defRPr>
      </a:lvl3pPr>
      <a:lvl4pPr marL="11572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500" b="0">
          <a:solidFill>
            <a:schemeClr val="tx1"/>
          </a:solidFill>
          <a:latin typeface="Gill Sans MT" pitchFamily="34" charset="0"/>
        </a:defRPr>
      </a:lvl4pPr>
      <a:lvl5pPr marL="15001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1500" b="0">
          <a:solidFill>
            <a:schemeClr val="tx1"/>
          </a:solidFill>
          <a:latin typeface="Gill Sans MT" pitchFamily="34" charset="0"/>
        </a:defRPr>
      </a:lvl5pPr>
      <a:lvl6pPr marL="18430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1859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25288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28717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5715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685800"/>
            <a:ext cx="89916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4972050"/>
            <a:ext cx="2667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SWE 637 Software Testing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72050"/>
            <a:ext cx="28956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6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4972050"/>
            <a:ext cx="19050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latin typeface="Arial" pitchFamily="34" charset="0"/>
              </a:defRPr>
            </a:lvl1pPr>
          </a:lstStyle>
          <a:p>
            <a:pPr>
              <a:defRPr/>
            </a:pPr>
            <a:fld id="{66FCF1CE-FFFE-44C5-80E0-19A84CD0C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9526" y="585788"/>
            <a:ext cx="9134475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6419441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Gill Sans MT" panose="020B0502020104020203" pitchFamily="34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Gill Sans MT" panose="020B0502020104020203" pitchFamily="34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Gill Sans MT" panose="020B0502020104020203" pitchFamily="34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Gill Sans MT" panose="020B0502020104020203" pitchFamily="34" charset="0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s.gmu.edu/~winglam/classes/637/assigns/assign04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assigns/assign04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s.gmu.edu/~winglam/classes/637/assigns/assign04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assigns/assign04.html" TargetMode="Externa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.gmu.edu/~winglam/classes/637/assigns/assign04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CA59FAC0-E5FA-F746-890D-C846BB233A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71700" y="2732551"/>
            <a:ext cx="4800600" cy="18456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2400" dirty="0"/>
              <a:t>Wing Lam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1500" dirty="0"/>
          </a:p>
          <a:p>
            <a:pPr>
              <a:lnSpc>
                <a:spcPct val="80000"/>
              </a:lnSpc>
            </a:pPr>
            <a:r>
              <a:rPr lang="en-US" altLang="en-US" b="0" dirty="0">
                <a:latin typeface="Gill Sans MT" panose="020B0502020104020203" pitchFamily="34" charset="0"/>
              </a:rPr>
              <a:t>SWE 637</a:t>
            </a:r>
          </a:p>
          <a:p>
            <a:pPr>
              <a:lnSpc>
                <a:spcPct val="80000"/>
              </a:lnSpc>
            </a:pPr>
            <a:r>
              <a:rPr lang="en-US" altLang="en-US" b="0" dirty="0">
                <a:latin typeface="Gill Sans MT" panose="020B0502020104020203" pitchFamily="34" charset="0"/>
              </a:rPr>
              <a:t>George Mason University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D0B3F0-191C-294A-A590-CA8E48372352}"/>
              </a:ext>
            </a:extLst>
          </p:cNvPr>
          <p:cNvSpPr/>
          <p:nvPr/>
        </p:nvSpPr>
        <p:spPr>
          <a:xfrm>
            <a:off x="2716950" y="4303489"/>
            <a:ext cx="3699475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35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Slides adapted from Paul Ammann and Jeff Offutt</a:t>
            </a:r>
          </a:p>
          <a:p>
            <a:pPr algn="ctr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</a:pPr>
            <a:r>
              <a:rPr lang="en-US" sz="135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http://www.cs.gmu.edu/~offutt/softwaretest/</a:t>
            </a:r>
            <a:endParaRPr lang="en-US" sz="135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0F669-6E43-B2A6-94B5-FC53D84E5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4243"/>
            <a:ext cx="7772400" cy="2530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Times New Roman" pitchFamily="18" charset="0"/>
              </a:defRPr>
            </a:lvl5pPr>
            <a:lvl6pPr marL="3429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Times New Roman" pitchFamily="18" charset="0"/>
              </a:defRPr>
            </a:lvl6pPr>
            <a:lvl7pPr marL="685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Times New Roman" pitchFamily="18" charset="0"/>
              </a:defRPr>
            </a:lvl7pPr>
            <a:lvl8pPr marL="10287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Times New Roman" pitchFamily="18" charset="0"/>
              </a:defRPr>
            </a:lvl8pPr>
            <a:lvl9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buClrTx/>
              <a:buFontTx/>
            </a:pPr>
            <a:r>
              <a:rPr lang="en-US" dirty="0"/>
              <a:t>Introduction to Software Testing</a:t>
            </a:r>
            <a:br>
              <a:rPr lang="en-US" dirty="0"/>
            </a:br>
            <a:r>
              <a:rPr lang="en-US" sz="2800" i="1" dirty="0"/>
              <a:t>(2nd edition)</a:t>
            </a:r>
            <a:br>
              <a:rPr lang="en-US" sz="2800" i="1" dirty="0"/>
            </a:br>
            <a:r>
              <a:rPr lang="en-US" dirty="0"/>
              <a:t>Chapter 7.1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Overview Graph Coverage Criteria</a:t>
            </a:r>
            <a:endParaRPr lang="en-US" sz="2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C13CB583-FD6B-4493-B6FA-E739FBE13C86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10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graph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set </a:t>
            </a:r>
            <a:r>
              <a:rPr lang="en-US" i="1" dirty="0"/>
              <a:t>N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nodes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is not empty</a:t>
            </a:r>
          </a:p>
          <a:p>
            <a:pPr lvl="1"/>
            <a:endParaRPr lang="en-US" sz="1350" dirty="0"/>
          </a:p>
          <a:p>
            <a:r>
              <a:rPr lang="en-US" dirty="0"/>
              <a:t>A set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initial nodes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dirty="0"/>
              <a:t> is not empty</a:t>
            </a:r>
          </a:p>
          <a:p>
            <a:pPr lvl="1"/>
            <a:endParaRPr lang="en-US" sz="1350" dirty="0"/>
          </a:p>
          <a:p>
            <a:r>
              <a:rPr lang="en-US" dirty="0"/>
              <a:t>A set </a:t>
            </a:r>
            <a:r>
              <a:rPr lang="en-US" i="1" dirty="0" err="1"/>
              <a:t>N</a:t>
            </a:r>
            <a:r>
              <a:rPr lang="en-US" i="1" baseline="-25000" dirty="0" err="1"/>
              <a:t>f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final nodes</a:t>
            </a:r>
            <a:r>
              <a:rPr lang="en-US" dirty="0"/>
              <a:t>, </a:t>
            </a:r>
            <a:r>
              <a:rPr lang="en-US" i="1" dirty="0" err="1"/>
              <a:t>N</a:t>
            </a:r>
            <a:r>
              <a:rPr lang="en-US" i="1" baseline="-25000" dirty="0" err="1"/>
              <a:t>f</a:t>
            </a:r>
            <a:r>
              <a:rPr lang="en-US" dirty="0"/>
              <a:t> is not empty</a:t>
            </a:r>
          </a:p>
          <a:p>
            <a:pPr lvl="1"/>
            <a:endParaRPr lang="en-US" sz="1350" dirty="0"/>
          </a:p>
          <a:p>
            <a:r>
              <a:rPr lang="en-US" dirty="0"/>
              <a:t>A set </a:t>
            </a:r>
            <a:r>
              <a:rPr lang="en-US" i="1" dirty="0"/>
              <a:t>E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edges</a:t>
            </a:r>
            <a:r>
              <a:rPr lang="en-US" dirty="0"/>
              <a:t>, each edge from one node to another</a:t>
            </a:r>
          </a:p>
          <a:p>
            <a:pPr lvl="1"/>
            <a:r>
              <a:rPr lang="en-US" sz="1350" dirty="0"/>
              <a:t>(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 , </a:t>
            </a:r>
            <a:r>
              <a:rPr lang="en-US" i="1" dirty="0" err="1"/>
              <a:t>n</a:t>
            </a:r>
            <a:r>
              <a:rPr lang="en-US" i="1" baseline="-25000" dirty="0" err="1"/>
              <a:t>j</a:t>
            </a:r>
            <a:r>
              <a:rPr lang="en-US" dirty="0"/>
              <a:t> ),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dirty="0">
                <a:solidFill>
                  <a:schemeClr val="tx2"/>
                </a:solidFill>
              </a:rPr>
              <a:t>predecessor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 is </a:t>
            </a:r>
            <a:r>
              <a:rPr lang="en-US" dirty="0">
                <a:solidFill>
                  <a:schemeClr val="tx2"/>
                </a:solidFill>
              </a:rPr>
              <a:t>successor</a:t>
            </a:r>
            <a:endParaRPr lang="en-US" sz="1350" dirty="0">
              <a:solidFill>
                <a:schemeClr val="tx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22973" y="3909922"/>
            <a:ext cx="416719" cy="611981"/>
            <a:chOff x="638706" y="4810655"/>
            <a:chExt cx="555625" cy="815975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638706" y="5156730"/>
              <a:ext cx="555625" cy="469900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916519" y="4810655"/>
              <a:ext cx="0" cy="320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9" name="Text Box 109"/>
          <p:cNvSpPr txBox="1">
            <a:spLocks noChangeArrowheads="1"/>
          </p:cNvSpPr>
          <p:nvPr/>
        </p:nvSpPr>
        <p:spPr bwMode="auto">
          <a:xfrm>
            <a:off x="3347640" y="3719623"/>
            <a:ext cx="1092994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N</a:t>
            </a:r>
            <a:r>
              <a:rPr lang="en-US" sz="1500" b="1" kern="1200" baseline="-250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0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= { </a:t>
            </a:r>
            <a:r>
              <a:rPr lang="en-US" sz="15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1 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}</a:t>
            </a:r>
          </a:p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 err="1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N</a:t>
            </a:r>
            <a:r>
              <a:rPr lang="en-US" sz="1500" b="1" kern="1200" baseline="-25000" dirty="0" err="1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f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= { </a:t>
            </a:r>
            <a:r>
              <a:rPr lang="en-US" sz="1500" b="1" kern="1200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1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}</a:t>
            </a:r>
          </a:p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E = { }</a:t>
            </a:r>
          </a:p>
        </p:txBody>
      </p:sp>
      <p:sp>
        <p:nvSpPr>
          <p:cNvPr id="11" name="Text Box 109"/>
          <p:cNvSpPr txBox="1">
            <a:spLocks noChangeArrowheads="1"/>
          </p:cNvSpPr>
          <p:nvPr/>
        </p:nvSpPr>
        <p:spPr bwMode="auto">
          <a:xfrm>
            <a:off x="1455340" y="3904288"/>
            <a:ext cx="1092994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Is this a graph?</a:t>
            </a:r>
          </a:p>
        </p:txBody>
      </p:sp>
      <p:sp>
        <p:nvSpPr>
          <p:cNvPr id="13" name="AutoShape 73"/>
          <p:cNvSpPr>
            <a:spLocks noChangeArrowheads="1"/>
          </p:cNvSpPr>
          <p:nvPr/>
        </p:nvSpPr>
        <p:spPr bwMode="auto">
          <a:xfrm>
            <a:off x="4730749" y="3697601"/>
            <a:ext cx="1016000" cy="943753"/>
          </a:xfrm>
          <a:prstGeom prst="irregularSeal2">
            <a:avLst/>
          </a:prstGeom>
          <a:solidFill>
            <a:schemeClr val="tx1">
              <a:lumMod val="65000"/>
            </a:schemeClr>
          </a:solid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Yes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6337301" y="3784592"/>
            <a:ext cx="1549796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i="1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Write down the initial and final nodes, and the edges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11591" y="3784592"/>
            <a:ext cx="1549796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i="1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Write down the initial and final nodes, and the edges</a:t>
            </a:r>
          </a:p>
        </p:txBody>
      </p:sp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3235AFF7-E3DE-47C9-9E1F-BFE4AC90438E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11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graphs</a:t>
            </a:r>
          </a:p>
        </p:txBody>
      </p:sp>
      <p:grpSp>
        <p:nvGrpSpPr>
          <p:cNvPr id="6150" name="Group 114"/>
          <p:cNvGrpSpPr>
            <a:grpSpLocks/>
          </p:cNvGrpSpPr>
          <p:nvPr/>
        </p:nvGrpSpPr>
        <p:grpSpPr bwMode="auto">
          <a:xfrm>
            <a:off x="1263254" y="655230"/>
            <a:ext cx="1488281" cy="2845594"/>
            <a:chOff x="101" y="801"/>
            <a:chExt cx="1250" cy="2390"/>
          </a:xfrm>
        </p:grpSpPr>
        <p:sp>
          <p:nvSpPr>
            <p:cNvPr id="6204" name="Oval 5"/>
            <p:cNvSpPr>
              <a:spLocks noChangeArrowheads="1"/>
            </p:cNvSpPr>
            <p:nvPr/>
          </p:nvSpPr>
          <p:spPr bwMode="auto">
            <a:xfrm>
              <a:off x="551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205" name="Text Box 4"/>
            <p:cNvSpPr txBox="1">
              <a:spLocks noChangeArrowheads="1"/>
            </p:cNvSpPr>
            <p:nvPr/>
          </p:nvSpPr>
          <p:spPr bwMode="auto">
            <a:xfrm>
              <a:off x="588" y="1042"/>
              <a:ext cx="236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06" name="Oval 8"/>
            <p:cNvSpPr>
              <a:spLocks noChangeArrowheads="1"/>
            </p:cNvSpPr>
            <p:nvPr/>
          </p:nvSpPr>
          <p:spPr bwMode="auto">
            <a:xfrm>
              <a:off x="10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207" name="Text Box 9"/>
            <p:cNvSpPr txBox="1">
              <a:spLocks noChangeArrowheads="1"/>
            </p:cNvSpPr>
            <p:nvPr/>
          </p:nvSpPr>
          <p:spPr bwMode="auto">
            <a:xfrm>
              <a:off x="1078" y="1980"/>
              <a:ext cx="236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08" name="Oval 11"/>
            <p:cNvSpPr>
              <a:spLocks noChangeArrowheads="1"/>
            </p:cNvSpPr>
            <p:nvPr/>
          </p:nvSpPr>
          <p:spPr bwMode="auto">
            <a:xfrm>
              <a:off x="1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209" name="Text Box 12"/>
            <p:cNvSpPr txBox="1">
              <a:spLocks noChangeArrowheads="1"/>
            </p:cNvSpPr>
            <p:nvPr/>
          </p:nvSpPr>
          <p:spPr bwMode="auto">
            <a:xfrm>
              <a:off x="178" y="1980"/>
              <a:ext cx="236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210" name="Oval 14"/>
            <p:cNvSpPr>
              <a:spLocks noChangeArrowheads="1"/>
            </p:cNvSpPr>
            <p:nvPr/>
          </p:nvSpPr>
          <p:spPr bwMode="auto">
            <a:xfrm>
              <a:off x="551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211" name="Text Box 15"/>
            <p:cNvSpPr txBox="1">
              <a:spLocks noChangeArrowheads="1"/>
            </p:cNvSpPr>
            <p:nvPr/>
          </p:nvSpPr>
          <p:spPr bwMode="auto">
            <a:xfrm>
              <a:off x="628" y="2918"/>
              <a:ext cx="236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212" name="Line 19"/>
            <p:cNvSpPr>
              <a:spLocks noChangeShapeType="1"/>
            </p:cNvSpPr>
            <p:nvPr/>
          </p:nvSpPr>
          <p:spPr bwMode="auto">
            <a:xfrm flipH="1">
              <a:off x="360" y="1312"/>
              <a:ext cx="327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213" name="Line 22"/>
            <p:cNvSpPr>
              <a:spLocks noChangeShapeType="1"/>
            </p:cNvSpPr>
            <p:nvPr/>
          </p:nvSpPr>
          <p:spPr bwMode="auto">
            <a:xfrm>
              <a:off x="384" y="2239"/>
              <a:ext cx="280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214" name="Line 27"/>
            <p:cNvSpPr>
              <a:spLocks noChangeShapeType="1"/>
            </p:cNvSpPr>
            <p:nvPr/>
          </p:nvSpPr>
          <p:spPr bwMode="auto">
            <a:xfrm flipH="1">
              <a:off x="780" y="2235"/>
              <a:ext cx="303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215" name="Line 28"/>
            <p:cNvSpPr>
              <a:spLocks noChangeShapeType="1"/>
            </p:cNvSpPr>
            <p:nvPr/>
          </p:nvSpPr>
          <p:spPr bwMode="auto">
            <a:xfrm>
              <a:off x="780" y="1317"/>
              <a:ext cx="303" cy="6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216" name="Line 29"/>
            <p:cNvSpPr>
              <a:spLocks noChangeShapeType="1"/>
            </p:cNvSpPr>
            <p:nvPr/>
          </p:nvSpPr>
          <p:spPr bwMode="auto">
            <a:xfrm>
              <a:off x="726" y="801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6152" name="Group 116"/>
          <p:cNvGrpSpPr>
            <a:grpSpLocks/>
          </p:cNvGrpSpPr>
          <p:nvPr/>
        </p:nvGrpSpPr>
        <p:grpSpPr bwMode="auto">
          <a:xfrm>
            <a:off x="6436519" y="914785"/>
            <a:ext cx="1488281" cy="2586038"/>
            <a:chOff x="4446" y="1019"/>
            <a:chExt cx="1250" cy="2172"/>
          </a:xfrm>
        </p:grpSpPr>
        <p:sp>
          <p:nvSpPr>
            <p:cNvPr id="6192" name="Oval 90"/>
            <p:cNvSpPr>
              <a:spLocks noChangeArrowheads="1"/>
            </p:cNvSpPr>
            <p:nvPr/>
          </p:nvSpPr>
          <p:spPr bwMode="auto">
            <a:xfrm>
              <a:off x="4896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93" name="Text Box 91"/>
            <p:cNvSpPr txBox="1">
              <a:spLocks noChangeArrowheads="1"/>
            </p:cNvSpPr>
            <p:nvPr/>
          </p:nvSpPr>
          <p:spPr bwMode="auto">
            <a:xfrm>
              <a:off x="4973" y="1042"/>
              <a:ext cx="236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194" name="Oval 93"/>
            <p:cNvSpPr>
              <a:spLocks noChangeArrowheads="1"/>
            </p:cNvSpPr>
            <p:nvPr/>
          </p:nvSpPr>
          <p:spPr bwMode="auto">
            <a:xfrm>
              <a:off x="53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95" name="Text Box 94"/>
            <p:cNvSpPr txBox="1">
              <a:spLocks noChangeArrowheads="1"/>
            </p:cNvSpPr>
            <p:nvPr/>
          </p:nvSpPr>
          <p:spPr bwMode="auto">
            <a:xfrm>
              <a:off x="5423" y="1980"/>
              <a:ext cx="236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196" name="Oval 96"/>
            <p:cNvSpPr>
              <a:spLocks noChangeArrowheads="1"/>
            </p:cNvSpPr>
            <p:nvPr/>
          </p:nvSpPr>
          <p:spPr bwMode="auto">
            <a:xfrm>
              <a:off x="44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198" name="Oval 99"/>
            <p:cNvSpPr>
              <a:spLocks noChangeArrowheads="1"/>
            </p:cNvSpPr>
            <p:nvPr/>
          </p:nvSpPr>
          <p:spPr bwMode="auto">
            <a:xfrm>
              <a:off x="4896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99" name="Text Box 100"/>
            <p:cNvSpPr txBox="1">
              <a:spLocks noChangeArrowheads="1"/>
            </p:cNvSpPr>
            <p:nvPr/>
          </p:nvSpPr>
          <p:spPr bwMode="auto">
            <a:xfrm>
              <a:off x="4973" y="2918"/>
              <a:ext cx="236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200" name="Line 101"/>
            <p:cNvSpPr>
              <a:spLocks noChangeShapeType="1"/>
            </p:cNvSpPr>
            <p:nvPr/>
          </p:nvSpPr>
          <p:spPr bwMode="auto">
            <a:xfrm flipH="1">
              <a:off x="4705" y="1312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201" name="Line 102"/>
            <p:cNvSpPr>
              <a:spLocks noChangeShapeType="1"/>
            </p:cNvSpPr>
            <p:nvPr/>
          </p:nvSpPr>
          <p:spPr bwMode="auto">
            <a:xfrm>
              <a:off x="4729" y="2239"/>
              <a:ext cx="244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202" name="Line 103"/>
            <p:cNvSpPr>
              <a:spLocks noChangeShapeType="1"/>
            </p:cNvSpPr>
            <p:nvPr/>
          </p:nvSpPr>
          <p:spPr bwMode="auto">
            <a:xfrm flipH="1">
              <a:off x="5129" y="2235"/>
              <a:ext cx="299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203" name="Line 104"/>
            <p:cNvSpPr>
              <a:spLocks noChangeShapeType="1"/>
            </p:cNvSpPr>
            <p:nvPr/>
          </p:nvSpPr>
          <p:spPr bwMode="auto">
            <a:xfrm>
              <a:off x="5125" y="1317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6153" name="Text Box 110"/>
          <p:cNvSpPr txBox="1">
            <a:spLocks noChangeArrowheads="1"/>
          </p:cNvSpPr>
          <p:nvPr/>
        </p:nvSpPr>
        <p:spPr bwMode="auto">
          <a:xfrm>
            <a:off x="6324600" y="3601641"/>
            <a:ext cx="1600200" cy="147732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N</a:t>
            </a:r>
            <a:r>
              <a:rPr lang="en-US" sz="1500" b="1" kern="1200" baseline="-250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0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= { }</a:t>
            </a:r>
          </a:p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 err="1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N</a:t>
            </a:r>
            <a:r>
              <a:rPr lang="en-US" sz="1500" b="1" kern="1200" baseline="-25000" dirty="0" err="1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f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= { </a:t>
            </a:r>
            <a:r>
              <a:rPr lang="en-US" sz="1500" b="1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}</a:t>
            </a:r>
          </a:p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E = { </a:t>
            </a:r>
            <a:r>
              <a:rPr lang="en-US" sz="1500" b="1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(1,2), (1,3), (2,4), (3,4)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}</a:t>
            </a:r>
          </a:p>
        </p:txBody>
      </p:sp>
      <p:grpSp>
        <p:nvGrpSpPr>
          <p:cNvPr id="6154" name="Group 115"/>
          <p:cNvGrpSpPr>
            <a:grpSpLocks/>
          </p:cNvGrpSpPr>
          <p:nvPr/>
        </p:nvGrpSpPr>
        <p:grpSpPr bwMode="auto">
          <a:xfrm>
            <a:off x="2915841" y="651657"/>
            <a:ext cx="3356372" cy="2849166"/>
            <a:chOff x="1489" y="798"/>
            <a:chExt cx="2819" cy="2393"/>
          </a:xfrm>
        </p:grpSpPr>
        <p:sp>
          <p:nvSpPr>
            <p:cNvPr id="6157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58" name="Text Box 79"/>
            <p:cNvSpPr txBox="1">
              <a:spLocks noChangeArrowheads="1"/>
            </p:cNvSpPr>
            <p:nvPr/>
          </p:nvSpPr>
          <p:spPr bwMode="auto">
            <a:xfrm>
              <a:off x="3598" y="2918"/>
              <a:ext cx="317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6159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60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236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161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62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236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163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64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236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165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66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236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6167" name="Line 42"/>
            <p:cNvSpPr>
              <a:spLocks noChangeShapeType="1"/>
            </p:cNvSpPr>
            <p:nvPr/>
          </p:nvSpPr>
          <p:spPr bwMode="auto">
            <a:xfrm flipH="1">
              <a:off x="1732" y="1309"/>
              <a:ext cx="303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68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69" name="Line 44"/>
            <p:cNvSpPr>
              <a:spLocks noChangeShapeType="1"/>
            </p:cNvSpPr>
            <p:nvPr/>
          </p:nvSpPr>
          <p:spPr bwMode="auto">
            <a:xfrm flipH="1">
              <a:off x="2128" y="2250"/>
              <a:ext cx="303" cy="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70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71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72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73" name="Text Box 50"/>
            <p:cNvSpPr txBox="1">
              <a:spLocks noChangeArrowheads="1"/>
            </p:cNvSpPr>
            <p:nvPr/>
          </p:nvSpPr>
          <p:spPr bwMode="auto">
            <a:xfrm>
              <a:off x="2802" y="1041"/>
              <a:ext cx="236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174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75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236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6176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77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236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6178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49" cy="6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79" name="Line 62"/>
            <p:cNvSpPr>
              <a:spLocks noChangeShapeType="1"/>
            </p:cNvSpPr>
            <p:nvPr/>
          </p:nvSpPr>
          <p:spPr bwMode="auto">
            <a:xfrm flipH="1">
              <a:off x="2972" y="2250"/>
              <a:ext cx="293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80" name="Line 63"/>
            <p:cNvSpPr>
              <a:spLocks noChangeShapeType="1"/>
            </p:cNvSpPr>
            <p:nvPr/>
          </p:nvSpPr>
          <p:spPr bwMode="auto">
            <a:xfrm flipH="1" flipV="1">
              <a:off x="2967" y="1293"/>
              <a:ext cx="241" cy="6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81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82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83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236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184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85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236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 flipH="1">
              <a:off x="3368" y="1312"/>
              <a:ext cx="298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3414" y="2231"/>
              <a:ext cx="252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88" name="Line 82"/>
            <p:cNvSpPr>
              <a:spLocks noChangeShapeType="1"/>
            </p:cNvSpPr>
            <p:nvPr/>
          </p:nvSpPr>
          <p:spPr bwMode="auto">
            <a:xfrm flipH="1">
              <a:off x="3782" y="2262"/>
              <a:ext cx="319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89" name="Line 83"/>
            <p:cNvSpPr>
              <a:spLocks noChangeShapeType="1"/>
            </p:cNvSpPr>
            <p:nvPr/>
          </p:nvSpPr>
          <p:spPr bwMode="auto">
            <a:xfrm>
              <a:off x="3782" y="1309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90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91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6155" name="Text Box 111"/>
          <p:cNvSpPr txBox="1">
            <a:spLocks noChangeArrowheads="1"/>
          </p:cNvSpPr>
          <p:nvPr/>
        </p:nvSpPr>
        <p:spPr bwMode="auto">
          <a:xfrm>
            <a:off x="2915841" y="3601640"/>
            <a:ext cx="3408759" cy="147732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N</a:t>
            </a:r>
            <a:r>
              <a:rPr lang="en-US" sz="1500" b="1" kern="1200" baseline="-250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0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= { </a:t>
            </a:r>
            <a:r>
              <a:rPr lang="en-US" sz="1500" b="1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1, 2, 3 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}</a:t>
            </a:r>
          </a:p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 err="1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N</a:t>
            </a:r>
            <a:r>
              <a:rPr lang="en-US" sz="1500" b="1" kern="1200" baseline="-25000" dirty="0" err="1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f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= { </a:t>
            </a:r>
            <a:r>
              <a:rPr lang="en-US" sz="1500" b="1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8, 9, 10 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}</a:t>
            </a:r>
          </a:p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E = { </a:t>
            </a:r>
            <a:r>
              <a:rPr lang="en-US" sz="1500" b="1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(1,4), (1,5), (2,5), (3,6), (3, 7), (4, 8), (5,8), (5,9), (6,2), (6,10), (7,10) (9,6)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}</a:t>
            </a:r>
          </a:p>
        </p:txBody>
      </p:sp>
      <p:sp>
        <p:nvSpPr>
          <p:cNvPr id="17481" name="AutoShape 73"/>
          <p:cNvSpPr>
            <a:spLocks noChangeArrowheads="1"/>
          </p:cNvSpPr>
          <p:nvPr/>
        </p:nvSpPr>
        <p:spPr bwMode="auto">
          <a:xfrm>
            <a:off x="6575821" y="1221586"/>
            <a:ext cx="1348979" cy="1206104"/>
          </a:xfrm>
          <a:prstGeom prst="irregularSeal2">
            <a:avLst/>
          </a:prstGeom>
          <a:solidFill>
            <a:schemeClr val="tx1">
              <a:lumMod val="65000"/>
            </a:schemeClr>
          </a:solid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Not a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valid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+mn-cs"/>
              </a:rPr>
              <a:t>graph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63254" y="3803646"/>
            <a:ext cx="1549796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i="1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Write down the initial and final nodes, and the edges</a:t>
            </a:r>
          </a:p>
        </p:txBody>
      </p:sp>
      <p:sp>
        <p:nvSpPr>
          <p:cNvPr id="6151" name="Text Box 109"/>
          <p:cNvSpPr txBox="1">
            <a:spLocks noChangeArrowheads="1"/>
          </p:cNvSpPr>
          <p:nvPr/>
        </p:nvSpPr>
        <p:spPr bwMode="auto">
          <a:xfrm>
            <a:off x="1263254" y="3601641"/>
            <a:ext cx="1549796" cy="147732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N</a:t>
            </a:r>
            <a:r>
              <a:rPr lang="en-US" sz="1500" b="1" kern="1200" baseline="-250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0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= { </a:t>
            </a:r>
            <a:r>
              <a:rPr lang="en-US" sz="1500" b="1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}</a:t>
            </a:r>
          </a:p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 err="1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N</a:t>
            </a:r>
            <a:r>
              <a:rPr lang="en-US" sz="1500" b="1" kern="1200" baseline="-25000" dirty="0" err="1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f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= { </a:t>
            </a:r>
            <a:r>
              <a:rPr lang="en-US" sz="1500" b="1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}</a:t>
            </a:r>
          </a:p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E = { </a:t>
            </a:r>
            <a:r>
              <a:rPr lang="en-US" sz="1500" b="1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(1,2), (1,3), (2,4), (3,4) 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889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6153" grpId="0" animBg="1"/>
      <p:bldP spid="6155" grpId="0" animBg="1"/>
      <p:bldP spid="17481" grpId="0" animBg="1"/>
      <p:bldP spid="2" grpId="0" animBg="1"/>
      <p:bldP spid="61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120438" y="3526958"/>
            <a:ext cx="1169195" cy="78483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i="1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Write down three paths in this graph</a:t>
            </a:r>
          </a:p>
        </p:txBody>
      </p:sp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94558299-12A8-4EFB-9663-A283F29346C6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12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in graphs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585" y="576644"/>
            <a:ext cx="6650831" cy="189309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Path</a:t>
            </a:r>
            <a:r>
              <a:rPr lang="en-US" dirty="0"/>
              <a:t> : A sequence of nodes – [n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n</a:t>
            </a:r>
            <a:r>
              <a:rPr lang="en-US" baseline="-25000" dirty="0" err="1"/>
              <a:t>M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Each pair of nodes is an edge</a:t>
            </a:r>
          </a:p>
          <a:p>
            <a:r>
              <a:rPr lang="en-US" dirty="0">
                <a:solidFill>
                  <a:schemeClr val="tx2"/>
                </a:solidFill>
              </a:rPr>
              <a:t>Length</a:t>
            </a:r>
            <a:r>
              <a:rPr lang="en-US" dirty="0"/>
              <a:t> : The number of edges</a:t>
            </a:r>
          </a:p>
          <a:p>
            <a:pPr lvl="1"/>
            <a:r>
              <a:rPr lang="en-US" dirty="0"/>
              <a:t>A single node is a path of length 0</a:t>
            </a:r>
          </a:p>
          <a:p>
            <a:r>
              <a:rPr lang="en-US" dirty="0" err="1">
                <a:solidFill>
                  <a:schemeClr val="tx2"/>
                </a:solidFill>
              </a:rPr>
              <a:t>Subpath</a:t>
            </a:r>
            <a:r>
              <a:rPr lang="en-US" dirty="0"/>
              <a:t> : A subsequence of nodes in </a:t>
            </a:r>
            <a:r>
              <a:rPr lang="en-US" i="1" dirty="0"/>
              <a:t>p</a:t>
            </a:r>
            <a:r>
              <a:rPr lang="en-US" dirty="0"/>
              <a:t> is a </a:t>
            </a:r>
            <a:r>
              <a:rPr lang="en-US" dirty="0" err="1"/>
              <a:t>subpath</a:t>
            </a:r>
            <a:r>
              <a:rPr lang="en-US" dirty="0"/>
              <a:t> of </a:t>
            </a:r>
            <a:r>
              <a:rPr lang="en-US" i="1" dirty="0"/>
              <a:t>p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276351" y="2715068"/>
            <a:ext cx="3356372" cy="2169319"/>
            <a:chOff x="244" y="2197"/>
            <a:chExt cx="2819" cy="1822"/>
          </a:xfrm>
        </p:grpSpPr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 flipH="1">
              <a:off x="463" y="2641"/>
              <a:ext cx="239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509" y="3338"/>
              <a:ext cx="222" cy="3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0" name="Line 17"/>
            <p:cNvSpPr>
              <a:spLocks noChangeShapeType="1"/>
            </p:cNvSpPr>
            <p:nvPr/>
          </p:nvSpPr>
          <p:spPr bwMode="auto">
            <a:xfrm flipH="1">
              <a:off x="898" y="3318"/>
              <a:ext cx="229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1" name="Line 18"/>
            <p:cNvSpPr>
              <a:spLocks noChangeShapeType="1"/>
            </p:cNvSpPr>
            <p:nvPr/>
          </p:nvSpPr>
          <p:spPr bwMode="auto">
            <a:xfrm>
              <a:off x="939" y="2646"/>
              <a:ext cx="1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2" name="Line 19"/>
            <p:cNvSpPr>
              <a:spLocks noChangeShapeType="1"/>
            </p:cNvSpPr>
            <p:nvPr/>
          </p:nvSpPr>
          <p:spPr bwMode="auto">
            <a:xfrm>
              <a:off x="829" y="2202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7183" name="Group 50"/>
            <p:cNvGrpSpPr>
              <a:grpSpLocks/>
            </p:cNvGrpSpPr>
            <p:nvPr/>
          </p:nvGrpSpPr>
          <p:grpSpPr bwMode="auto">
            <a:xfrm>
              <a:off x="654" y="3720"/>
              <a:ext cx="2004" cy="299"/>
              <a:chOff x="654" y="3720"/>
              <a:chExt cx="2004" cy="299"/>
            </a:xfrm>
          </p:grpSpPr>
          <p:grpSp>
            <p:nvGrpSpPr>
              <p:cNvPr id="7217" name="Group 42"/>
              <p:cNvGrpSpPr>
                <a:grpSpLocks/>
              </p:cNvGrpSpPr>
              <p:nvPr/>
            </p:nvGrpSpPr>
            <p:grpSpPr bwMode="auto">
              <a:xfrm>
                <a:off x="2274" y="3723"/>
                <a:ext cx="384" cy="296"/>
                <a:chOff x="2274" y="3723"/>
                <a:chExt cx="384" cy="296"/>
              </a:xfrm>
            </p:grpSpPr>
            <p:sp>
              <p:nvSpPr>
                <p:cNvPr id="7224" name="Oval 5"/>
                <p:cNvSpPr>
                  <a:spLocks noChangeArrowheads="1"/>
                </p:cNvSpPr>
                <p:nvPr/>
              </p:nvSpPr>
              <p:spPr bwMode="auto">
                <a:xfrm>
                  <a:off x="2303" y="3723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2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274" y="3736"/>
                  <a:ext cx="384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7218" name="Group 40"/>
              <p:cNvGrpSpPr>
                <a:grpSpLocks/>
              </p:cNvGrpSpPr>
              <p:nvPr/>
            </p:nvGrpSpPr>
            <p:grpSpPr bwMode="auto">
              <a:xfrm>
                <a:off x="654" y="3720"/>
                <a:ext cx="350" cy="296"/>
                <a:chOff x="654" y="3720"/>
                <a:chExt cx="350" cy="296"/>
              </a:xfrm>
            </p:grpSpPr>
            <p:sp>
              <p:nvSpPr>
                <p:cNvPr id="7222" name="Oval 13"/>
                <p:cNvSpPr>
                  <a:spLocks noChangeArrowheads="1"/>
                </p:cNvSpPr>
                <p:nvPr/>
              </p:nvSpPr>
              <p:spPr bwMode="auto">
                <a:xfrm>
                  <a:off x="654" y="3720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11" y="3733"/>
                  <a:ext cx="270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8</a:t>
                  </a:r>
                </a:p>
              </p:txBody>
            </p:sp>
          </p:grpSp>
          <p:grpSp>
            <p:nvGrpSpPr>
              <p:cNvPr id="7219" name="Group 41"/>
              <p:cNvGrpSpPr>
                <a:grpSpLocks/>
              </p:cNvGrpSpPr>
              <p:nvPr/>
            </p:nvGrpSpPr>
            <p:grpSpPr bwMode="auto">
              <a:xfrm>
                <a:off x="1478" y="3722"/>
                <a:ext cx="350" cy="296"/>
                <a:chOff x="1480" y="3722"/>
                <a:chExt cx="350" cy="296"/>
              </a:xfrm>
            </p:grpSpPr>
            <p:sp>
              <p:nvSpPr>
                <p:cNvPr id="7220" name="Oval 24"/>
                <p:cNvSpPr>
                  <a:spLocks noChangeArrowheads="1"/>
                </p:cNvSpPr>
                <p:nvPr/>
              </p:nvSpPr>
              <p:spPr bwMode="auto">
                <a:xfrm>
                  <a:off x="1480" y="37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2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537" y="3735"/>
                  <a:ext cx="270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9</a:t>
                  </a:r>
                </a:p>
              </p:txBody>
            </p:sp>
          </p:grpSp>
        </p:grpSp>
        <p:sp>
          <p:nvSpPr>
            <p:cNvPr id="7184" name="Line 26"/>
            <p:cNvSpPr>
              <a:spLocks noChangeShapeType="1"/>
            </p:cNvSpPr>
            <p:nvPr/>
          </p:nvSpPr>
          <p:spPr bwMode="auto">
            <a:xfrm>
              <a:off x="1343" y="3318"/>
              <a:ext cx="236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5" name="Line 27"/>
            <p:cNvSpPr>
              <a:spLocks noChangeShapeType="1"/>
            </p:cNvSpPr>
            <p:nvPr/>
          </p:nvSpPr>
          <p:spPr bwMode="auto">
            <a:xfrm flipH="1">
              <a:off x="1734" y="3330"/>
              <a:ext cx="223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6" name="Line 28"/>
            <p:cNvSpPr>
              <a:spLocks noChangeShapeType="1"/>
            </p:cNvSpPr>
            <p:nvPr/>
          </p:nvSpPr>
          <p:spPr bwMode="auto">
            <a:xfrm>
              <a:off x="1768" y="2640"/>
              <a:ext cx="212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7" name="Line 29"/>
            <p:cNvSpPr>
              <a:spLocks noChangeShapeType="1"/>
            </p:cNvSpPr>
            <p:nvPr/>
          </p:nvSpPr>
          <p:spPr bwMode="auto">
            <a:xfrm>
              <a:off x="1655" y="219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7188" name="Group 52"/>
            <p:cNvGrpSpPr>
              <a:grpSpLocks/>
            </p:cNvGrpSpPr>
            <p:nvPr/>
          </p:nvGrpSpPr>
          <p:grpSpPr bwMode="auto">
            <a:xfrm>
              <a:off x="654" y="2376"/>
              <a:ext cx="1999" cy="299"/>
              <a:chOff x="654" y="2376"/>
              <a:chExt cx="1999" cy="299"/>
            </a:xfrm>
          </p:grpSpPr>
          <p:grpSp>
            <p:nvGrpSpPr>
              <p:cNvPr id="7208" name="Group 47"/>
              <p:cNvGrpSpPr>
                <a:grpSpLocks/>
              </p:cNvGrpSpPr>
              <p:nvPr/>
            </p:nvGrpSpPr>
            <p:grpSpPr bwMode="auto">
              <a:xfrm>
                <a:off x="654" y="2376"/>
                <a:ext cx="350" cy="296"/>
                <a:chOff x="654" y="1844"/>
                <a:chExt cx="350" cy="296"/>
              </a:xfrm>
            </p:grpSpPr>
            <p:sp>
              <p:nvSpPr>
                <p:cNvPr id="7215" name="Oval 7"/>
                <p:cNvSpPr>
                  <a:spLocks noChangeArrowheads="1"/>
                </p:cNvSpPr>
                <p:nvPr/>
              </p:nvSpPr>
              <p:spPr bwMode="auto">
                <a:xfrm>
                  <a:off x="654" y="184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11" y="1857"/>
                  <a:ext cx="270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7209" name="Group 48"/>
              <p:cNvGrpSpPr>
                <a:grpSpLocks/>
              </p:cNvGrpSpPr>
              <p:nvPr/>
            </p:nvGrpSpPr>
            <p:grpSpPr bwMode="auto">
              <a:xfrm>
                <a:off x="1478" y="2378"/>
                <a:ext cx="350" cy="296"/>
                <a:chOff x="1480" y="1846"/>
                <a:chExt cx="350" cy="296"/>
              </a:xfrm>
            </p:grpSpPr>
            <p:sp>
              <p:nvSpPr>
                <p:cNvPr id="7213" name="Oval 20"/>
                <p:cNvSpPr>
                  <a:spLocks noChangeArrowheads="1"/>
                </p:cNvSpPr>
                <p:nvPr/>
              </p:nvSpPr>
              <p:spPr bwMode="auto">
                <a:xfrm>
                  <a:off x="1480" y="18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1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37" y="1859"/>
                  <a:ext cx="270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7210" name="Group 49"/>
              <p:cNvGrpSpPr>
                <a:grpSpLocks/>
              </p:cNvGrpSpPr>
              <p:nvPr/>
            </p:nvGrpSpPr>
            <p:grpSpPr bwMode="auto">
              <a:xfrm>
                <a:off x="2303" y="2379"/>
                <a:ext cx="350" cy="296"/>
                <a:chOff x="2303" y="1847"/>
                <a:chExt cx="350" cy="296"/>
              </a:xfrm>
            </p:grpSpPr>
            <p:sp>
              <p:nvSpPr>
                <p:cNvPr id="7211" name="Oval 30"/>
                <p:cNvSpPr>
                  <a:spLocks noChangeArrowheads="1"/>
                </p:cNvSpPr>
                <p:nvPr/>
              </p:nvSpPr>
              <p:spPr bwMode="auto">
                <a:xfrm>
                  <a:off x="2303" y="1847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1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60" y="1860"/>
                  <a:ext cx="270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3</a:t>
                  </a:r>
                </a:p>
              </p:txBody>
            </p:sp>
          </p:grpSp>
        </p:grpSp>
        <p:grpSp>
          <p:nvGrpSpPr>
            <p:cNvPr id="7189" name="Group 51"/>
            <p:cNvGrpSpPr>
              <a:grpSpLocks/>
            </p:cNvGrpSpPr>
            <p:nvPr/>
          </p:nvGrpSpPr>
          <p:grpSpPr bwMode="auto">
            <a:xfrm>
              <a:off x="244" y="3048"/>
              <a:ext cx="2819" cy="299"/>
              <a:chOff x="244" y="3153"/>
              <a:chExt cx="2819" cy="299"/>
            </a:xfrm>
          </p:grpSpPr>
          <p:grpSp>
            <p:nvGrpSpPr>
              <p:cNvPr id="7196" name="Group 45"/>
              <p:cNvGrpSpPr>
                <a:grpSpLocks/>
              </p:cNvGrpSpPr>
              <p:nvPr/>
            </p:nvGrpSpPr>
            <p:grpSpPr bwMode="auto">
              <a:xfrm>
                <a:off x="1067" y="3153"/>
                <a:ext cx="350" cy="296"/>
                <a:chOff x="1064" y="2782"/>
                <a:chExt cx="350" cy="296"/>
              </a:xfrm>
            </p:grpSpPr>
            <p:sp>
              <p:nvSpPr>
                <p:cNvPr id="7206" name="Oval 9"/>
                <p:cNvSpPr>
                  <a:spLocks noChangeArrowheads="1"/>
                </p:cNvSpPr>
                <p:nvPr/>
              </p:nvSpPr>
              <p:spPr bwMode="auto">
                <a:xfrm>
                  <a:off x="106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0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21" y="2795"/>
                  <a:ext cx="270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7197" name="Group 46"/>
              <p:cNvGrpSpPr>
                <a:grpSpLocks/>
              </p:cNvGrpSpPr>
              <p:nvPr/>
            </p:nvGrpSpPr>
            <p:grpSpPr bwMode="auto">
              <a:xfrm>
                <a:off x="244" y="3153"/>
                <a:ext cx="350" cy="296"/>
                <a:chOff x="244" y="2782"/>
                <a:chExt cx="350" cy="296"/>
              </a:xfrm>
            </p:grpSpPr>
            <p:sp>
              <p:nvSpPr>
                <p:cNvPr id="7204" name="Oval 11"/>
                <p:cNvSpPr>
                  <a:spLocks noChangeArrowheads="1"/>
                </p:cNvSpPr>
                <p:nvPr/>
              </p:nvSpPr>
              <p:spPr bwMode="auto">
                <a:xfrm>
                  <a:off x="24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0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01" y="2795"/>
                  <a:ext cx="270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7198" name="Group 44"/>
              <p:cNvGrpSpPr>
                <a:grpSpLocks/>
              </p:cNvGrpSpPr>
              <p:nvPr/>
            </p:nvGrpSpPr>
            <p:grpSpPr bwMode="auto">
              <a:xfrm>
                <a:off x="1890" y="3155"/>
                <a:ext cx="350" cy="296"/>
                <a:chOff x="1890" y="2784"/>
                <a:chExt cx="350" cy="296"/>
              </a:xfrm>
            </p:grpSpPr>
            <p:sp>
              <p:nvSpPr>
                <p:cNvPr id="7202" name="Oval 22"/>
                <p:cNvSpPr>
                  <a:spLocks noChangeArrowheads="1"/>
                </p:cNvSpPr>
                <p:nvPr/>
              </p:nvSpPr>
              <p:spPr bwMode="auto">
                <a:xfrm>
                  <a:off x="1890" y="27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 dirty="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0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47" y="2796"/>
                  <a:ext cx="270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6</a:t>
                  </a:r>
                </a:p>
              </p:txBody>
            </p:sp>
          </p:grpSp>
          <p:grpSp>
            <p:nvGrpSpPr>
              <p:cNvPr id="7199" name="Group 43"/>
              <p:cNvGrpSpPr>
                <a:grpSpLocks/>
              </p:cNvGrpSpPr>
              <p:nvPr/>
            </p:nvGrpSpPr>
            <p:grpSpPr bwMode="auto">
              <a:xfrm>
                <a:off x="2713" y="3156"/>
                <a:ext cx="350" cy="296"/>
                <a:chOff x="2713" y="2785"/>
                <a:chExt cx="350" cy="296"/>
              </a:xfrm>
            </p:grpSpPr>
            <p:sp>
              <p:nvSpPr>
                <p:cNvPr id="7200" name="Oval 32"/>
                <p:cNvSpPr>
                  <a:spLocks noChangeArrowheads="1"/>
                </p:cNvSpPr>
                <p:nvPr/>
              </p:nvSpPr>
              <p:spPr bwMode="auto">
                <a:xfrm>
                  <a:off x="2713" y="2785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2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770" y="2798"/>
                  <a:ext cx="270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7</a:t>
                  </a:r>
                </a:p>
              </p:txBody>
            </p:sp>
          </p:grpSp>
        </p:grpSp>
        <p:sp>
          <p:nvSpPr>
            <p:cNvPr id="7190" name="Line 34"/>
            <p:cNvSpPr>
              <a:spLocks noChangeShapeType="1"/>
            </p:cNvSpPr>
            <p:nvPr/>
          </p:nvSpPr>
          <p:spPr bwMode="auto">
            <a:xfrm flipH="1">
              <a:off x="2142" y="2640"/>
              <a:ext cx="219" cy="4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1" name="Line 35"/>
            <p:cNvSpPr>
              <a:spLocks noChangeShapeType="1"/>
            </p:cNvSpPr>
            <p:nvPr/>
          </p:nvSpPr>
          <p:spPr bwMode="auto">
            <a:xfrm>
              <a:off x="2181" y="3335"/>
              <a:ext cx="212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2" name="Line 36"/>
            <p:cNvSpPr>
              <a:spLocks noChangeShapeType="1"/>
            </p:cNvSpPr>
            <p:nvPr/>
          </p:nvSpPr>
          <p:spPr bwMode="auto">
            <a:xfrm flipH="1">
              <a:off x="2533" y="3302"/>
              <a:ext cx="231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3" name="Line 37"/>
            <p:cNvSpPr>
              <a:spLocks noChangeShapeType="1"/>
            </p:cNvSpPr>
            <p:nvPr/>
          </p:nvSpPr>
          <p:spPr bwMode="auto">
            <a:xfrm>
              <a:off x="2589" y="2633"/>
              <a:ext cx="20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4" name="Line 38"/>
            <p:cNvSpPr>
              <a:spLocks noChangeShapeType="1"/>
            </p:cNvSpPr>
            <p:nvPr/>
          </p:nvSpPr>
          <p:spPr bwMode="auto">
            <a:xfrm flipH="1">
              <a:off x="1340" y="2655"/>
              <a:ext cx="208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95" name="Line 39"/>
            <p:cNvSpPr>
              <a:spLocks noChangeShapeType="1"/>
            </p:cNvSpPr>
            <p:nvPr/>
          </p:nvSpPr>
          <p:spPr bwMode="auto">
            <a:xfrm>
              <a:off x="2478" y="22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5120439" y="3063922"/>
            <a:ext cx="1284685" cy="1592744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500" b="1" u="sng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A Few Paths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[ 1, 4, 8 ]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[ 2, 5, 9, 6, 2 ]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[ 3, 7, 10 ]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557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5879305" y="3841767"/>
            <a:ext cx="1320406" cy="78483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i="1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Write down all the test paths in this graph</a:t>
            </a:r>
          </a:p>
        </p:txBody>
      </p:sp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197D8F11-1EA8-4375-9A1A-D6C90561F807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13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paths and SESEs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585" y="728663"/>
            <a:ext cx="6650831" cy="396954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Test Path</a:t>
            </a:r>
            <a:r>
              <a:rPr lang="en-US" dirty="0"/>
              <a:t> : A path that starts at an initial node and ends at a final node</a:t>
            </a:r>
          </a:p>
          <a:p>
            <a:r>
              <a:rPr lang="en-US" dirty="0"/>
              <a:t>Test paths represent execution of test cases</a:t>
            </a:r>
          </a:p>
          <a:p>
            <a:pPr lvl="1"/>
            <a:r>
              <a:rPr lang="en-US" sz="1500" dirty="0"/>
              <a:t>Some test paths can be executed by many tests</a:t>
            </a:r>
          </a:p>
          <a:p>
            <a:pPr lvl="1"/>
            <a:r>
              <a:rPr lang="en-US" sz="1500" dirty="0"/>
              <a:t>Some test paths cannot be executed by any tests</a:t>
            </a:r>
          </a:p>
          <a:p>
            <a:r>
              <a:rPr lang="en-US" dirty="0">
                <a:solidFill>
                  <a:schemeClr val="tx2"/>
                </a:solidFill>
              </a:rPr>
              <a:t>SESE graphs</a:t>
            </a:r>
            <a:r>
              <a:rPr lang="en-US" dirty="0"/>
              <a:t> : All  test paths start at a single node and end at another node</a:t>
            </a:r>
          </a:p>
          <a:p>
            <a:pPr lvl="1"/>
            <a:r>
              <a:rPr lang="en-US" sz="1500" dirty="0"/>
              <a:t>Single-entry, single-exit</a:t>
            </a:r>
          </a:p>
          <a:p>
            <a:pPr lvl="1"/>
            <a:r>
              <a:rPr lang="en-US" sz="1500" dirty="0"/>
              <a:t>N0 and </a:t>
            </a:r>
            <a:r>
              <a:rPr lang="en-US" sz="1500" dirty="0" err="1"/>
              <a:t>Nf</a:t>
            </a:r>
            <a:r>
              <a:rPr lang="en-US" sz="1500" dirty="0"/>
              <a:t> have exactly one node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741885" y="3531394"/>
            <a:ext cx="3259931" cy="1082279"/>
            <a:chOff x="503" y="2966"/>
            <a:chExt cx="2738" cy="909"/>
          </a:xfrm>
        </p:grpSpPr>
        <p:grpSp>
          <p:nvGrpSpPr>
            <p:cNvPr id="8201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8231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500" b="1" kern="1200">
                  <a:solidFill>
                    <a:srgbClr val="FAFD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8232" name="Text Box 6"/>
              <p:cNvSpPr txBox="1">
                <a:spLocks noChangeArrowheads="1"/>
              </p:cNvSpPr>
              <p:nvPr/>
            </p:nvSpPr>
            <p:spPr bwMode="auto">
              <a:xfrm>
                <a:off x="4325" y="1769"/>
                <a:ext cx="236" cy="27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sz="1500" b="1" kern="1200" dirty="0">
                    <a:solidFill>
                      <a:srgbClr val="FFFFFF"/>
                    </a:solidFill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202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8225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8229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3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36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Times New Roman" pitchFamily="18" charset="0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grpSp>
            <p:nvGrpSpPr>
              <p:cNvPr id="8226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8227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2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36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Times New Roman" pitchFamily="18" charset="0"/>
                      <a:ea typeface="+mn-ea"/>
                      <a:cs typeface="+mn-cs"/>
                    </a:rPr>
                    <a:t>2</a:t>
                  </a:r>
                </a:p>
              </p:txBody>
            </p:sp>
          </p:grpSp>
        </p:grpSp>
        <p:grpSp>
          <p:nvGrpSpPr>
            <p:cNvPr id="8203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8223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500" b="1" kern="1200">
                  <a:solidFill>
                    <a:srgbClr val="FAFD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8224" name="Text Box 12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236" cy="27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sz="1500" b="1" kern="1200" dirty="0">
                    <a:solidFill>
                      <a:srgbClr val="FFFFFF"/>
                    </a:solidFill>
                    <a:latin typeface="Times New Roman" pitchFamily="18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8205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8206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8221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500" b="1" kern="1200">
                  <a:solidFill>
                    <a:srgbClr val="FAFD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8222" name="Text Box 24"/>
              <p:cNvSpPr txBox="1">
                <a:spLocks noChangeArrowheads="1"/>
              </p:cNvSpPr>
              <p:nvPr/>
            </p:nvSpPr>
            <p:spPr bwMode="auto">
              <a:xfrm>
                <a:off x="4325" y="1769"/>
                <a:ext cx="236" cy="27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sz="1500" b="1" kern="1200" dirty="0">
                    <a:solidFill>
                      <a:srgbClr val="FFFFFF"/>
                    </a:solidFill>
                    <a:latin typeface="Times New Roman" pitchFamily="18" charset="0"/>
                    <a:ea typeface="+mn-ea"/>
                    <a:cs typeface="+mn-cs"/>
                  </a:rPr>
                  <a:t>4</a:t>
                </a:r>
              </a:p>
            </p:txBody>
          </p:sp>
        </p:grpSp>
        <p:grpSp>
          <p:nvGrpSpPr>
            <p:cNvPr id="8207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8215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8219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2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36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Times New Roman" pitchFamily="18" charset="0"/>
                      <a:ea typeface="+mn-ea"/>
                      <a:cs typeface="+mn-cs"/>
                    </a:rPr>
                    <a:t>6</a:t>
                  </a:r>
                </a:p>
              </p:txBody>
            </p:sp>
          </p:grpSp>
          <p:grpSp>
            <p:nvGrpSpPr>
              <p:cNvPr id="8216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8217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21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36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Times New Roman" pitchFamily="18" charset="0"/>
                      <a:ea typeface="+mn-ea"/>
                      <a:cs typeface="+mn-cs"/>
                    </a:rPr>
                    <a:t>5</a:t>
                  </a:r>
                </a:p>
              </p:txBody>
            </p:sp>
          </p:grpSp>
        </p:grpSp>
        <p:sp>
          <p:nvSpPr>
            <p:cNvPr id="8208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8209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8210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8211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8212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8213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8214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5300663" y="3348038"/>
            <a:ext cx="2477691" cy="1477328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b="1" u="sng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Double-diamond graph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Four test paths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[1, 2, 4, 5, 7]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[1, 2, 4, 6, 7]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[1, 3, 4, 5, 7]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[1, 3, 4, 6, 7]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567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4BDF47E0-E672-4537-A0E9-7D71FC56AF9E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14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Visiting and touring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585" y="814388"/>
            <a:ext cx="6650831" cy="118467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Visit</a:t>
            </a:r>
            <a:r>
              <a:rPr lang="en-US" dirty="0"/>
              <a:t> : 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visits</a:t>
            </a:r>
            <a:r>
              <a:rPr lang="en-US" dirty="0"/>
              <a:t> node </a:t>
            </a:r>
            <a:r>
              <a:rPr lang="en-US" i="1" dirty="0"/>
              <a:t>n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is in </a:t>
            </a:r>
            <a:r>
              <a:rPr lang="en-US" i="1" dirty="0"/>
              <a:t>p</a:t>
            </a:r>
          </a:p>
          <a:p>
            <a:pPr>
              <a:buFontTx/>
              <a:buNone/>
            </a:pPr>
            <a:r>
              <a:rPr lang="en-US" dirty="0"/>
              <a:t>               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visits</a:t>
            </a:r>
            <a:r>
              <a:rPr lang="en-US" dirty="0"/>
              <a:t> edge </a:t>
            </a:r>
            <a:r>
              <a:rPr lang="en-US" i="1" dirty="0"/>
              <a:t>e</a:t>
            </a:r>
            <a:r>
              <a:rPr lang="en-US" dirty="0"/>
              <a:t> if </a:t>
            </a:r>
            <a:r>
              <a:rPr lang="en-US" i="1" dirty="0"/>
              <a:t>e</a:t>
            </a:r>
            <a:r>
              <a:rPr lang="en-US" dirty="0"/>
              <a:t> is in </a:t>
            </a:r>
            <a:r>
              <a:rPr lang="en-US" i="1" dirty="0"/>
              <a:t>p</a:t>
            </a:r>
          </a:p>
          <a:p>
            <a:r>
              <a:rPr lang="en-US" dirty="0">
                <a:solidFill>
                  <a:schemeClr val="tx2"/>
                </a:solidFill>
              </a:rPr>
              <a:t>Tour</a:t>
            </a:r>
            <a:r>
              <a:rPr lang="en-US" dirty="0"/>
              <a:t> : 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tours</a:t>
            </a:r>
            <a:r>
              <a:rPr lang="en-US" dirty="0"/>
              <a:t> </a:t>
            </a:r>
            <a:r>
              <a:rPr lang="en-US" dirty="0" err="1"/>
              <a:t>subpath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if </a:t>
            </a:r>
            <a:r>
              <a:rPr lang="en-US" i="1" dirty="0"/>
              <a:t>q</a:t>
            </a:r>
            <a:r>
              <a:rPr lang="en-US" dirty="0"/>
              <a:t> is a </a:t>
            </a:r>
            <a:r>
              <a:rPr lang="en-US" dirty="0" err="1"/>
              <a:t>subpath</a:t>
            </a:r>
            <a:r>
              <a:rPr lang="en-US" dirty="0"/>
              <a:t> of </a:t>
            </a:r>
            <a:r>
              <a:rPr lang="en-US" i="1" dirty="0"/>
              <a:t>p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1703785" y="2271713"/>
            <a:ext cx="5735240" cy="2446824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Test path [ </a:t>
            </a:r>
            <a:r>
              <a:rPr lang="en-US" sz="1800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1, 2, 4, 5, 7 </a:t>
            </a:r>
            <a:r>
              <a:rPr lang="en-US" sz="18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]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Visits nodes ?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Visits edges ?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Tours </a:t>
            </a:r>
            <a:r>
              <a:rPr lang="en-US" sz="1800" kern="1200" dirty="0" err="1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subpaths</a:t>
            </a:r>
            <a:r>
              <a:rPr lang="en-US" sz="18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 ?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endParaRPr lang="en-US" sz="1800" kern="1200" dirty="0">
              <a:solidFill>
                <a:srgbClr val="FFFFFF"/>
              </a:solidFill>
              <a:latin typeface="Gill Sans MT" panose="020B0502020104020203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endParaRPr lang="en-US" sz="1800" kern="1200" dirty="0">
              <a:solidFill>
                <a:srgbClr val="FFFFFF"/>
              </a:solidFill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2244" y="267586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1, 2, 4, 5, 7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2244" y="311336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(1,2), (2,4), (4, 5), (5, 7)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12047" y="3483583"/>
            <a:ext cx="350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[1,2,4], [2,4,5], [4,5,7], [1,2,4,5], [2,4,5,7], [1,2,4,5,7]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0850" y="4336265"/>
            <a:ext cx="374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(</a:t>
            </a:r>
            <a:r>
              <a:rPr lang="en-US" sz="1800" i="1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Technically, each edge is also a </a:t>
            </a:r>
            <a:r>
              <a:rPr lang="en-US" sz="1800" i="1" kern="1200" dirty="0" err="1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subpath</a:t>
            </a:r>
            <a:r>
              <a:rPr lang="en-US" sz="18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7757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C8BED11B-2865-4676-956E-71C5326D5E08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15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and test paths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585" y="953691"/>
            <a:ext cx="6650831" cy="380404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path (</a:t>
            </a:r>
            <a:r>
              <a:rPr lang="en-US" i="1" dirty="0">
                <a:solidFill>
                  <a:schemeClr val="tx2"/>
                </a:solidFill>
              </a:rPr>
              <a:t>t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en-US" dirty="0"/>
              <a:t> : The test path executed by test </a:t>
            </a:r>
            <a:r>
              <a:rPr lang="en-US" i="1" dirty="0"/>
              <a:t>t</a:t>
            </a:r>
            <a:endParaRPr lang="en-US" sz="1350" dirty="0"/>
          </a:p>
          <a:p>
            <a:r>
              <a:rPr lang="en-US" dirty="0">
                <a:solidFill>
                  <a:schemeClr val="tx2"/>
                </a:solidFill>
              </a:rPr>
              <a:t>path (</a:t>
            </a:r>
            <a:r>
              <a:rPr lang="en-US" i="1" dirty="0">
                <a:solidFill>
                  <a:schemeClr val="tx2"/>
                </a:solidFill>
              </a:rPr>
              <a:t>T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en-US" dirty="0"/>
              <a:t> : The set of test paths executed by the set of tests </a:t>
            </a:r>
            <a:r>
              <a:rPr lang="en-US" i="1" dirty="0"/>
              <a:t>T</a:t>
            </a:r>
            <a:endParaRPr lang="en-US" dirty="0"/>
          </a:p>
          <a:p>
            <a:r>
              <a:rPr lang="en-US" dirty="0"/>
              <a:t>Each test executes </a:t>
            </a:r>
            <a:r>
              <a:rPr lang="en-US" dirty="0">
                <a:solidFill>
                  <a:schemeClr val="tx2"/>
                </a:solidFill>
              </a:rPr>
              <a:t>one and only one</a:t>
            </a:r>
            <a:r>
              <a:rPr lang="en-US" dirty="0"/>
              <a:t> test path</a:t>
            </a:r>
          </a:p>
          <a:p>
            <a:pPr lvl="1"/>
            <a:r>
              <a:rPr lang="en-US" dirty="0"/>
              <a:t>Complete execution from a start node to an final node</a:t>
            </a:r>
          </a:p>
          <a:p>
            <a:r>
              <a:rPr lang="en-US" dirty="0"/>
              <a:t>A location in a graph (node or edge) can be </a:t>
            </a:r>
            <a:r>
              <a:rPr lang="en-US" dirty="0">
                <a:solidFill>
                  <a:schemeClr val="tx2"/>
                </a:solidFill>
              </a:rPr>
              <a:t>reached</a:t>
            </a:r>
            <a:r>
              <a:rPr lang="en-US" dirty="0"/>
              <a:t> from another location if there is a sequence of edges from the first location to the second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Syntactic</a:t>
            </a:r>
            <a:r>
              <a:rPr lang="en-US" i="1" dirty="0"/>
              <a:t> reach</a:t>
            </a:r>
            <a:r>
              <a:rPr lang="en-US" dirty="0"/>
              <a:t> : A </a:t>
            </a:r>
            <a:r>
              <a:rPr lang="en-US" dirty="0" err="1"/>
              <a:t>subpath</a:t>
            </a:r>
            <a:r>
              <a:rPr lang="en-US" dirty="0"/>
              <a:t> exists in the graph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Semantic</a:t>
            </a:r>
            <a:r>
              <a:rPr lang="en-US" i="1" dirty="0"/>
              <a:t> reach</a:t>
            </a:r>
            <a:r>
              <a:rPr lang="en-US" dirty="0"/>
              <a:t> : A test exists that can execute that </a:t>
            </a:r>
            <a:r>
              <a:rPr lang="en-US" dirty="0" err="1"/>
              <a:t>subpath</a:t>
            </a:r>
            <a:endParaRPr lang="en-US" dirty="0"/>
          </a:p>
          <a:p>
            <a:pPr lvl="1"/>
            <a:r>
              <a:rPr lang="en-US" dirty="0"/>
              <a:t>This distinction becomes important in </a:t>
            </a:r>
            <a:r>
              <a:rPr lang="en-US" dirty="0">
                <a:solidFill>
                  <a:schemeClr val="tx2"/>
                </a:solidFill>
              </a:rPr>
              <a:t>section 7.3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</a:t>
            </a:r>
            <a:r>
              <a:rPr lang="en-US" kern="1200" dirty="0" err="1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Ch</a:t>
            </a:r>
            <a:r>
              <a:rPr lang="en-US" kern="1200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 6)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FE742154-05E0-4FD4-B04E-B92FD3670A3A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16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3327" y="657022"/>
            <a:ext cx="3169564" cy="341632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Answer the following 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Test Path:  path that starts at an initial node, ends at a final node</a:t>
            </a:r>
          </a:p>
          <a:p>
            <a:pPr marL="385763" indent="-385763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18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Identify a cycle in the graph</a:t>
            </a:r>
          </a:p>
          <a:p>
            <a:pPr marL="385763" indent="-385763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18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Write all test paths that do not go into the cycle</a:t>
            </a:r>
          </a:p>
          <a:p>
            <a:pPr marL="385763" indent="-385763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18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Write one path in the graph that is not a test path</a:t>
            </a:r>
          </a:p>
          <a:p>
            <a:pPr marL="385763" indent="-385763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18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Write one test path in the graph</a:t>
            </a:r>
          </a:p>
          <a:p>
            <a:pPr marL="385763" indent="-385763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18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How many test paths are in the graph? </a:t>
            </a:r>
          </a:p>
        </p:txBody>
      </p:sp>
      <p:grpSp>
        <p:nvGrpSpPr>
          <p:cNvPr id="30" name="Group 55">
            <a:extLst>
              <a:ext uri="{FF2B5EF4-FFF2-40B4-BE49-F238E27FC236}">
                <a16:creationId xmlns:a16="http://schemas.microsoft.com/office/drawing/2014/main" id="{0B0FE570-2B52-4C23-2DD0-06E95581CC46}"/>
              </a:ext>
            </a:extLst>
          </p:cNvPr>
          <p:cNvGrpSpPr>
            <a:grpSpLocks/>
          </p:cNvGrpSpPr>
          <p:nvPr/>
        </p:nvGrpSpPr>
        <p:grpSpPr bwMode="auto">
          <a:xfrm>
            <a:off x="162775" y="644127"/>
            <a:ext cx="3356372" cy="2169319"/>
            <a:chOff x="244" y="2197"/>
            <a:chExt cx="2819" cy="1822"/>
          </a:xfrm>
        </p:grpSpPr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97D2B6FF-85A2-F35F-8CEA-7DF115CED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3" y="2641"/>
              <a:ext cx="239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18CA0872-3A27-ED94-9C34-60F0220FE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" y="3338"/>
              <a:ext cx="222" cy="3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08F86A30-034D-72D2-34C1-616837560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8" y="3318"/>
              <a:ext cx="229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8" name="Line 18">
              <a:extLst>
                <a:ext uri="{FF2B5EF4-FFF2-40B4-BE49-F238E27FC236}">
                  <a16:creationId xmlns:a16="http://schemas.microsoft.com/office/drawing/2014/main" id="{D7AA8716-EFE3-6019-2343-964614C44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" y="2646"/>
              <a:ext cx="1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A70558A4-5BF5-7929-D3C4-F0E03F8F2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" y="2202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40" name="Group 50">
              <a:extLst>
                <a:ext uri="{FF2B5EF4-FFF2-40B4-BE49-F238E27FC236}">
                  <a16:creationId xmlns:a16="http://schemas.microsoft.com/office/drawing/2014/main" id="{3DDD0375-36E3-75C2-B3E7-1AAB38C91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" y="3720"/>
              <a:ext cx="2004" cy="299"/>
              <a:chOff x="654" y="3720"/>
              <a:chExt cx="2004" cy="299"/>
            </a:xfrm>
          </p:grpSpPr>
          <p:grpSp>
            <p:nvGrpSpPr>
              <p:cNvPr id="78" name="Group 42">
                <a:extLst>
                  <a:ext uri="{FF2B5EF4-FFF2-40B4-BE49-F238E27FC236}">
                    <a16:creationId xmlns:a16="http://schemas.microsoft.com/office/drawing/2014/main" id="{46D51D46-47F2-48CC-D4CC-B4727F0EE6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4" y="3723"/>
                <a:ext cx="384" cy="296"/>
                <a:chOff x="2274" y="3723"/>
                <a:chExt cx="384" cy="296"/>
              </a:xfrm>
            </p:grpSpPr>
            <p:sp>
              <p:nvSpPr>
                <p:cNvPr id="85" name="Oval 5">
                  <a:extLst>
                    <a:ext uri="{FF2B5EF4-FFF2-40B4-BE49-F238E27FC236}">
                      <a16:creationId xmlns:a16="http://schemas.microsoft.com/office/drawing/2014/main" id="{C7B618F2-2558-BC09-E67A-858073ED0B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3" y="3723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86" name="Text Box 6">
                  <a:extLst>
                    <a:ext uri="{FF2B5EF4-FFF2-40B4-BE49-F238E27FC236}">
                      <a16:creationId xmlns:a16="http://schemas.microsoft.com/office/drawing/2014/main" id="{7EE54272-4034-C713-487D-1FB04872EB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4" y="3736"/>
                  <a:ext cx="384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79" name="Group 40">
                <a:extLst>
                  <a:ext uri="{FF2B5EF4-FFF2-40B4-BE49-F238E27FC236}">
                    <a16:creationId xmlns:a16="http://schemas.microsoft.com/office/drawing/2014/main" id="{F6A8C6CB-03C7-1FB4-B8F2-51E454278F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" y="3720"/>
                <a:ext cx="350" cy="296"/>
                <a:chOff x="654" y="3720"/>
                <a:chExt cx="350" cy="296"/>
              </a:xfrm>
            </p:grpSpPr>
            <p:sp>
              <p:nvSpPr>
                <p:cNvPr id="83" name="Oval 13">
                  <a:extLst>
                    <a:ext uri="{FF2B5EF4-FFF2-40B4-BE49-F238E27FC236}">
                      <a16:creationId xmlns:a16="http://schemas.microsoft.com/office/drawing/2014/main" id="{4E83F9E4-5C4D-8001-749D-BC0E803447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4" y="3720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84" name="Text Box 14">
                  <a:extLst>
                    <a:ext uri="{FF2B5EF4-FFF2-40B4-BE49-F238E27FC236}">
                      <a16:creationId xmlns:a16="http://schemas.microsoft.com/office/drawing/2014/main" id="{7A22D487-417B-ED92-CE63-994C9B9E63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1" y="3733"/>
                  <a:ext cx="270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8</a:t>
                  </a:r>
                </a:p>
              </p:txBody>
            </p:sp>
          </p:grpSp>
          <p:grpSp>
            <p:nvGrpSpPr>
              <p:cNvPr id="80" name="Group 41">
                <a:extLst>
                  <a:ext uri="{FF2B5EF4-FFF2-40B4-BE49-F238E27FC236}">
                    <a16:creationId xmlns:a16="http://schemas.microsoft.com/office/drawing/2014/main" id="{5F2CF8C9-498E-4102-05DF-1FBFA0241B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8" y="3722"/>
                <a:ext cx="350" cy="296"/>
                <a:chOff x="1480" y="3722"/>
                <a:chExt cx="350" cy="296"/>
              </a:xfrm>
            </p:grpSpPr>
            <p:sp>
              <p:nvSpPr>
                <p:cNvPr id="81" name="Oval 24">
                  <a:extLst>
                    <a:ext uri="{FF2B5EF4-FFF2-40B4-BE49-F238E27FC236}">
                      <a16:creationId xmlns:a16="http://schemas.microsoft.com/office/drawing/2014/main" id="{8E0507AB-865F-D27D-C717-7A567CF247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0" y="37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82" name="Text Box 25">
                  <a:extLst>
                    <a:ext uri="{FF2B5EF4-FFF2-40B4-BE49-F238E27FC236}">
                      <a16:creationId xmlns:a16="http://schemas.microsoft.com/office/drawing/2014/main" id="{DF1024D6-ED3A-15A2-A8DB-DDFE734D3C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7" y="3735"/>
                  <a:ext cx="270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9</a:t>
                  </a:r>
                </a:p>
              </p:txBody>
            </p:sp>
          </p:grpSp>
        </p:grpSp>
        <p:sp>
          <p:nvSpPr>
            <p:cNvPr id="41" name="Line 26">
              <a:extLst>
                <a:ext uri="{FF2B5EF4-FFF2-40B4-BE49-F238E27FC236}">
                  <a16:creationId xmlns:a16="http://schemas.microsoft.com/office/drawing/2014/main" id="{275C4F44-C6B8-82F5-4421-80ED7A9AE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3" y="3318"/>
              <a:ext cx="236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2" name="Line 27">
              <a:extLst>
                <a:ext uri="{FF2B5EF4-FFF2-40B4-BE49-F238E27FC236}">
                  <a16:creationId xmlns:a16="http://schemas.microsoft.com/office/drawing/2014/main" id="{EFD21B6F-6665-6CE6-50A0-ED7B916ED3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4" y="3330"/>
              <a:ext cx="223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Line 28">
              <a:extLst>
                <a:ext uri="{FF2B5EF4-FFF2-40B4-BE49-F238E27FC236}">
                  <a16:creationId xmlns:a16="http://schemas.microsoft.com/office/drawing/2014/main" id="{AC8A8BC1-C3DB-03B4-3A11-3087FDFE4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2640"/>
              <a:ext cx="212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8" name="Line 29">
              <a:extLst>
                <a:ext uri="{FF2B5EF4-FFF2-40B4-BE49-F238E27FC236}">
                  <a16:creationId xmlns:a16="http://schemas.microsoft.com/office/drawing/2014/main" id="{2EE6D405-C71F-AEFD-C8AA-7D9843603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19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49" name="Group 52">
              <a:extLst>
                <a:ext uri="{FF2B5EF4-FFF2-40B4-BE49-F238E27FC236}">
                  <a16:creationId xmlns:a16="http://schemas.microsoft.com/office/drawing/2014/main" id="{FFCCC017-3353-38EA-A1BD-E14D7D23D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" y="2376"/>
              <a:ext cx="1999" cy="299"/>
              <a:chOff x="654" y="2376"/>
              <a:chExt cx="1999" cy="299"/>
            </a:xfrm>
          </p:grpSpPr>
          <p:grpSp>
            <p:nvGrpSpPr>
              <p:cNvPr id="69" name="Group 47">
                <a:extLst>
                  <a:ext uri="{FF2B5EF4-FFF2-40B4-BE49-F238E27FC236}">
                    <a16:creationId xmlns:a16="http://schemas.microsoft.com/office/drawing/2014/main" id="{14B4727F-F1CB-0E7F-10B5-645BC847B5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" y="2376"/>
                <a:ext cx="350" cy="296"/>
                <a:chOff x="654" y="1844"/>
                <a:chExt cx="350" cy="296"/>
              </a:xfrm>
            </p:grpSpPr>
            <p:sp>
              <p:nvSpPr>
                <p:cNvPr id="76" name="Oval 7">
                  <a:extLst>
                    <a:ext uri="{FF2B5EF4-FFF2-40B4-BE49-F238E27FC236}">
                      <a16:creationId xmlns:a16="http://schemas.microsoft.com/office/drawing/2014/main" id="{AA26B983-B7F1-11CF-5918-DF5473455D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4" y="184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7" name="Text Box 8">
                  <a:extLst>
                    <a:ext uri="{FF2B5EF4-FFF2-40B4-BE49-F238E27FC236}">
                      <a16:creationId xmlns:a16="http://schemas.microsoft.com/office/drawing/2014/main" id="{3DF2D572-8E01-8E7A-C000-3F676D5FFB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1" y="1857"/>
                  <a:ext cx="270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70" name="Group 48">
                <a:extLst>
                  <a:ext uri="{FF2B5EF4-FFF2-40B4-BE49-F238E27FC236}">
                    <a16:creationId xmlns:a16="http://schemas.microsoft.com/office/drawing/2014/main" id="{1F3F3B06-E606-D52B-C76B-191F3C5FA6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8" y="2378"/>
                <a:ext cx="350" cy="296"/>
                <a:chOff x="1480" y="1846"/>
                <a:chExt cx="350" cy="296"/>
              </a:xfrm>
            </p:grpSpPr>
            <p:sp>
              <p:nvSpPr>
                <p:cNvPr id="74" name="Oval 20">
                  <a:extLst>
                    <a:ext uri="{FF2B5EF4-FFF2-40B4-BE49-F238E27FC236}">
                      <a16:creationId xmlns:a16="http://schemas.microsoft.com/office/drawing/2014/main" id="{28BDB468-9E3C-ECEF-545E-F9C5E727B1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0" y="18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5" name="Text Box 21">
                  <a:extLst>
                    <a:ext uri="{FF2B5EF4-FFF2-40B4-BE49-F238E27FC236}">
                      <a16:creationId xmlns:a16="http://schemas.microsoft.com/office/drawing/2014/main" id="{7DFF0D4F-85C5-A28E-163A-401DF3CD44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7" y="1859"/>
                  <a:ext cx="270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71" name="Group 49">
                <a:extLst>
                  <a:ext uri="{FF2B5EF4-FFF2-40B4-BE49-F238E27FC236}">
                    <a16:creationId xmlns:a16="http://schemas.microsoft.com/office/drawing/2014/main" id="{A07397D7-1350-2A2A-67AF-4FCD5FACCA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3" y="2379"/>
                <a:ext cx="350" cy="296"/>
                <a:chOff x="2303" y="1847"/>
                <a:chExt cx="350" cy="296"/>
              </a:xfrm>
            </p:grpSpPr>
            <p:sp>
              <p:nvSpPr>
                <p:cNvPr id="72" name="Oval 30">
                  <a:extLst>
                    <a:ext uri="{FF2B5EF4-FFF2-40B4-BE49-F238E27FC236}">
                      <a16:creationId xmlns:a16="http://schemas.microsoft.com/office/drawing/2014/main" id="{58332E68-FA00-812F-90C7-2E44DE77B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3" y="1847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3" name="Text Box 31">
                  <a:extLst>
                    <a:ext uri="{FF2B5EF4-FFF2-40B4-BE49-F238E27FC236}">
                      <a16:creationId xmlns:a16="http://schemas.microsoft.com/office/drawing/2014/main" id="{F2C04362-CE1E-8121-07E0-2156B51775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60" y="1860"/>
                  <a:ext cx="270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3</a:t>
                  </a:r>
                </a:p>
              </p:txBody>
            </p:sp>
          </p:grpSp>
        </p:grpSp>
        <p:grpSp>
          <p:nvGrpSpPr>
            <p:cNvPr id="50" name="Group 51">
              <a:extLst>
                <a:ext uri="{FF2B5EF4-FFF2-40B4-BE49-F238E27FC236}">
                  <a16:creationId xmlns:a16="http://schemas.microsoft.com/office/drawing/2014/main" id="{6E268D96-3C7D-E6DA-876A-691CE4850F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" y="3048"/>
              <a:ext cx="2819" cy="299"/>
              <a:chOff x="244" y="3153"/>
              <a:chExt cx="2819" cy="299"/>
            </a:xfrm>
          </p:grpSpPr>
          <p:grpSp>
            <p:nvGrpSpPr>
              <p:cNvPr id="57" name="Group 45">
                <a:extLst>
                  <a:ext uri="{FF2B5EF4-FFF2-40B4-BE49-F238E27FC236}">
                    <a16:creationId xmlns:a16="http://schemas.microsoft.com/office/drawing/2014/main" id="{7AE4A84E-C871-35E3-FE6B-41AB671C5A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7" y="3153"/>
                <a:ext cx="350" cy="296"/>
                <a:chOff x="1064" y="2782"/>
                <a:chExt cx="350" cy="296"/>
              </a:xfrm>
            </p:grpSpPr>
            <p:sp>
              <p:nvSpPr>
                <p:cNvPr id="67" name="Oval 9">
                  <a:extLst>
                    <a:ext uri="{FF2B5EF4-FFF2-40B4-BE49-F238E27FC236}">
                      <a16:creationId xmlns:a16="http://schemas.microsoft.com/office/drawing/2014/main" id="{19DD4723-D4D7-671C-C98B-CF4820427C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68" name="Text Box 10">
                  <a:extLst>
                    <a:ext uri="{FF2B5EF4-FFF2-40B4-BE49-F238E27FC236}">
                      <a16:creationId xmlns:a16="http://schemas.microsoft.com/office/drawing/2014/main" id="{5B500A18-9C01-8AA4-3148-9C6BCE6BA3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1" y="2795"/>
                  <a:ext cx="270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58" name="Group 46">
                <a:extLst>
                  <a:ext uri="{FF2B5EF4-FFF2-40B4-BE49-F238E27FC236}">
                    <a16:creationId xmlns:a16="http://schemas.microsoft.com/office/drawing/2014/main" id="{7EB6A8CB-AE13-CC6D-B721-20F8F874B5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" y="3153"/>
                <a:ext cx="350" cy="296"/>
                <a:chOff x="244" y="2782"/>
                <a:chExt cx="350" cy="296"/>
              </a:xfrm>
            </p:grpSpPr>
            <p:sp>
              <p:nvSpPr>
                <p:cNvPr id="65" name="Oval 11">
                  <a:extLst>
                    <a:ext uri="{FF2B5EF4-FFF2-40B4-BE49-F238E27FC236}">
                      <a16:creationId xmlns:a16="http://schemas.microsoft.com/office/drawing/2014/main" id="{5297D51F-09D2-3FE1-17FC-DD0FBD1E43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66" name="Text Box 12">
                  <a:extLst>
                    <a:ext uri="{FF2B5EF4-FFF2-40B4-BE49-F238E27FC236}">
                      <a16:creationId xmlns:a16="http://schemas.microsoft.com/office/drawing/2014/main" id="{2F1538A3-3ECA-10E1-FE6F-5E0FE727CB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1" y="2795"/>
                  <a:ext cx="270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59" name="Group 44">
                <a:extLst>
                  <a:ext uri="{FF2B5EF4-FFF2-40B4-BE49-F238E27FC236}">
                    <a16:creationId xmlns:a16="http://schemas.microsoft.com/office/drawing/2014/main" id="{9120D0B0-3585-67C9-4BEC-0CF506887E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0" y="3155"/>
                <a:ext cx="350" cy="296"/>
                <a:chOff x="1890" y="2784"/>
                <a:chExt cx="350" cy="296"/>
              </a:xfrm>
            </p:grpSpPr>
            <p:sp>
              <p:nvSpPr>
                <p:cNvPr id="63" name="Oval 22">
                  <a:extLst>
                    <a:ext uri="{FF2B5EF4-FFF2-40B4-BE49-F238E27FC236}">
                      <a16:creationId xmlns:a16="http://schemas.microsoft.com/office/drawing/2014/main" id="{E63C4817-3A7F-D2C2-CADA-6F37552D15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0" y="27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 dirty="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64" name="Text Box 23">
                  <a:extLst>
                    <a:ext uri="{FF2B5EF4-FFF2-40B4-BE49-F238E27FC236}">
                      <a16:creationId xmlns:a16="http://schemas.microsoft.com/office/drawing/2014/main" id="{E5588239-0CA8-523E-14BE-863B2138B9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47" y="2796"/>
                  <a:ext cx="270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6</a:t>
                  </a:r>
                </a:p>
              </p:txBody>
            </p:sp>
          </p:grpSp>
          <p:grpSp>
            <p:nvGrpSpPr>
              <p:cNvPr id="60" name="Group 43">
                <a:extLst>
                  <a:ext uri="{FF2B5EF4-FFF2-40B4-BE49-F238E27FC236}">
                    <a16:creationId xmlns:a16="http://schemas.microsoft.com/office/drawing/2014/main" id="{A43BB122-EFD5-4E2F-E720-6253992FF1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3" y="3156"/>
                <a:ext cx="350" cy="296"/>
                <a:chOff x="2713" y="2785"/>
                <a:chExt cx="350" cy="296"/>
              </a:xfrm>
            </p:grpSpPr>
            <p:sp>
              <p:nvSpPr>
                <p:cNvPr id="61" name="Oval 32">
                  <a:extLst>
                    <a:ext uri="{FF2B5EF4-FFF2-40B4-BE49-F238E27FC236}">
                      <a16:creationId xmlns:a16="http://schemas.microsoft.com/office/drawing/2014/main" id="{61F3D0E9-519C-F77A-E256-A62DC4DF4B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3" y="2785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62" name="Text Box 33">
                  <a:extLst>
                    <a:ext uri="{FF2B5EF4-FFF2-40B4-BE49-F238E27FC236}">
                      <a16:creationId xmlns:a16="http://schemas.microsoft.com/office/drawing/2014/main" id="{C1362A11-5057-75E3-61D3-598EEAAE40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70" y="2798"/>
                  <a:ext cx="270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7</a:t>
                  </a:r>
                </a:p>
              </p:txBody>
            </p:sp>
          </p:grpSp>
        </p:grpSp>
        <p:sp>
          <p:nvSpPr>
            <p:cNvPr id="51" name="Line 34">
              <a:extLst>
                <a:ext uri="{FF2B5EF4-FFF2-40B4-BE49-F238E27FC236}">
                  <a16:creationId xmlns:a16="http://schemas.microsoft.com/office/drawing/2014/main" id="{E90B4C13-8627-4719-07E4-341EA73F6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2" y="2640"/>
              <a:ext cx="219" cy="4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Line 35">
              <a:extLst>
                <a:ext uri="{FF2B5EF4-FFF2-40B4-BE49-F238E27FC236}">
                  <a16:creationId xmlns:a16="http://schemas.microsoft.com/office/drawing/2014/main" id="{84A6B619-6236-EB34-DCF3-F37A9D574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1" y="3335"/>
              <a:ext cx="212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3" name="Line 36">
              <a:extLst>
                <a:ext uri="{FF2B5EF4-FFF2-40B4-BE49-F238E27FC236}">
                  <a16:creationId xmlns:a16="http://schemas.microsoft.com/office/drawing/2014/main" id="{0665F9FE-4DD0-842E-3827-5E1600D49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3" y="3302"/>
              <a:ext cx="231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4" name="Line 37">
              <a:extLst>
                <a:ext uri="{FF2B5EF4-FFF2-40B4-BE49-F238E27FC236}">
                  <a16:creationId xmlns:a16="http://schemas.microsoft.com/office/drawing/2014/main" id="{E7C88233-2992-01D6-16FE-8DB7A5CC4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9" y="2633"/>
              <a:ext cx="20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5" name="Line 38">
              <a:extLst>
                <a:ext uri="{FF2B5EF4-FFF2-40B4-BE49-F238E27FC236}">
                  <a16:creationId xmlns:a16="http://schemas.microsoft.com/office/drawing/2014/main" id="{EB0B9D54-9CB7-EF7B-534C-FF3F8157D3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0" y="2655"/>
              <a:ext cx="208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9E843822-7C0D-51D6-8957-2AE4CDAFF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22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83777C16-AE06-469F-5D17-740C30A96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42" y="3007520"/>
            <a:ext cx="6650831" cy="189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14313" indent="-21431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100" b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5143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800" b="0">
                <a:solidFill>
                  <a:schemeClr val="tx1"/>
                </a:solidFill>
                <a:latin typeface="Gill Sans MT" pitchFamily="34" charset="0"/>
              </a:defRPr>
            </a:lvl2pPr>
            <a:lvl3pPr marL="857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500" b="0">
                <a:solidFill>
                  <a:schemeClr val="tx1"/>
                </a:solidFill>
                <a:latin typeface="Gill Sans MT" pitchFamily="34" charset="0"/>
              </a:defRPr>
            </a:lvl3pPr>
            <a:lvl4pPr marL="1157288" indent="-1285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500" b="0">
                <a:solidFill>
                  <a:schemeClr val="tx1"/>
                </a:solidFill>
                <a:latin typeface="Gill Sans MT" pitchFamily="34" charset="0"/>
              </a:defRPr>
            </a:lvl4pPr>
            <a:lvl5pPr marL="1500188" indent="-1285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500" b="0">
                <a:solidFill>
                  <a:schemeClr val="tx1"/>
                </a:solidFill>
                <a:latin typeface="Gill Sans MT" pitchFamily="34" charset="0"/>
              </a:defRPr>
            </a:lvl5pPr>
            <a:lvl6pPr marL="1843088" indent="-1285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185988" indent="-1285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2528888" indent="-1285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2871788" indent="-1285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  <a:buFontTx/>
            </a:pPr>
            <a:r>
              <a:rPr lang="en-US">
                <a:solidFill>
                  <a:schemeClr val="tx2"/>
                </a:solidFill>
              </a:rPr>
              <a:t>Path</a:t>
            </a:r>
            <a:r>
              <a:rPr lang="en-US"/>
              <a:t> : A sequence of nodes – [n</a:t>
            </a:r>
            <a:r>
              <a:rPr lang="en-US" baseline="-25000"/>
              <a:t>1</a:t>
            </a:r>
            <a:r>
              <a:rPr lang="en-US"/>
              <a:t>, n</a:t>
            </a:r>
            <a:r>
              <a:rPr lang="en-US" baseline="-25000"/>
              <a:t>2</a:t>
            </a:r>
            <a:r>
              <a:rPr lang="en-US"/>
              <a:t>, …, n</a:t>
            </a:r>
            <a:r>
              <a:rPr lang="en-US" baseline="-25000"/>
              <a:t>M</a:t>
            </a:r>
            <a:r>
              <a:rPr lang="en-US"/>
              <a:t>]</a:t>
            </a:r>
          </a:p>
          <a:p>
            <a:pPr lvl="1">
              <a:buClrTx/>
              <a:buFontTx/>
            </a:pPr>
            <a:r>
              <a:rPr lang="en-US"/>
              <a:t>Each pair of nodes is an edge</a:t>
            </a:r>
          </a:p>
          <a:p>
            <a:pPr>
              <a:buClrTx/>
              <a:buFontTx/>
            </a:pPr>
            <a:r>
              <a:rPr lang="en-US">
                <a:solidFill>
                  <a:schemeClr val="tx2"/>
                </a:solidFill>
              </a:rPr>
              <a:t>Length</a:t>
            </a:r>
            <a:r>
              <a:rPr lang="en-US"/>
              <a:t> : The number of edges</a:t>
            </a:r>
          </a:p>
          <a:p>
            <a:pPr lvl="1">
              <a:buClrTx/>
              <a:buFontTx/>
            </a:pPr>
            <a:r>
              <a:rPr lang="en-US"/>
              <a:t>A single node is a path of length 0</a:t>
            </a:r>
          </a:p>
          <a:p>
            <a:pPr>
              <a:buClrTx/>
              <a:buFontTx/>
            </a:pPr>
            <a:r>
              <a:rPr lang="en-US">
                <a:solidFill>
                  <a:schemeClr val="tx2"/>
                </a:solidFill>
              </a:rPr>
              <a:t>Subpath</a:t>
            </a:r>
            <a:r>
              <a:rPr lang="en-US"/>
              <a:t> : A subsequence of nodes in </a:t>
            </a:r>
            <a:r>
              <a:rPr lang="en-US" i="1"/>
              <a:t>p</a:t>
            </a:r>
            <a:r>
              <a:rPr lang="en-US"/>
              <a:t> is a subpath of </a:t>
            </a:r>
            <a:r>
              <a:rPr lang="en-US" i="1"/>
              <a:t>p</a:t>
            </a:r>
            <a:endParaRPr lang="en-US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DF58E-F2BE-C427-969C-FE5F687EAA35}"/>
              </a:ext>
            </a:extLst>
          </p:cNvPr>
          <p:cNvSpPr txBox="1"/>
          <p:nvPr/>
        </p:nvSpPr>
        <p:spPr>
          <a:xfrm>
            <a:off x="3592210" y="869514"/>
            <a:ext cx="206988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Test Path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 : A path that starts at an initial node and ends at a final node</a:t>
            </a:r>
          </a:p>
        </p:txBody>
      </p:sp>
    </p:spTree>
    <p:extLst>
      <p:ext uri="{BB962C8B-B14F-4D97-AF65-F5344CB8AC3E}">
        <p14:creationId xmlns:p14="http://schemas.microsoft.com/office/powerpoint/2010/main" val="1134954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C1075BF2-F07B-4249-853E-5AE4406243F5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17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and test paths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1496616" y="678251"/>
            <a:ext cx="784622" cy="338554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6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test </a:t>
            </a:r>
            <a:r>
              <a:rPr lang="en-US" sz="1600" b="1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1496616" y="1236654"/>
            <a:ext cx="784622" cy="369332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800" b="1" kern="120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test 2</a:t>
            </a:r>
          </a:p>
        </p:txBody>
      </p:sp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1496616" y="1780769"/>
            <a:ext cx="784622" cy="369332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800" b="1" kern="120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test 3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407444" y="678251"/>
            <a:ext cx="3818335" cy="1278731"/>
            <a:chOff x="1062" y="904"/>
            <a:chExt cx="3207" cy="1074"/>
          </a:xfrm>
        </p:grpSpPr>
        <p:sp>
          <p:nvSpPr>
            <p:cNvPr id="11300" name="Text Box 13"/>
            <p:cNvSpPr txBox="1">
              <a:spLocks noChangeArrowheads="1"/>
            </p:cNvSpPr>
            <p:nvPr/>
          </p:nvSpPr>
          <p:spPr bwMode="auto">
            <a:xfrm>
              <a:off x="2032" y="904"/>
              <a:ext cx="1267" cy="5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>
                  <a:solidFill>
                    <a:srgbClr val="FFFFFF"/>
                  </a:solidFill>
                  <a:latin typeface="Gill Sans MT" pitchFamily="34" charset="0"/>
                  <a:ea typeface="+mn-ea"/>
                  <a:cs typeface="+mn-cs"/>
                </a:rPr>
                <a:t>many-to-one</a:t>
              </a:r>
            </a:p>
          </p:txBody>
        </p:sp>
        <p:sp>
          <p:nvSpPr>
            <p:cNvPr id="11301" name="Line 14"/>
            <p:cNvSpPr>
              <a:spLocks noChangeShapeType="1"/>
            </p:cNvSpPr>
            <p:nvPr/>
          </p:nvSpPr>
          <p:spPr bwMode="auto">
            <a:xfrm>
              <a:off x="1069" y="1517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Gill Sans MT" pitchFamily="34" charset="0"/>
                <a:ea typeface="+mn-ea"/>
                <a:cs typeface="+mn-cs"/>
              </a:endParaRPr>
            </a:p>
          </p:txBody>
        </p:sp>
        <p:sp>
          <p:nvSpPr>
            <p:cNvPr id="11302" name="Line 17"/>
            <p:cNvSpPr>
              <a:spLocks noChangeShapeType="1"/>
            </p:cNvSpPr>
            <p:nvPr/>
          </p:nvSpPr>
          <p:spPr bwMode="auto">
            <a:xfrm>
              <a:off x="1062" y="1056"/>
              <a:ext cx="3207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Gill Sans MT" pitchFamily="34" charset="0"/>
                <a:ea typeface="+mn-ea"/>
                <a:cs typeface="+mn-cs"/>
              </a:endParaRPr>
            </a:p>
          </p:txBody>
        </p:sp>
        <p:sp>
          <p:nvSpPr>
            <p:cNvPr id="11303" name="Line 19"/>
            <p:cNvSpPr>
              <a:spLocks noChangeShapeType="1"/>
            </p:cNvSpPr>
            <p:nvPr/>
          </p:nvSpPr>
          <p:spPr bwMode="auto">
            <a:xfrm flipV="1">
              <a:off x="1065" y="1670"/>
              <a:ext cx="3200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Gill Sans MT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564482" y="2791612"/>
            <a:ext cx="784622" cy="1453753"/>
            <a:chOff x="354" y="2451"/>
            <a:chExt cx="659" cy="1221"/>
          </a:xfrm>
        </p:grpSpPr>
        <p:sp>
          <p:nvSpPr>
            <p:cNvPr id="11297" name="Text Box 22"/>
            <p:cNvSpPr txBox="1">
              <a:spLocks noChangeArrowheads="1"/>
            </p:cNvSpPr>
            <p:nvPr/>
          </p:nvSpPr>
          <p:spPr bwMode="auto">
            <a:xfrm>
              <a:off x="354" y="2451"/>
              <a:ext cx="659" cy="284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sz="1600" b="1" kern="1200" dirty="0">
                  <a:solidFill>
                    <a:srgbClr val="FFFFFF"/>
                  </a:solidFill>
                  <a:latin typeface="Gill Sans MT" pitchFamily="34" charset="0"/>
                  <a:ea typeface="+mn-ea"/>
                  <a:cs typeface="+mn-cs"/>
                </a:rPr>
                <a:t>test </a:t>
              </a:r>
              <a:r>
                <a:rPr lang="en-US" sz="1600" b="1" kern="1200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sp>
          <p:nvSpPr>
            <p:cNvPr id="11298" name="Text Box 23"/>
            <p:cNvSpPr txBox="1">
              <a:spLocks noChangeArrowheads="1"/>
            </p:cNvSpPr>
            <p:nvPr/>
          </p:nvSpPr>
          <p:spPr bwMode="auto">
            <a:xfrm>
              <a:off x="354" y="2920"/>
              <a:ext cx="659" cy="284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sz="1600" b="1" kern="1200">
                  <a:solidFill>
                    <a:srgbClr val="FFFFFF"/>
                  </a:solidFill>
                  <a:latin typeface="Gill Sans MT" pitchFamily="34" charset="0"/>
                  <a:ea typeface="+mn-ea"/>
                  <a:cs typeface="+mn-cs"/>
                </a:rPr>
                <a:t>test 2</a:t>
              </a:r>
            </a:p>
          </p:txBody>
        </p:sp>
        <p:sp>
          <p:nvSpPr>
            <p:cNvPr id="11299" name="Text Box 24"/>
            <p:cNvSpPr txBox="1">
              <a:spLocks noChangeArrowheads="1"/>
            </p:cNvSpPr>
            <p:nvPr/>
          </p:nvSpPr>
          <p:spPr bwMode="auto">
            <a:xfrm>
              <a:off x="354" y="3388"/>
              <a:ext cx="659" cy="284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sz="1600" b="1" kern="1200">
                  <a:solidFill>
                    <a:srgbClr val="FFFFFF"/>
                  </a:solidFill>
                  <a:latin typeface="Gill Sans MT" pitchFamily="34" charset="0"/>
                  <a:ea typeface="+mn-ea"/>
                  <a:cs typeface="+mn-cs"/>
                </a:rPr>
                <a:t>test 3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482454" y="2663023"/>
            <a:ext cx="3807619" cy="1415653"/>
            <a:chOff x="1125" y="2343"/>
            <a:chExt cx="3198" cy="1189"/>
          </a:xfrm>
        </p:grpSpPr>
        <p:sp>
          <p:nvSpPr>
            <p:cNvPr id="11287" name="Text Box 27"/>
            <p:cNvSpPr txBox="1">
              <a:spLocks noChangeArrowheads="1"/>
            </p:cNvSpPr>
            <p:nvPr/>
          </p:nvSpPr>
          <p:spPr bwMode="auto">
            <a:xfrm>
              <a:off x="1719" y="2343"/>
              <a:ext cx="2322" cy="3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 dirty="0">
                  <a:solidFill>
                    <a:srgbClr val="FFFFFF"/>
                  </a:solidFill>
                  <a:latin typeface="Gill Sans MT" pitchFamily="34" charset="0"/>
                  <a:ea typeface="+mn-ea"/>
                  <a:cs typeface="+mn-cs"/>
                </a:rPr>
                <a:t>many-to-many</a:t>
              </a:r>
            </a:p>
          </p:txBody>
        </p:sp>
        <p:sp>
          <p:nvSpPr>
            <p:cNvPr id="11288" name="Line 28"/>
            <p:cNvSpPr>
              <a:spLocks noChangeShapeType="1"/>
            </p:cNvSpPr>
            <p:nvPr/>
          </p:nvSpPr>
          <p:spPr bwMode="auto">
            <a:xfrm>
              <a:off x="1128" y="3064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Gill Sans MT" pitchFamily="34" charset="0"/>
                <a:ea typeface="+mn-ea"/>
                <a:cs typeface="+mn-cs"/>
              </a:endParaRPr>
            </a:p>
          </p:txBody>
        </p:sp>
        <p:sp>
          <p:nvSpPr>
            <p:cNvPr id="11289" name="Line 29"/>
            <p:cNvSpPr>
              <a:spLocks noChangeShapeType="1"/>
            </p:cNvSpPr>
            <p:nvPr/>
          </p:nvSpPr>
          <p:spPr bwMode="auto">
            <a:xfrm>
              <a:off x="1131" y="2622"/>
              <a:ext cx="3190" cy="3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Gill Sans MT" pitchFamily="34" charset="0"/>
                <a:ea typeface="+mn-ea"/>
                <a:cs typeface="+mn-cs"/>
              </a:endParaRPr>
            </a:p>
          </p:txBody>
        </p:sp>
        <p:sp>
          <p:nvSpPr>
            <p:cNvPr id="11290" name="Line 30"/>
            <p:cNvSpPr>
              <a:spLocks noChangeShapeType="1"/>
            </p:cNvSpPr>
            <p:nvPr/>
          </p:nvSpPr>
          <p:spPr bwMode="auto">
            <a:xfrm flipV="1">
              <a:off x="1125" y="3166"/>
              <a:ext cx="318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Gill Sans MT" pitchFamily="34" charset="0"/>
                <a:ea typeface="+mn-ea"/>
                <a:cs typeface="+mn-cs"/>
              </a:endParaRPr>
            </a:p>
          </p:txBody>
        </p:sp>
        <p:sp>
          <p:nvSpPr>
            <p:cNvPr id="11291" name="Line 33"/>
            <p:cNvSpPr>
              <a:spLocks noChangeShapeType="1"/>
            </p:cNvSpPr>
            <p:nvPr/>
          </p:nvSpPr>
          <p:spPr bwMode="auto">
            <a:xfrm>
              <a:off x="1128" y="3532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Gill Sans MT" pitchFamily="34" charset="0"/>
                <a:ea typeface="+mn-ea"/>
                <a:cs typeface="+mn-cs"/>
              </a:endParaRPr>
            </a:p>
          </p:txBody>
        </p:sp>
        <p:sp>
          <p:nvSpPr>
            <p:cNvPr id="11292" name="Line 34"/>
            <p:cNvSpPr>
              <a:spLocks noChangeShapeType="1"/>
            </p:cNvSpPr>
            <p:nvPr/>
          </p:nvSpPr>
          <p:spPr bwMode="auto">
            <a:xfrm>
              <a:off x="1128" y="2595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Gill Sans MT" pitchFamily="34" charset="0"/>
                <a:ea typeface="+mn-ea"/>
                <a:cs typeface="+mn-cs"/>
              </a:endParaRPr>
            </a:p>
          </p:txBody>
        </p:sp>
        <p:sp>
          <p:nvSpPr>
            <p:cNvPr id="11293" name="Line 38"/>
            <p:cNvSpPr>
              <a:spLocks noChangeShapeType="1"/>
            </p:cNvSpPr>
            <p:nvPr/>
          </p:nvSpPr>
          <p:spPr bwMode="auto">
            <a:xfrm flipV="1">
              <a:off x="1133" y="2686"/>
              <a:ext cx="319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Gill Sans MT" pitchFamily="34" charset="0"/>
                <a:ea typeface="+mn-ea"/>
                <a:cs typeface="+mn-cs"/>
              </a:endParaRPr>
            </a:p>
          </p:txBody>
        </p:sp>
        <p:sp>
          <p:nvSpPr>
            <p:cNvPr id="11294" name="Line 39"/>
            <p:cNvSpPr>
              <a:spLocks noChangeShapeType="1"/>
            </p:cNvSpPr>
            <p:nvPr/>
          </p:nvSpPr>
          <p:spPr bwMode="auto">
            <a:xfrm>
              <a:off x="1133" y="3105"/>
              <a:ext cx="31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Gill Sans MT" pitchFamily="34" charset="0"/>
                <a:ea typeface="+mn-ea"/>
                <a:cs typeface="+mn-cs"/>
              </a:endParaRPr>
            </a:p>
          </p:txBody>
        </p:sp>
        <p:sp>
          <p:nvSpPr>
            <p:cNvPr id="11295" name="Line 40"/>
            <p:cNvSpPr>
              <a:spLocks noChangeShapeType="1"/>
            </p:cNvSpPr>
            <p:nvPr/>
          </p:nvSpPr>
          <p:spPr bwMode="auto">
            <a:xfrm flipV="1">
              <a:off x="1127" y="2776"/>
              <a:ext cx="3194" cy="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Gill Sans MT" pitchFamily="34" charset="0"/>
                <a:ea typeface="+mn-ea"/>
                <a:cs typeface="+mn-cs"/>
              </a:endParaRPr>
            </a:p>
          </p:txBody>
        </p:sp>
        <p:sp>
          <p:nvSpPr>
            <p:cNvPr id="11296" name="Line 41"/>
            <p:cNvSpPr>
              <a:spLocks noChangeShapeType="1"/>
            </p:cNvSpPr>
            <p:nvPr/>
          </p:nvSpPr>
          <p:spPr bwMode="auto">
            <a:xfrm>
              <a:off x="1126" y="2647"/>
              <a:ext cx="3191" cy="7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Gill Sans MT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238250" y="2790427"/>
            <a:ext cx="6667500" cy="2216947"/>
            <a:chOff x="80" y="2450"/>
            <a:chExt cx="5600" cy="1862"/>
          </a:xfrm>
        </p:grpSpPr>
        <p:grpSp>
          <p:nvGrpSpPr>
            <p:cNvPr id="11282" name="Group 45"/>
            <p:cNvGrpSpPr>
              <a:grpSpLocks/>
            </p:cNvGrpSpPr>
            <p:nvPr/>
          </p:nvGrpSpPr>
          <p:grpSpPr bwMode="auto">
            <a:xfrm>
              <a:off x="4364" y="2450"/>
              <a:ext cx="1242" cy="1248"/>
              <a:chOff x="4364" y="2450"/>
              <a:chExt cx="1242" cy="1248"/>
            </a:xfrm>
          </p:grpSpPr>
          <p:sp>
            <p:nvSpPr>
              <p:cNvPr id="11284" name="Text Box 25"/>
              <p:cNvSpPr txBox="1">
                <a:spLocks noChangeArrowheads="1"/>
              </p:cNvSpPr>
              <p:nvPr/>
            </p:nvSpPr>
            <p:spPr bwMode="auto">
              <a:xfrm>
                <a:off x="4364" y="2450"/>
                <a:ext cx="1242" cy="310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sz="1800" b="1" kern="1200" dirty="0">
                    <a:solidFill>
                      <a:srgbClr val="FFFFFF"/>
                    </a:solidFill>
                    <a:latin typeface="Gill Sans MT" pitchFamily="34" charset="0"/>
                    <a:ea typeface="+mn-ea"/>
                    <a:cs typeface="+mn-cs"/>
                  </a:rPr>
                  <a:t>Test Path </a:t>
                </a:r>
                <a:r>
                  <a:rPr lang="en-US" sz="1800" b="1" kern="1200" dirty="0">
                    <a:solidFill>
                      <a:srgbClr val="FFFFFF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11285" name="Text Box 31"/>
              <p:cNvSpPr txBox="1">
                <a:spLocks noChangeArrowheads="1"/>
              </p:cNvSpPr>
              <p:nvPr/>
            </p:nvSpPr>
            <p:spPr bwMode="auto">
              <a:xfrm>
                <a:off x="4364" y="2925"/>
                <a:ext cx="1242" cy="310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sz="1800" b="1" kern="1200">
                    <a:solidFill>
                      <a:srgbClr val="FFFFFF"/>
                    </a:solidFill>
                    <a:latin typeface="Gill Sans MT" pitchFamily="34" charset="0"/>
                    <a:ea typeface="+mn-ea"/>
                    <a:cs typeface="+mn-cs"/>
                  </a:rPr>
                  <a:t>Test Path 2</a:t>
                </a:r>
              </a:p>
            </p:txBody>
          </p:sp>
          <p:sp>
            <p:nvSpPr>
              <p:cNvPr id="11286" name="Text Box 32"/>
              <p:cNvSpPr txBox="1">
                <a:spLocks noChangeArrowheads="1"/>
              </p:cNvSpPr>
              <p:nvPr/>
            </p:nvSpPr>
            <p:spPr bwMode="auto">
              <a:xfrm>
                <a:off x="4364" y="3388"/>
                <a:ext cx="1242" cy="310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sz="1800" b="1" kern="1200">
                    <a:solidFill>
                      <a:srgbClr val="FFFFFF"/>
                    </a:solidFill>
                    <a:latin typeface="Gill Sans MT" pitchFamily="34" charset="0"/>
                    <a:ea typeface="+mn-ea"/>
                    <a:cs typeface="+mn-cs"/>
                  </a:rPr>
                  <a:t>Test Path 3</a:t>
                </a:r>
              </a:p>
            </p:txBody>
          </p:sp>
        </p:grpSp>
        <p:sp>
          <p:nvSpPr>
            <p:cNvPr id="11283" name="Text Box 42"/>
            <p:cNvSpPr txBox="1">
              <a:spLocks noChangeArrowheads="1"/>
            </p:cNvSpPr>
            <p:nvPr/>
          </p:nvSpPr>
          <p:spPr bwMode="auto">
            <a:xfrm>
              <a:off x="80" y="3769"/>
              <a:ext cx="5600" cy="5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sz="1800" b="1" kern="1200" dirty="0">
                  <a:solidFill>
                    <a:srgbClr val="FAFD00"/>
                  </a:solidFill>
                  <a:latin typeface="Gill Sans MT" pitchFamily="34" charset="0"/>
                  <a:ea typeface="+mn-ea"/>
                  <a:cs typeface="+mn-cs"/>
                </a:rPr>
                <a:t>Non-deterministic software–the same test can execute different test paths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1166813" y="1099732"/>
            <a:ext cx="6809185" cy="1429941"/>
            <a:chOff x="20" y="1030"/>
            <a:chExt cx="5719" cy="1201"/>
          </a:xfrm>
        </p:grpSpPr>
        <p:grpSp>
          <p:nvGrpSpPr>
            <p:cNvPr id="11278" name="Group 46"/>
            <p:cNvGrpSpPr>
              <a:grpSpLocks/>
            </p:cNvGrpSpPr>
            <p:nvPr/>
          </p:nvGrpSpPr>
          <p:grpSpPr bwMode="auto">
            <a:xfrm>
              <a:off x="20" y="1030"/>
              <a:ext cx="5719" cy="1201"/>
              <a:chOff x="20" y="1030"/>
              <a:chExt cx="5719" cy="1201"/>
            </a:xfrm>
          </p:grpSpPr>
          <p:sp>
            <p:nvSpPr>
              <p:cNvPr id="11280" name="Text Box 12"/>
              <p:cNvSpPr txBox="1">
                <a:spLocks noChangeArrowheads="1"/>
              </p:cNvSpPr>
              <p:nvPr/>
            </p:nvSpPr>
            <p:spPr bwMode="auto">
              <a:xfrm>
                <a:off x="4364" y="1030"/>
                <a:ext cx="659" cy="543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sz="1800" b="1" kern="1200">
                    <a:solidFill>
                      <a:srgbClr val="FFFFFF"/>
                    </a:solidFill>
                    <a:latin typeface="Gill Sans MT" pitchFamily="34" charset="0"/>
                    <a:ea typeface="+mn-ea"/>
                    <a:cs typeface="+mn-cs"/>
                  </a:rPr>
                  <a:t>Test Path</a:t>
                </a:r>
              </a:p>
            </p:txBody>
          </p:sp>
          <p:sp>
            <p:nvSpPr>
              <p:cNvPr id="11281" name="Text Box 21"/>
              <p:cNvSpPr txBox="1">
                <a:spLocks noChangeArrowheads="1"/>
              </p:cNvSpPr>
              <p:nvPr/>
            </p:nvSpPr>
            <p:spPr bwMode="auto">
              <a:xfrm>
                <a:off x="20" y="1921"/>
                <a:ext cx="5719" cy="31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sz="1800" b="1" kern="1200" dirty="0">
                    <a:solidFill>
                      <a:srgbClr val="FAFD00"/>
                    </a:solidFill>
                    <a:latin typeface="Gill Sans MT" pitchFamily="34" charset="0"/>
                    <a:ea typeface="+mn-ea"/>
                    <a:cs typeface="+mn-cs"/>
                  </a:rPr>
                  <a:t>Deterministic</a:t>
                </a:r>
                <a:r>
                  <a:rPr lang="en-US" sz="1500" b="1" kern="1200" dirty="0">
                    <a:solidFill>
                      <a:srgbClr val="FAFD00"/>
                    </a:solidFill>
                    <a:latin typeface="Gill Sans MT" pitchFamily="34" charset="0"/>
                    <a:ea typeface="+mn-ea"/>
                    <a:cs typeface="+mn-cs"/>
                  </a:rPr>
                  <a:t> software–test </a:t>
                </a:r>
                <a:r>
                  <a:rPr lang="en-US" sz="1800" b="1" kern="1200" dirty="0">
                    <a:solidFill>
                      <a:srgbClr val="FAFD00"/>
                    </a:solidFill>
                    <a:latin typeface="Gill Sans MT" pitchFamily="34" charset="0"/>
                    <a:ea typeface="+mn-ea"/>
                    <a:cs typeface="+mn-cs"/>
                  </a:rPr>
                  <a:t>always executes the same test path</a:t>
                </a:r>
              </a:p>
            </p:txBody>
          </p:sp>
        </p:grpSp>
        <p:sp>
          <p:nvSpPr>
            <p:cNvPr id="11279" name="Line 48"/>
            <p:cNvSpPr>
              <a:spLocks noChangeShapeType="1"/>
            </p:cNvSpPr>
            <p:nvPr/>
          </p:nvSpPr>
          <p:spPr bwMode="auto">
            <a:xfrm>
              <a:off x="20" y="2208"/>
              <a:ext cx="57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Gill Sans MT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DA51CF3E-0E49-4644-8CB2-173B6991A532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18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76" y="72629"/>
            <a:ext cx="6754416" cy="694134"/>
          </a:xfrm>
        </p:spPr>
        <p:txBody>
          <a:bodyPr/>
          <a:lstStyle/>
          <a:p>
            <a:r>
              <a:rPr lang="en-US" dirty="0"/>
              <a:t>Testing and covering graphs </a:t>
            </a:r>
            <a:r>
              <a:rPr lang="en-US" sz="2400" dirty="0"/>
              <a:t>(7.2)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585" y="814387"/>
            <a:ext cx="6650831" cy="957263"/>
          </a:xfrm>
        </p:spPr>
        <p:txBody>
          <a:bodyPr/>
          <a:lstStyle/>
          <a:p>
            <a:r>
              <a:rPr lang="en-US" dirty="0"/>
              <a:t>We use graphs in testing as follows :</a:t>
            </a:r>
          </a:p>
          <a:p>
            <a:pPr lvl="1"/>
            <a:r>
              <a:rPr lang="en-US" dirty="0"/>
              <a:t>Develop a model of the software as a graph</a:t>
            </a:r>
          </a:p>
          <a:p>
            <a:pPr lvl="1"/>
            <a:r>
              <a:rPr lang="en-US" dirty="0"/>
              <a:t>Require tests to visit or tour specific sets of nodes, edges or </a:t>
            </a:r>
            <a:r>
              <a:rPr lang="en-US" dirty="0" err="1"/>
              <a:t>subpaths</a:t>
            </a:r>
            <a:endParaRPr lang="en-US" dirty="0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246585" y="2177246"/>
            <a:ext cx="6650831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214313" indent="-214313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defRPr/>
            </a:pPr>
            <a:r>
              <a:rPr lang="en-US" sz="1800" kern="12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Test Requirements (TR)</a:t>
            </a:r>
            <a:r>
              <a:rPr lang="en-US" sz="18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: Describe properties of test paths</a:t>
            </a:r>
          </a:p>
          <a:p>
            <a:pPr marL="214313" indent="-214313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defRPr/>
            </a:pPr>
            <a:r>
              <a:rPr lang="en-US" sz="1800" kern="12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Test Criterion</a:t>
            </a:r>
            <a:r>
              <a:rPr lang="en-US" sz="18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: Rules that define test requirements</a:t>
            </a:r>
          </a:p>
          <a:p>
            <a:pPr marL="214313" indent="-214313" algn="just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defRPr/>
            </a:pPr>
            <a:r>
              <a:rPr lang="en-US" sz="1800" kern="12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Satisfaction</a:t>
            </a:r>
            <a:r>
              <a:rPr lang="en-US" sz="18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: </a:t>
            </a:r>
            <a:r>
              <a:rPr lang="en-US" sz="1800" i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Given a set TR of test requirements for a criterion C, a set of tests T satisfies C on a graph if and only if for every test requirement in TR, there is a test path in path(T) that meets the test requirement </a:t>
            </a:r>
            <a:r>
              <a:rPr lang="en-US" sz="1800" i="1" kern="1200" dirty="0" err="1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tr</a:t>
            </a:r>
            <a:endParaRPr lang="en-US" sz="1800" i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246585" y="3935243"/>
            <a:ext cx="6650831" cy="703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214313" indent="-214313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defRPr/>
            </a:pPr>
            <a:r>
              <a:rPr lang="en-US" sz="1800" kern="12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Structural Coverage Criteria</a:t>
            </a:r>
            <a:r>
              <a:rPr lang="en-US" sz="18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: Defined on a graph just in terms of nodes and edges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F116-04E0-0E48-8DA8-86C77C1E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A507-E1FF-2249-99DD-5E06E173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ea typeface="+mn-ea"/>
              </a:rPr>
              <a:t>Introduction to Software Testing, Edition 2  (Ch 6)</a:t>
            </a:r>
            <a:endParaRPr lang="en-US" kern="120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B96CC-697A-5D49-9B7E-9A25D66F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ea typeface="+mn-ea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774D2-DF5B-3247-BF46-4437ABEC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FE742154-05E0-4FD4-B04E-B92FD3670A3A}" type="slidenum">
              <a:rPr lang="en-US" kern="1200">
                <a:solidFill>
                  <a:srgbClr val="FFFFFF"/>
                </a:solidFill>
                <a:ea typeface="+mn-ea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19</a:t>
            </a:fld>
            <a:endParaRPr lang="en-US" kern="1200">
              <a:solidFill>
                <a:srgbClr val="FFFFFF"/>
              </a:solidFill>
              <a:ea typeface="+mn-e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1DA911-20E6-FC81-8743-04DBDD26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6069"/>
            <a:ext cx="9144000" cy="423719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Quiz 6 (please be sure to put your name exactly as it appears on Blackboard -- first name(s) then last name(s), you will lose points otherwise) </a:t>
            </a:r>
          </a:p>
          <a:p>
            <a:r>
              <a:rPr lang="en-US" sz="2400" dirty="0">
                <a:solidFill>
                  <a:schemeClr val="bg2"/>
                </a:solidFill>
              </a:rPr>
              <a:t>Quiz 5 review</a:t>
            </a:r>
          </a:p>
          <a:p>
            <a:r>
              <a:rPr lang="en-US" sz="2400" dirty="0">
                <a:solidFill>
                  <a:schemeClr val="bg2"/>
                </a:solidFill>
              </a:rPr>
              <a:t>Assignment 2 and 3 grading</a:t>
            </a:r>
          </a:p>
          <a:p>
            <a:r>
              <a:rPr lang="en-US" sz="2400" dirty="0">
                <a:solidFill>
                  <a:schemeClr val="bg2"/>
                </a:solidFill>
              </a:rPr>
              <a:t>Results from mid-course feedback</a:t>
            </a:r>
          </a:p>
          <a:p>
            <a:r>
              <a:rPr lang="en-US" sz="2400" dirty="0">
                <a:solidFill>
                  <a:schemeClr val="bg2"/>
                </a:solidFill>
              </a:rPr>
              <a:t>Questions for Assignment 4</a:t>
            </a:r>
          </a:p>
          <a:p>
            <a:pPr lvl="1"/>
            <a:r>
              <a:rPr lang="en-US" sz="20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https://cs.gmu.edu/~winglam/classes/637/assigns/assign04.html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Lecture on Chapter 7.1 and 7.2 Overview Graphs</a:t>
            </a:r>
          </a:p>
          <a:p>
            <a:r>
              <a:rPr lang="en-US" sz="2400" dirty="0"/>
              <a:t>15min break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Lecture on Chapter 7.1 and 7.2 Graph Coverage Criteria</a:t>
            </a:r>
          </a:p>
          <a:p>
            <a:r>
              <a:rPr lang="en-US" sz="2400" dirty="0"/>
              <a:t>Passing back Quiz 5</a:t>
            </a:r>
          </a:p>
        </p:txBody>
      </p:sp>
    </p:spTree>
    <p:extLst>
      <p:ext uri="{BB962C8B-B14F-4D97-AF65-F5344CB8AC3E}">
        <p14:creationId xmlns:p14="http://schemas.microsoft.com/office/powerpoint/2010/main" val="9356281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F116-04E0-0E48-8DA8-86C77C1E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A507-E1FF-2249-99DD-5E06E173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ea typeface="+mn-ea"/>
              </a:rPr>
              <a:t>Introduction to Software Testing, Edition 2  (Ch 6)</a:t>
            </a:r>
            <a:endParaRPr lang="en-US" kern="120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B96CC-697A-5D49-9B7E-9A25D66F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ea typeface="+mn-ea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774D2-DF5B-3247-BF46-4437ABEC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FE742154-05E0-4FD4-B04E-B92FD3670A3A}" type="slidenum">
              <a:rPr lang="en-US" kern="1200">
                <a:solidFill>
                  <a:srgbClr val="FFFFFF"/>
                </a:solidFill>
                <a:ea typeface="+mn-ea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2</a:t>
            </a:fld>
            <a:endParaRPr lang="en-US" kern="1200">
              <a:solidFill>
                <a:srgbClr val="FFFFFF"/>
              </a:solidFill>
              <a:ea typeface="+mn-e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1DA911-20E6-FC81-8743-04DBDD26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6069"/>
            <a:ext cx="9144000" cy="423719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Quiz 6 (please be sure to put your name exactly as it appears on Blackboard -- first name(s) then last name(s), you will lose points otherwise)</a:t>
            </a:r>
          </a:p>
          <a:p>
            <a:r>
              <a:rPr lang="en-US" sz="2400" dirty="0">
                <a:solidFill>
                  <a:schemeClr val="bg2"/>
                </a:solidFill>
              </a:rPr>
              <a:t>Quiz 5 review</a:t>
            </a:r>
          </a:p>
          <a:p>
            <a:r>
              <a:rPr lang="en-US" sz="2400" dirty="0"/>
              <a:t>Assignment 2 and 3 grading</a:t>
            </a:r>
          </a:p>
          <a:p>
            <a:r>
              <a:rPr lang="en-US" sz="2400" dirty="0"/>
              <a:t>Results from mid-course feedback</a:t>
            </a:r>
          </a:p>
          <a:p>
            <a:r>
              <a:rPr lang="en-US" sz="2400" dirty="0">
                <a:solidFill>
                  <a:schemeClr val="tx1"/>
                </a:solidFill>
              </a:rPr>
              <a:t>Questions for Assignment 4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https://cs.gmu.edu/~winglam/classes/637/assigns/assign04.html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Lecture on Chapter 7.1 and 7.2 Overview Graphs</a:t>
            </a:r>
          </a:p>
          <a:p>
            <a:r>
              <a:rPr lang="en-US" sz="2400" dirty="0"/>
              <a:t>15min break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Lecture on Chapter 7.1 and 7.2 Graph Coverage Criteria</a:t>
            </a:r>
          </a:p>
          <a:p>
            <a:r>
              <a:rPr lang="en-US" sz="2400" dirty="0"/>
              <a:t>Passing back Quiz 5</a:t>
            </a:r>
          </a:p>
        </p:txBody>
      </p:sp>
    </p:spTree>
    <p:extLst>
      <p:ext uri="{BB962C8B-B14F-4D97-AF65-F5344CB8AC3E}">
        <p14:creationId xmlns:p14="http://schemas.microsoft.com/office/powerpoint/2010/main" val="15375338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4C202B98-B982-4E8A-8301-3A3838CE7E2E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20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72629"/>
            <a:ext cx="5829300" cy="619125"/>
          </a:xfrm>
        </p:spPr>
        <p:txBody>
          <a:bodyPr/>
          <a:lstStyle/>
          <a:p>
            <a:r>
              <a:rPr lang="en-US" dirty="0"/>
              <a:t>Node and edge coverage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585" y="950119"/>
            <a:ext cx="6650831" cy="575072"/>
          </a:xfrm>
        </p:spPr>
        <p:txBody>
          <a:bodyPr/>
          <a:lstStyle/>
          <a:p>
            <a:r>
              <a:rPr lang="en-US" dirty="0"/>
              <a:t>The first (and simplest) two criteria require that each node and edge in a graph be executed 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473994" y="1883569"/>
            <a:ext cx="6197204" cy="92333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800" b="1" u="sng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Node Coverage (NC)</a:t>
            </a:r>
            <a:r>
              <a:rPr lang="en-US" sz="18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 : Test set </a:t>
            </a:r>
            <a:r>
              <a:rPr lang="en-US" sz="1800" b="1" i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T</a:t>
            </a:r>
            <a:r>
              <a:rPr lang="en-US" sz="18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 satisfies node coverage on graph </a:t>
            </a:r>
            <a:r>
              <a:rPr lang="en-US" sz="1800" b="1" i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G</a:t>
            </a:r>
            <a:r>
              <a:rPr lang="en-US" sz="18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iff</a:t>
            </a:r>
            <a:r>
              <a:rPr lang="en-US" sz="18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 for every syntactically reachable node </a:t>
            </a:r>
            <a:r>
              <a:rPr lang="en-US" sz="1800" b="1" i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n</a:t>
            </a:r>
            <a:r>
              <a:rPr lang="en-US" sz="18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 in </a:t>
            </a:r>
            <a:r>
              <a:rPr lang="en-US" sz="1800" b="1" i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N</a:t>
            </a:r>
            <a:r>
              <a:rPr lang="en-US" sz="18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, there is some path </a:t>
            </a:r>
            <a:r>
              <a:rPr lang="en-US" sz="1800" b="1" i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p</a:t>
            </a:r>
            <a:r>
              <a:rPr lang="en-US" sz="18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 in </a:t>
            </a:r>
            <a:r>
              <a:rPr lang="en-US" sz="1800" b="1" i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path(T)</a:t>
            </a:r>
            <a:r>
              <a:rPr lang="en-US" sz="18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 such that </a:t>
            </a:r>
            <a:r>
              <a:rPr lang="en-US" sz="1800" b="1" i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p</a:t>
            </a:r>
            <a:r>
              <a:rPr lang="en-US" sz="18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 visits </a:t>
            </a:r>
            <a:r>
              <a:rPr lang="en-US" sz="1800" b="1" i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n</a:t>
            </a:r>
            <a:r>
              <a:rPr lang="en-US" sz="18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1472804" y="4042995"/>
            <a:ext cx="6197203" cy="646331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800" b="1" u="sng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Node Coverage (NC)</a:t>
            </a:r>
            <a:r>
              <a:rPr lang="en-US" sz="18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 : TR contains each reachable node in G.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1246585" y="3158728"/>
            <a:ext cx="6650831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214313" indent="-214313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defRPr/>
            </a:pPr>
            <a:r>
              <a:rPr lang="en-US" sz="18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This statement is a bit cumbersome, so we abbreviate it in terms of the set of test requirements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 autoUpdateAnimBg="0"/>
      <p:bldP spid="169989" grpId="0" animBg="1" autoUpdateAnimBg="0"/>
      <p:bldP spid="16999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A5D2ACFA-D953-4088-AB01-C9EEF9441D30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21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72629"/>
            <a:ext cx="5829300" cy="619125"/>
          </a:xfrm>
        </p:spPr>
        <p:txBody>
          <a:bodyPr/>
          <a:lstStyle/>
          <a:p>
            <a:r>
              <a:rPr lang="en-US" dirty="0"/>
              <a:t>Node and edge coverage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585" y="776288"/>
            <a:ext cx="6650831" cy="353616"/>
          </a:xfrm>
        </p:spPr>
        <p:txBody>
          <a:bodyPr/>
          <a:lstStyle/>
          <a:p>
            <a:r>
              <a:rPr lang="en-US" dirty="0"/>
              <a:t>Edge coverage is slightly stronger than node coverage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1488281" y="1234490"/>
            <a:ext cx="6197204" cy="646331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800" b="1" u="sng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Edge Coverage (EC)</a:t>
            </a:r>
            <a:r>
              <a:rPr lang="en-US" sz="18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 : TR contains each reachable path of length up to 1, inclusive, in G.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1246585" y="1961083"/>
            <a:ext cx="6650831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214313" indent="-214313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defRPr/>
            </a:pPr>
            <a:r>
              <a:rPr lang="en-US" sz="21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The phrase “</a:t>
            </a:r>
            <a:r>
              <a:rPr lang="en-US" sz="2100" i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length up to </a:t>
            </a:r>
            <a:r>
              <a:rPr lang="en-US" sz="2100" i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1</a:t>
            </a:r>
            <a:r>
              <a:rPr lang="en-US" sz="21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” allows for graphs with one node and no edges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1258492" y="2632407"/>
            <a:ext cx="6650831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214313" indent="-214313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defRPr/>
            </a:pPr>
            <a:r>
              <a:rPr lang="en-US" sz="21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NC and EC are only different when there is an edge and another </a:t>
            </a:r>
            <a:r>
              <a:rPr lang="en-US" sz="2100" kern="1200" dirty="0" err="1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subpath</a:t>
            </a:r>
            <a:r>
              <a:rPr lang="en-US" sz="21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between a pair of nodes (as in an “if-else” statement)</a:t>
            </a:r>
          </a:p>
        </p:txBody>
      </p: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3875485" y="3420666"/>
            <a:ext cx="3967254" cy="1477328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u="sng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Node Coverage</a:t>
            </a:r>
            <a:r>
              <a:rPr lang="en-US" sz="15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:  ?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500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500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u="sng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Edge Coverage</a:t>
            </a:r>
            <a:r>
              <a:rPr lang="en-US" sz="15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: ?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500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500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528953" y="3475188"/>
            <a:ext cx="1077515" cy="1312069"/>
            <a:chOff x="979" y="2843"/>
            <a:chExt cx="905" cy="1102"/>
          </a:xfrm>
        </p:grpSpPr>
        <p:grpSp>
          <p:nvGrpSpPr>
            <p:cNvPr id="14348" name="Group 11"/>
            <p:cNvGrpSpPr>
              <a:grpSpLocks/>
            </p:cNvGrpSpPr>
            <p:nvPr/>
          </p:nvGrpSpPr>
          <p:grpSpPr bwMode="auto">
            <a:xfrm>
              <a:off x="979" y="3344"/>
              <a:ext cx="350" cy="296"/>
              <a:chOff x="4288" y="1746"/>
              <a:chExt cx="350" cy="296"/>
            </a:xfrm>
          </p:grpSpPr>
          <p:sp>
            <p:nvSpPr>
              <p:cNvPr id="14360" name="Oval 1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500" b="1" kern="1200">
                  <a:solidFill>
                    <a:srgbClr val="FAFD00"/>
                  </a:solidFill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14361" name="Text Box 13"/>
              <p:cNvSpPr txBox="1">
                <a:spLocks noChangeArrowheads="1"/>
              </p:cNvSpPr>
              <p:nvPr/>
            </p:nvSpPr>
            <p:spPr bwMode="auto">
              <a:xfrm>
                <a:off x="4325" y="1769"/>
                <a:ext cx="236" cy="27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sz="1500" b="1" kern="1200" dirty="0">
                    <a:solidFill>
                      <a:srgbClr val="FFFFFF"/>
                    </a:solidFill>
                    <a:latin typeface="Times New Roman"/>
                    <a:ea typeface="+mn-ea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504" y="3037"/>
              <a:ext cx="380" cy="908"/>
              <a:chOff x="1346" y="2965"/>
              <a:chExt cx="380" cy="908"/>
            </a:xfrm>
          </p:grpSpPr>
          <p:grpSp>
            <p:nvGrpSpPr>
              <p:cNvPr id="14354" name="Group 15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14358" name="Oval 1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Times New Roman"/>
                    <a:ea typeface="+mn-ea"/>
                    <a:cs typeface="+mn-cs"/>
                  </a:endParaRPr>
                </a:p>
              </p:txBody>
            </p:sp>
            <p:sp>
              <p:nvSpPr>
                <p:cNvPr id="1435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36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Times New Roman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  <p:grpSp>
            <p:nvGrpSpPr>
              <p:cNvPr id="14355" name="Group 18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14356" name="Oval 1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500" b="1" kern="1200">
                    <a:solidFill>
                      <a:srgbClr val="FAFD00"/>
                    </a:solidFill>
                    <a:latin typeface="Times New Roman"/>
                    <a:ea typeface="+mn-ea"/>
                    <a:cs typeface="+mn-cs"/>
                  </a:endParaRPr>
                </a:p>
              </p:txBody>
            </p:sp>
            <p:sp>
              <p:nvSpPr>
                <p:cNvPr id="143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36" cy="27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sz="1500" b="1" kern="1200" dirty="0">
                      <a:solidFill>
                        <a:srgbClr val="FFFFFF"/>
                      </a:solidFill>
                      <a:latin typeface="Times New Roman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</p:grpSp>
        <p:sp>
          <p:nvSpPr>
            <p:cNvPr id="14350" name="Line 24"/>
            <p:cNvSpPr>
              <a:spLocks noChangeShapeType="1"/>
            </p:cNvSpPr>
            <p:nvPr/>
          </p:nvSpPr>
          <p:spPr bwMode="auto">
            <a:xfrm flipV="1">
              <a:off x="1324" y="3264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4351" name="Line 39"/>
            <p:cNvSpPr>
              <a:spLocks noChangeShapeType="1"/>
            </p:cNvSpPr>
            <p:nvPr/>
          </p:nvSpPr>
          <p:spPr bwMode="auto">
            <a:xfrm>
              <a:off x="1304" y="358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4352" name="Line 44"/>
            <p:cNvSpPr>
              <a:spLocks noChangeShapeType="1"/>
            </p:cNvSpPr>
            <p:nvPr/>
          </p:nvSpPr>
          <p:spPr bwMode="auto">
            <a:xfrm>
              <a:off x="1694" y="3335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4353" name="Line 45"/>
            <p:cNvSpPr>
              <a:spLocks noChangeShapeType="1"/>
            </p:cNvSpPr>
            <p:nvPr/>
          </p:nvSpPr>
          <p:spPr bwMode="auto">
            <a:xfrm>
              <a:off x="1694" y="284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500" b="1" kern="1200">
                <a:solidFill>
                  <a:srgbClr val="FAFD00"/>
                </a:solidFill>
                <a:latin typeface="Times New Roman"/>
                <a:ea typeface="+mn-ea"/>
                <a:cs typeface="+mn-cs"/>
              </a:endParaRPr>
            </a:p>
          </p:txBody>
        </p:sp>
      </p:grp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5566081" y="3424385"/>
            <a:ext cx="2034869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TR = { </a:t>
            </a:r>
            <a:r>
              <a:rPr lang="en-US" sz="1500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1, 2, 3 </a:t>
            </a:r>
            <a:r>
              <a:rPr lang="en-US" sz="15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}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Test Path = [ </a:t>
            </a:r>
            <a:r>
              <a:rPr lang="en-US" sz="1500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1, 2, 3 </a:t>
            </a:r>
            <a:r>
              <a:rPr lang="en-US" sz="15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]</a:t>
            </a: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5503291" y="4130827"/>
            <a:ext cx="2377063" cy="7848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TR = { </a:t>
            </a:r>
            <a:r>
              <a:rPr lang="en-US" sz="1500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(1, 2), (1, 3), (2, 3) </a:t>
            </a:r>
            <a:r>
              <a:rPr lang="en-US" sz="15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}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Test Paths = [ </a:t>
            </a:r>
            <a:r>
              <a:rPr lang="en-US" sz="1500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1, 2, 3 ]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1500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                      [ 1, 3 </a:t>
            </a:r>
            <a:r>
              <a:rPr lang="en-US" sz="15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55478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03" grpId="0" animBg="1" autoUpdateAnimBg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6)</a:t>
            </a:r>
            <a:endParaRPr lang="en-US" kern="1200" dirty="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FE742154-05E0-4FD4-B04E-B92FD3670A3A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22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6890" y="1327916"/>
            <a:ext cx="5029679" cy="106182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1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Answer questions for the graph on the left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2100" kern="1200" dirty="0">
              <a:solidFill>
                <a:srgbClr val="FFFFFF"/>
              </a:solidFill>
              <a:latin typeface="Gill Sans MT" panose="020B0502020104020203" pitchFamily="34" charset="0"/>
              <a:ea typeface="+mn-ea"/>
              <a:cs typeface="+mn-cs"/>
            </a:endParaRPr>
          </a:p>
          <a:p>
            <a:pPr marL="385763" indent="-385763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21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List test paths that satisfy edge coverage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8180" y="657022"/>
            <a:ext cx="36057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700" kern="1200" dirty="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 criterion—EC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0D8CBE-2E24-EF4D-A46E-461C62837E45}"/>
              </a:ext>
            </a:extLst>
          </p:cNvPr>
          <p:cNvSpPr txBox="1"/>
          <p:nvPr/>
        </p:nvSpPr>
        <p:spPr>
          <a:xfrm>
            <a:off x="1248079" y="3895829"/>
            <a:ext cx="6654489" cy="67403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14313" indent="-214313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</a:pPr>
            <a:r>
              <a:rPr lang="en-US" sz="18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Test Path</a:t>
            </a:r>
            <a:r>
              <a:rPr lang="en-US" sz="18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: path that starts at an initial node and ends at a final node</a:t>
            </a:r>
          </a:p>
          <a:p>
            <a:pPr marL="214313" indent="-214313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</a:pPr>
            <a:r>
              <a:rPr lang="en-US" sz="18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Test paths represent execution of test cases</a:t>
            </a:r>
          </a:p>
        </p:txBody>
      </p:sp>
      <p:sp>
        <p:nvSpPr>
          <p:cNvPr id="56" name="Oval 15">
            <a:extLst>
              <a:ext uri="{FF2B5EF4-FFF2-40B4-BE49-F238E27FC236}">
                <a16:creationId xmlns:a16="http://schemas.microsoft.com/office/drawing/2014/main" id="{FF5A86D6-F00F-C668-35CF-9FA32FD7D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216" y="3301825"/>
            <a:ext cx="416719" cy="352425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57" name="Oval 5">
            <a:extLst>
              <a:ext uri="{FF2B5EF4-FFF2-40B4-BE49-F238E27FC236}">
                <a16:creationId xmlns:a16="http://schemas.microsoft.com/office/drawing/2014/main" id="{A3A73428-D188-4BB1-A232-4BC6204DA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216" y="917003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58" name="Oval 9">
            <a:extLst>
              <a:ext uri="{FF2B5EF4-FFF2-40B4-BE49-F238E27FC236}">
                <a16:creationId xmlns:a16="http://schemas.microsoft.com/office/drawing/2014/main" id="{12E6D891-398A-F4DB-FF9F-D068B3CAA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216" y="1982612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59" name="Oval 12">
            <a:extLst>
              <a:ext uri="{FF2B5EF4-FFF2-40B4-BE49-F238E27FC236}">
                <a16:creationId xmlns:a16="http://schemas.microsoft.com/office/drawing/2014/main" id="{05196304-9A59-FDFE-FFCC-6FAFA4523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538" y="1449212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60" name="Line 17">
            <a:extLst>
              <a:ext uri="{FF2B5EF4-FFF2-40B4-BE49-F238E27FC236}">
                <a16:creationId xmlns:a16="http://schemas.microsoft.com/office/drawing/2014/main" id="{E6F99A53-4928-FE68-7817-EA1278BD01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5866" y="2319559"/>
            <a:ext cx="252413" cy="2274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>
              <a:solidFill>
                <a:srgbClr val="FAFD00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61" name="Line 18">
            <a:extLst>
              <a:ext uri="{FF2B5EF4-FFF2-40B4-BE49-F238E27FC236}">
                <a16:creationId xmlns:a16="http://schemas.microsoft.com/office/drawing/2014/main" id="{66D30B46-DB49-A6E2-2C89-2C42100320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7576" y="674116"/>
            <a:ext cx="1190" cy="2321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61C1B-529C-FA78-4D33-BA0ACC92B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538" y="2516012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63" name="Oval 27">
            <a:extLst>
              <a:ext uri="{FF2B5EF4-FFF2-40B4-BE49-F238E27FC236}">
                <a16:creationId xmlns:a16="http://schemas.microsoft.com/office/drawing/2014/main" id="{EBBC0A8E-1C5D-CBEB-869D-60A0588F3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57" y="2516012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64" name="Line 30">
            <a:extLst>
              <a:ext uri="{FF2B5EF4-FFF2-40B4-BE49-F238E27FC236}">
                <a16:creationId xmlns:a16="http://schemas.microsoft.com/office/drawing/2014/main" id="{00E480A2-C802-3412-E98F-33C23461B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2825" y="2321940"/>
            <a:ext cx="214313" cy="2166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>
              <a:solidFill>
                <a:srgbClr val="FAFD00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65" name="Line 31">
            <a:extLst>
              <a:ext uri="{FF2B5EF4-FFF2-40B4-BE49-F238E27FC236}">
                <a16:creationId xmlns:a16="http://schemas.microsoft.com/office/drawing/2014/main" id="{227819CA-940C-AE3A-CA0E-C1A31B3C86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24491" y="2845815"/>
            <a:ext cx="232172" cy="4679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Line 32">
            <a:extLst>
              <a:ext uri="{FF2B5EF4-FFF2-40B4-BE49-F238E27FC236}">
                <a16:creationId xmlns:a16="http://schemas.microsoft.com/office/drawing/2014/main" id="{AD3E2647-ECCA-A635-A0D3-691ABF524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5866" y="1782587"/>
            <a:ext cx="238125" cy="2131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Line 33">
            <a:extLst>
              <a:ext uri="{FF2B5EF4-FFF2-40B4-BE49-F238E27FC236}">
                <a16:creationId xmlns:a16="http://schemas.microsoft.com/office/drawing/2014/main" id="{24F57324-41CE-6CEC-E041-0465E76424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3010" y="1245615"/>
            <a:ext cx="227410" cy="2357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8" name="Line 34">
            <a:extLst>
              <a:ext uri="{FF2B5EF4-FFF2-40B4-BE49-F238E27FC236}">
                <a16:creationId xmlns:a16="http://schemas.microsoft.com/office/drawing/2014/main" id="{6A3FFC71-1CE6-4B8B-C37B-02C8A1668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009" y="2842244"/>
            <a:ext cx="263129" cy="4643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9" name="Line 37">
            <a:extLst>
              <a:ext uri="{FF2B5EF4-FFF2-40B4-BE49-F238E27FC236}">
                <a16:creationId xmlns:a16="http://schemas.microsoft.com/office/drawing/2014/main" id="{1A907FCE-F2A3-91A4-FC33-A018DEE7EE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5194" y="1275381"/>
            <a:ext cx="3572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0" name="Line 40">
            <a:extLst>
              <a:ext uri="{FF2B5EF4-FFF2-40B4-BE49-F238E27FC236}">
                <a16:creationId xmlns:a16="http://schemas.microsoft.com/office/drawing/2014/main" id="{784F3A6E-DE0D-1B13-E482-74785E445A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87645" y="2856531"/>
            <a:ext cx="125015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" name="Oval 47">
            <a:extLst>
              <a:ext uri="{FF2B5EF4-FFF2-40B4-BE49-F238E27FC236}">
                <a16:creationId xmlns:a16="http://schemas.microsoft.com/office/drawing/2014/main" id="{87B86CDE-53BF-F142-25AA-4DDB69EC2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435" y="3116087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72" name="Line 49">
            <a:extLst>
              <a:ext uri="{FF2B5EF4-FFF2-40B4-BE49-F238E27FC236}">
                <a16:creationId xmlns:a16="http://schemas.microsoft.com/office/drawing/2014/main" id="{48941BE2-D57B-5E7F-3054-D61A9B0D27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42389" y="2882725"/>
            <a:ext cx="125015" cy="252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08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fld id="{30D8EB9E-4E24-4E8F-80BB-A6521719AB4F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t>23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72629"/>
            <a:ext cx="5829300" cy="619125"/>
          </a:xfrm>
        </p:spPr>
        <p:txBody>
          <a:bodyPr/>
          <a:lstStyle/>
          <a:p>
            <a:r>
              <a:rPr lang="en-US" dirty="0"/>
              <a:t>Paths of length 1 and 0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585" y="665242"/>
            <a:ext cx="6650831" cy="575072"/>
          </a:xfrm>
        </p:spPr>
        <p:txBody>
          <a:bodyPr/>
          <a:lstStyle/>
          <a:p>
            <a:r>
              <a:rPr lang="en-US" dirty="0"/>
              <a:t>A graph with </a:t>
            </a:r>
            <a:r>
              <a:rPr lang="en-US" dirty="0">
                <a:solidFill>
                  <a:schemeClr val="tx2"/>
                </a:solidFill>
              </a:rPr>
              <a:t>only one node</a:t>
            </a:r>
            <a:r>
              <a:rPr lang="en-US" dirty="0"/>
              <a:t> will not have any edges 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1246585" y="1726089"/>
            <a:ext cx="6650831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214313" indent="-214313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</a:pPr>
            <a:r>
              <a:rPr lang="en-US" sz="21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It may seem trivial, but formally, Edge Coverage needs to require Node Coverage on this graph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777854" y="1068865"/>
            <a:ext cx="416719" cy="583406"/>
            <a:chOff x="1068" y="1209"/>
            <a:chExt cx="350" cy="490"/>
          </a:xfrm>
        </p:grpSpPr>
        <p:grpSp>
          <p:nvGrpSpPr>
            <p:cNvPr id="15380" name="Group 15"/>
            <p:cNvGrpSpPr>
              <a:grpSpLocks/>
            </p:cNvGrpSpPr>
            <p:nvPr/>
          </p:nvGrpSpPr>
          <p:grpSpPr bwMode="auto">
            <a:xfrm>
              <a:off x="1068" y="1403"/>
              <a:ext cx="350" cy="296"/>
              <a:chOff x="3838" y="2684"/>
              <a:chExt cx="350" cy="296"/>
            </a:xfrm>
          </p:grpSpPr>
          <p:sp>
            <p:nvSpPr>
              <p:cNvPr id="15382" name="Oval 16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500" b="1" kern="1200">
                  <a:solidFill>
                    <a:srgbClr val="FAFD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383" name="Text Box 17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36" cy="27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sz="1500" b="1" kern="1200" dirty="0">
                    <a:solidFill>
                      <a:srgbClr val="FFFFFF"/>
                    </a:solidFill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1243" y="1209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1246585" y="2338070"/>
            <a:ext cx="6650831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214313" indent="-214313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</a:pPr>
            <a:r>
              <a:rPr lang="en-US" sz="21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Otherwise, Edge Coverage will not subsume Node Coverage</a:t>
            </a:r>
          </a:p>
          <a:p>
            <a:pPr marL="514350" lvl="1" indent="-171450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–"/>
            </a:pPr>
            <a:r>
              <a:rPr lang="en-US" sz="18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So we define “</a:t>
            </a:r>
            <a:r>
              <a:rPr lang="en-US" sz="1800" kern="12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length up to </a:t>
            </a:r>
            <a:r>
              <a:rPr lang="en-US" sz="1800" kern="1200" dirty="0">
                <a:solidFill>
                  <a:srgbClr val="FFFF00"/>
                </a:solidFill>
                <a:latin typeface="Times New Roman"/>
                <a:ea typeface="+mn-ea"/>
                <a:cs typeface="+mn-cs"/>
              </a:rPr>
              <a:t>1</a:t>
            </a:r>
            <a:r>
              <a:rPr lang="en-US" sz="18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” instead of simply “length </a:t>
            </a:r>
            <a:r>
              <a:rPr lang="en-US" sz="1800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1</a:t>
            </a:r>
            <a:r>
              <a:rPr lang="en-US" sz="18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”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6350794" y="3337387"/>
            <a:ext cx="416719" cy="1312069"/>
            <a:chOff x="1637" y="2541"/>
            <a:chExt cx="350" cy="1102"/>
          </a:xfrm>
        </p:grpSpPr>
        <p:grpSp>
          <p:nvGrpSpPr>
            <p:cNvPr id="15372" name="Group 29"/>
            <p:cNvGrpSpPr>
              <a:grpSpLocks/>
            </p:cNvGrpSpPr>
            <p:nvPr/>
          </p:nvGrpSpPr>
          <p:grpSpPr bwMode="auto">
            <a:xfrm>
              <a:off x="1637" y="3347"/>
              <a:ext cx="350" cy="296"/>
              <a:chOff x="4738" y="2684"/>
              <a:chExt cx="350" cy="296"/>
            </a:xfrm>
          </p:grpSpPr>
          <p:sp>
            <p:nvSpPr>
              <p:cNvPr id="15378" name="Oval 3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500" b="1" kern="1200">
                  <a:solidFill>
                    <a:srgbClr val="FAFD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379" name="Text Box 3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36" cy="27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sz="1500" b="1" kern="1200" dirty="0">
                    <a:solidFill>
                      <a:srgbClr val="FFFFFF"/>
                    </a:solidFill>
                    <a:latin typeface="Times New Roman" pitchFamily="18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5373" name="Group 32"/>
            <p:cNvGrpSpPr>
              <a:grpSpLocks/>
            </p:cNvGrpSpPr>
            <p:nvPr/>
          </p:nvGrpSpPr>
          <p:grpSpPr bwMode="auto">
            <a:xfrm>
              <a:off x="1637" y="2735"/>
              <a:ext cx="350" cy="296"/>
              <a:chOff x="3838" y="2684"/>
              <a:chExt cx="350" cy="296"/>
            </a:xfrm>
          </p:grpSpPr>
          <p:sp>
            <p:nvSpPr>
              <p:cNvPr id="15376" name="Oval 3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500" b="1" kern="1200">
                  <a:solidFill>
                    <a:srgbClr val="FAFD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377" name="Text Box 3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36" cy="27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sz="1500" b="1" kern="1200" dirty="0">
                    <a:solidFill>
                      <a:srgbClr val="FFFFFF"/>
                    </a:solidFill>
                    <a:latin typeface="Times New Roman" pitchFamily="18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sp>
          <p:nvSpPr>
            <p:cNvPr id="15374" name="Line 37"/>
            <p:cNvSpPr>
              <a:spLocks noChangeShapeType="1"/>
            </p:cNvSpPr>
            <p:nvPr/>
          </p:nvSpPr>
          <p:spPr bwMode="auto">
            <a:xfrm>
              <a:off x="1812" y="3033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5375" name="Line 38"/>
            <p:cNvSpPr>
              <a:spLocks noChangeShapeType="1"/>
            </p:cNvSpPr>
            <p:nvPr/>
          </p:nvSpPr>
          <p:spPr bwMode="auto">
            <a:xfrm>
              <a:off x="1812" y="2541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194600" name="Rectangle 40"/>
          <p:cNvSpPr>
            <a:spLocks noChangeArrowheads="1"/>
          </p:cNvSpPr>
          <p:nvPr/>
        </p:nvSpPr>
        <p:spPr bwMode="auto">
          <a:xfrm>
            <a:off x="1246585" y="3393243"/>
            <a:ext cx="4816078" cy="94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214313" indent="-214313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</a:pPr>
            <a:r>
              <a:rPr lang="en-US" sz="21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We have the same issue with graphs that only have </a:t>
            </a:r>
            <a:r>
              <a:rPr lang="en-US" sz="2100" kern="12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one edge</a:t>
            </a:r>
            <a:r>
              <a:rPr lang="en-US" sz="21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– for Edge-Pair Coverage …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fld id="{07F4CF52-2955-412D-B513-A4A2CB4DCADA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t>24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multiple edges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46585" y="669067"/>
            <a:ext cx="6650831" cy="497681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Edge-pair coverage requires </a:t>
            </a:r>
            <a:r>
              <a:rPr lang="en-US" dirty="0">
                <a:solidFill>
                  <a:schemeClr val="tx2"/>
                </a:solidFill>
              </a:rPr>
              <a:t>pairs of edges</a:t>
            </a:r>
            <a:r>
              <a:rPr lang="en-US" dirty="0"/>
              <a:t>, or </a:t>
            </a:r>
            <a:r>
              <a:rPr lang="en-US" dirty="0" err="1"/>
              <a:t>subpaths</a:t>
            </a:r>
            <a:r>
              <a:rPr lang="en-US" dirty="0"/>
              <a:t> of length 2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1473994" y="1276053"/>
            <a:ext cx="6197204" cy="646331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800" b="1" u="sng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Edge-Pair Coverage (EPC)</a:t>
            </a:r>
            <a:r>
              <a:rPr lang="en-US" sz="18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 : TR contains each reachable path of length up to 2, inclusive, in G.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1246585" y="2016388"/>
            <a:ext cx="6650831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214313" indent="-214313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</a:pPr>
            <a:r>
              <a:rPr lang="en-US" sz="21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The phrase “</a:t>
            </a:r>
            <a:r>
              <a:rPr lang="en-US" sz="2100" kern="12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length up to 2</a:t>
            </a:r>
            <a:r>
              <a:rPr lang="en-US" sz="21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” is used to include graphs that have less than 2 edges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246585" y="4340255"/>
            <a:ext cx="6650831" cy="330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/>
          <a:lstStyle/>
          <a:p>
            <a:pPr marL="214313" indent="-214313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</a:pPr>
            <a:r>
              <a:rPr lang="en-US" sz="21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The logical extension is to require </a:t>
            </a:r>
            <a:r>
              <a:rPr lang="en-US" sz="2100" kern="12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all paths</a:t>
            </a:r>
            <a:r>
              <a:rPr lang="en-US" sz="21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89995" y="2839901"/>
            <a:ext cx="2215339" cy="1364586"/>
            <a:chOff x="1262660" y="4345334"/>
            <a:chExt cx="2953785" cy="1819448"/>
          </a:xfrm>
        </p:grpSpPr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1818285" y="5261408"/>
              <a:ext cx="639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262660" y="5013758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6" name="Oval 33"/>
            <p:cNvSpPr>
              <a:spLocks noChangeArrowheads="1"/>
            </p:cNvSpPr>
            <p:nvPr/>
          </p:nvSpPr>
          <p:spPr bwMode="auto">
            <a:xfrm>
              <a:off x="1262660" y="56821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3660820" y="43580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660820" y="56948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1724337" y="4727921"/>
              <a:ext cx="81187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2910606" y="5423276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auto">
            <a:xfrm>
              <a:off x="1262660" y="43453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V="1">
              <a:off x="1785997" y="5423275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V="1">
              <a:off x="2961891" y="4727922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500" b="1" kern="120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2457551" y="503572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500" b="1" kern="1200" dirty="0">
                  <a:solidFill>
                    <a:srgbClr val="FFFFFF"/>
                  </a:solidFill>
                  <a:latin typeface="Times New Roman" pitchFamily="18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4782741" y="3025905"/>
            <a:ext cx="3114675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u="sng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Edge-Pair Coverage</a:t>
            </a:r>
            <a:r>
              <a:rPr lang="en-US" sz="15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:  ?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4908431" y="3317406"/>
            <a:ext cx="2762767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TR = { </a:t>
            </a:r>
            <a:r>
              <a:rPr lang="en-US" sz="1500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[1,4,5], [1,4,6], [2,4,5], [2,4,6], [3,4,5], [3,4,6] </a:t>
            </a:r>
            <a:r>
              <a:rPr lang="en-US" sz="15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5726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3" grpId="0" autoUpdateAnimBg="0"/>
      <p:bldP spid="36" grpId="0" animBg="1" autoUpdateAnimBg="0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6)</a:t>
            </a:r>
            <a:endParaRPr lang="en-US" kern="1200" dirty="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FE742154-05E0-4FD4-B04E-B92FD3670A3A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25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6890" y="1327916"/>
            <a:ext cx="5029679" cy="203132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1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Answer questions for the graph on the left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2100" kern="1200" dirty="0">
              <a:solidFill>
                <a:srgbClr val="FFFFFF"/>
              </a:solidFill>
              <a:latin typeface="Gill Sans MT" panose="020B0502020104020203" pitchFamily="34" charset="0"/>
              <a:ea typeface="+mn-ea"/>
              <a:cs typeface="+mn-cs"/>
            </a:endParaRPr>
          </a:p>
          <a:p>
            <a:pPr marL="385763" indent="-385763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21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Write the set of test requirements for edge-pair coverage</a:t>
            </a:r>
          </a:p>
          <a:p>
            <a:pPr marL="385763" indent="-385763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  <a:defRPr/>
            </a:pPr>
            <a:r>
              <a:rPr lang="en-US" sz="2100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List test paths that satisfy edge-pair coverage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3986" y="657022"/>
            <a:ext cx="38141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sz="2700" kern="1200" dirty="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 criterion—EPC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FCE13E-7603-104A-91BB-8E5241DF208A}"/>
              </a:ext>
            </a:extLst>
          </p:cNvPr>
          <p:cNvSpPr txBox="1"/>
          <p:nvPr/>
        </p:nvSpPr>
        <p:spPr>
          <a:xfrm>
            <a:off x="1248079" y="3895829"/>
            <a:ext cx="6654489" cy="67403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14313" indent="-214313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</a:pPr>
            <a:r>
              <a:rPr lang="en-US" sz="18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Test Path</a:t>
            </a:r>
            <a:r>
              <a:rPr lang="en-US" sz="18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: path that starts at an initial node and ends at a final node</a:t>
            </a:r>
          </a:p>
          <a:p>
            <a:pPr marL="214313" indent="-214313"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</a:pPr>
            <a:r>
              <a:rPr lang="en-US" sz="18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Test paths represent execution of test cases</a:t>
            </a:r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D6363F1F-BC64-0888-849C-714F85E52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838" y="3305451"/>
            <a:ext cx="416719" cy="352425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FA990B3-E155-B957-771B-19D6C74EE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838" y="920629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00522E39-AB2A-58C3-E02E-A69C09AA3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838" y="1986239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4640DC4D-19C7-FC1F-7ACD-1ED2A6C92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" y="1452839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9837B70A-4356-15F6-4DE5-60F6B6DB6B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488" y="2323185"/>
            <a:ext cx="252413" cy="2274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>
              <a:solidFill>
                <a:srgbClr val="FAFD00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40" name="Line 18">
            <a:extLst>
              <a:ext uri="{FF2B5EF4-FFF2-40B4-BE49-F238E27FC236}">
                <a16:creationId xmlns:a16="http://schemas.microsoft.com/office/drawing/2014/main" id="{B3535BBD-EC5F-2A6E-B085-F778FB5A31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1198" y="677742"/>
            <a:ext cx="1190" cy="2321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ADAD16-644B-7D06-B16D-E98CF815A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" y="2519639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42" name="Oval 27">
            <a:extLst>
              <a:ext uri="{FF2B5EF4-FFF2-40B4-BE49-F238E27FC236}">
                <a16:creationId xmlns:a16="http://schemas.microsoft.com/office/drawing/2014/main" id="{6B74DF1F-3FD7-14B7-1FA0-E49DF10E7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179" y="2519639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43" name="Line 30">
            <a:extLst>
              <a:ext uri="{FF2B5EF4-FFF2-40B4-BE49-F238E27FC236}">
                <a16:creationId xmlns:a16="http://schemas.microsoft.com/office/drawing/2014/main" id="{DA9CE7B0-52CF-1115-27AA-9EB877AB8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6447" y="2325567"/>
            <a:ext cx="214313" cy="2166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>
              <a:solidFill>
                <a:srgbClr val="FAFD00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D28DBC46-53FC-22F0-6F75-28529029E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8113" y="2849441"/>
            <a:ext cx="232172" cy="4679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Line 32">
            <a:extLst>
              <a:ext uri="{FF2B5EF4-FFF2-40B4-BE49-F238E27FC236}">
                <a16:creationId xmlns:a16="http://schemas.microsoft.com/office/drawing/2014/main" id="{6AAB70A8-05A1-9F55-65B9-D5D83DDF8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488" y="1786213"/>
            <a:ext cx="238125" cy="2131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Line 33">
            <a:extLst>
              <a:ext uri="{FF2B5EF4-FFF2-40B4-BE49-F238E27FC236}">
                <a16:creationId xmlns:a16="http://schemas.microsoft.com/office/drawing/2014/main" id="{15495A73-BBE3-4AF7-6FEE-314E4C438C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6632" y="1249242"/>
            <a:ext cx="227410" cy="2357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Line 34">
            <a:extLst>
              <a:ext uri="{FF2B5EF4-FFF2-40B4-BE49-F238E27FC236}">
                <a16:creationId xmlns:a16="http://schemas.microsoft.com/office/drawing/2014/main" id="{44DFE60D-CEEA-3FB2-C0C4-99B5EAEB0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6631" y="2845870"/>
            <a:ext cx="263129" cy="4643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Line 37">
            <a:extLst>
              <a:ext uri="{FF2B5EF4-FFF2-40B4-BE49-F238E27FC236}">
                <a16:creationId xmlns:a16="http://schemas.microsoft.com/office/drawing/2014/main" id="{A70C07E1-2BDA-2E92-BFC7-752AE5FD8B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8816" y="1279007"/>
            <a:ext cx="3572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Line 40">
            <a:extLst>
              <a:ext uri="{FF2B5EF4-FFF2-40B4-BE49-F238E27FC236}">
                <a16:creationId xmlns:a16="http://schemas.microsoft.com/office/drawing/2014/main" id="{781E299E-6729-35C7-2311-F4EA9CB665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1267" y="2860157"/>
            <a:ext cx="125015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Oval 47">
            <a:extLst>
              <a:ext uri="{FF2B5EF4-FFF2-40B4-BE49-F238E27FC236}">
                <a16:creationId xmlns:a16="http://schemas.microsoft.com/office/drawing/2014/main" id="{E039EF37-4CB2-EB4D-F0B8-4EB8F725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057" y="3119714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55" name="Line 49">
            <a:extLst>
              <a:ext uri="{FF2B5EF4-FFF2-40B4-BE49-F238E27FC236}">
                <a16:creationId xmlns:a16="http://schemas.microsoft.com/office/drawing/2014/main" id="{71706687-BC38-919F-5537-E024A7D527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6011" y="2886351"/>
            <a:ext cx="125015" cy="252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84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fld id="{07F4CF52-2955-412D-B513-A4A2CB4DCADA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t>26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multiple edges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1317678" y="1214121"/>
            <a:ext cx="6650831" cy="36933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800" b="1" u="sng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Complete Path Coverage (CPC)</a:t>
            </a:r>
            <a:r>
              <a:rPr lang="en-US" sz="18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 : TR contains all paths in G.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1472804" y="3392425"/>
            <a:ext cx="6197203" cy="646331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  <a:defRPr/>
            </a:pPr>
            <a:r>
              <a:rPr lang="en-US" sz="1800" b="1" u="sng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Specified Path Coverage (SPC)</a:t>
            </a:r>
            <a:r>
              <a:rPr lang="en-US" sz="18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+mn-ea"/>
                <a:cs typeface="+mn-cs"/>
              </a:rPr>
              <a:t> : TR contains a set S of test paths, where S is supplied as a parameter.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1246585" y="2257467"/>
            <a:ext cx="6650831" cy="68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/>
          <a:lstStyle/>
          <a:p>
            <a:pPr defTabSz="6858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</a:pPr>
            <a:r>
              <a:rPr lang="en-US" sz="21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Unfortunately, this is </a:t>
            </a:r>
            <a:r>
              <a:rPr lang="en-US" sz="2100" kern="12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impossible</a:t>
            </a:r>
            <a:r>
              <a:rPr lang="en-US" sz="2100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if the graph has a loop, so a weak compromise makes the tester decide which paths: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coverage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716A7B84-9F6B-4375-98C9-19E41DF1CA63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27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1819275" y="3837385"/>
            <a:ext cx="416719" cy="352425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819275" y="1452563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1819275" y="2518172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1346598" y="1984772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1685925" y="2855119"/>
            <a:ext cx="252413" cy="2274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>
              <a:solidFill>
                <a:srgbClr val="FAFD00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2027635" y="1209676"/>
            <a:ext cx="1190" cy="2321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346598" y="3051572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2258616" y="3051572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2122885" y="2857500"/>
            <a:ext cx="214313" cy="2166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>
              <a:solidFill>
                <a:srgbClr val="FAFD00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 flipH="1">
            <a:off x="2114551" y="3381375"/>
            <a:ext cx="232172" cy="4679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1685925" y="2318147"/>
            <a:ext cx="238125" cy="2131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 flipH="1">
            <a:off x="1693069" y="1781175"/>
            <a:ext cx="227410" cy="2357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>
            <a:off x="1693069" y="3377804"/>
            <a:ext cx="263129" cy="4643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H="1">
            <a:off x="2025253" y="1810941"/>
            <a:ext cx="3572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 flipH="1" flipV="1">
            <a:off x="2577704" y="3392091"/>
            <a:ext cx="125015" cy="266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Oval 47"/>
          <p:cNvSpPr>
            <a:spLocks noChangeArrowheads="1"/>
          </p:cNvSpPr>
          <p:nvPr/>
        </p:nvSpPr>
        <p:spPr bwMode="auto">
          <a:xfrm>
            <a:off x="2426494" y="3651647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36" name="Line 49"/>
          <p:cNvSpPr>
            <a:spLocks noChangeShapeType="1"/>
          </p:cNvSpPr>
          <p:nvPr/>
        </p:nvSpPr>
        <p:spPr bwMode="auto">
          <a:xfrm flipH="1" flipV="1">
            <a:off x="2432448" y="3418285"/>
            <a:ext cx="125015" cy="252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987279" y="707231"/>
            <a:ext cx="4886325" cy="78483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u="sng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Node Coverage</a:t>
            </a: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TR =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Test Paths: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2987278" y="1583532"/>
            <a:ext cx="4908947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u="sng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Edge Coverage</a:t>
            </a: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TR =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Test Paths: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2987278" y="2661492"/>
            <a:ext cx="4908947" cy="124649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u="sng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Edge-Pair Coverage</a:t>
            </a: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TR =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Test Paths: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40" name="Text Box 45"/>
          <p:cNvSpPr txBox="1">
            <a:spLocks noChangeArrowheads="1"/>
          </p:cNvSpPr>
          <p:nvPr/>
        </p:nvSpPr>
        <p:spPr bwMode="auto">
          <a:xfrm>
            <a:off x="2987278" y="3996181"/>
            <a:ext cx="4900613" cy="78483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u="sng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Complete Path Coverage</a:t>
            </a: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Test Paths: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2987279" y="707231"/>
            <a:ext cx="4886325" cy="78483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u="sng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Node Coverage</a:t>
            </a: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TR = { </a:t>
            </a:r>
            <a:r>
              <a:rPr lang="en-US" sz="15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1, 2, 3, 4, 5, 6, 7 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}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Test Paths: [ </a:t>
            </a:r>
            <a:r>
              <a:rPr lang="en-US" sz="15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1, 2, 3, 4, 7 ] [ 1, 2, 3, 5, 6, 5, 7 ]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2987278" y="1583531"/>
            <a:ext cx="4908947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u="sng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Edge Coverage</a:t>
            </a: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TR = { </a:t>
            </a:r>
            <a:r>
              <a:rPr lang="en-US" sz="15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(1,2), (1, 3), (2, 3), (3, 4), (3, 5), (4, 7), (5, 6), (5, 7), (6, 5)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}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Test Paths: [ </a:t>
            </a:r>
            <a:r>
              <a:rPr lang="en-US" sz="15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1, 2, 3, 4, 7 ] [1, 3, 5, 6, 5, 7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]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2987278" y="2661492"/>
            <a:ext cx="4908947" cy="124649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u="sng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Edge-Pair Coverage</a:t>
            </a: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TR = { </a:t>
            </a:r>
            <a:r>
              <a:rPr lang="en-US" sz="15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[1,2,3], [1,3,4], [1,3,5], [2,3,4], [2,3,5], [3,4,7],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             [3,5,6], [3,5,7], [5,6,5], [6,5,6], [6,5,7] 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}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Test Paths: [ </a:t>
            </a:r>
            <a:r>
              <a:rPr lang="en-US" sz="15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1, 2, 3, 4, 7 ] [ 1, 2, 3, 5, 7 ] [ 1, 3, 4, 7 ]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                     [ 1, 3, 5, 6, 5, 6, 5, 7 ]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2987278" y="3996181"/>
            <a:ext cx="4900613" cy="78483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u="sng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Complete Path Coverage</a:t>
            </a: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Test Paths: </a:t>
            </a:r>
            <a:r>
              <a:rPr lang="en-US" sz="15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[ 1, 2, 3, 4, 7 ] [ 1, 2, 3, 5, 7 ] [ 1, 2, 3, 5, 6, 5, 7 ] [ 1, 2, 3, 5, 6, 5, 6, 5, 7 ] [ 1, 2, 3, 5, 6, 5, 6, 5, 6, 5, 7 ] 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7219" y="1284885"/>
            <a:ext cx="1169195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i="1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Write down the TRs and Test Paths for these criteria</a:t>
            </a:r>
          </a:p>
        </p:txBody>
      </p:sp>
    </p:spTree>
    <p:extLst>
      <p:ext uri="{BB962C8B-B14F-4D97-AF65-F5344CB8AC3E}">
        <p14:creationId xmlns:p14="http://schemas.microsoft.com/office/powerpoint/2010/main" val="3933463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 autoUpdateAnimBg="0"/>
      <p:bldP spid="43" grpId="0" animBg="1" autoUpdateAnimBg="0"/>
      <p:bldP spid="44" grpId="0" animBg="1" autoUpdateAnimBg="0"/>
      <p:bldP spid="45" grpId="0" animBg="1" autoUpdateAnimBg="0"/>
      <p:bldP spid="41" grpId="0" animBg="1"/>
      <p:bldP spid="4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fld id="{DACFD919-1577-4397-9DB0-ED462BC16690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t>28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871" y="72629"/>
            <a:ext cx="6754760" cy="981881"/>
          </a:xfrm>
        </p:spPr>
        <p:txBody>
          <a:bodyPr/>
          <a:lstStyle/>
          <a:p>
            <a:pPr algn="l"/>
            <a:r>
              <a:rPr lang="en-US" dirty="0"/>
              <a:t>        Graph coverage criteria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subsumption</a:t>
            </a:r>
            <a:r>
              <a:rPr lang="en-US" dirty="0"/>
              <a:t> 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050256" y="789037"/>
            <a:ext cx="5561269" cy="4056459"/>
            <a:chOff x="1209675" y="914400"/>
            <a:chExt cx="6788149" cy="5408613"/>
          </a:xfrm>
        </p:grpSpPr>
        <p:grpSp>
          <p:nvGrpSpPr>
            <p:cNvPr id="32775" name="Group 50"/>
            <p:cNvGrpSpPr>
              <a:grpSpLocks/>
            </p:cNvGrpSpPr>
            <p:nvPr/>
          </p:nvGrpSpPr>
          <p:grpSpPr bwMode="auto">
            <a:xfrm>
              <a:off x="1209675" y="914400"/>
              <a:ext cx="6788149" cy="5408613"/>
              <a:chOff x="1209675" y="914400"/>
              <a:chExt cx="6788149" cy="5408613"/>
            </a:xfrm>
          </p:grpSpPr>
          <p:grpSp>
            <p:nvGrpSpPr>
              <p:cNvPr id="32777" name="Group 51"/>
              <p:cNvGrpSpPr>
                <a:grpSpLocks/>
              </p:cNvGrpSpPr>
              <p:nvPr/>
            </p:nvGrpSpPr>
            <p:grpSpPr bwMode="auto">
              <a:xfrm>
                <a:off x="1209675" y="914400"/>
                <a:ext cx="6788149" cy="5408613"/>
                <a:chOff x="798" y="576"/>
                <a:chExt cx="4276" cy="3407"/>
              </a:xfrm>
            </p:grpSpPr>
            <p:sp>
              <p:nvSpPr>
                <p:cNvPr id="32779" name="Rectangle 60"/>
                <p:cNvSpPr>
                  <a:spLocks noChangeArrowheads="1"/>
                </p:cNvSpPr>
                <p:nvPr/>
              </p:nvSpPr>
              <p:spPr bwMode="auto">
                <a:xfrm>
                  <a:off x="1344" y="2773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1500" b="1" kern="1200">
                    <a:solidFill>
                      <a:srgbClr val="FAFD00"/>
                    </a:solidFill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780" name="Rectangle 61"/>
                <p:cNvSpPr>
                  <a:spLocks noChangeArrowheads="1"/>
                </p:cNvSpPr>
                <p:nvPr/>
              </p:nvSpPr>
              <p:spPr bwMode="auto">
                <a:xfrm>
                  <a:off x="2371" y="2720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1500" b="1" kern="1200">
                    <a:solidFill>
                      <a:srgbClr val="FAFD00"/>
                    </a:solidFill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781" name="Rectangle 62"/>
                <p:cNvSpPr>
                  <a:spLocks noChangeArrowheads="1"/>
                </p:cNvSpPr>
                <p:nvPr/>
              </p:nvSpPr>
              <p:spPr bwMode="auto">
                <a:xfrm>
                  <a:off x="3168" y="1610"/>
                  <a:ext cx="255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1500" b="1" kern="1200">
                    <a:solidFill>
                      <a:srgbClr val="FAFD00"/>
                    </a:solidFill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782" name="Rectangle 63"/>
                <p:cNvSpPr>
                  <a:spLocks noChangeArrowheads="1"/>
                </p:cNvSpPr>
                <p:nvPr/>
              </p:nvSpPr>
              <p:spPr bwMode="auto">
                <a:xfrm>
                  <a:off x="1337" y="1749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1500" b="1" kern="1200">
                    <a:solidFill>
                      <a:srgbClr val="FAFD00"/>
                    </a:solidFill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32783" name="Group 34"/>
                <p:cNvGrpSpPr>
                  <a:grpSpLocks/>
                </p:cNvGrpSpPr>
                <p:nvPr/>
              </p:nvGrpSpPr>
              <p:grpSpPr bwMode="auto">
                <a:xfrm>
                  <a:off x="3802" y="3177"/>
                  <a:ext cx="1272" cy="535"/>
                  <a:chOff x="3708" y="3359"/>
                  <a:chExt cx="1148" cy="535"/>
                </a:xfrm>
              </p:grpSpPr>
              <p:sp>
                <p:nvSpPr>
                  <p:cNvPr id="3282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8" y="3359"/>
                    <a:ext cx="1148" cy="535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Simple Round Trip Coverage</a:t>
                    </a:r>
                  </a:p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SRTC</a:t>
                    </a:r>
                  </a:p>
                </p:txBody>
              </p:sp>
              <p:sp>
                <p:nvSpPr>
                  <p:cNvPr id="328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</a:pPr>
                    <a:endParaRPr lang="en-US" sz="1500" b="1" kern="1200">
                      <a:solidFill>
                        <a:srgbClr val="FAFD00"/>
                      </a:solidFill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784" name="Group 35"/>
                <p:cNvGrpSpPr>
                  <a:grpSpLocks/>
                </p:cNvGrpSpPr>
                <p:nvPr/>
              </p:nvGrpSpPr>
              <p:grpSpPr bwMode="auto">
                <a:xfrm>
                  <a:off x="2360" y="3448"/>
                  <a:ext cx="891" cy="535"/>
                  <a:chOff x="2332" y="3448"/>
                  <a:chExt cx="891" cy="535"/>
                </a:xfrm>
              </p:grpSpPr>
              <p:sp>
                <p:nvSpPr>
                  <p:cNvPr id="3281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2" y="3448"/>
                    <a:ext cx="891" cy="535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Node Coverage</a:t>
                    </a:r>
                  </a:p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NC</a:t>
                    </a:r>
                  </a:p>
                </p:txBody>
              </p:sp>
              <p:sp>
                <p:nvSpPr>
                  <p:cNvPr id="3281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390" y="3771"/>
                    <a:ext cx="6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</a:pPr>
                    <a:endParaRPr lang="en-US" sz="1500" b="1" kern="1200">
                      <a:solidFill>
                        <a:srgbClr val="FAFD00"/>
                      </a:solidFill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785" name="Group 36"/>
                <p:cNvGrpSpPr>
                  <a:grpSpLocks/>
                </p:cNvGrpSpPr>
                <p:nvPr/>
              </p:nvGrpSpPr>
              <p:grpSpPr bwMode="auto">
                <a:xfrm>
                  <a:off x="2370" y="2730"/>
                  <a:ext cx="868" cy="535"/>
                  <a:chOff x="2342" y="2730"/>
                  <a:chExt cx="868" cy="535"/>
                </a:xfrm>
              </p:grpSpPr>
              <p:sp>
                <p:nvSpPr>
                  <p:cNvPr id="32816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2" y="2730"/>
                    <a:ext cx="868" cy="535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Edge Coverage</a:t>
                    </a:r>
                  </a:p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EC</a:t>
                    </a:r>
                  </a:p>
                </p:txBody>
              </p:sp>
              <p:sp>
                <p:nvSpPr>
                  <p:cNvPr id="3281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399" y="3053"/>
                    <a:ext cx="66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</a:pPr>
                    <a:endParaRPr lang="en-US" sz="1500" b="1" kern="1200">
                      <a:solidFill>
                        <a:srgbClr val="FAFD00"/>
                      </a:solidFill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786" name="Group 37"/>
                <p:cNvGrpSpPr>
                  <a:grpSpLocks/>
                </p:cNvGrpSpPr>
                <p:nvPr/>
              </p:nvGrpSpPr>
              <p:grpSpPr bwMode="auto">
                <a:xfrm>
                  <a:off x="2381" y="2012"/>
                  <a:ext cx="845" cy="535"/>
                  <a:chOff x="2360" y="2012"/>
                  <a:chExt cx="845" cy="535"/>
                </a:xfrm>
              </p:grpSpPr>
              <p:sp>
                <p:nvSpPr>
                  <p:cNvPr id="3281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0" y="2012"/>
                    <a:ext cx="845" cy="535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 dirty="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Edge-Pair Coverage</a:t>
                    </a:r>
                  </a:p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 dirty="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EPC</a:t>
                    </a:r>
                  </a:p>
                </p:txBody>
              </p:sp>
              <p:sp>
                <p:nvSpPr>
                  <p:cNvPr id="328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</a:pPr>
                    <a:endParaRPr lang="en-US" sz="1500" b="1" kern="1200">
                      <a:solidFill>
                        <a:srgbClr val="FAFD00"/>
                      </a:solidFill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787" name="Group 38"/>
                <p:cNvGrpSpPr>
                  <a:grpSpLocks/>
                </p:cNvGrpSpPr>
                <p:nvPr/>
              </p:nvGrpSpPr>
              <p:grpSpPr bwMode="auto">
                <a:xfrm>
                  <a:off x="3149" y="1294"/>
                  <a:ext cx="1092" cy="535"/>
                  <a:chOff x="3153" y="1294"/>
                  <a:chExt cx="1092" cy="535"/>
                </a:xfrm>
              </p:grpSpPr>
              <p:sp>
                <p:nvSpPr>
                  <p:cNvPr id="32812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1294"/>
                    <a:ext cx="1092" cy="535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Prime Path Coverage</a:t>
                    </a:r>
                  </a:p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PPC</a:t>
                    </a:r>
                  </a:p>
                </p:txBody>
              </p:sp>
              <p:sp>
                <p:nvSpPr>
                  <p:cNvPr id="3281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233" y="1617"/>
                    <a:ext cx="93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</a:pPr>
                    <a:endParaRPr lang="en-US" sz="1500" b="1" kern="1200">
                      <a:solidFill>
                        <a:srgbClr val="FAFD00"/>
                      </a:solidFill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788" name="Group 39"/>
                <p:cNvGrpSpPr>
                  <a:grpSpLocks/>
                </p:cNvGrpSpPr>
                <p:nvPr/>
              </p:nvGrpSpPr>
              <p:grpSpPr bwMode="auto">
                <a:xfrm>
                  <a:off x="3145" y="576"/>
                  <a:ext cx="1099" cy="658"/>
                  <a:chOff x="3145" y="576"/>
                  <a:chExt cx="1099" cy="658"/>
                </a:xfrm>
              </p:grpSpPr>
              <p:sp>
                <p:nvSpPr>
                  <p:cNvPr id="3281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5" y="576"/>
                    <a:ext cx="1099" cy="658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Complete Path Coverage</a:t>
                    </a:r>
                  </a:p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CPC</a:t>
                    </a:r>
                  </a:p>
                </p:txBody>
              </p:sp>
              <p:sp>
                <p:nvSpPr>
                  <p:cNvPr id="3281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225" y="899"/>
                    <a:ext cx="9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</a:pPr>
                    <a:endParaRPr lang="en-US" sz="1500" b="1" kern="1200">
                      <a:solidFill>
                        <a:srgbClr val="FAFD00"/>
                      </a:solidFill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789" name="Group 40"/>
                <p:cNvGrpSpPr>
                  <a:grpSpLocks/>
                </p:cNvGrpSpPr>
                <p:nvPr/>
              </p:nvGrpSpPr>
              <p:grpSpPr bwMode="auto">
                <a:xfrm>
                  <a:off x="3800" y="2460"/>
                  <a:ext cx="1271" cy="658"/>
                  <a:chOff x="3707" y="3359"/>
                  <a:chExt cx="1147" cy="658"/>
                </a:xfrm>
              </p:grpSpPr>
              <p:sp>
                <p:nvSpPr>
                  <p:cNvPr id="3280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7" y="3359"/>
                    <a:ext cx="1147" cy="658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 dirty="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Complete Round Trip Coverage</a:t>
                    </a:r>
                  </a:p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 dirty="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CRTC</a:t>
                    </a:r>
                  </a:p>
                </p:txBody>
              </p:sp>
              <p:sp>
                <p:nvSpPr>
                  <p:cNvPr id="3280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</a:pPr>
                    <a:endParaRPr lang="en-US" sz="1500" b="1" kern="1200">
                      <a:solidFill>
                        <a:srgbClr val="FAFD00"/>
                      </a:solidFill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790" name="Group 43"/>
                <p:cNvGrpSpPr>
                  <a:grpSpLocks/>
                </p:cNvGrpSpPr>
                <p:nvPr/>
              </p:nvGrpSpPr>
              <p:grpSpPr bwMode="auto">
                <a:xfrm>
                  <a:off x="798" y="1743"/>
                  <a:ext cx="1036" cy="658"/>
                  <a:chOff x="2310" y="2012"/>
                  <a:chExt cx="808" cy="658"/>
                </a:xfrm>
              </p:grpSpPr>
              <p:sp>
                <p:nvSpPr>
                  <p:cNvPr id="3280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8" cy="658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All-DU-Paths Coverage</a:t>
                    </a:r>
                  </a:p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ADUP</a:t>
                    </a:r>
                  </a:p>
                </p:txBody>
              </p:sp>
              <p:sp>
                <p:nvSpPr>
                  <p:cNvPr id="3280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</a:pPr>
                    <a:endParaRPr lang="en-US" sz="1500" b="1" kern="1200">
                      <a:solidFill>
                        <a:srgbClr val="FAFD00"/>
                      </a:solidFill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791" name="Group 46"/>
                <p:cNvGrpSpPr>
                  <a:grpSpLocks/>
                </p:cNvGrpSpPr>
                <p:nvPr/>
              </p:nvGrpSpPr>
              <p:grpSpPr bwMode="auto">
                <a:xfrm>
                  <a:off x="798" y="2460"/>
                  <a:ext cx="1037" cy="535"/>
                  <a:chOff x="2310" y="2012"/>
                  <a:chExt cx="809" cy="535"/>
                </a:xfrm>
              </p:grpSpPr>
              <p:sp>
                <p:nvSpPr>
                  <p:cNvPr id="32804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35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All-uses Coverage</a:t>
                    </a:r>
                  </a:p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AUC</a:t>
                    </a:r>
                  </a:p>
                </p:txBody>
              </p:sp>
              <p:sp>
                <p:nvSpPr>
                  <p:cNvPr id="3280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</a:pPr>
                    <a:endParaRPr lang="en-US" sz="1500" b="1" kern="1200">
                      <a:solidFill>
                        <a:srgbClr val="FAFD00"/>
                      </a:solidFill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792" name="Group 49"/>
                <p:cNvGrpSpPr>
                  <a:grpSpLocks/>
                </p:cNvGrpSpPr>
                <p:nvPr/>
              </p:nvGrpSpPr>
              <p:grpSpPr bwMode="auto">
                <a:xfrm>
                  <a:off x="798" y="3176"/>
                  <a:ext cx="1037" cy="535"/>
                  <a:chOff x="2310" y="2012"/>
                  <a:chExt cx="809" cy="535"/>
                </a:xfrm>
              </p:grpSpPr>
              <p:sp>
                <p:nvSpPr>
                  <p:cNvPr id="32802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35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All-defs Coverage</a:t>
                    </a:r>
                  </a:p>
                  <a:p>
                    <a:pPr algn="ctr" defTabSz="685800" eaLnBrk="0" fontAlgn="base" hangingPunct="0">
                      <a:lnSpc>
                        <a:spcPct val="7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</a:pPr>
                    <a:r>
                      <a:rPr lang="en-US" sz="1350" b="1" kern="1200">
                        <a:solidFill>
                          <a:srgbClr val="FFFFFF"/>
                        </a:solidFill>
                        <a:latin typeface="Gill Sans MT" pitchFamily="34" charset="0"/>
                        <a:ea typeface="+mn-ea"/>
                        <a:cs typeface="+mn-cs"/>
                      </a:rPr>
                      <a:t>ADC</a:t>
                    </a:r>
                  </a:p>
                </p:txBody>
              </p:sp>
              <p:sp>
                <p:nvSpPr>
                  <p:cNvPr id="3280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</a:pPr>
                    <a:endParaRPr lang="en-US" sz="1500" b="1" kern="1200">
                      <a:solidFill>
                        <a:srgbClr val="FAFD00"/>
                      </a:solidFill>
                      <a:latin typeface="Gill Sans MT" pitchFamily="34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2793" name="Line 53"/>
                <p:cNvSpPr>
                  <a:spLocks noChangeShapeType="1"/>
                </p:cNvSpPr>
                <p:nvPr/>
              </p:nvSpPr>
              <p:spPr bwMode="auto">
                <a:xfrm>
                  <a:off x="4386" y="2972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1500" b="1" kern="1200">
                    <a:solidFill>
                      <a:srgbClr val="FAFD00"/>
                    </a:solidFill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794" name="Line 54"/>
                <p:cNvSpPr>
                  <a:spLocks noChangeShapeType="1"/>
                </p:cNvSpPr>
                <p:nvPr/>
              </p:nvSpPr>
              <p:spPr bwMode="auto">
                <a:xfrm>
                  <a:off x="2760" y="323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1500" b="1" kern="1200">
                    <a:solidFill>
                      <a:srgbClr val="FAFD00"/>
                    </a:solidFill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795" name="Line 55"/>
                <p:cNvSpPr>
                  <a:spLocks noChangeShapeType="1"/>
                </p:cNvSpPr>
                <p:nvPr/>
              </p:nvSpPr>
              <p:spPr bwMode="auto">
                <a:xfrm>
                  <a:off x="2760" y="2524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1500" b="1" kern="1200">
                    <a:solidFill>
                      <a:srgbClr val="FAFD00"/>
                    </a:solidFill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796" name="Line 56"/>
                <p:cNvSpPr>
                  <a:spLocks noChangeShapeType="1"/>
                </p:cNvSpPr>
                <p:nvPr/>
              </p:nvSpPr>
              <p:spPr bwMode="auto">
                <a:xfrm>
                  <a:off x="1348" y="225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1500" b="1" kern="1200">
                    <a:solidFill>
                      <a:srgbClr val="FAFD00"/>
                    </a:solidFill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797" name="Line 57"/>
                <p:cNvSpPr>
                  <a:spLocks noChangeShapeType="1"/>
                </p:cNvSpPr>
                <p:nvPr/>
              </p:nvSpPr>
              <p:spPr bwMode="auto">
                <a:xfrm>
                  <a:off x="3694" y="108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1500" b="1" kern="1200">
                    <a:solidFill>
                      <a:srgbClr val="FAFD00"/>
                    </a:solidFill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798" name="Line 58"/>
                <p:cNvSpPr>
                  <a:spLocks noChangeShapeType="1"/>
                </p:cNvSpPr>
                <p:nvPr/>
              </p:nvSpPr>
              <p:spPr bwMode="auto">
                <a:xfrm>
                  <a:off x="1348" y="296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1500" b="1" kern="1200">
                    <a:solidFill>
                      <a:srgbClr val="FAFD00"/>
                    </a:solidFill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32799" name="AutoShape 59"/>
                <p:cNvCxnSpPr>
                  <a:cxnSpLocks noChangeShapeType="1"/>
                  <a:stCxn id="32779" idx="2"/>
                  <a:endCxn id="32780" idx="0"/>
                </p:cNvCxnSpPr>
                <p:nvPr/>
              </p:nvCxnSpPr>
              <p:spPr bwMode="auto">
                <a:xfrm rot="5400000" flipH="1" flipV="1">
                  <a:off x="1977" y="2332"/>
                  <a:ext cx="252" cy="1027"/>
                </a:xfrm>
                <a:prstGeom prst="curvedConnector5">
                  <a:avLst>
                    <a:gd name="adj1" fmla="val -56745"/>
                    <a:gd name="adj2" fmla="val 50051"/>
                    <a:gd name="adj3" fmla="val 157144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32800" name="AutoShape 64"/>
                <p:cNvCxnSpPr>
                  <a:cxnSpLocks noChangeShapeType="1"/>
                  <a:stCxn id="32781" idx="2"/>
                  <a:endCxn id="32782" idx="0"/>
                </p:cNvCxnSpPr>
                <p:nvPr/>
              </p:nvCxnSpPr>
              <p:spPr bwMode="auto">
                <a:xfrm rot="16200000" flipV="1">
                  <a:off x="2409" y="922"/>
                  <a:ext cx="60" cy="1714"/>
                </a:xfrm>
                <a:prstGeom prst="curvedConnector5">
                  <a:avLst>
                    <a:gd name="adj1" fmla="val -106667"/>
                    <a:gd name="adj2" fmla="val 46556"/>
                    <a:gd name="adj3" fmla="val 706667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32801" name="Line 68"/>
                <p:cNvSpPr>
                  <a:spLocks noChangeShapeType="1"/>
                </p:cNvSpPr>
                <p:nvPr/>
              </p:nvSpPr>
              <p:spPr bwMode="auto">
                <a:xfrm>
                  <a:off x="3989" y="1813"/>
                  <a:ext cx="413" cy="6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1500" b="1" kern="1200">
                    <a:solidFill>
                      <a:srgbClr val="FAFD00"/>
                    </a:solidFill>
                    <a:latin typeface="Gill Sans MT" pitchFamily="34" charset="0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2778" name="AutoShape 64"/>
              <p:cNvCxnSpPr>
                <a:cxnSpLocks noChangeShapeType="1"/>
              </p:cNvCxnSpPr>
              <p:nvPr/>
            </p:nvCxnSpPr>
            <p:spPr bwMode="auto">
              <a:xfrm rot="5400000">
                <a:off x="4453732" y="3001169"/>
                <a:ext cx="1430337" cy="1209675"/>
              </a:xfrm>
              <a:prstGeom prst="curvedConnector3">
                <a:avLst>
                  <a:gd name="adj1" fmla="val 81343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cxnSp>
          <p:nvCxnSpPr>
            <p:cNvPr id="32776" name="AutoShape 64"/>
            <p:cNvCxnSpPr>
              <a:cxnSpLocks noChangeShapeType="1"/>
              <a:endCxn id="32814" idx="0"/>
            </p:cNvCxnSpPr>
            <p:nvPr/>
          </p:nvCxnSpPr>
          <p:spPr bwMode="auto">
            <a:xfrm rot="5400000">
              <a:off x="4034235" y="2099071"/>
              <a:ext cx="1454150" cy="735808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ACE6B95-825D-B54A-A727-7409FB23757D}"/>
              </a:ext>
            </a:extLst>
          </p:cNvPr>
          <p:cNvSpPr/>
          <p:nvPr/>
        </p:nvSpPr>
        <p:spPr>
          <a:xfrm>
            <a:off x="4016298" y="2437413"/>
            <a:ext cx="1363265" cy="256460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4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3CB506-6A6A-2047-9E7C-4B15FBF735C6}"/>
              </a:ext>
            </a:extLst>
          </p:cNvPr>
          <p:cNvSpPr/>
          <p:nvPr/>
        </p:nvSpPr>
        <p:spPr>
          <a:xfrm>
            <a:off x="5077548" y="777690"/>
            <a:ext cx="1479659" cy="762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4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502B70-4605-EE4C-B105-20B338BF1483}"/>
              </a:ext>
            </a:extLst>
          </p:cNvPr>
          <p:cNvSpPr/>
          <p:nvPr/>
        </p:nvSpPr>
        <p:spPr bwMode="auto">
          <a:xfrm>
            <a:off x="4947875" y="1474143"/>
            <a:ext cx="1848258" cy="981881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>
              <a:solidFill>
                <a:srgbClr val="FAFD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AA1DF-FE32-104B-ADA6-08CB2F554C61}"/>
              </a:ext>
            </a:extLst>
          </p:cNvPr>
          <p:cNvSpPr txBox="1"/>
          <p:nvPr/>
        </p:nvSpPr>
        <p:spPr>
          <a:xfrm>
            <a:off x="1532474" y="1220007"/>
            <a:ext cx="2592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kern="1200" dirty="0">
                <a:solidFill>
                  <a:srgbClr val="FAFD00"/>
                </a:solidFill>
                <a:latin typeface="Times New Roman" pitchFamily="18" charset="0"/>
                <a:ea typeface="+mn-ea"/>
                <a:cs typeface="+mn-cs"/>
              </a:rPr>
              <a:t>Read the book for the others!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3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fld id="{2FAEF4D9-64A0-481B-8507-475880F8B6EE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t>29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loops in graphs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graph contains a loop, it has an </a:t>
            </a:r>
            <a:r>
              <a:rPr lang="en-US" dirty="0">
                <a:solidFill>
                  <a:schemeClr val="tx2"/>
                </a:solidFill>
              </a:rPr>
              <a:t>infinite</a:t>
            </a:r>
            <a:r>
              <a:rPr lang="en-US" dirty="0"/>
              <a:t> number of paths</a:t>
            </a:r>
          </a:p>
          <a:p>
            <a:pPr lvl="1"/>
            <a:endParaRPr lang="en-US" sz="1350" dirty="0"/>
          </a:p>
          <a:p>
            <a:r>
              <a:rPr lang="en-US" dirty="0"/>
              <a:t>Thus, CPC is </a:t>
            </a:r>
            <a:r>
              <a:rPr lang="en-US" dirty="0">
                <a:solidFill>
                  <a:schemeClr val="tx2"/>
                </a:solidFill>
              </a:rPr>
              <a:t>not feasible</a:t>
            </a:r>
          </a:p>
          <a:p>
            <a:pPr marL="342900" lvl="1" indent="0">
              <a:buNone/>
            </a:pPr>
            <a:endParaRPr lang="en-US" sz="1350" dirty="0"/>
          </a:p>
          <a:p>
            <a:r>
              <a:rPr lang="en-US" dirty="0"/>
              <a:t>Attempts to “deal with” </a:t>
            </a:r>
            <a:r>
              <a:rPr lang="en-US" dirty="0">
                <a:solidFill>
                  <a:schemeClr val="tx2"/>
                </a:solidFill>
              </a:rPr>
              <a:t>loops</a:t>
            </a:r>
            <a:r>
              <a:rPr lang="en-US" dirty="0"/>
              <a:t>: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1970s</a:t>
            </a:r>
            <a:r>
              <a:rPr lang="en-US" sz="1500" dirty="0"/>
              <a:t> : Execute cycles once  ([4, 5, 4] in previous example, informal)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1980s</a:t>
            </a:r>
            <a:r>
              <a:rPr lang="en-US" sz="1500" dirty="0"/>
              <a:t> : Execute each loop, exactly once (formalized)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1990s</a:t>
            </a:r>
            <a:r>
              <a:rPr lang="en-US" sz="1500" dirty="0"/>
              <a:t> : Execute loops 0 times, once, more than once (informal description)</a:t>
            </a:r>
          </a:p>
          <a:p>
            <a:pPr lvl="1"/>
            <a:r>
              <a:rPr lang="en-US" sz="1500" dirty="0">
                <a:solidFill>
                  <a:schemeClr val="tx2"/>
                </a:solidFill>
              </a:rPr>
              <a:t>2000s</a:t>
            </a:r>
            <a:r>
              <a:rPr lang="en-US" sz="1500" dirty="0"/>
              <a:t> : Prime paths</a:t>
            </a:r>
          </a:p>
        </p:txBody>
      </p:sp>
    </p:spTree>
    <p:extLst>
      <p:ext uri="{BB962C8B-B14F-4D97-AF65-F5344CB8AC3E}">
        <p14:creationId xmlns:p14="http://schemas.microsoft.com/office/powerpoint/2010/main" val="30566481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7373-B11F-7634-9473-0C491286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Assignment 2 and 3 grading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32BF4-4E01-5D0D-6C18-2053680B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SWE 637 Software Testing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48AC-5BEC-61BA-BFB5-8E86E10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6DB2A-2638-3347-EDD7-A947402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E50B2E-874A-497B-BA44-EF86C9322F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623EF5-B6B7-9E92-EFB1-714DC99CE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549714"/>
            <a:ext cx="8991600" cy="4343400"/>
          </a:xfrm>
        </p:spPr>
        <p:txBody>
          <a:bodyPr/>
          <a:lstStyle/>
          <a:p>
            <a:r>
              <a:rPr lang="en-US" sz="2000" dirty="0"/>
              <a:t>Grades will be posted after lecture today</a:t>
            </a:r>
          </a:p>
          <a:p>
            <a:r>
              <a:rPr lang="en-US" sz="2000" dirty="0"/>
              <a:t>Minor problems (e.g., unnecessarily adding package name, not naming the class Assignment3, submitting zip file), we fixed and took minor points off (-0.5) </a:t>
            </a:r>
          </a:p>
          <a:p>
            <a:r>
              <a:rPr lang="en-US" sz="2000" dirty="0"/>
              <a:t>Major problems (e.g., missing nodes or edges in call graph), we took more points off (e.g., -1.0)</a:t>
            </a:r>
          </a:p>
          <a:p>
            <a:r>
              <a:rPr lang="en-US" sz="2000" dirty="0"/>
              <a:t>We avoided taking points off for the same problem in both assignments</a:t>
            </a:r>
          </a:p>
          <a:p>
            <a:r>
              <a:rPr lang="en-US" sz="2000" dirty="0"/>
              <a:t>If you got a message to “Contact entire teaching staff for more info”, you likely forgot to submit some important part of code</a:t>
            </a:r>
          </a:p>
          <a:p>
            <a:pPr lvl="1"/>
            <a:r>
              <a:rPr lang="en-US" sz="1600" dirty="0"/>
              <a:t>You will lose most points, but follow up and we will try to help </a:t>
            </a:r>
          </a:p>
          <a:p>
            <a:r>
              <a:rPr lang="en-US" sz="2000" u="sng" dirty="0"/>
              <a:t>Most people got 17 or 18 out of 20 points total</a:t>
            </a:r>
            <a:endParaRPr lang="en-US" sz="2000" dirty="0"/>
          </a:p>
          <a:p>
            <a:r>
              <a:rPr lang="en-US" sz="2000" b="1" u="sng" dirty="0"/>
              <a:t>Review all of the feedback before submitting Assignment 4</a:t>
            </a:r>
          </a:p>
          <a:p>
            <a:r>
              <a:rPr lang="en-US" sz="1900" dirty="0"/>
              <a:t>Please </a:t>
            </a:r>
            <a:r>
              <a:rPr lang="en-US" sz="1900" b="1" u="sng" dirty="0"/>
              <a:t>send email</a:t>
            </a:r>
            <a:r>
              <a:rPr lang="en-US" sz="1900" b="1" dirty="0"/>
              <a:t> </a:t>
            </a:r>
            <a:r>
              <a:rPr lang="en-US" sz="1900" dirty="0"/>
              <a:t>for any assignment/quiz grading inquiries! We are unlikely to be able to help you through an in-person conversation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7598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paths and prime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704850"/>
            <a:ext cx="6754416" cy="415409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Simple Path</a:t>
            </a:r>
            <a:r>
              <a:rPr lang="en-US" dirty="0"/>
              <a:t> :</a:t>
            </a:r>
            <a:r>
              <a:rPr lang="en-US" i="1" dirty="0"/>
              <a:t> A path from node </a:t>
            </a:r>
            <a:r>
              <a:rPr lang="en-US" i="1" dirty="0" err="1"/>
              <a:t>ni</a:t>
            </a:r>
            <a:r>
              <a:rPr lang="en-US" i="1" dirty="0"/>
              <a:t> to </a:t>
            </a:r>
            <a:r>
              <a:rPr lang="en-US" i="1" dirty="0" err="1"/>
              <a:t>nj</a:t>
            </a:r>
            <a:r>
              <a:rPr lang="en-US" i="1" dirty="0"/>
              <a:t> is simple if no node appears more than once, except possibly the first and last nodes are the same</a:t>
            </a:r>
            <a:endParaRPr lang="en-US" dirty="0"/>
          </a:p>
          <a:p>
            <a:pPr lvl="1"/>
            <a:r>
              <a:rPr lang="en-US" dirty="0"/>
              <a:t>No internal loops</a:t>
            </a:r>
          </a:p>
          <a:p>
            <a:pPr lvl="1"/>
            <a:r>
              <a:rPr lang="en-US" dirty="0"/>
              <a:t>A loop is a simple path</a:t>
            </a:r>
          </a:p>
          <a:p>
            <a:r>
              <a:rPr lang="en-US" dirty="0">
                <a:solidFill>
                  <a:schemeClr val="tx2"/>
                </a:solidFill>
              </a:rPr>
              <a:t>Prime Path</a:t>
            </a:r>
            <a:r>
              <a:rPr lang="en-US" dirty="0"/>
              <a:t> : </a:t>
            </a:r>
            <a:r>
              <a:rPr lang="en-US" i="1" dirty="0"/>
              <a:t>A simple path that does not appear as a proper </a:t>
            </a:r>
            <a:r>
              <a:rPr lang="en-US" i="1" dirty="0" err="1"/>
              <a:t>subpath</a:t>
            </a:r>
            <a:r>
              <a:rPr lang="en-US" i="1" dirty="0"/>
              <a:t> of any other simple path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</a:t>
            </a:r>
            <a:r>
              <a:rPr lang="en-US" kern="1200" dirty="0" err="1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Ch</a:t>
            </a:r>
            <a:r>
              <a:rPr lang="en-US" kern="1200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 07)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7A1E34D2-BFAA-43E6-B117-0A7C9FC99B38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30</a:t>
            </a:fld>
            <a:endParaRPr lang="en-US" kern="1200" dirty="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1489473" y="3630217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2799160" y="3630217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2143126" y="3270648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 flipV="1">
            <a:off x="1890714" y="3545683"/>
            <a:ext cx="278606" cy="1940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1866901" y="3921920"/>
            <a:ext cx="283369" cy="1916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2350295" y="3039667"/>
            <a:ext cx="0" cy="221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2141935" y="3988595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15" name="Line 32"/>
          <p:cNvSpPr>
            <a:spLocks noChangeShapeType="1"/>
          </p:cNvSpPr>
          <p:nvPr/>
        </p:nvSpPr>
        <p:spPr bwMode="auto">
          <a:xfrm flipH="1" flipV="1">
            <a:off x="2531270" y="3550446"/>
            <a:ext cx="288131" cy="1893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Line 33"/>
          <p:cNvSpPr>
            <a:spLocks noChangeShapeType="1"/>
          </p:cNvSpPr>
          <p:nvPr/>
        </p:nvSpPr>
        <p:spPr bwMode="auto">
          <a:xfrm flipH="1">
            <a:off x="2550320" y="3917158"/>
            <a:ext cx="292894" cy="1869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" name="AutoShape 34"/>
          <p:cNvCxnSpPr>
            <a:cxnSpLocks noChangeShapeType="1"/>
            <a:stCxn id="18" idx="3"/>
            <a:endCxn id="24" idx="0"/>
          </p:cNvCxnSpPr>
          <p:nvPr/>
        </p:nvCxnSpPr>
        <p:spPr bwMode="auto">
          <a:xfrm rot="5400000" flipH="1">
            <a:off x="1620801" y="3707248"/>
            <a:ext cx="659192" cy="505130"/>
          </a:xfrm>
          <a:prstGeom prst="curvedConnector5">
            <a:avLst>
              <a:gd name="adj1" fmla="val -26009"/>
              <a:gd name="adj2" fmla="val 177887"/>
              <a:gd name="adj3" fmla="val 140137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303985" y="3042578"/>
            <a:ext cx="4663678" cy="1477328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u="sng" kern="12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Simple Paths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: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3410256" y="3017173"/>
            <a:ext cx="4517402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                        </a:t>
            </a:r>
            <a:r>
              <a:rPr lang="en-US" sz="15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[1,2,4,5], [1,3,4,2], [1,3,4,5], [1,2,4], [1,3,4], [2,4,2], [2,4,5], [3,4,2], [3,4,5], [4,2,4], [1,2], [1,3], [2,4], [3,4], [4,2], [4,5], [1], [2], [3], [4], [5]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35945" y="3461348"/>
            <a:ext cx="1409306" cy="78483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i="1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Write down the simple paths for this graph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133601" y="4578167"/>
            <a:ext cx="416719" cy="352425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2350295" y="4341020"/>
            <a:ext cx="0" cy="248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66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8" grpId="0"/>
      <p:bldP spid="27" grpId="0" animBg="1"/>
      <p:bldP spid="2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paths and prime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704850"/>
            <a:ext cx="6754416" cy="415409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Simple Path</a:t>
            </a:r>
            <a:r>
              <a:rPr lang="en-US" dirty="0"/>
              <a:t> :</a:t>
            </a:r>
            <a:r>
              <a:rPr lang="en-US" i="1" dirty="0"/>
              <a:t> A path from node </a:t>
            </a:r>
            <a:r>
              <a:rPr lang="en-US" i="1" dirty="0" err="1"/>
              <a:t>ni</a:t>
            </a:r>
            <a:r>
              <a:rPr lang="en-US" i="1" dirty="0"/>
              <a:t> to </a:t>
            </a:r>
            <a:r>
              <a:rPr lang="en-US" i="1" dirty="0" err="1"/>
              <a:t>nj</a:t>
            </a:r>
            <a:r>
              <a:rPr lang="en-US" i="1" dirty="0"/>
              <a:t> is simple if no node appears more than once, except possibly the first and last nodes are the same</a:t>
            </a:r>
            <a:endParaRPr lang="en-US" dirty="0"/>
          </a:p>
          <a:p>
            <a:pPr lvl="1"/>
            <a:r>
              <a:rPr lang="en-US" dirty="0"/>
              <a:t>No internal loops</a:t>
            </a:r>
          </a:p>
          <a:p>
            <a:pPr lvl="1"/>
            <a:r>
              <a:rPr lang="en-US" dirty="0"/>
              <a:t>A loop is a simple path</a:t>
            </a:r>
          </a:p>
          <a:p>
            <a:r>
              <a:rPr lang="en-US" dirty="0">
                <a:solidFill>
                  <a:schemeClr val="tx2"/>
                </a:solidFill>
              </a:rPr>
              <a:t>Prime Path</a:t>
            </a:r>
            <a:r>
              <a:rPr lang="en-US" dirty="0"/>
              <a:t> : </a:t>
            </a:r>
            <a:r>
              <a:rPr lang="en-US" i="1" dirty="0"/>
              <a:t>A simple path that does not appear as a proper </a:t>
            </a:r>
            <a:r>
              <a:rPr lang="en-US" i="1" dirty="0" err="1"/>
              <a:t>subpath</a:t>
            </a:r>
            <a:r>
              <a:rPr lang="en-US" i="1" dirty="0"/>
              <a:t> of any other simple path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</a:t>
            </a:r>
            <a:r>
              <a:rPr lang="en-US" kern="1200" dirty="0" err="1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Ch</a:t>
            </a:r>
            <a:r>
              <a:rPr lang="en-US" kern="1200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 07)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7A1E34D2-BFAA-43E6-B117-0A7C9FC99B38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31</a:t>
            </a:fld>
            <a:endParaRPr lang="en-US" kern="1200" dirty="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1489473" y="3630217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2799160" y="3630217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2143126" y="3270648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 flipV="1">
            <a:off x="1890714" y="3545683"/>
            <a:ext cx="278606" cy="1940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1866901" y="3921920"/>
            <a:ext cx="283369" cy="1916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2350295" y="3039667"/>
            <a:ext cx="0" cy="221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2141935" y="3988595"/>
            <a:ext cx="416719" cy="352425"/>
          </a:xfrm>
          <a:prstGeom prst="ellipse">
            <a:avLst/>
          </a:prstGeom>
          <a:solidFill>
            <a:srgbClr val="0066FF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sp>
        <p:nvSpPr>
          <p:cNvPr id="15" name="Line 32"/>
          <p:cNvSpPr>
            <a:spLocks noChangeShapeType="1"/>
          </p:cNvSpPr>
          <p:nvPr/>
        </p:nvSpPr>
        <p:spPr bwMode="auto">
          <a:xfrm flipH="1" flipV="1">
            <a:off x="2531270" y="3550446"/>
            <a:ext cx="288131" cy="1893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Line 33"/>
          <p:cNvSpPr>
            <a:spLocks noChangeShapeType="1"/>
          </p:cNvSpPr>
          <p:nvPr/>
        </p:nvSpPr>
        <p:spPr bwMode="auto">
          <a:xfrm flipH="1">
            <a:off x="2550320" y="3917158"/>
            <a:ext cx="292894" cy="1869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" name="AutoShape 34"/>
          <p:cNvCxnSpPr>
            <a:cxnSpLocks noChangeShapeType="1"/>
            <a:stCxn id="18" idx="3"/>
            <a:endCxn id="24" idx="0"/>
          </p:cNvCxnSpPr>
          <p:nvPr/>
        </p:nvCxnSpPr>
        <p:spPr bwMode="auto">
          <a:xfrm rot="5400000" flipH="1">
            <a:off x="1620801" y="3707248"/>
            <a:ext cx="659192" cy="505130"/>
          </a:xfrm>
          <a:prstGeom prst="curvedConnector5">
            <a:avLst>
              <a:gd name="adj1" fmla="val -26009"/>
              <a:gd name="adj2" fmla="val 177887"/>
              <a:gd name="adj3" fmla="val 140137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303985" y="3042578"/>
            <a:ext cx="4663678" cy="1477328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u="sng" kern="12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Simple Paths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: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u="sng" kern="12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Prime Paths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: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3410256" y="3017173"/>
            <a:ext cx="4517402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                        </a:t>
            </a:r>
            <a:r>
              <a:rPr lang="en-US" sz="15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[1,2,4,5], [1,3,4,2], [1,3,4,5], [1,2,4], [1,3,4], [2,4,2], [2,4,5], [3,4,2], [3,4,5], [4,2,4], [1,2], [1,3], [2,4], [3,4], [4,2], [4,5], [1], [2], [3], [4], [5]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Times New Roman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                      </a:t>
            </a:r>
            <a:r>
              <a:rPr lang="en-US" sz="15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[</a:t>
            </a:r>
            <a:r>
              <a:rPr lang="en-US" sz="1500" b="1" kern="1200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1,2,4,5], [1,3,4,2], [1,3,4,5], [2,4,2], [4,2,4]</a:t>
            </a:r>
            <a:endParaRPr lang="en-US" sz="1500" b="1" kern="1200" dirty="0">
              <a:solidFill>
                <a:srgbClr val="FFFFFF"/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35945" y="3461348"/>
            <a:ext cx="1409306" cy="78483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i="1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Write down the prime paths for this graph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133601" y="4578167"/>
            <a:ext cx="416719" cy="352425"/>
          </a:xfrm>
          <a:prstGeom prst="ellipse">
            <a:avLst/>
          </a:prstGeom>
          <a:solidFill>
            <a:srgbClr val="0066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2350295" y="4341020"/>
            <a:ext cx="0" cy="248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kern="120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318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paths and prime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704851"/>
            <a:ext cx="6754416" cy="5875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we change the graph?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</a:t>
            </a:r>
            <a:r>
              <a:rPr lang="en-US" kern="1200" dirty="0" err="1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Ch</a:t>
            </a:r>
            <a:r>
              <a:rPr lang="en-US" kern="1200" dirty="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 07)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7A1E34D2-BFAA-43E6-B117-0A7C9FC99B38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32</a:t>
            </a:fld>
            <a:endParaRPr lang="en-US" kern="1200" dirty="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757958" y="1245097"/>
            <a:ext cx="1726406" cy="1308497"/>
            <a:chOff x="772" y="2720"/>
            <a:chExt cx="1450" cy="1099"/>
          </a:xfrm>
        </p:grpSpPr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772" y="321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500" kern="1200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</a:p>
          </p:txBody>
        </p:sp>
        <p:sp>
          <p:nvSpPr>
            <p:cNvPr id="22" name="Oval 13"/>
            <p:cNvSpPr>
              <a:spLocks noChangeArrowheads="1"/>
            </p:cNvSpPr>
            <p:nvPr/>
          </p:nvSpPr>
          <p:spPr bwMode="auto">
            <a:xfrm>
              <a:off x="1872" y="321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500" kern="1200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1321" y="291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500" kern="1200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 flipV="1">
              <a:off x="1109" y="3145"/>
              <a:ext cx="234" cy="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500" kern="120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1089" y="3461"/>
              <a:ext cx="238" cy="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500" kern="120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1495" y="2720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500" kern="120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Oval 26"/>
            <p:cNvSpPr>
              <a:spLocks noChangeArrowheads="1"/>
            </p:cNvSpPr>
            <p:nvPr/>
          </p:nvSpPr>
          <p:spPr bwMode="auto">
            <a:xfrm>
              <a:off x="1320" y="3517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sz="1500" kern="1200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 flipH="1" flipV="1">
              <a:off x="1647" y="3149"/>
              <a:ext cx="242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500" kern="120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 flipH="1">
              <a:off x="1663" y="3457"/>
              <a:ext cx="246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500" kern="120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7" name="AutoShape 34"/>
            <p:cNvCxnSpPr>
              <a:cxnSpLocks noChangeShapeType="1"/>
              <a:stCxn id="18" idx="4"/>
              <a:endCxn id="20" idx="1"/>
            </p:cNvCxnSpPr>
            <p:nvPr/>
          </p:nvCxnSpPr>
          <p:spPr bwMode="auto">
            <a:xfrm rot="16200000" flipV="1">
              <a:off x="1000" y="3323"/>
              <a:ext cx="868" cy="123"/>
            </a:xfrm>
            <a:prstGeom prst="curvedConnector5">
              <a:avLst>
                <a:gd name="adj1" fmla="val -15898"/>
                <a:gd name="adj2" fmla="val 754468"/>
                <a:gd name="adj3" fmla="val 123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2982249" y="2788576"/>
            <a:ext cx="4663678" cy="170816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u="sng" kern="12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Simple Paths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: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b="1" u="sng" kern="12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Prime Paths</a:t>
            </a:r>
            <a:r>
              <a:rPr lang="en-US" sz="1500" b="1" kern="1200" dirty="0">
                <a:solidFill>
                  <a:srgbClr val="FFFFFF"/>
                </a:solidFill>
                <a:latin typeface="Gill Sans MT" pitchFamily="34" charset="0"/>
                <a:ea typeface="+mn-ea"/>
                <a:cs typeface="+mn-cs"/>
              </a:rPr>
              <a:t> :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3096549" y="2763170"/>
            <a:ext cx="4663678" cy="17081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                        </a:t>
            </a:r>
            <a:r>
              <a:rPr lang="en-US" sz="15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[1,2,4,1], [1,3,4,1], [2,4,1,2], [2,4,1,3], [3,4,1,2], [3,4,1,3], [4,1,2,4], [4,1,3,4], [1,2,4], [1,3,4], [2,4,1], [3,4,1], [4,1,2], [4,1,3], [1,2], [1,3], [2,4], [3,4], [4,1], [1], [2], [3], [4]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500" b="1" kern="1200" dirty="0">
              <a:solidFill>
                <a:srgbClr val="FFFFFF"/>
              </a:solidFill>
              <a:latin typeface="Times New Roman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kern="1200" dirty="0">
                <a:solidFill>
                  <a:srgbClr val="FFFF00"/>
                </a:solidFill>
                <a:latin typeface="Gill Sans MT" pitchFamily="34" charset="0"/>
                <a:ea typeface="+mn-ea"/>
                <a:cs typeface="+mn-cs"/>
              </a:rPr>
              <a:t>                      </a:t>
            </a:r>
            <a:r>
              <a:rPr lang="en-US" sz="1500" b="1" kern="1200" dirty="0">
                <a:solidFill>
                  <a:srgbClr val="FFFFFF"/>
                </a:solidFill>
                <a:latin typeface="Times New Roman"/>
                <a:ea typeface="+mn-ea"/>
                <a:cs typeface="+mn-cs"/>
              </a:rPr>
              <a:t>[2,4,1,2], [2,4,1,3], [1,3,4,1], [1,2,4,1], [3,4,1,2], [4,1,3,4], [4,1,2,4], [3,4,1,3]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14209" y="3207346"/>
            <a:ext cx="1409306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500" i="1" kern="1200" dirty="0">
                <a:solidFill>
                  <a:srgbClr val="FFFFFF"/>
                </a:solidFill>
                <a:latin typeface="Gill Sans MT" panose="020B0502020104020203" pitchFamily="34" charset="0"/>
                <a:ea typeface="+mn-ea"/>
                <a:cs typeface="+mn-cs"/>
              </a:rPr>
              <a:t>Write down the simple and prime paths for this graph</a:t>
            </a:r>
          </a:p>
        </p:txBody>
      </p:sp>
    </p:spTree>
    <p:extLst>
      <p:ext uri="{BB962C8B-B14F-4D97-AF65-F5344CB8AC3E}">
        <p14:creationId xmlns:p14="http://schemas.microsoft.com/office/powerpoint/2010/main" val="166903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8" grpId="0"/>
      <p:bldP spid="27" grpId="0" animBg="1"/>
      <p:bldP spid="2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7.1-7.2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Graphs are a very </a:t>
            </a:r>
            <a:r>
              <a:rPr lang="en-US" dirty="0">
                <a:solidFill>
                  <a:schemeClr val="tx2"/>
                </a:solidFill>
              </a:rPr>
              <a:t>powerful abstraction</a:t>
            </a:r>
            <a:r>
              <a:rPr lang="en-US" dirty="0"/>
              <a:t> for designing tests</a:t>
            </a:r>
          </a:p>
          <a:p>
            <a:pPr>
              <a:lnSpc>
                <a:spcPct val="114000"/>
              </a:lnSpc>
            </a:pPr>
            <a:r>
              <a:rPr lang="en-US" dirty="0"/>
              <a:t>The various criteria allow lots of </a:t>
            </a:r>
            <a:r>
              <a:rPr lang="en-US" dirty="0">
                <a:solidFill>
                  <a:schemeClr val="tx2"/>
                </a:solidFill>
              </a:rPr>
              <a:t>cost / benefit</a:t>
            </a:r>
            <a:r>
              <a:rPr lang="en-US" dirty="0"/>
              <a:t> tradeoffs</a:t>
            </a:r>
          </a:p>
          <a:p>
            <a:pPr>
              <a:lnSpc>
                <a:spcPct val="114000"/>
              </a:lnSpc>
            </a:pPr>
            <a:r>
              <a:rPr lang="en-US" dirty="0"/>
              <a:t>These two sections are entirely at the “</a:t>
            </a:r>
            <a:r>
              <a:rPr lang="en-US" dirty="0">
                <a:solidFill>
                  <a:schemeClr val="tx2"/>
                </a:solidFill>
              </a:rPr>
              <a:t>design abstraction level</a:t>
            </a:r>
            <a:r>
              <a:rPr lang="en-US" dirty="0"/>
              <a:t>” from chapter 2</a:t>
            </a:r>
          </a:p>
          <a:p>
            <a:pPr>
              <a:lnSpc>
                <a:spcPct val="114000"/>
              </a:lnSpc>
            </a:pPr>
            <a:r>
              <a:rPr lang="en-US" dirty="0"/>
              <a:t>Graphs appear in </a:t>
            </a:r>
            <a:r>
              <a:rPr lang="en-US" dirty="0">
                <a:solidFill>
                  <a:schemeClr val="tx2"/>
                </a:solidFill>
              </a:rPr>
              <a:t>many situations</a:t>
            </a:r>
            <a:r>
              <a:rPr lang="en-US" dirty="0"/>
              <a:t> in software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As discussed in the rest of chapter 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7A1E34D2-BFAA-43E6-B117-0A7C9FC99B38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33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69907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F116-04E0-0E48-8DA8-86C77C1E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A507-E1FF-2249-99DD-5E06E173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ea typeface="+mn-ea"/>
              </a:rPr>
              <a:t>Introduction to Software Testing, Edition 2  (Ch 6)</a:t>
            </a:r>
            <a:endParaRPr lang="en-US" kern="120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B96CC-697A-5D49-9B7E-9A25D66F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ea typeface="+mn-ea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774D2-DF5B-3247-BF46-4437ABEC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FE742154-05E0-4FD4-B04E-B92FD3670A3A}" type="slidenum">
              <a:rPr lang="en-US" kern="1200">
                <a:solidFill>
                  <a:srgbClr val="FFFFFF"/>
                </a:solidFill>
                <a:ea typeface="+mn-ea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34</a:t>
            </a:fld>
            <a:endParaRPr lang="en-US" kern="1200">
              <a:solidFill>
                <a:srgbClr val="FFFFFF"/>
              </a:solidFill>
              <a:ea typeface="+mn-e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1DA911-20E6-FC81-8743-04DBDD26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6069"/>
            <a:ext cx="9144000" cy="4237193"/>
          </a:xfrm>
        </p:spPr>
        <p:txBody>
          <a:bodyPr>
            <a:normAutofit fontScale="92500" lnSpcReduction="10000"/>
          </a:bodyPr>
          <a:lstStyle/>
          <a:p>
            <a:r>
              <a:rPr lang="en-US" sz="2400">
                <a:solidFill>
                  <a:schemeClr val="bg2"/>
                </a:solidFill>
              </a:rPr>
              <a:t>Quiz 6 (please be sure to put your name exactly as it appears on Blackboard -- first name(s) then last name(s), you will lose points otherwise) </a:t>
            </a:r>
          </a:p>
          <a:p>
            <a:r>
              <a:rPr lang="en-US" sz="2400">
                <a:solidFill>
                  <a:schemeClr val="bg2"/>
                </a:solidFill>
              </a:rPr>
              <a:t>Quiz </a:t>
            </a:r>
            <a:r>
              <a:rPr lang="en-US" sz="2400" dirty="0">
                <a:solidFill>
                  <a:schemeClr val="bg2"/>
                </a:solidFill>
              </a:rPr>
              <a:t>5 review</a:t>
            </a:r>
          </a:p>
          <a:p>
            <a:r>
              <a:rPr lang="en-US" sz="2400" dirty="0">
                <a:solidFill>
                  <a:schemeClr val="bg2"/>
                </a:solidFill>
              </a:rPr>
              <a:t>Assignment 2 and 3 grading</a:t>
            </a:r>
          </a:p>
          <a:p>
            <a:r>
              <a:rPr lang="en-US" sz="2400" dirty="0">
                <a:solidFill>
                  <a:schemeClr val="bg2"/>
                </a:solidFill>
              </a:rPr>
              <a:t>Results from mid-course feedback</a:t>
            </a:r>
          </a:p>
          <a:p>
            <a:r>
              <a:rPr lang="en-US" sz="2400" dirty="0">
                <a:solidFill>
                  <a:schemeClr val="bg2"/>
                </a:solidFill>
              </a:rPr>
              <a:t>Questions for Assignment 4</a:t>
            </a:r>
          </a:p>
          <a:p>
            <a:pPr lvl="1"/>
            <a:r>
              <a:rPr lang="en-US" sz="20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https://cs.gmu.edu/~winglam/classes/637/assigns/assign04.html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Lecture on Chapter 7.1 and 7.2 Overview Graphs</a:t>
            </a:r>
          </a:p>
          <a:p>
            <a:r>
              <a:rPr lang="en-US" sz="2400" dirty="0">
                <a:solidFill>
                  <a:schemeClr val="bg2"/>
                </a:solidFill>
              </a:rPr>
              <a:t>15min break</a:t>
            </a:r>
          </a:p>
          <a:p>
            <a:r>
              <a:rPr lang="en-US" sz="2400" dirty="0">
                <a:solidFill>
                  <a:schemeClr val="bg2"/>
                </a:solidFill>
              </a:rPr>
              <a:t>Lecture on Chapter 7.1 and 7.2 Graph Coverage Criteria</a:t>
            </a:r>
          </a:p>
          <a:p>
            <a:r>
              <a:rPr lang="en-US" sz="2400" dirty="0"/>
              <a:t>Passing back Quiz 5</a:t>
            </a:r>
          </a:p>
        </p:txBody>
      </p:sp>
    </p:spTree>
    <p:extLst>
      <p:ext uri="{BB962C8B-B14F-4D97-AF65-F5344CB8AC3E}">
        <p14:creationId xmlns:p14="http://schemas.microsoft.com/office/powerpoint/2010/main" val="10715042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F116-04E0-0E48-8DA8-86C77C1E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A507-E1FF-2249-99DD-5E06E173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ea typeface="+mn-ea"/>
              </a:rPr>
              <a:t>Introduction to Software Testing, Edition 2  (Ch 6)</a:t>
            </a:r>
            <a:endParaRPr lang="en-US" kern="120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B96CC-697A-5D49-9B7E-9A25D66F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ea typeface="+mn-ea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774D2-DF5B-3247-BF46-4437ABEC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FE742154-05E0-4FD4-B04E-B92FD3670A3A}" type="slidenum">
              <a:rPr lang="en-US" kern="1200">
                <a:solidFill>
                  <a:srgbClr val="FFFFFF"/>
                </a:solidFill>
                <a:ea typeface="+mn-ea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4</a:t>
            </a:fld>
            <a:endParaRPr lang="en-US" kern="1200">
              <a:solidFill>
                <a:srgbClr val="FFFFFF"/>
              </a:solidFill>
              <a:ea typeface="+mn-e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1DA911-20E6-FC81-8743-04DBDD26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6069"/>
            <a:ext cx="9144000" cy="423719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Quiz 6 (please be sure to put your name exactly as it appears on Blackboard -- first name(s) then last name(s), you will lose points otherwise) </a:t>
            </a:r>
          </a:p>
          <a:p>
            <a:r>
              <a:rPr lang="en-US" sz="2400" dirty="0">
                <a:solidFill>
                  <a:schemeClr val="bg2"/>
                </a:solidFill>
              </a:rPr>
              <a:t>Quiz 5 review</a:t>
            </a:r>
          </a:p>
          <a:p>
            <a:r>
              <a:rPr lang="en-US" sz="2400" dirty="0">
                <a:solidFill>
                  <a:schemeClr val="bg2"/>
                </a:solidFill>
              </a:rPr>
              <a:t>Assignment 2 and 3 grading</a:t>
            </a:r>
          </a:p>
          <a:p>
            <a:r>
              <a:rPr lang="en-US" sz="2400" dirty="0"/>
              <a:t>Results from mid-course feedback</a:t>
            </a:r>
          </a:p>
          <a:p>
            <a:r>
              <a:rPr lang="en-US" sz="2400" dirty="0">
                <a:solidFill>
                  <a:schemeClr val="tx1"/>
                </a:solidFill>
              </a:rPr>
              <a:t>Questions for Assignment 4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https://cs.gmu.edu/~winglam/classes/637/assigns/assign04.html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Lecture on Chapter 7.1 and 7.2 Overview Graphs</a:t>
            </a:r>
          </a:p>
          <a:p>
            <a:r>
              <a:rPr lang="en-US" sz="2400" dirty="0"/>
              <a:t>15min break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Lecture on Chapter 7.1 and 7.2 Graph Coverage Criteria</a:t>
            </a:r>
          </a:p>
          <a:p>
            <a:r>
              <a:rPr lang="en-US" sz="2400" dirty="0"/>
              <a:t>Passing back Quiz 5</a:t>
            </a:r>
          </a:p>
        </p:txBody>
      </p:sp>
    </p:spTree>
    <p:extLst>
      <p:ext uri="{BB962C8B-B14F-4D97-AF65-F5344CB8AC3E}">
        <p14:creationId xmlns:p14="http://schemas.microsoft.com/office/powerpoint/2010/main" val="301593595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4BF3-CE03-E4DF-C70C-60FBF6F9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feedback - 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97F8-D830-6B0C-14E7-302FCBB8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In-class group exercises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Quizzes and assignments help reinforce learning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Interesting and practical topics</a:t>
            </a:r>
          </a:p>
          <a:p>
            <a:pPr marL="685801" lvl="1" indent="-385763">
              <a:buFont typeface="+mj-lt"/>
              <a:buAutoNum type="arabicPeriod"/>
            </a:pPr>
            <a:r>
              <a:rPr lang="en-US" dirty="0"/>
              <a:t>References to what companies do in course material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Quiz retake opportunities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Quiz discussions/reviews in class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Assignment deadline flexibility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Extra credit opportunities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Working on assignments in groups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17F7-E976-553A-8D46-FA313B94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 dirty="0">
                <a:solidFill>
                  <a:srgbClr val="FFFFFF"/>
                </a:solidFill>
                <a:ea typeface="+mn-ea"/>
                <a:cs typeface="+mn-cs"/>
              </a:rPr>
              <a:t>SWE 637 Software Testing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6F200-F32E-51EE-EE43-F465F3B1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9C32-D78D-4DE5-67BE-20FFEFAF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6DE50B2E-874A-497B-BA44-EF86C9322F37}" type="slidenum">
              <a:rPr lang="en-US" kern="1200">
                <a:solidFill>
                  <a:srgbClr val="FFFFFF"/>
                </a:solidFill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5</a:t>
            </a:fld>
            <a:endParaRPr lang="en-US" kern="1200">
              <a:solidFill>
                <a:srgbClr val="FFFFFF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6440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4BF3-CE03-E4DF-C70C-60FBF6F9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feedback -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97F8-D830-6B0C-14E7-302FCBB82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46" y="521068"/>
            <a:ext cx="8786221" cy="4120047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Final project instead of final exam / final exam is optional</a:t>
            </a:r>
          </a:p>
          <a:p>
            <a:pPr marL="685801" lvl="1" indent="-385763">
              <a:buFont typeface="+mj-lt"/>
              <a:buAutoNum type="arabicPeriod"/>
            </a:pPr>
            <a:r>
              <a:rPr lang="en-US" sz="1600" dirty="0">
                <a:solidFill>
                  <a:srgbClr val="00B050"/>
                </a:solidFill>
                <a:sym typeface="Wingdings" pitchFamily="2" charset="2"/>
              </a:rPr>
              <a:t>We do provide an optional take-home final but also have an in-person final – take-home final is </a:t>
            </a:r>
            <a:r>
              <a:rPr lang="en-US" sz="1600" i="1" dirty="0">
                <a:solidFill>
                  <a:srgbClr val="00B050"/>
                </a:solidFill>
                <a:sym typeface="Wingdings" pitchFamily="2" charset="2"/>
              </a:rPr>
              <a:t>optional</a:t>
            </a:r>
            <a:r>
              <a:rPr lang="en-US" sz="1600" dirty="0">
                <a:solidFill>
                  <a:srgbClr val="00B050"/>
                </a:solidFill>
                <a:sym typeface="Wingdings" pitchFamily="2" charset="2"/>
              </a:rPr>
              <a:t> and will effectively serve as a study guide and help reduce the impact of the in-person final on your grade</a:t>
            </a:r>
            <a:endParaRPr lang="en-US" sz="16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More help on assignments and quiz reviews</a:t>
            </a:r>
          </a:p>
          <a:p>
            <a:pPr marL="685800" lvl="1" indent="-385763">
              <a:buFont typeface="+mj-lt"/>
              <a:buAutoNum type="arabicPeriod"/>
            </a:pPr>
            <a:r>
              <a:rPr lang="en-US" sz="1600" dirty="0">
                <a:solidFill>
                  <a:srgbClr val="00B050"/>
                </a:solidFill>
                <a:sym typeface="Wingdings" pitchFamily="2" charset="2"/>
              </a:rPr>
              <a:t>We will </a:t>
            </a:r>
            <a:r>
              <a:rPr lang="en-US" sz="1600" b="1" u="sng" dirty="0">
                <a:solidFill>
                  <a:srgbClr val="00B050"/>
                </a:solidFill>
                <a:sym typeface="Wingdings" pitchFamily="2" charset="2"/>
              </a:rPr>
              <a:t>extend both </a:t>
            </a:r>
            <a:r>
              <a:rPr lang="en-US" sz="1600" b="1" u="sng" dirty="0" err="1">
                <a:solidFill>
                  <a:srgbClr val="00B050"/>
                </a:solidFill>
                <a:sym typeface="Wingdings" pitchFamily="2" charset="2"/>
              </a:rPr>
              <a:t>Bala</a:t>
            </a:r>
            <a:r>
              <a:rPr lang="en-US" sz="1600" b="1" u="sng" dirty="0">
                <a:solidFill>
                  <a:srgbClr val="00B050"/>
                </a:solidFill>
                <a:sym typeface="Wingdings" pitchFamily="2" charset="2"/>
              </a:rPr>
              <a:t> and my office hours by 30 min.</a:t>
            </a:r>
            <a:r>
              <a:rPr lang="en-US" sz="1600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1600" dirty="0">
                <a:solidFill>
                  <a:srgbClr val="00B050"/>
                </a:solidFill>
                <a:sym typeface="Wingdings" pitchFamily="2" charset="2"/>
              </a:rPr>
              <a:t>starting week of Oct. 16</a:t>
            </a:r>
            <a:r>
              <a:rPr lang="en-US" sz="1600" baseline="30000" dirty="0">
                <a:solidFill>
                  <a:srgbClr val="00B050"/>
                </a:solidFill>
                <a:sym typeface="Wingdings" pitchFamily="2" charset="2"/>
              </a:rPr>
              <a:t>th</a:t>
            </a:r>
            <a:r>
              <a:rPr lang="en-US" sz="1600" dirty="0">
                <a:solidFill>
                  <a:srgbClr val="00B050"/>
                </a:solidFill>
                <a:sym typeface="Wingdings" pitchFamily="2" charset="2"/>
              </a:rPr>
              <a:t>, questions related to assignments and quiz reviews are </a:t>
            </a:r>
            <a:r>
              <a:rPr lang="en-US" sz="1600" i="1" dirty="0">
                <a:solidFill>
                  <a:srgbClr val="00B050"/>
                </a:solidFill>
                <a:sym typeface="Wingdings" pitchFamily="2" charset="2"/>
              </a:rPr>
              <a:t>encouraged</a:t>
            </a:r>
            <a:r>
              <a:rPr lang="en-US" sz="1600" dirty="0">
                <a:solidFill>
                  <a:srgbClr val="00B050"/>
                </a:solidFill>
                <a:sym typeface="Wingdings" pitchFamily="2" charset="2"/>
              </a:rPr>
              <a:t> during lectures and in office hours!</a:t>
            </a:r>
          </a:p>
          <a:p>
            <a:pPr marL="685800" lvl="1" indent="-385763">
              <a:buFont typeface="+mj-lt"/>
              <a:buAutoNum type="arabicPeriod"/>
            </a:pPr>
            <a:r>
              <a:rPr lang="en-US" sz="1600" dirty="0">
                <a:solidFill>
                  <a:srgbClr val="00B050"/>
                </a:solidFill>
                <a:sym typeface="Wingdings" pitchFamily="2" charset="2"/>
              </a:rPr>
              <a:t>Quiz retakes will still end promptly 60 min. into office hours. The 30 min. extension is for questions on assignments and quizzes ONLY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17F7-E976-553A-8D46-FA313B94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 dirty="0">
                <a:solidFill>
                  <a:srgbClr val="FFFFFF"/>
                </a:solidFill>
                <a:ea typeface="+mn-ea"/>
                <a:cs typeface="+mn-cs"/>
              </a:rPr>
              <a:t>SWE 637 Software Testing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6F200-F32E-51EE-EE43-F465F3B1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9C32-D78D-4DE5-67BE-20FFEFAF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6DE50B2E-874A-497B-BA44-EF86C9322F37}" type="slidenum">
              <a:rPr lang="en-US" kern="1200">
                <a:solidFill>
                  <a:srgbClr val="FFFFFF"/>
                </a:solidFill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6</a:t>
            </a:fld>
            <a:endParaRPr lang="en-US" kern="1200">
              <a:solidFill>
                <a:srgbClr val="FFFFFF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05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4BF3-CE03-E4DF-C70C-60FBF6F9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feedback -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97F8-D830-6B0C-14E7-302FCBB82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46" y="521068"/>
            <a:ext cx="8786221" cy="4120047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Concerns about grades</a:t>
            </a:r>
          </a:p>
          <a:p>
            <a:pPr marL="685801" lvl="1" indent="-385763">
              <a:buFont typeface="+mj-lt"/>
              <a:buAutoNum type="arabicPeriod"/>
            </a:pPr>
            <a:r>
              <a:rPr lang="en-US" sz="1600" dirty="0">
                <a:solidFill>
                  <a:srgbClr val="00B050"/>
                </a:solidFill>
              </a:rPr>
              <a:t>Focus on being challenged and the learning than the grade </a:t>
            </a:r>
            <a:r>
              <a:rPr lang="en-US" sz="1600" dirty="0">
                <a:solidFill>
                  <a:srgbClr val="00B050"/>
                </a:solidFill>
                <a:sym typeface="Wingdings" pitchFamily="2" charset="2"/>
              </a:rPr>
              <a:t></a:t>
            </a:r>
          </a:p>
          <a:p>
            <a:pPr marL="685801" lvl="1" indent="-385763">
              <a:buFont typeface="+mj-lt"/>
              <a:buAutoNum type="arabicPeriod"/>
            </a:pPr>
            <a:r>
              <a:rPr lang="en-US" sz="1600" dirty="0">
                <a:solidFill>
                  <a:srgbClr val="00B050"/>
                </a:solidFill>
              </a:rPr>
              <a:t>From prior semesters, roughly 75% got B or higher – no limit on particular grades, you may all get a particular grade</a:t>
            </a:r>
          </a:p>
          <a:p>
            <a:pPr marL="685801" lvl="1" indent="-385763">
              <a:buFont typeface="+mj-lt"/>
              <a:buAutoNum type="arabicPeriod"/>
            </a:pPr>
            <a:r>
              <a:rPr lang="en-US" sz="1600" dirty="0">
                <a:solidFill>
                  <a:srgbClr val="00B050"/>
                </a:solidFill>
              </a:rPr>
              <a:t>Lowest quiz score for everyone will be </a:t>
            </a:r>
            <a:r>
              <a:rPr lang="en-US" sz="1600" b="1" u="sng" dirty="0">
                <a:solidFill>
                  <a:srgbClr val="00B050"/>
                </a:solidFill>
              </a:rPr>
              <a:t>dropped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Less quizzes / Easier quizzes / Stronger relationship between quiz content and in-class exercises and reading </a:t>
            </a:r>
          </a:p>
          <a:p>
            <a:pPr marL="685801" lvl="1" indent="-385763">
              <a:buFont typeface="+mj-lt"/>
              <a:buAutoNum type="arabicPeriod"/>
            </a:pPr>
            <a:r>
              <a:rPr lang="en-US" sz="1600" dirty="0">
                <a:solidFill>
                  <a:srgbClr val="00B050"/>
                </a:solidFill>
              </a:rPr>
              <a:t>Many of you have indicated quiz retakes as an important positive -- most of you that utilize it end up with 12 / 15</a:t>
            </a:r>
          </a:p>
          <a:p>
            <a:pPr marL="685801" lvl="1" indent="-385763">
              <a:buFont typeface="+mj-lt"/>
              <a:buAutoNum type="arabicPeriod"/>
            </a:pPr>
            <a:r>
              <a:rPr lang="en-US" sz="1600" dirty="0">
                <a:solidFill>
                  <a:srgbClr val="00B050"/>
                </a:solidFill>
              </a:rPr>
              <a:t>We will aim to relate quiz questions to better match in-class exercises and questions at the end of assigned readings. </a:t>
            </a:r>
            <a:r>
              <a:rPr lang="en-US" sz="1600" u="sng" dirty="0">
                <a:solidFill>
                  <a:srgbClr val="00B050"/>
                </a:solidFill>
              </a:rPr>
              <a:t>Do the questions to better prepare yourself for quizzes!</a:t>
            </a:r>
          </a:p>
          <a:p>
            <a:pPr marL="685801" lvl="1" indent="-385763">
              <a:buFont typeface="+mj-lt"/>
              <a:buAutoNum type="arabicPeriod"/>
            </a:pPr>
            <a:r>
              <a:rPr lang="en-US" sz="1600" dirty="0">
                <a:solidFill>
                  <a:srgbClr val="00B050"/>
                </a:solidFill>
              </a:rPr>
              <a:t>We will also </a:t>
            </a:r>
            <a:r>
              <a:rPr lang="en-US" sz="1600" b="1" u="sng" dirty="0">
                <a:solidFill>
                  <a:srgbClr val="00B050"/>
                </a:solidFill>
              </a:rPr>
              <a:t>drop Quiz 10 and push back Quiz 9 </a:t>
            </a:r>
            <a:r>
              <a:rPr lang="en-US" sz="1600" dirty="0">
                <a:solidFill>
                  <a:srgbClr val="00B050"/>
                </a:solidFill>
              </a:rPr>
              <a:t>by on week to give more time in-between quizzes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17F7-E976-553A-8D46-FA313B94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 dirty="0">
                <a:solidFill>
                  <a:srgbClr val="FFFFFF"/>
                </a:solidFill>
                <a:ea typeface="+mn-ea"/>
                <a:cs typeface="+mn-cs"/>
              </a:rPr>
              <a:t>SWE 637 Software Testing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6F200-F32E-51EE-EE43-F465F3B1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9C32-D78D-4DE5-67BE-20FFEFAF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6DE50B2E-874A-497B-BA44-EF86C9322F37}" type="slidenum">
              <a:rPr lang="en-US" kern="1200">
                <a:solidFill>
                  <a:srgbClr val="FFFFFF"/>
                </a:solidFill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7</a:t>
            </a:fld>
            <a:endParaRPr lang="en-US" kern="1200">
              <a:solidFill>
                <a:srgbClr val="FFFFFF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315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F116-04E0-0E48-8DA8-86C77C1E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A507-E1FF-2249-99DD-5E06E173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ea typeface="+mn-ea"/>
              </a:rPr>
              <a:t>Introduction to Software Testing, Edition 2  (Ch 6)</a:t>
            </a:r>
            <a:endParaRPr lang="en-US" kern="1200" dirty="0">
              <a:solidFill>
                <a:srgbClr val="FFFFFF"/>
              </a:solidFill>
              <a:ea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B96CC-697A-5D49-9B7E-9A25D66F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ea typeface="+mn-ea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774D2-DF5B-3247-BF46-4437ABEC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FE742154-05E0-4FD4-B04E-B92FD3670A3A}" type="slidenum">
              <a:rPr lang="en-US" kern="1200">
                <a:solidFill>
                  <a:srgbClr val="FFFFFF"/>
                </a:solidFill>
                <a:ea typeface="+mn-ea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8</a:t>
            </a:fld>
            <a:endParaRPr lang="en-US" kern="1200">
              <a:solidFill>
                <a:srgbClr val="FFFFFF"/>
              </a:solidFill>
              <a:ea typeface="+mn-e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1DA911-20E6-FC81-8743-04DBDD26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6069"/>
            <a:ext cx="9144000" cy="423719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Quiz 6 (please be sure to put your name exactly as it appears on Blackboard -- first name(s) then last name(s), you will lose points otherwise) </a:t>
            </a:r>
          </a:p>
          <a:p>
            <a:r>
              <a:rPr lang="en-US" sz="2400" dirty="0">
                <a:solidFill>
                  <a:schemeClr val="bg2"/>
                </a:solidFill>
              </a:rPr>
              <a:t>Quiz 5 review</a:t>
            </a:r>
          </a:p>
          <a:p>
            <a:r>
              <a:rPr lang="en-US" sz="2400" dirty="0">
                <a:solidFill>
                  <a:schemeClr val="bg2"/>
                </a:solidFill>
              </a:rPr>
              <a:t>Assignment 2 and 3 grading</a:t>
            </a:r>
          </a:p>
          <a:p>
            <a:r>
              <a:rPr lang="en-US" sz="2400" dirty="0">
                <a:solidFill>
                  <a:schemeClr val="bg2"/>
                </a:solidFill>
              </a:rPr>
              <a:t>Results from mid-course feedback</a:t>
            </a:r>
          </a:p>
          <a:p>
            <a:r>
              <a:rPr lang="en-US" sz="2400" dirty="0">
                <a:solidFill>
                  <a:schemeClr val="tx1"/>
                </a:solidFill>
              </a:rPr>
              <a:t>Questions for Assignment 4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https://cs.gmu.edu/~winglam/classes/637/assigns/assign04.html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Lecture on Chapter 7.1 and 7.2 Overview Graphs</a:t>
            </a:r>
          </a:p>
          <a:p>
            <a:r>
              <a:rPr lang="en-US" sz="2400" dirty="0"/>
              <a:t>15min break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Lecture on Chapter 7.1 and 7.2 Graph Coverage Criteria</a:t>
            </a:r>
          </a:p>
          <a:p>
            <a:r>
              <a:rPr lang="en-US" sz="2400" dirty="0"/>
              <a:t>Passing back Quiz 5</a:t>
            </a:r>
          </a:p>
        </p:txBody>
      </p:sp>
    </p:spTree>
    <p:extLst>
      <p:ext uri="{BB962C8B-B14F-4D97-AF65-F5344CB8AC3E}">
        <p14:creationId xmlns:p14="http://schemas.microsoft.com/office/powerpoint/2010/main" val="339177541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graphs  (7.1)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are the most </a:t>
            </a:r>
            <a:r>
              <a:rPr lang="en-US" dirty="0">
                <a:solidFill>
                  <a:schemeClr val="tx2"/>
                </a:solidFill>
              </a:rPr>
              <a:t>commonly</a:t>
            </a:r>
            <a:r>
              <a:rPr lang="en-US" dirty="0"/>
              <a:t> used structure for testing</a:t>
            </a:r>
          </a:p>
          <a:p>
            <a:pPr lvl="1"/>
            <a:endParaRPr lang="en-US" sz="1350" dirty="0"/>
          </a:p>
          <a:p>
            <a:r>
              <a:rPr lang="en-US" dirty="0"/>
              <a:t>Graphs can come from </a:t>
            </a:r>
            <a:r>
              <a:rPr lang="en-US" dirty="0">
                <a:solidFill>
                  <a:schemeClr val="tx2"/>
                </a:solidFill>
              </a:rPr>
              <a:t>many sources</a:t>
            </a:r>
          </a:p>
          <a:p>
            <a:pPr lvl="1"/>
            <a:r>
              <a:rPr lang="en-US" dirty="0"/>
              <a:t>Control flow graphs</a:t>
            </a:r>
          </a:p>
          <a:p>
            <a:pPr lvl="1"/>
            <a:r>
              <a:rPr lang="en-US" dirty="0"/>
              <a:t>Design structure</a:t>
            </a:r>
          </a:p>
          <a:p>
            <a:pPr lvl="1"/>
            <a:r>
              <a:rPr lang="en-US" dirty="0"/>
              <a:t>FSMs and </a:t>
            </a:r>
            <a:r>
              <a:rPr lang="en-US" dirty="0" err="1"/>
              <a:t>statecharts</a:t>
            </a:r>
            <a:endParaRPr lang="en-US" dirty="0"/>
          </a:p>
          <a:p>
            <a:pPr lvl="1"/>
            <a:r>
              <a:rPr lang="en-US" dirty="0"/>
              <a:t>Use cases</a:t>
            </a:r>
          </a:p>
          <a:p>
            <a:pPr lvl="1"/>
            <a:endParaRPr lang="en-US" sz="1350" dirty="0"/>
          </a:p>
          <a:p>
            <a:r>
              <a:rPr lang="en-US" dirty="0"/>
              <a:t>Tests usually are intended to “</a:t>
            </a:r>
            <a:r>
              <a:rPr lang="en-US" dirty="0">
                <a:solidFill>
                  <a:schemeClr val="tx2"/>
                </a:solidFill>
              </a:rPr>
              <a:t>cover</a:t>
            </a:r>
            <a:r>
              <a:rPr lang="en-US" dirty="0"/>
              <a:t>” the graph in some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07)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7A1E34D2-BFAA-43E6-B117-0A7C9FC99B38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9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intro">
  <a:themeElements>
    <a:clrScheme name="Custom 5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intro">
  <a:themeElements>
    <a:clrScheme name="Custom 6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808080"/>
        </a:dk1>
        <a:lt1>
          <a:srgbClr val="FFFFFF"/>
        </a:lt1>
        <a:dk2>
          <a:srgbClr val="0099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808080"/>
        </a:dk1>
        <a:lt1>
          <a:srgbClr val="FFFFFF"/>
        </a:lt1>
        <a:dk2>
          <a:srgbClr val="0099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35941</TotalTime>
  <Words>4574</Words>
  <Application>Microsoft Macintosh PowerPoint</Application>
  <PresentationFormat>On-screen Show (16:9)</PresentationFormat>
  <Paragraphs>618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CMMI10</vt:lpstr>
      <vt:lpstr>CMR10</vt:lpstr>
      <vt:lpstr>CMTI10</vt:lpstr>
      <vt:lpstr>Arial</vt:lpstr>
      <vt:lpstr>Gill Sans MT</vt:lpstr>
      <vt:lpstr>Times New Roman</vt:lpstr>
      <vt:lpstr>Verdana</vt:lpstr>
      <vt:lpstr>Wingdings</vt:lpstr>
      <vt:lpstr>1_intro</vt:lpstr>
      <vt:lpstr>2_intro</vt:lpstr>
      <vt:lpstr>Blank Presentation</vt:lpstr>
      <vt:lpstr>PowerPoint Presentation</vt:lpstr>
      <vt:lpstr>Agenda</vt:lpstr>
      <vt:lpstr>Assignment 2 and 3 grading</vt:lpstr>
      <vt:lpstr>Agenda</vt:lpstr>
      <vt:lpstr>Course feedback - Positives</vt:lpstr>
      <vt:lpstr>Course feedback - Negatives</vt:lpstr>
      <vt:lpstr>Course feedback - Negatives</vt:lpstr>
      <vt:lpstr>Agenda</vt:lpstr>
      <vt:lpstr>Covering graphs  (7.1)</vt:lpstr>
      <vt:lpstr>Definition of a graph</vt:lpstr>
      <vt:lpstr>Example graphs</vt:lpstr>
      <vt:lpstr>Paths in graphs</vt:lpstr>
      <vt:lpstr>Test paths and SESEs</vt:lpstr>
      <vt:lpstr>Visiting and touring</vt:lpstr>
      <vt:lpstr>Tests and test paths</vt:lpstr>
      <vt:lpstr>In-class exercise</vt:lpstr>
      <vt:lpstr>Tests and test paths</vt:lpstr>
      <vt:lpstr>Testing and covering graphs (7.2)</vt:lpstr>
      <vt:lpstr>Agenda</vt:lpstr>
      <vt:lpstr>Node and edge coverage</vt:lpstr>
      <vt:lpstr>Node and edge coverage</vt:lpstr>
      <vt:lpstr>In-class exercise</vt:lpstr>
      <vt:lpstr>Paths of length 1 and 0</vt:lpstr>
      <vt:lpstr>Covering multiple edges</vt:lpstr>
      <vt:lpstr>In-class exercise</vt:lpstr>
      <vt:lpstr>Covering multiple edges</vt:lpstr>
      <vt:lpstr>Structural coverage example</vt:lpstr>
      <vt:lpstr>        Graph coverage criteria         subsumption </vt:lpstr>
      <vt:lpstr>Handling loops in graphs</vt:lpstr>
      <vt:lpstr>Simple paths and prime paths</vt:lpstr>
      <vt:lpstr>Simple paths and prime paths</vt:lpstr>
      <vt:lpstr>Simple paths and prime paths</vt:lpstr>
      <vt:lpstr>Summary 7.1-7.2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Flaky Tests  in a Non-Deterministic World</dc:title>
  <dc:creator>Wing Lam</dc:creator>
  <cp:lastModifiedBy>Lam, Wing</cp:lastModifiedBy>
  <cp:revision>203</cp:revision>
  <dcterms:created xsi:type="dcterms:W3CDTF">2021-02-02T18:39:30Z</dcterms:created>
  <dcterms:modified xsi:type="dcterms:W3CDTF">2023-10-13T00:20:23Z</dcterms:modified>
</cp:coreProperties>
</file>