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44" r:id="rId2"/>
    <p:sldMasterId id="2147484169" r:id="rId3"/>
  </p:sldMasterIdLst>
  <p:notesMasterIdLst>
    <p:notesMasterId r:id="rId30"/>
  </p:notesMasterIdLst>
  <p:handoutMasterIdLst>
    <p:handoutMasterId r:id="rId31"/>
  </p:handoutMasterIdLst>
  <p:sldIdLst>
    <p:sldId id="336" r:id="rId4"/>
    <p:sldId id="413" r:id="rId5"/>
    <p:sldId id="921" r:id="rId6"/>
    <p:sldId id="354" r:id="rId7"/>
    <p:sldId id="389" r:id="rId8"/>
    <p:sldId id="404" r:id="rId9"/>
    <p:sldId id="394" r:id="rId10"/>
    <p:sldId id="403" r:id="rId11"/>
    <p:sldId id="390" r:id="rId12"/>
    <p:sldId id="350" r:id="rId13"/>
    <p:sldId id="399" r:id="rId14"/>
    <p:sldId id="392" r:id="rId15"/>
    <p:sldId id="352" r:id="rId16"/>
    <p:sldId id="351" r:id="rId17"/>
    <p:sldId id="395" r:id="rId18"/>
    <p:sldId id="414" r:id="rId19"/>
    <p:sldId id="370" r:id="rId20"/>
    <p:sldId id="393" r:id="rId21"/>
    <p:sldId id="922" r:id="rId22"/>
    <p:sldId id="380" r:id="rId23"/>
    <p:sldId id="381" r:id="rId24"/>
    <p:sldId id="400" r:id="rId25"/>
    <p:sldId id="382" r:id="rId26"/>
    <p:sldId id="377" r:id="rId27"/>
    <p:sldId id="378" r:id="rId28"/>
    <p:sldId id="407" r:id="rId2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800080"/>
    <a:srgbClr val="0066FF"/>
    <a:srgbClr val="00145A"/>
    <a:srgbClr val="001E5A"/>
    <a:srgbClr val="5F5F5F"/>
    <a:srgbClr val="000000"/>
    <a:srgbClr val="6699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3" autoAdjust="0"/>
    <p:restoredTop sz="88190" autoAdjust="0"/>
  </p:normalViewPr>
  <p:slideViewPr>
    <p:cSldViewPr snapToGrid="0">
      <p:cViewPr varScale="1">
        <p:scale>
          <a:sx n="115" d="100"/>
          <a:sy n="115" d="100"/>
        </p:scale>
        <p:origin x="1672" y="19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fld id="{921CD299-8BA0-42FF-B988-3061C9E67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94CA56-BEFD-4132-90FE-D136DC03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317" y="4414562"/>
            <a:ext cx="5033368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9" tIns="46531" rIns="93059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1850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86695" y="8855253"/>
            <a:ext cx="739677" cy="27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47" tIns="44925" rIns="88247" bIns="44925">
            <a:spAutoFit/>
          </a:bodyPr>
          <a:lstStyle/>
          <a:p>
            <a:pPr algn="ctr" defTabSz="87687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D19D900-A183-4634-AC81-0BD69DB2F510}" type="slidenum">
              <a:rPr lang="en-US" sz="1300" b="0">
                <a:solidFill>
                  <a:schemeClr val="tx1"/>
                </a:solidFill>
              </a:rPr>
              <a:pPr algn="ctr" defTabSz="87687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0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1FD1E8D-8C67-43F2-91D7-DB85874182ED}" type="slidenum">
              <a:rPr lang="en-US" smtClean="0"/>
              <a:pPr defTabSz="921503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  <a:sym typeface="Arial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302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190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60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85A7E-3F01-428A-A1D6-941DB4E346FC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73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2554FE9-AE6C-4CE9-B2EF-34362851F122}" type="slidenum">
              <a:rPr lang="en-US" smtClean="0"/>
              <a:pPr defTabSz="921503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E038ED5-F90D-4BD8-B13C-3D26D7DE72A7}" type="slidenum">
              <a:rPr lang="en-US" smtClean="0"/>
              <a:pPr defTabSz="921503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7A647E8-52DC-437C-8016-7146B0937542}" type="slidenum">
              <a:rPr lang="en-US" smtClean="0"/>
              <a:pPr defTabSz="921503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933F4B-5D60-44F2-B3E7-CD9806D31F7D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  <a:sym typeface="Arial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  <a:sym typeface="Arial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59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(1,2), (1, 3), (2, 3), (3, 4), (3, 5), (4, 7), (5, 6), (5, 7), (6, 5)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[1, 3, 5, 6, 5, 7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  <a:sym typeface="Arial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87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E2ADE5-FE9A-495F-9564-0DC5298FE2C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  <a:sym typeface="Arial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[1,3,4], [1,3,5], [2,3,4], [2,3,5], [3,4,7],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[3,5,6], [3,5,7], [5,6,5], [6,5,6], [6,5,7]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[ 1, 2, 3, 5, 7 ] [ 1, 3, 4, 7 ]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        [ 1, 3, 5, 6, 5, 6, 5, 7 ]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  <a:sym typeface="Arial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6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2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2118C7-8CCE-41B8-92C4-04702193C8EF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80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26FA-0AFA-4777-917E-5738FA62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1D-5F69-4C7B-9720-81DA7623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167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167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267A-B221-4ED1-AB3A-9E13BB1F5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50950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651" y="6620990"/>
            <a:ext cx="3732213" cy="1916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6538" y="6614808"/>
            <a:ext cx="2895600" cy="1977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705" y="6608627"/>
            <a:ext cx="1905000" cy="2039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63F9-76AF-4322-8991-7F8DA6F70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58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505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091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233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028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4840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6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85067-8029-4B11-9218-99F57D2F7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456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634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524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89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488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413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190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4" y="1085851"/>
            <a:ext cx="4357687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1"/>
            <a:ext cx="4357688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22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57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6100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ECDB-7532-4A51-B6F5-568034DAF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670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306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822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412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9"/>
            <a:ext cx="2216150" cy="624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5" y="96839"/>
            <a:ext cx="6499225" cy="624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9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498D-D6EC-4F69-B2C7-669AC67C0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02BB-88A0-41CA-91E6-89C23E827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82D8-B930-4813-BC3B-8ED9374E8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F16BB-2074-4C00-97CB-AC6E7B8B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288E2-E1A9-418A-852E-F0E5E0926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54D8-C133-4869-A243-71A9ADADF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549036"/>
            <a:ext cx="3760788" cy="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41476"/>
            <a:ext cx="2895600" cy="24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9625" y="6533917"/>
            <a:ext cx="1905000" cy="24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7F73DE6-17B9-4D04-9CDD-55F05D450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96838"/>
            <a:ext cx="9004300" cy="8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3" y="956603"/>
            <a:ext cx="9007475" cy="557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8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50"/>
            <a:ext cx="9005888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47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7" y="6507163"/>
            <a:ext cx="3770313" cy="27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675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9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675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1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675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9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49"/>
            <a:ext cx="9005888" cy="539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1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05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062709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1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800" b="0">
          <a:solidFill>
            <a:schemeClr val="tx1"/>
          </a:solidFill>
          <a:latin typeface="Gill Sans MT" pitchFamily="34" charset="0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500" b="0">
          <a:solidFill>
            <a:schemeClr val="tx1"/>
          </a:solidFill>
          <a:latin typeface="Gill Sans MT" pitchFamily="34" charset="0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0">
          <a:solidFill>
            <a:schemeClr val="tx1"/>
          </a:solidFill>
          <a:latin typeface="Gill Sans MT" pitchFamily="34" charset="0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1500" b="0">
          <a:solidFill>
            <a:schemeClr val="tx1"/>
          </a:solidFill>
          <a:latin typeface="Gill Sans MT" pitchFamily="34" charset="0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5.html" TargetMode="External"/><Relationship Id="rId2" Type="http://schemas.openxmlformats.org/officeDocument/2006/relationships/hyperlink" Target="https://cs.gmu.edu/~winglam/classes/637/assigns/assign04.html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4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gmu.edu/~winglam/classes/637/assigns/assign05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5.html" TargetMode="External"/><Relationship Id="rId2" Type="http://schemas.openxmlformats.org/officeDocument/2006/relationships/hyperlink" Target="https://cs.gmu.edu/~winglam/classes/637/assigns/assign04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1823" y="125428"/>
            <a:ext cx="6992039" cy="2800643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dirty="0"/>
              <a:t>Chapter 7.3</a:t>
            </a:r>
            <a:br>
              <a:rPr lang="en-US" dirty="0"/>
            </a:br>
            <a:r>
              <a:rPr lang="en-US" dirty="0"/>
              <a:t>Graph Coverage for Source Code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35BC25-7965-EEC3-AE7A-62D63B3389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3401"/>
            <a:ext cx="6400800" cy="2460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>
                <a:latin typeface="Gill Sans MT" panose="020B0502020104020203" pitchFamily="34" charset="0"/>
              </a:rPr>
              <a:t>Wing Lam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0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SWE 637</a:t>
            </a: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George Mason University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07B86-1A05-5D66-A3E0-10B1A08A9313}"/>
              </a:ext>
            </a:extLst>
          </p:cNvPr>
          <p:cNvSpPr/>
          <p:nvPr/>
        </p:nvSpPr>
        <p:spPr>
          <a:xfrm>
            <a:off x="2195753" y="5753374"/>
            <a:ext cx="475249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</a:rPr>
              <a:t>Slides adapted from Paul Ammann and Jeff Offutt</a:t>
            </a:r>
          </a:p>
          <a:p>
            <a:pPr lvl="0" algn="ctr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800" b="0" kern="0" dirty="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AEF4D9-64A0-481B-8507-475880F8B6E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graph contains a loop, it has an </a:t>
            </a:r>
            <a:r>
              <a:rPr lang="en-US" dirty="0">
                <a:solidFill>
                  <a:schemeClr val="tx2"/>
                </a:solidFill>
              </a:rPr>
              <a:t>infinite</a:t>
            </a:r>
            <a:r>
              <a:rPr lang="en-US" dirty="0"/>
              <a:t> number of paths</a:t>
            </a:r>
          </a:p>
          <a:p>
            <a:pPr lvl="1"/>
            <a:endParaRPr lang="en-US" sz="1800" dirty="0"/>
          </a:p>
          <a:p>
            <a:r>
              <a:rPr lang="en-US" dirty="0"/>
              <a:t>Thus, CPC is </a:t>
            </a:r>
            <a:r>
              <a:rPr lang="en-US" dirty="0">
                <a:solidFill>
                  <a:schemeClr val="tx2"/>
                </a:solidFill>
              </a:rPr>
              <a:t>not feasible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Attempts to “deal with”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1970s</a:t>
            </a:r>
            <a:r>
              <a:rPr lang="en-US" sz="2000" dirty="0"/>
              <a:t> : Execute cycles once  ([4, 5, 4] in previous example, informal)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1980s</a:t>
            </a:r>
            <a:r>
              <a:rPr lang="en-US" sz="2000" dirty="0"/>
              <a:t> : Execute each loop, exactly once (formalized)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1990s</a:t>
            </a:r>
            <a:r>
              <a:rPr lang="en-US" sz="2000" dirty="0"/>
              <a:t> : Execute loops 0 times, once, more than once (informal description)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2000s</a:t>
            </a:r>
            <a:r>
              <a:rPr lang="en-US" sz="2000" dirty="0"/>
              <a:t> : Prime paths</a:t>
            </a:r>
          </a:p>
        </p:txBody>
      </p:sp>
    </p:spTree>
    <p:extLst>
      <p:ext uri="{BB962C8B-B14F-4D97-AF65-F5344CB8AC3E}">
        <p14:creationId xmlns:p14="http://schemas.microsoft.com/office/powerpoint/2010/main" val="30566481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and prime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dirty="0">
                <a:solidFill>
                  <a:srgbClr val="FFFFFF"/>
                </a:solidFill>
                <a:cs typeface="Arial"/>
                <a:sym typeface="Arial"/>
              </a:rPr>
              <a:t>Introduction to Software Testing, Edition 2  (</a:t>
            </a:r>
            <a:r>
              <a:rPr lang="en-US" dirty="0" err="1">
                <a:solidFill>
                  <a:srgbClr val="FFFFFF"/>
                </a:solidFill>
                <a:cs typeface="Arial"/>
                <a:sym typeface="Arial"/>
              </a:rPr>
              <a:t>Ch</a:t>
            </a:r>
            <a:r>
              <a:rPr lang="en-US" dirty="0">
                <a:solidFill>
                  <a:srgbClr val="FFFFFF"/>
                </a:solidFill>
                <a:cs typeface="Arial"/>
                <a:sym typeface="Arial"/>
              </a:rPr>
              <a:t>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A1E34D2-BFAA-43E6-B117-0A7C9FC99B38}" type="slidenum">
              <a:rPr lang="en-US">
                <a:solidFill>
                  <a:srgbClr val="FFFFFF"/>
                </a:solidFill>
                <a:cs typeface="Arial"/>
                <a:sym typeface="Arial"/>
              </a:rPr>
              <a:pPr defTabSz="685800">
                <a:defRPr/>
              </a:pPr>
              <a:t>11</a:t>
            </a:fld>
            <a:endParaRPr lang="en-US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1489474" y="4487468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2</a:t>
            </a: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2799161" y="4487468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3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2143127" y="4127899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1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1890714" y="4402933"/>
            <a:ext cx="278606" cy="1940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866902" y="4779171"/>
            <a:ext cx="283369" cy="1916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350295" y="3896917"/>
            <a:ext cx="0" cy="221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141936" y="4845846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4</a:t>
            </a: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H="1" flipV="1">
            <a:off x="2531271" y="4407696"/>
            <a:ext cx="288131" cy="1893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H="1">
            <a:off x="2550320" y="4774409"/>
            <a:ext cx="292894" cy="186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cxnSp>
        <p:nvCxnSpPr>
          <p:cNvPr id="17" name="AutoShape 34"/>
          <p:cNvCxnSpPr>
            <a:cxnSpLocks noChangeShapeType="1"/>
            <a:stCxn id="18" idx="3"/>
            <a:endCxn id="24" idx="0"/>
          </p:cNvCxnSpPr>
          <p:nvPr/>
        </p:nvCxnSpPr>
        <p:spPr bwMode="auto">
          <a:xfrm rot="5400000" flipH="1">
            <a:off x="1620801" y="4564498"/>
            <a:ext cx="659192" cy="505130"/>
          </a:xfrm>
          <a:prstGeom prst="curvedConnector5">
            <a:avLst>
              <a:gd name="adj1" fmla="val -26009"/>
              <a:gd name="adj2" fmla="val 177887"/>
              <a:gd name="adj3" fmla="val 140137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303985" y="3899828"/>
            <a:ext cx="4663678" cy="14773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685800"/>
            <a:r>
              <a:rPr lang="en-US" sz="1500" u="sng" dirty="0">
                <a:solidFill>
                  <a:srgbClr val="FFFF00"/>
                </a:solidFill>
                <a:latin typeface="Gill Sans MT" pitchFamily="34" charset="0"/>
                <a:cs typeface="Arial"/>
                <a:sym typeface="Arial"/>
              </a:rPr>
              <a:t>Simple Paths</a:t>
            </a:r>
            <a:r>
              <a:rPr lang="en-US" sz="150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 : </a:t>
            </a:r>
          </a:p>
          <a:p>
            <a:pPr defTabSz="685800"/>
            <a:endParaRPr lang="en-US" sz="150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  <a:p>
            <a:pPr defTabSz="685800"/>
            <a:endParaRPr lang="en-US" sz="150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  <a:p>
            <a:pPr defTabSz="685800"/>
            <a:endParaRPr lang="en-US" sz="150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  <a:p>
            <a:pPr defTabSz="685800"/>
            <a:r>
              <a:rPr lang="en-US" sz="1500" u="sng" dirty="0">
                <a:solidFill>
                  <a:srgbClr val="FFFF00"/>
                </a:solidFill>
                <a:latin typeface="Gill Sans MT" pitchFamily="34" charset="0"/>
                <a:cs typeface="Arial"/>
                <a:sym typeface="Arial"/>
              </a:rPr>
              <a:t>Prime Paths</a:t>
            </a:r>
            <a:r>
              <a:rPr lang="en-US" sz="150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 : </a:t>
            </a:r>
          </a:p>
          <a:p>
            <a:pPr defTabSz="685800"/>
            <a:endParaRPr lang="en-US" sz="150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410256" y="3874423"/>
            <a:ext cx="4517402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/>
            <a:r>
              <a:rPr lang="en-US" sz="1500" b="0" dirty="0">
                <a:solidFill>
                  <a:srgbClr val="FFFF00"/>
                </a:solidFill>
                <a:latin typeface="Gill Sans MT" pitchFamily="34" charset="0"/>
                <a:cs typeface="Arial"/>
                <a:sym typeface="Arial"/>
              </a:rPr>
              <a:t>                        </a:t>
            </a:r>
            <a:r>
              <a:rPr lang="en-US" sz="1500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[1,2,4,5], [1,3,4,2], [1,3,4,5], [1,2,4], [1,3,4], [2,4,2], [2,4,5], [3,4,2], [3,4,5], [4,2,4], [1,2], [1,3], [2,4], [3,4], [4,2], [4,5], [1], [2], [3], [4], [5]</a:t>
            </a:r>
          </a:p>
          <a:p>
            <a:pPr defTabSz="685800"/>
            <a:endParaRPr lang="en-US" sz="1500" dirty="0">
              <a:solidFill>
                <a:srgbClr val="FFFFFF"/>
              </a:solidFill>
              <a:latin typeface="Times New Roman"/>
              <a:cs typeface="Arial"/>
              <a:sym typeface="Arial"/>
            </a:endParaRPr>
          </a:p>
          <a:p>
            <a:pPr defTabSz="685800"/>
            <a:r>
              <a:rPr lang="en-US" sz="1500" b="0" dirty="0">
                <a:solidFill>
                  <a:srgbClr val="FFFF00"/>
                </a:solidFill>
                <a:latin typeface="Gill Sans MT" pitchFamily="34" charset="0"/>
                <a:cs typeface="Arial"/>
                <a:sym typeface="Arial"/>
              </a:rPr>
              <a:t>                      </a:t>
            </a:r>
            <a:r>
              <a:rPr lang="en-US" sz="1500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[</a:t>
            </a:r>
            <a:r>
              <a:rPr lang="en-US" sz="1500" dirty="0">
                <a:solidFill>
                  <a:srgbClr val="FFFFFF"/>
                </a:solidFill>
                <a:cs typeface="Arial"/>
                <a:sym typeface="Arial"/>
              </a:rPr>
              <a:t>1,2,4,5], [1,3,4,2], [1,3,4,5], [2,4,2], [4,2,4]</a:t>
            </a:r>
            <a:endParaRPr lang="en-US" sz="1500" dirty="0">
              <a:solidFill>
                <a:srgbClr val="FFFFFF"/>
              </a:solidFill>
              <a:latin typeface="Times New Roman"/>
              <a:cs typeface="Arial"/>
              <a:sym typeface="Arial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133602" y="5435418"/>
            <a:ext cx="416719" cy="352425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5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350295" y="5198270"/>
            <a:ext cx="0" cy="248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48318-514E-B93D-4316-E92516284FE6}"/>
              </a:ext>
            </a:extLst>
          </p:cNvPr>
          <p:cNvSpPr txBox="1">
            <a:spLocks/>
          </p:cNvSpPr>
          <p:nvPr/>
        </p:nvSpPr>
        <p:spPr bwMode="auto">
          <a:xfrm>
            <a:off x="289932" y="841702"/>
            <a:ext cx="8419170" cy="344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14313" indent="-2143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1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5143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800" b="0">
                <a:solidFill>
                  <a:schemeClr val="tx1"/>
                </a:solidFill>
                <a:latin typeface="Gill Sans MT" pitchFamily="34" charset="0"/>
              </a:defRPr>
            </a:lvl2pPr>
            <a:lvl3pPr marL="857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500" b="0">
                <a:solidFill>
                  <a:schemeClr val="tx1"/>
                </a:solidFill>
                <a:latin typeface="Gill Sans MT" pitchFamily="34" charset="0"/>
              </a:defRPr>
            </a:lvl3pPr>
            <a:lvl4pPr marL="11572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500" b="0">
                <a:solidFill>
                  <a:schemeClr val="tx1"/>
                </a:solidFill>
                <a:latin typeface="Gill Sans MT" pitchFamily="34" charset="0"/>
              </a:defRPr>
            </a:lvl4pPr>
            <a:lvl5pPr marL="15001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500" b="0">
                <a:solidFill>
                  <a:schemeClr val="tx1"/>
                </a:solidFill>
                <a:latin typeface="Gill Sans MT" pitchFamily="34" charset="0"/>
              </a:defRPr>
            </a:lvl5pPr>
            <a:lvl6pPr marL="18430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1859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25288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28717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>
                <a:solidFill>
                  <a:schemeClr val="tx2"/>
                </a:solidFill>
              </a:rPr>
              <a:t>Simple Path</a:t>
            </a:r>
            <a:r>
              <a:rPr lang="en-US" sz="2800" kern="0" dirty="0"/>
              <a:t> :</a:t>
            </a:r>
            <a:r>
              <a:rPr lang="en-US" sz="2800" i="1" kern="0" dirty="0"/>
              <a:t> A path from node </a:t>
            </a:r>
            <a:r>
              <a:rPr lang="en-US" sz="2800" i="1" kern="0" dirty="0" err="1"/>
              <a:t>ni</a:t>
            </a:r>
            <a:r>
              <a:rPr lang="en-US" sz="2800" i="1" kern="0" dirty="0"/>
              <a:t> to </a:t>
            </a:r>
            <a:r>
              <a:rPr lang="en-US" sz="2800" i="1" kern="0" dirty="0" err="1"/>
              <a:t>nj</a:t>
            </a:r>
            <a:r>
              <a:rPr lang="en-US" sz="2800" i="1" kern="0" dirty="0"/>
              <a:t> is simple if no node appears more than once, except possibly the first and last nodes are the same</a:t>
            </a:r>
            <a:endParaRPr lang="en-US" sz="2800" kern="0" dirty="0"/>
          </a:p>
          <a:p>
            <a:pPr lvl="1"/>
            <a:r>
              <a:rPr lang="en-US" sz="2400" kern="0" dirty="0"/>
              <a:t>No internal loops</a:t>
            </a:r>
          </a:p>
          <a:p>
            <a:pPr lvl="1"/>
            <a:r>
              <a:rPr lang="en-US" sz="2400" kern="0" dirty="0"/>
              <a:t>A loop is a simple path</a:t>
            </a:r>
          </a:p>
          <a:p>
            <a:r>
              <a:rPr lang="en-US" sz="2800" kern="0" dirty="0">
                <a:solidFill>
                  <a:schemeClr val="tx2"/>
                </a:solidFill>
              </a:rPr>
              <a:t>Prime Path</a:t>
            </a:r>
            <a:r>
              <a:rPr lang="en-US" sz="2800" kern="0" dirty="0"/>
              <a:t> : </a:t>
            </a:r>
            <a:r>
              <a:rPr lang="en-US" sz="2800" i="1" kern="0" dirty="0"/>
              <a:t>A simple path that does not appear as a proper </a:t>
            </a:r>
            <a:r>
              <a:rPr lang="en-US" sz="2800" i="1" kern="0" dirty="0" err="1"/>
              <a:t>subpath</a:t>
            </a:r>
            <a:r>
              <a:rPr lang="en-US" sz="2800" i="1" kern="0" dirty="0"/>
              <a:t> of any other simple path</a:t>
            </a: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0850318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&amp; prime path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1E34D2-BFAA-43E6-B117-0A7C9FC99B3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0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Len 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Simple paths</a:t>
            </a:r>
          </a:p>
        </p:txBody>
      </p:sp>
      <p:sp>
        <p:nvSpPr>
          <p:cNvPr id="42" name="Text Box 1060"/>
          <p:cNvSpPr txBox="1">
            <a:spLocks noChangeArrowheads="1"/>
          </p:cNvSpPr>
          <p:nvPr/>
        </p:nvSpPr>
        <p:spPr bwMode="auto">
          <a:xfrm>
            <a:off x="2740024" y="1454622"/>
            <a:ext cx="833438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[6]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971" y="18351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paths of length 0</a:t>
            </a:r>
          </a:p>
        </p:txBody>
      </p:sp>
      <p:sp>
        <p:nvSpPr>
          <p:cNvPr id="44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‘!’ means path terminates</a:t>
            </a:r>
          </a:p>
        </p:txBody>
      </p:sp>
      <p:sp>
        <p:nvSpPr>
          <p:cNvPr id="45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7009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Len 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" name="Text Box 1063"/>
          <p:cNvSpPr txBox="1">
            <a:spLocks noChangeArrowheads="1"/>
          </p:cNvSpPr>
          <p:nvPr/>
        </p:nvSpPr>
        <p:spPr bwMode="auto">
          <a:xfrm>
            <a:off x="3869797" y="1416024"/>
            <a:ext cx="935037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[4,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[5,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[5, 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[6,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4907" y="21450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paths of length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</a:p>
        </p:txBody>
      </p:sp>
      <p:sp>
        <p:nvSpPr>
          <p:cNvPr id="48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8565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Len 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Text Box 1064"/>
          <p:cNvSpPr txBox="1">
            <a:spLocks noChangeArrowheads="1"/>
          </p:cNvSpPr>
          <p:nvPr/>
        </p:nvSpPr>
        <p:spPr bwMode="auto">
          <a:xfrm>
            <a:off x="5130798" y="1502311"/>
            <a:ext cx="1230313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[2, 3,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[3, 4,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[3, 5,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[3, 5, 6]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[5, 6, 5]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[6, 5,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[6, 5, 6]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3183" y="22974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paths of length 2</a:t>
            </a:r>
          </a:p>
        </p:txBody>
      </p:sp>
      <p:sp>
        <p:nvSpPr>
          <p:cNvPr id="51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‘*’ means path cycles</a:t>
            </a:r>
          </a:p>
        </p:txBody>
      </p:sp>
      <p:sp>
        <p:nvSpPr>
          <p:cNvPr id="52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6232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Len 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4" name="Text Box 1066"/>
          <p:cNvSpPr txBox="1">
            <a:spLocks noChangeArrowheads="1"/>
          </p:cNvSpPr>
          <p:nvPr/>
        </p:nvSpPr>
        <p:spPr bwMode="auto">
          <a:xfrm>
            <a:off x="6672263" y="1464739"/>
            <a:ext cx="1443037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3, 4,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3, 5,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3, 5, 6]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[2, 3, 4,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[2, 3, 5, 6]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[2, 3, 5,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6450" y="1990893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paths of length 3</a:t>
            </a:r>
          </a:p>
        </p:txBody>
      </p:sp>
      <p:sp>
        <p:nvSpPr>
          <p:cNvPr id="5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Len 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" name="Text Box 1067"/>
          <p:cNvSpPr txBox="1">
            <a:spLocks noChangeArrowheads="1"/>
          </p:cNvSpPr>
          <p:nvPr/>
        </p:nvSpPr>
        <p:spPr bwMode="auto">
          <a:xfrm>
            <a:off x="2740024" y="5287963"/>
            <a:ext cx="1981200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3, 4,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3, 5, 7]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3, 5, 6]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20582" y="539237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paths of length 4</a:t>
            </a:r>
          </a:p>
        </p:txBody>
      </p:sp>
      <p:sp>
        <p:nvSpPr>
          <p:cNvPr id="58" name="Text Box 1072"/>
          <p:cNvSpPr txBox="1">
            <a:spLocks noChangeArrowheads="1"/>
          </p:cNvSpPr>
          <p:nvPr/>
        </p:nvSpPr>
        <p:spPr bwMode="auto">
          <a:xfrm>
            <a:off x="5759450" y="5622925"/>
            <a:ext cx="2590800" cy="415925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Prime Paths ?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460625" y="5338763"/>
            <a:ext cx="3289300" cy="985837"/>
            <a:chOff x="2460625" y="5338763"/>
            <a:chExt cx="3289300" cy="985837"/>
          </a:xfrm>
        </p:grpSpPr>
        <p:sp>
          <p:nvSpPr>
            <p:cNvPr id="59" name="Oval 1069"/>
            <p:cNvSpPr>
              <a:spLocks noChangeArrowheads="1"/>
            </p:cNvSpPr>
            <p:nvPr/>
          </p:nvSpPr>
          <p:spPr bwMode="auto">
            <a:xfrm>
              <a:off x="2460625" y="5338763"/>
              <a:ext cx="2206625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0" name="Line 1075"/>
            <p:cNvSpPr>
              <a:spLocks noChangeShapeType="1"/>
            </p:cNvSpPr>
            <p:nvPr/>
          </p:nvSpPr>
          <p:spPr bwMode="auto">
            <a:xfrm>
              <a:off x="4664075" y="5832475"/>
              <a:ext cx="108585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481763" y="2106613"/>
            <a:ext cx="1687513" cy="3502024"/>
            <a:chOff x="6481763" y="2106613"/>
            <a:chExt cx="1687513" cy="3502024"/>
          </a:xfrm>
        </p:grpSpPr>
        <p:sp>
          <p:nvSpPr>
            <p:cNvPr id="61" name="Oval 1070"/>
            <p:cNvSpPr>
              <a:spLocks noChangeArrowheads="1"/>
            </p:cNvSpPr>
            <p:nvPr/>
          </p:nvSpPr>
          <p:spPr bwMode="auto">
            <a:xfrm>
              <a:off x="6481763" y="2106613"/>
              <a:ext cx="1687513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" name="Line 1073"/>
            <p:cNvSpPr>
              <a:spLocks noChangeShapeType="1"/>
            </p:cNvSpPr>
            <p:nvPr/>
          </p:nvSpPr>
          <p:spPr bwMode="auto">
            <a:xfrm>
              <a:off x="7335838" y="3089275"/>
              <a:ext cx="0" cy="251936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18088" y="3924300"/>
            <a:ext cx="2001838" cy="1684337"/>
            <a:chOff x="5018088" y="3924300"/>
            <a:chExt cx="2001838" cy="1684337"/>
          </a:xfrm>
        </p:grpSpPr>
        <p:sp>
          <p:nvSpPr>
            <p:cNvPr id="63" name="Oval 1071"/>
            <p:cNvSpPr>
              <a:spLocks noChangeArrowheads="1"/>
            </p:cNvSpPr>
            <p:nvPr/>
          </p:nvSpPr>
          <p:spPr bwMode="auto">
            <a:xfrm>
              <a:off x="5018088" y="3924300"/>
              <a:ext cx="1312863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4" name="Line 1074"/>
            <p:cNvSpPr>
              <a:spLocks noChangeShapeType="1"/>
            </p:cNvSpPr>
            <p:nvPr/>
          </p:nvSpPr>
          <p:spPr bwMode="auto">
            <a:xfrm>
              <a:off x="6126163" y="4775200"/>
              <a:ext cx="893763" cy="83343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2752" y="1816098"/>
            <a:ext cx="1995487" cy="3973513"/>
            <a:chOff x="485954" y="2233791"/>
            <a:chExt cx="1995487" cy="3973513"/>
          </a:xfrm>
        </p:grpSpPr>
        <p:sp>
          <p:nvSpPr>
            <p:cNvPr id="69" name="Oval 15"/>
            <p:cNvSpPr>
              <a:spLocks noChangeArrowheads="1"/>
            </p:cNvSpPr>
            <p:nvPr/>
          </p:nvSpPr>
          <p:spPr bwMode="auto">
            <a:xfrm>
              <a:off x="1116191" y="5737404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</a:p>
          </p:txBody>
        </p:sp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1116191" y="255764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1116191" y="397845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sp>
          <p:nvSpPr>
            <p:cNvPr id="72" name="Oval 12"/>
            <p:cNvSpPr>
              <a:spLocks noChangeArrowheads="1"/>
            </p:cNvSpPr>
            <p:nvPr/>
          </p:nvSpPr>
          <p:spPr bwMode="auto">
            <a:xfrm>
              <a:off x="485954" y="326725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>
              <a:off x="938391" y="4427716"/>
              <a:ext cx="33655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 flipH="1">
              <a:off x="1394004" y="2233791"/>
              <a:ext cx="1587" cy="309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5954" y="468965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</a:p>
          </p:txBody>
        </p:sp>
        <p:sp>
          <p:nvSpPr>
            <p:cNvPr id="76" name="Oval 27"/>
            <p:cNvSpPr>
              <a:spLocks noChangeArrowheads="1"/>
            </p:cNvSpPr>
            <p:nvPr/>
          </p:nvSpPr>
          <p:spPr bwMode="auto">
            <a:xfrm>
              <a:off x="1701979" y="468965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</a:p>
          </p:txBody>
        </p:sp>
        <p:sp>
          <p:nvSpPr>
            <p:cNvPr id="77" name="Line 30"/>
            <p:cNvSpPr>
              <a:spLocks noChangeShapeType="1"/>
            </p:cNvSpPr>
            <p:nvPr/>
          </p:nvSpPr>
          <p:spPr bwMode="auto">
            <a:xfrm>
              <a:off x="1521004" y="4430891"/>
              <a:ext cx="28575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 flipH="1">
              <a:off x="1509891" y="5129391"/>
              <a:ext cx="309563" cy="623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9" name="Line 32"/>
            <p:cNvSpPr>
              <a:spLocks noChangeShapeType="1"/>
            </p:cNvSpPr>
            <p:nvPr/>
          </p:nvSpPr>
          <p:spPr bwMode="auto">
            <a:xfrm>
              <a:off x="938391" y="3711754"/>
              <a:ext cx="317500" cy="284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Line 33"/>
            <p:cNvSpPr>
              <a:spLocks noChangeShapeType="1"/>
            </p:cNvSpPr>
            <p:nvPr/>
          </p:nvSpPr>
          <p:spPr bwMode="auto">
            <a:xfrm flipH="1">
              <a:off x="947916" y="2995791"/>
              <a:ext cx="303213" cy="31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Line 34"/>
            <p:cNvSpPr>
              <a:spLocks noChangeShapeType="1"/>
            </p:cNvSpPr>
            <p:nvPr/>
          </p:nvSpPr>
          <p:spPr bwMode="auto">
            <a:xfrm>
              <a:off x="947916" y="5124629"/>
              <a:ext cx="350838" cy="619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1390829" y="3035479"/>
              <a:ext cx="4762" cy="939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 flipH="1" flipV="1">
              <a:off x="2127429" y="5143679"/>
              <a:ext cx="166687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4" name="Oval 47"/>
            <p:cNvSpPr>
              <a:spLocks noChangeArrowheads="1"/>
            </p:cNvSpPr>
            <p:nvPr/>
          </p:nvSpPr>
          <p:spPr bwMode="auto">
            <a:xfrm>
              <a:off x="1925816" y="548975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</a:p>
          </p:txBody>
        </p:sp>
        <p:sp>
          <p:nvSpPr>
            <p:cNvPr id="85" name="Line 49"/>
            <p:cNvSpPr>
              <a:spLocks noChangeShapeType="1"/>
            </p:cNvSpPr>
            <p:nvPr/>
          </p:nvSpPr>
          <p:spPr bwMode="auto">
            <a:xfrm flipH="1" flipV="1">
              <a:off x="1933754" y="5178604"/>
              <a:ext cx="166687" cy="336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550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2" grpId="0"/>
      <p:bldP spid="7" grpId="0" animBg="1"/>
      <p:bldP spid="7" grpId="1" animBg="1"/>
      <p:bldP spid="44" grpId="0" animBg="1" autoUpdateAnimBg="0"/>
      <p:bldP spid="45" grpId="0" animBg="1" autoUpdateAnimBg="0"/>
      <p:bldP spid="46" grpId="0"/>
      <p:bldP spid="47" grpId="0" animBg="1"/>
      <p:bldP spid="47" grpId="1" animBg="1"/>
      <p:bldP spid="48" grpId="0" animBg="1" autoUpdateAnimBg="0"/>
      <p:bldP spid="50" grpId="0"/>
      <p:bldP spid="49" grpId="0" animBg="1"/>
      <p:bldP spid="49" grpId="1" animBg="1"/>
      <p:bldP spid="51" grpId="0" animBg="1" autoUpdateAnimBg="0"/>
      <p:bldP spid="52" grpId="0" animBg="1" autoUpdateAnimBg="0"/>
      <p:bldP spid="54" grpId="0"/>
      <p:bldP spid="53" grpId="0" animBg="1"/>
      <p:bldP spid="53" grpId="1" animBg="1"/>
      <p:bldP spid="55" grpId="0" animBg="1" autoUpdateAnimBg="0"/>
      <p:bldP spid="57" grpId="0"/>
      <p:bldP spid="56" grpId="0" animBg="1"/>
      <p:bldP spid="56" grpId="1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78BAE8-DF39-4130-9BCF-637E4193C82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/>
              <a:t>The previous example has 38 </a:t>
            </a:r>
            <a:r>
              <a:rPr lang="en-US">
                <a:solidFill>
                  <a:schemeClr val="tx2"/>
                </a:solidFill>
              </a:rPr>
              <a:t>simple</a:t>
            </a:r>
            <a:r>
              <a:rPr lang="en-US"/>
              <a:t> paths</a:t>
            </a:r>
            <a:endParaRPr lang="en-US" i="1"/>
          </a:p>
          <a:p>
            <a:r>
              <a:rPr lang="en-US"/>
              <a:t>Only </a:t>
            </a:r>
            <a:r>
              <a:rPr lang="en-US">
                <a:solidFill>
                  <a:schemeClr val="tx2"/>
                </a:solidFill>
              </a:rPr>
              <a:t>nine</a:t>
            </a:r>
            <a:r>
              <a:rPr lang="en-US"/>
              <a:t> </a:t>
            </a:r>
            <a:r>
              <a:rPr lang="en-US" i="1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7009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Prime Paths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306763" y="3157549"/>
            <a:ext cx="3303587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3, 4, 7]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3, 5, 7]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2, 3, 5, 6]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3, 4, 7]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3, 5, 7]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 3, 5, 6]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[6, 5, 7]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[6, 5, 6]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[5, 6, 5]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9537" y="3497926"/>
            <a:ext cx="1638037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down all 9 prime paths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1116191" y="5737404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1116191" y="2557641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1116191" y="3978454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485954" y="3267254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H="1">
            <a:off x="938391" y="4427716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 flipH="1">
            <a:off x="1394004" y="2233791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85954" y="4689654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1701979" y="4689654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>
            <a:off x="1521004" y="4430891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H="1">
            <a:off x="1509891" y="5129391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938391" y="3711754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H="1">
            <a:off x="947916" y="2995791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>
            <a:off x="947916" y="5124629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 flipH="1">
            <a:off x="1390829" y="3035479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H="1" flipV="1">
            <a:off x="2127429" y="5143679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Oval 47"/>
          <p:cNvSpPr>
            <a:spLocks noChangeArrowheads="1"/>
          </p:cNvSpPr>
          <p:nvPr/>
        </p:nvSpPr>
        <p:spPr bwMode="auto">
          <a:xfrm>
            <a:off x="1925816" y="5489754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 flipH="1" flipV="1">
            <a:off x="1933754" y="5178604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74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44" grpId="0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D05EA3-8E5B-4CB7-AD95-8A46886A9D7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/>
              <a:t>A simple, elegant and finite criterion that requires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 to be executed as well as skipped</a:t>
            </a:r>
            <a:endParaRPr lang="en-US" sz="1600" dirty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Prime Path Coverage (PPC)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Will tour all paths of length 0,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, …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That is, 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subsumes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node and edge coverage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Does PPC subsume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Edge pair coverage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15079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&amp; EPC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6A7B84-9F6B-4375-98C9-19E41DF1CA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56761" y="3365186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26" y="3244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1414686" y="3365186"/>
            <a:ext cx="424811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EPC Requirements : 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1460891" y="3761947"/>
            <a:ext cx="428282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[1,2,3], [1,2,2], [2,2,3], [2,2,2]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TP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anose="02020603050405020304" pitchFamily="18" charset="0"/>
              </a:rPr>
              <a:t>[1,2,2,2,3], [1,2,3]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2570498" y="4708647"/>
            <a:ext cx="288999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PPC Requirements : 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2616705" y="5105408"/>
            <a:ext cx="284379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[1,2,3], [2,2]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TP = {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[1,2,3],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anose="02020603050405020304" pitchFamily="18" charset="0"/>
              </a:rPr>
              <a:t>[1,2,2,3]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779D5D-7BA5-FAE7-6230-344D766E372F}"/>
              </a:ext>
            </a:extLst>
          </p:cNvPr>
          <p:cNvSpPr txBox="1"/>
          <p:nvPr/>
        </p:nvSpPr>
        <p:spPr>
          <a:xfrm>
            <a:off x="241017" y="864589"/>
            <a:ext cx="5655401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What are the EPC and PPC requirements for the following graph?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Does Prime path coverage subsume Edge pair coverage?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141E1-433A-7D00-D1EE-5CF7BE08A19B}"/>
              </a:ext>
            </a:extLst>
          </p:cNvPr>
          <p:cNvSpPr txBox="1"/>
          <p:nvPr/>
        </p:nvSpPr>
        <p:spPr>
          <a:xfrm>
            <a:off x="5969583" y="3083078"/>
            <a:ext cx="29885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Criteria Subsumption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: A test criterion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subsumes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if and only if every set of test cases that satisfies criterion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also satisfies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7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  <p:bldP spid="25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does not subsume EPC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6A7B84-9F6B-4375-98C9-19E41DF1CA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26" y="3244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If a node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has an edge to itself (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self edge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),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EPC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requires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n, n, 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]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and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[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,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n, 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]</a:t>
            </a:r>
          </a:p>
          <a:p>
            <a:pPr marL="34290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n, n, 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]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is not prime</a:t>
            </a:r>
          </a:p>
          <a:p>
            <a:pPr marL="34290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Neither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n, n, 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]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nor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,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n, 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]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are simple paths (not prime)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002354" y="3697808"/>
            <a:ext cx="424811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EPC Requirements : 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48559" y="4094569"/>
            <a:ext cx="428282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[1,2,3], [1,2,2], [2,2,3], [2,2,2]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TP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anose="02020603050405020304" pitchFamily="18" charset="0"/>
              </a:rPr>
              <a:t>[1,2,2,2,3], [1,2,3]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158166" y="5041269"/>
            <a:ext cx="288999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PPC Requirements : 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204373" y="5438030"/>
            <a:ext cx="3012402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[1,2,3], [2,2]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TP = {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[1,2,3],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anose="02020603050405020304" pitchFamily="18" charset="0"/>
              </a:rPr>
              <a:t>[1,2,2,3]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768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CFD919-1577-4397-9DB0-ED462BC1669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0" y="96838"/>
            <a:ext cx="9006347" cy="1309175"/>
          </a:xfrm>
        </p:spPr>
        <p:txBody>
          <a:bodyPr/>
          <a:lstStyle/>
          <a:p>
            <a:pPr algn="l"/>
            <a:r>
              <a:rPr lang="en-US" dirty="0"/>
              <a:t>        Graph coverage criteria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subsumption</a:t>
            </a:r>
            <a:r>
              <a:rPr lang="en-US" dirty="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209675" y="1052048"/>
            <a:ext cx="6788149" cy="5378450"/>
            <a:chOff x="1209675" y="914400"/>
            <a:chExt cx="6788149" cy="5378450"/>
          </a:xfrm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88149" cy="5378450"/>
              <a:chOff x="1209675" y="914400"/>
              <a:chExt cx="6788149" cy="5378450"/>
            </a:xfrm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88149" cy="5378450"/>
                <a:chOff x="798" y="576"/>
                <a:chExt cx="4276" cy="3388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16"/>
                  <a:chOff x="3708" y="3359"/>
                  <a:chExt cx="1148" cy="516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Simple Round Trip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6"/>
                  <a:chOff x="2332" y="3448"/>
                  <a:chExt cx="891" cy="516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Node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6"/>
                  <a:chOff x="2342" y="2730"/>
                  <a:chExt cx="868" cy="516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Edge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Edge-Pair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6"/>
                  <a:chOff x="3153" y="1294"/>
                  <a:chExt cx="1092" cy="516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Prime Path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6"/>
                  <a:chOff x="3145" y="576"/>
                  <a:chExt cx="1099" cy="516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Complete Path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Complete Round Trip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All-DU-Paths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All-uses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All-defs Coverage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itchFamily="34" charset="0"/>
                        <a:ea typeface="+mn-ea"/>
                        <a:cs typeface="+mn-cs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AFD00"/>
                      </a:solidFill>
                      <a:effectLst/>
                      <a:uLnTx/>
                      <a:uFillTx/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107" y="2098943"/>
              <a:ext cx="1454150" cy="7360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ACE6B95-825D-B54A-A727-7409FB23757D}"/>
              </a:ext>
            </a:extLst>
          </p:cNvPr>
          <p:cNvSpPr/>
          <p:nvPr/>
        </p:nvSpPr>
        <p:spPr>
          <a:xfrm>
            <a:off x="1106565" y="2761785"/>
            <a:ext cx="1817687" cy="34194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3CB506-6A6A-2047-9E7C-4B15FBF735C6}"/>
              </a:ext>
            </a:extLst>
          </p:cNvPr>
          <p:cNvSpPr/>
          <p:nvPr/>
        </p:nvSpPr>
        <p:spPr>
          <a:xfrm>
            <a:off x="5878239" y="3797621"/>
            <a:ext cx="2316397" cy="23836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AA1DF-FE32-104B-ADA6-08CB2F554C61}"/>
              </a:ext>
            </a:extLst>
          </p:cNvPr>
          <p:cNvSpPr txBox="1"/>
          <p:nvPr/>
        </p:nvSpPr>
        <p:spPr>
          <a:xfrm>
            <a:off x="519299" y="1626675"/>
            <a:ext cx="3390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Read the book for the others!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7.1-7.2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Graphs are a very </a:t>
            </a:r>
            <a:r>
              <a:rPr lang="en-US" dirty="0">
                <a:solidFill>
                  <a:schemeClr val="tx2"/>
                </a:solidFill>
              </a:rPr>
              <a:t>powerful abstraction</a:t>
            </a:r>
            <a:r>
              <a:rPr lang="en-US" dirty="0"/>
              <a:t> for designing tests</a:t>
            </a:r>
          </a:p>
          <a:p>
            <a:pPr>
              <a:lnSpc>
                <a:spcPct val="114000"/>
              </a:lnSpc>
            </a:pPr>
            <a:r>
              <a:rPr lang="en-US" dirty="0"/>
              <a:t>The various criteria allow lots of </a:t>
            </a:r>
            <a:r>
              <a:rPr lang="en-US" dirty="0">
                <a:solidFill>
                  <a:schemeClr val="tx2"/>
                </a:solidFill>
              </a:rPr>
              <a:t>cost / benefit</a:t>
            </a:r>
            <a:r>
              <a:rPr lang="en-US" dirty="0"/>
              <a:t> tradeoffs</a:t>
            </a:r>
          </a:p>
          <a:p>
            <a:pPr>
              <a:lnSpc>
                <a:spcPct val="114000"/>
              </a:lnSpc>
            </a:pPr>
            <a:r>
              <a:rPr lang="en-US" dirty="0"/>
              <a:t>These two sections are entirely at the “</a:t>
            </a:r>
            <a:r>
              <a:rPr lang="en-US" dirty="0">
                <a:solidFill>
                  <a:schemeClr val="tx2"/>
                </a:solidFill>
              </a:rPr>
              <a:t>design abstraction level</a:t>
            </a:r>
            <a:r>
              <a:rPr lang="en-US" dirty="0"/>
              <a:t>” from chapter 2</a:t>
            </a:r>
          </a:p>
          <a:p>
            <a:pPr>
              <a:lnSpc>
                <a:spcPct val="114000"/>
              </a:lnSpc>
            </a:pPr>
            <a:r>
              <a:rPr lang="en-US" dirty="0"/>
              <a:t>Graphs appear in </a:t>
            </a:r>
            <a:r>
              <a:rPr lang="en-US" dirty="0">
                <a:solidFill>
                  <a:schemeClr val="tx2"/>
                </a:solidFill>
              </a:rPr>
              <a:t>many situations</a:t>
            </a:r>
            <a:r>
              <a:rPr lang="en-US" dirty="0"/>
              <a:t> in software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As discussed in the rest of chapter 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1E34D2-BFAA-43E6-B117-0A7C9FC99B3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6990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6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4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https://cs.gmu.edu/~winglam/classes/637/assigns/assign04.html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chemeClr val="bg2"/>
                </a:solidFill>
              </a:rPr>
              <a:t>Introduce Assignment 5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https://cs.gmu.edu/~winglam/classes/637/assigns/assign05.html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Wrap up lecture on Chapter 7.1 and 7.2 Overview Graphs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Chapter 7.3 Graph Coverage for Source Code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24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Quiz 6 review</a:t>
            </a:r>
          </a:p>
          <a:p>
            <a:r>
              <a:rPr lang="en-US" sz="2400" dirty="0"/>
              <a:t>Questions for Assignment 4</a:t>
            </a:r>
          </a:p>
          <a:p>
            <a:pPr lvl="1"/>
            <a:r>
              <a:rPr lang="en-US" sz="2000" dirty="0">
                <a:hlinkClick r:id="rId3"/>
              </a:rPr>
              <a:t>https://cs.gmu.edu/~winglam/classes/637/assigns/assign04.html</a:t>
            </a:r>
            <a:r>
              <a:rPr lang="en-US" sz="2000" dirty="0"/>
              <a:t> </a:t>
            </a:r>
          </a:p>
          <a:p>
            <a:r>
              <a:rPr lang="en-US" sz="2400" dirty="0"/>
              <a:t>Introduce Assignment 5</a:t>
            </a:r>
          </a:p>
          <a:p>
            <a:pPr lvl="1"/>
            <a:r>
              <a:rPr lang="en-US" sz="2000" dirty="0">
                <a:hlinkClick r:id="rId4"/>
              </a:rPr>
              <a:t>https://cs.gmu.edu/~winglam/classes/637/assigns/assign05.html</a:t>
            </a:r>
            <a:endParaRPr lang="en-US" sz="2000" dirty="0"/>
          </a:p>
          <a:p>
            <a:r>
              <a:rPr lang="en-US" sz="2400" dirty="0"/>
              <a:t>Wrap up lecture on Chapter 7.1 and 7.2 Overview Graphs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Chapter 7.3 Graph Coverage for Source Code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49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0E1BA-E788-4A36-9125-96239943AB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82713"/>
            <a:ext cx="8867775" cy="4881562"/>
          </a:xfrm>
        </p:spPr>
        <p:txBody>
          <a:bodyPr/>
          <a:lstStyle/>
          <a:p>
            <a:r>
              <a:rPr lang="en-US" sz="2800" dirty="0"/>
              <a:t>A common application of graph criteria is to program </a:t>
            </a:r>
            <a:r>
              <a:rPr lang="en-US" sz="2800" dirty="0">
                <a:solidFill>
                  <a:schemeClr val="tx2"/>
                </a:solidFill>
              </a:rPr>
              <a:t>source</a:t>
            </a:r>
          </a:p>
          <a:p>
            <a:r>
              <a:rPr lang="en-US" sz="2800" dirty="0">
                <a:solidFill>
                  <a:schemeClr val="tx2"/>
                </a:solidFill>
              </a:rPr>
              <a:t>Graph</a:t>
            </a:r>
            <a:r>
              <a:rPr lang="en-US" sz="2800" dirty="0"/>
              <a:t> : Usually the control flow graph (CFG)</a:t>
            </a:r>
          </a:p>
          <a:p>
            <a:r>
              <a:rPr lang="en-US" sz="2800" dirty="0">
                <a:solidFill>
                  <a:schemeClr val="tx2"/>
                </a:solidFill>
              </a:rPr>
              <a:t>Node coverage</a:t>
            </a:r>
            <a:r>
              <a:rPr lang="en-US" sz="2800" dirty="0"/>
              <a:t> : Execute every statement</a:t>
            </a:r>
          </a:p>
          <a:p>
            <a:r>
              <a:rPr lang="en-US" sz="2800" dirty="0">
                <a:solidFill>
                  <a:schemeClr val="tx2"/>
                </a:solidFill>
              </a:rPr>
              <a:t>Edge coverage</a:t>
            </a:r>
            <a:r>
              <a:rPr lang="en-US" sz="2800" dirty="0"/>
              <a:t> : Execute every branch</a:t>
            </a:r>
          </a:p>
          <a:p>
            <a:r>
              <a:rPr lang="en-US" sz="2800" dirty="0">
                <a:solidFill>
                  <a:schemeClr val="tx2"/>
                </a:solidFill>
              </a:rPr>
              <a:t>Loops</a:t>
            </a:r>
            <a:r>
              <a:rPr lang="en-US" sz="2800" dirty="0"/>
              <a:t> : Looping structures such as for loops, while loops, etc.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E542F-F1EA-4011-BEA9-FD68FB30A2C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CFG</a:t>
            </a:r>
            <a:r>
              <a:rPr lang="en-US" dirty="0"/>
              <a:t> models all executions of a method by describing control structures</a:t>
            </a:r>
          </a:p>
          <a:p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 : Statements or sequences of statements (basic blocks)</a:t>
            </a:r>
          </a:p>
          <a:p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 : Transfers of control</a:t>
            </a:r>
          </a:p>
          <a:p>
            <a:r>
              <a:rPr lang="en-US" dirty="0">
                <a:solidFill>
                  <a:schemeClr val="tx2"/>
                </a:solidFill>
              </a:rPr>
              <a:t>Basic Block</a:t>
            </a:r>
            <a:r>
              <a:rPr lang="en-US" dirty="0"/>
              <a:t> : A sequence of statements such that if the first statement is executed, all statements will be (no branches)</a:t>
            </a:r>
          </a:p>
          <a:p>
            <a:r>
              <a:rPr lang="en-US" dirty="0"/>
              <a:t>CFGs are sometimes annotated with extra information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r>
              <a:rPr lang="en-US" dirty="0"/>
              <a:t>branch predicates</a:t>
            </a:r>
          </a:p>
          <a:p>
            <a:pPr lvl="1"/>
            <a:r>
              <a:rPr lang="en-US" dirty="0" err="1"/>
              <a:t>defs</a:t>
            </a:r>
            <a:r>
              <a:rPr lang="en-US" dirty="0"/>
              <a:t> &amp; uses</a:t>
            </a:r>
          </a:p>
          <a:p>
            <a:r>
              <a:rPr lang="en-US" dirty="0"/>
              <a:t>Rules for translating statements into graphs …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2017-72CA-4B0C-8359-F14347D77C6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The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y;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7601" y="1560513"/>
            <a:ext cx="3240088" cy="2324100"/>
            <a:chOff x="1251" y="873"/>
            <a:chExt cx="2041" cy="1464"/>
          </a:xfrm>
        </p:grpSpPr>
        <p:grpSp>
          <p:nvGrpSpPr>
            <p:cNvPr id="17434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440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45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44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  <a:latin typeface="Gill Sans MT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y</a:t>
              </a: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1" y="1560"/>
              <a:ext cx="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02381" y="3824288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3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65489" y="1979881"/>
            <a:ext cx="1712913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graph. Label the edges with the Java statements.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8150" y="4561900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  <p:bldP spid="49" grpId="0" animBg="1"/>
      <p:bldP spid="49" grpId="1" animBg="1"/>
      <p:bldP spid="51" grpId="0" animBg="1"/>
      <p:bldP spid="5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1B722-A18C-4877-B1A8-18B64CFE5CA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The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if-return</a:t>
            </a:r>
            <a:r>
              <a:rPr lang="en-US" dirty="0"/>
              <a:t> statement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906588" y="1595438"/>
            <a:ext cx="1577975" cy="19335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return;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422778" y="1595438"/>
            <a:ext cx="3216278" cy="2413000"/>
            <a:chOff x="2786" y="1005"/>
            <a:chExt cx="2026" cy="1520"/>
          </a:xfrm>
        </p:grpSpPr>
        <p:grpSp>
          <p:nvGrpSpPr>
            <p:cNvPr id="18443" name="Group 49"/>
            <p:cNvGrpSpPr>
              <a:grpSpLocks/>
            </p:cNvGrpSpPr>
            <p:nvPr/>
          </p:nvGrpSpPr>
          <p:grpSpPr bwMode="auto">
            <a:xfrm>
              <a:off x="3799" y="2173"/>
              <a:ext cx="350" cy="296"/>
              <a:chOff x="4738" y="2684"/>
              <a:chExt cx="350" cy="296"/>
            </a:xfrm>
          </p:grpSpPr>
          <p:sp>
            <p:nvSpPr>
              <p:cNvPr id="18457" name="Oval 5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Text Box 5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8444" name="Group 52"/>
            <p:cNvGrpSpPr>
              <a:grpSpLocks/>
            </p:cNvGrpSpPr>
            <p:nvPr/>
          </p:nvGrpSpPr>
          <p:grpSpPr bwMode="auto">
            <a:xfrm>
              <a:off x="3799" y="1199"/>
              <a:ext cx="350" cy="296"/>
              <a:chOff x="3838" y="2684"/>
              <a:chExt cx="350" cy="296"/>
            </a:xfrm>
          </p:grpSpPr>
          <p:sp>
            <p:nvSpPr>
              <p:cNvPr id="18455" name="Oval 5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Text Box 5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8445" name="Line 55"/>
            <p:cNvSpPr>
              <a:spLocks noChangeShapeType="1"/>
            </p:cNvSpPr>
            <p:nvPr/>
          </p:nvSpPr>
          <p:spPr bwMode="auto">
            <a:xfrm flipV="1">
              <a:off x="3721" y="148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58"/>
            <p:cNvSpPr>
              <a:spLocks noChangeShapeType="1"/>
            </p:cNvSpPr>
            <p:nvPr/>
          </p:nvSpPr>
          <p:spPr bwMode="auto">
            <a:xfrm>
              <a:off x="3974" y="100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7" name="Group 60"/>
            <p:cNvGrpSpPr>
              <a:grpSpLocks/>
            </p:cNvGrpSpPr>
            <p:nvPr/>
          </p:nvGrpSpPr>
          <p:grpSpPr bwMode="auto">
            <a:xfrm>
              <a:off x="3434" y="1686"/>
              <a:ext cx="350" cy="296"/>
              <a:chOff x="4288" y="1746"/>
              <a:chExt cx="350" cy="296"/>
            </a:xfrm>
          </p:grpSpPr>
          <p:sp>
            <p:nvSpPr>
              <p:cNvPr id="18453" name="Oval 6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Text Box 62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8448" name="Line 66"/>
            <p:cNvSpPr>
              <a:spLocks noChangeShapeType="1"/>
            </p:cNvSpPr>
            <p:nvPr/>
          </p:nvSpPr>
          <p:spPr bwMode="auto">
            <a:xfrm>
              <a:off x="3973" y="150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940" y="1634"/>
              <a:ext cx="61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8450" name="Text Box 68"/>
            <p:cNvSpPr txBox="1">
              <a:spLocks noChangeArrowheads="1"/>
            </p:cNvSpPr>
            <p:nvPr/>
          </p:nvSpPr>
          <p:spPr bwMode="auto">
            <a:xfrm>
              <a:off x="3407" y="1392"/>
              <a:ext cx="52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8451" name="Text Box 70"/>
            <p:cNvSpPr txBox="1">
              <a:spLocks noChangeArrowheads="1"/>
            </p:cNvSpPr>
            <p:nvPr/>
          </p:nvSpPr>
          <p:spPr bwMode="auto">
            <a:xfrm>
              <a:off x="2786" y="1762"/>
              <a:ext cx="65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  <p:sp>
          <p:nvSpPr>
            <p:cNvPr id="18452" name="Text Box 72"/>
            <p:cNvSpPr txBox="1">
              <a:spLocks noChangeArrowheads="1"/>
            </p:cNvSpPr>
            <p:nvPr/>
          </p:nvSpPr>
          <p:spPr bwMode="auto">
            <a:xfrm>
              <a:off x="4156" y="2205"/>
              <a:ext cx="65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(x)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66700" y="3262312"/>
            <a:ext cx="5788025" cy="2298699"/>
            <a:chOff x="168" y="2055"/>
            <a:chExt cx="3646" cy="1448"/>
          </a:xfrm>
        </p:grpSpPr>
        <p:sp>
          <p:nvSpPr>
            <p:cNvPr id="18441" name="AutoShape 74"/>
            <p:cNvSpPr>
              <a:spLocks/>
            </p:cNvSpPr>
            <p:nvPr/>
          </p:nvSpPr>
          <p:spPr bwMode="auto">
            <a:xfrm>
              <a:off x="168" y="2823"/>
              <a:ext cx="2756" cy="680"/>
            </a:xfrm>
            <a:prstGeom prst="borderCallout2">
              <a:avLst>
                <a:gd name="adj1" fmla="val 15287"/>
                <a:gd name="adj2" fmla="val 101884"/>
                <a:gd name="adj3" fmla="val 15287"/>
                <a:gd name="adj4" fmla="val 115153"/>
                <a:gd name="adj5" fmla="val -105306"/>
                <a:gd name="adj6" fmla="val 123361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latin typeface="Gill Sans MT" pitchFamily="34" charset="0"/>
                </a:rPr>
                <a:t>No edge from node 2 to 3.</a:t>
              </a:r>
            </a:p>
            <a:p>
              <a:r>
                <a:rPr lang="en-US" dirty="0">
                  <a:latin typeface="Gill Sans MT" pitchFamily="34" charset="0"/>
                </a:rPr>
                <a:t>The return nodes must be distinct nodes.</a:t>
              </a:r>
            </a:p>
          </p:txBody>
        </p:sp>
        <p:sp>
          <p:nvSpPr>
            <p:cNvPr id="18442" name="Oval 76"/>
            <p:cNvSpPr>
              <a:spLocks noChangeArrowheads="1"/>
            </p:cNvSpPr>
            <p:nvPr/>
          </p:nvSpPr>
          <p:spPr bwMode="auto">
            <a:xfrm rot="-1829067">
              <a:off x="3374" y="205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48166" y="1289275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ECA0C-F5DF-478D-A78A-55CA7BBBC86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782763"/>
            <a:ext cx="8867775" cy="4481512"/>
          </a:xfrm>
        </p:spPr>
        <p:txBody>
          <a:bodyPr/>
          <a:lstStyle/>
          <a:p>
            <a:r>
              <a:rPr lang="en-US" dirty="0"/>
              <a:t>Loops require “</a:t>
            </a:r>
            <a:r>
              <a:rPr lang="en-US" i="1" dirty="0"/>
              <a:t>extra</a:t>
            </a:r>
            <a:r>
              <a:rPr lang="en-US" dirty="0"/>
              <a:t>” nodes to be added</a:t>
            </a:r>
          </a:p>
          <a:p>
            <a:endParaRPr lang="en-US" dirty="0"/>
          </a:p>
          <a:p>
            <a:r>
              <a:rPr lang="en-US" dirty="0"/>
              <a:t>Nodes that </a:t>
            </a:r>
            <a:r>
              <a:rPr lang="en-US" dirty="0">
                <a:solidFill>
                  <a:schemeClr val="tx2"/>
                </a:solidFill>
              </a:rPr>
              <a:t>do not </a:t>
            </a:r>
            <a:r>
              <a:rPr lang="en-US" dirty="0"/>
              <a:t>represent statements or basic blocks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9029-27F8-44FB-9F3E-D8A2053D9F6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14314" y="1509713"/>
            <a:ext cx="1835150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while (x &lt; y){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(x);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78100" y="1042988"/>
            <a:ext cx="1182688" cy="777875"/>
            <a:chOff x="1904" y="888"/>
            <a:chExt cx="745" cy="490"/>
          </a:xfrm>
        </p:grpSpPr>
        <p:grpSp>
          <p:nvGrpSpPr>
            <p:cNvPr id="20542" name="Group 10"/>
            <p:cNvGrpSpPr>
              <a:grpSpLocks/>
            </p:cNvGrpSpPr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</p:grpSpPr>
          <p:sp>
            <p:nvSpPr>
              <p:cNvPr id="20545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6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43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44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659063" y="2986089"/>
            <a:ext cx="1631950" cy="1041400"/>
            <a:chOff x="1955" y="2112"/>
            <a:chExt cx="1028" cy="656"/>
          </a:xfrm>
        </p:grpSpPr>
        <p:grpSp>
          <p:nvGrpSpPr>
            <p:cNvPr id="20534" name="Group 21"/>
            <p:cNvGrpSpPr>
              <a:grpSpLocks/>
            </p:cNvGrpSpPr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</p:grpSpPr>
          <p:sp>
            <p:nvSpPr>
              <p:cNvPr id="20540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1" name="Text Box 2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0535" name="Group 65"/>
            <p:cNvGrpSpPr>
              <a:grpSpLocks/>
            </p:cNvGrpSpPr>
            <p:nvPr/>
          </p:nvGrpSpPr>
          <p:grpSpPr bwMode="auto">
            <a:xfrm>
              <a:off x="1955" y="2112"/>
              <a:ext cx="754" cy="656"/>
              <a:chOff x="1955" y="2112"/>
              <a:chExt cx="754" cy="656"/>
            </a:xfrm>
          </p:grpSpPr>
          <p:grpSp>
            <p:nvGrpSpPr>
              <p:cNvPr id="20536" name="Group 18"/>
              <p:cNvGrpSpPr>
                <a:grpSpLocks/>
              </p:cNvGrpSpPr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</p:grpSpPr>
            <p:sp>
              <p:nvSpPr>
                <p:cNvPr id="20538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05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56" y="1769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20537" name="Text Box 28"/>
              <p:cNvSpPr txBox="1">
                <a:spLocks noChangeArrowheads="1"/>
              </p:cNvSpPr>
              <p:nvPr/>
            </p:nvSpPr>
            <p:spPr bwMode="auto">
              <a:xfrm>
                <a:off x="1955" y="2448"/>
                <a:ext cx="754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y = f(</a:t>
                </a:r>
                <a:r>
                  <a:rPr lang="en-US" sz="1800" dirty="0" err="1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x,y</a:t>
                </a: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 = x + 1</a:t>
                </a:r>
              </a:p>
            </p:txBody>
          </p:sp>
        </p:grp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655887" y="2276475"/>
            <a:ext cx="1901824" cy="1120775"/>
            <a:chOff x="1953" y="1665"/>
            <a:chExt cx="1198" cy="706"/>
          </a:xfrm>
        </p:grpSpPr>
        <p:sp>
          <p:nvSpPr>
            <p:cNvPr id="20529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0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1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57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32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cxnSp>
          <p:nvCxnSpPr>
            <p:cNvPr id="20533" name="AutoShape 30"/>
            <p:cNvCxnSpPr>
              <a:cxnSpLocks noChangeShapeType="1"/>
              <a:stCxn id="20538" idx="3"/>
              <a:endCxn id="20503" idx="1"/>
            </p:cNvCxnSpPr>
            <p:nvPr/>
          </p:nvCxnSpPr>
          <p:spPr bwMode="auto">
            <a:xfrm rot="5400000" flipH="1" flipV="1">
              <a:off x="1860" y="1879"/>
              <a:ext cx="706" cy="277"/>
            </a:xfrm>
            <a:prstGeom prst="curvedConnector5">
              <a:avLst>
                <a:gd name="adj1" fmla="val -25639"/>
                <a:gd name="adj2" fmla="val -145852"/>
                <a:gd name="adj3" fmla="val 12563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3200400" y="4071938"/>
            <a:ext cx="278623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for (x = 0; x &lt; y; x++){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(x);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534275" y="2341563"/>
            <a:ext cx="555625" cy="1162050"/>
            <a:chOff x="4746" y="1706"/>
            <a:chExt cx="350" cy="732"/>
          </a:xfrm>
        </p:grpSpPr>
        <p:grpSp>
          <p:nvGrpSpPr>
            <p:cNvPr id="20524" name="Group 37"/>
            <p:cNvGrpSpPr>
              <a:grpSpLocks/>
            </p:cNvGrpSpPr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</p:grpSpPr>
          <p:sp>
            <p:nvSpPr>
              <p:cNvPr id="20527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8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25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7602537" y="5316538"/>
            <a:ext cx="1167390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937252" y="3516313"/>
            <a:ext cx="2897188" cy="2122487"/>
            <a:chOff x="3740" y="2446"/>
            <a:chExt cx="1825" cy="1337"/>
          </a:xfrm>
        </p:grpSpPr>
        <p:grpSp>
          <p:nvGrpSpPr>
            <p:cNvPr id="20505" name="Group 34"/>
            <p:cNvGrpSpPr>
              <a:grpSpLocks/>
            </p:cNvGrpSpPr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</p:grpSpPr>
          <p:sp>
            <p:nvSpPr>
              <p:cNvPr id="20522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20506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7" name="Group 43"/>
            <p:cNvGrpSpPr>
              <a:grpSpLocks/>
            </p:cNvGrpSpPr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</p:grpSpPr>
          <p:sp>
            <p:nvSpPr>
              <p:cNvPr id="20520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Text Box 45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0508" name="Group 46"/>
            <p:cNvGrpSpPr>
              <a:grpSpLocks/>
            </p:cNvGrpSpPr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</p:grpSpPr>
          <p:sp>
            <p:nvSpPr>
              <p:cNvPr id="20518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Text Box 4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0509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53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11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3740" y="3028"/>
              <a:ext cx="799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f (x, y)</a:t>
              </a:r>
            </a:p>
          </p:txBody>
        </p:sp>
        <p:cxnSp>
          <p:nvCxnSpPr>
            <p:cNvPr id="20513" name="AutoShape 54"/>
            <p:cNvCxnSpPr>
              <a:cxnSpLocks noChangeShapeType="1"/>
              <a:stCxn id="20516" idx="3"/>
              <a:endCxn id="20522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75124"/>
                <a:gd name="adj3" fmla="val 11432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0514" name="Group 56"/>
            <p:cNvGrpSpPr>
              <a:grpSpLocks/>
            </p:cNvGrpSpPr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</p:grpSpPr>
          <p:sp>
            <p:nvSpPr>
              <p:cNvPr id="20516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Text Box 5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20515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206751" y="1816100"/>
            <a:ext cx="2771776" cy="871538"/>
            <a:chOff x="2300" y="1375"/>
            <a:chExt cx="1746" cy="549"/>
          </a:xfrm>
        </p:grpSpPr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0" name="Group 67"/>
            <p:cNvGrpSpPr>
              <a:grpSpLocks/>
            </p:cNvGrpSpPr>
            <p:nvPr/>
          </p:nvGrpSpPr>
          <p:grpSpPr bwMode="auto">
            <a:xfrm>
              <a:off x="2300" y="1375"/>
              <a:ext cx="1746" cy="549"/>
              <a:chOff x="2300" y="1375"/>
              <a:chExt cx="1746" cy="549"/>
            </a:xfrm>
          </p:grpSpPr>
          <p:grpSp>
            <p:nvGrpSpPr>
              <p:cNvPr id="20501" name="Group 7"/>
              <p:cNvGrpSpPr>
                <a:grpSpLocks/>
              </p:cNvGrpSpPr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</p:grpSpPr>
            <p:sp>
              <p:nvSpPr>
                <p:cNvPr id="20503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pattFill prst="dkDnDiag">
                  <a:fgClr>
                    <a:srgbClr val="0066FF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sp>
            <p:nvSpPr>
              <p:cNvPr id="20502" name="AutoShape 66"/>
              <p:cNvSpPr>
                <a:spLocks/>
              </p:cNvSpPr>
              <p:nvPr/>
            </p:nvSpPr>
            <p:spPr bwMode="auto">
              <a:xfrm>
                <a:off x="2950" y="1375"/>
                <a:ext cx="1096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i="1" dirty="0">
                    <a:latin typeface="Gill Sans MT" pitchFamily="34" charset="0"/>
                  </a:rPr>
                  <a:t>dummy</a:t>
                </a:r>
                <a:r>
                  <a:rPr lang="en-US" dirty="0">
                    <a:latin typeface="Gill Sans MT" pitchFamily="34" charset="0"/>
                  </a:rPr>
                  <a:t> node</a:t>
                </a:r>
              </a:p>
            </p:txBody>
          </p:sp>
        </p:grp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5064124" y="2513013"/>
            <a:ext cx="2568575" cy="655637"/>
            <a:chOff x="3190" y="1814"/>
            <a:chExt cx="1618" cy="413"/>
          </a:xfrm>
        </p:grpSpPr>
        <p:sp>
          <p:nvSpPr>
            <p:cNvPr id="20497" name="Text Box 52"/>
            <p:cNvSpPr txBox="1">
              <a:spLocks noChangeArrowheads="1"/>
            </p:cNvSpPr>
            <p:nvPr/>
          </p:nvSpPr>
          <p:spPr bwMode="auto">
            <a:xfrm>
              <a:off x="4336" y="1941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  <p:sp>
          <p:nvSpPr>
            <p:cNvPr id="20498" name="AutoShape 72"/>
            <p:cNvSpPr>
              <a:spLocks/>
            </p:cNvSpPr>
            <p:nvPr/>
          </p:nvSpPr>
          <p:spPr bwMode="auto">
            <a:xfrm>
              <a:off x="3190" y="1814"/>
              <a:ext cx="1198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latin typeface="Gill Sans MT" pitchFamily="34" charset="0"/>
                </a:rPr>
                <a:t>implicitly initializes loop</a:t>
              </a:r>
            </a:p>
          </p:txBody>
        </p:sp>
      </p:grpSp>
      <p:sp>
        <p:nvSpPr>
          <p:cNvPr id="195660" name="AutoShape 76"/>
          <p:cNvSpPr>
            <a:spLocks/>
          </p:cNvSpPr>
          <p:nvPr/>
        </p:nvSpPr>
        <p:spPr bwMode="auto">
          <a:xfrm>
            <a:off x="4304714" y="5900738"/>
            <a:ext cx="2246899" cy="655637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latin typeface="Gill Sans MT" pitchFamily="34" charset="0"/>
              </a:rPr>
              <a:t>implicitly increments loop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30425" y="1042988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9174" y="3718262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 animBg="1"/>
      <p:bldP spid="195639" grpId="0"/>
      <p:bldP spid="195660" grpId="0" animBg="1"/>
      <p:bldP spid="67" grpId="0" animBg="1"/>
      <p:bldP spid="67" grpId="1" animBg="1"/>
      <p:bldP spid="68" grpId="0" animBg="1"/>
      <p:bldP spid="6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</a:t>
            </a:r>
            <a:r>
              <a:rPr lang="en-US" dirty="0"/>
              <a:t> loop,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continue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9238" y="992188"/>
            <a:ext cx="195738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do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while (x &lt;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(y);</a:t>
            </a:r>
          </a:p>
          <a:p>
            <a:endParaRPr lang="en-US" dirty="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50963" y="4005263"/>
            <a:ext cx="555625" cy="469900"/>
            <a:chOff x="3838" y="2684"/>
            <a:chExt cx="350" cy="296"/>
          </a:xfrm>
        </p:grpSpPr>
        <p:sp>
          <p:nvSpPr>
            <p:cNvPr id="21566" name="Oval 11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Text Box 12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0543" name="Line 16"/>
          <p:cNvSpPr>
            <a:spLocks noChangeShapeType="1"/>
          </p:cNvSpPr>
          <p:nvPr/>
        </p:nvSpPr>
        <p:spPr bwMode="auto">
          <a:xfrm>
            <a:off x="1628775" y="3697288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Text Box 27"/>
          <p:cNvSpPr txBox="1">
            <a:spLocks noChangeArrowheads="1"/>
          </p:cNvSpPr>
          <p:nvPr/>
        </p:nvSpPr>
        <p:spPr bwMode="auto">
          <a:xfrm>
            <a:off x="609407" y="4070350"/>
            <a:ext cx="8685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 </a:t>
            </a: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931863" y="5680075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1054100" y="5716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1350963" y="487521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1473200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30" name="Line 24"/>
          <p:cNvSpPr>
            <a:spLocks noChangeShapeType="1"/>
          </p:cNvSpPr>
          <p:nvPr/>
        </p:nvSpPr>
        <p:spPr bwMode="auto">
          <a:xfrm flipH="1">
            <a:off x="1322388" y="5346700"/>
            <a:ext cx="1778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Text Box 25"/>
          <p:cNvSpPr txBox="1">
            <a:spLocks noChangeArrowheads="1"/>
          </p:cNvSpPr>
          <p:nvPr/>
        </p:nvSpPr>
        <p:spPr bwMode="auto">
          <a:xfrm>
            <a:off x="548640" y="5224463"/>
            <a:ext cx="10086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&gt;= y</a:t>
            </a:r>
          </a:p>
        </p:txBody>
      </p:sp>
      <p:sp>
        <p:nvSpPr>
          <p:cNvPr id="20532" name="Text Box 26"/>
          <p:cNvSpPr txBox="1">
            <a:spLocks noChangeArrowheads="1"/>
          </p:cNvSpPr>
          <p:nvPr/>
        </p:nvSpPr>
        <p:spPr bwMode="auto">
          <a:xfrm>
            <a:off x="1830388" y="5383213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&lt; y</a:t>
            </a:r>
          </a:p>
        </p:txBody>
      </p:sp>
      <p:cxnSp>
        <p:nvCxnSpPr>
          <p:cNvPr id="20533" name="AutoShape 30"/>
          <p:cNvCxnSpPr>
            <a:cxnSpLocks noChangeShapeType="1"/>
            <a:stCxn id="20538" idx="5"/>
            <a:endCxn id="20538" idx="7"/>
          </p:cNvCxnSpPr>
          <p:nvPr/>
        </p:nvCxnSpPr>
        <p:spPr bwMode="auto">
          <a:xfrm rot="5400000" flipH="1">
            <a:off x="1658144" y="5109369"/>
            <a:ext cx="333375" cy="1587"/>
          </a:xfrm>
          <a:prstGeom prst="curvedConnector5">
            <a:avLst>
              <a:gd name="adj1" fmla="val -68801"/>
              <a:gd name="adj2" fmla="val -85117706"/>
              <a:gd name="adj3" fmla="val 168801"/>
            </a:avLst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</p:spPr>
      </p:cxn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1887538" y="4900613"/>
            <a:ext cx="1333092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f (x, y)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x+1</a:t>
            </a: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>
            <a:off x="1628775" y="4479925"/>
            <a:ext cx="1588" cy="388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60686" y="3917624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3" grpId="0" animBg="1"/>
      <p:bldP spid="20544" grpId="0"/>
      <p:bldP spid="20540" grpId="0" animBg="1"/>
      <p:bldP spid="20541" grpId="0"/>
      <p:bldP spid="20538" grpId="0" animBg="1"/>
      <p:bldP spid="20539" grpId="0"/>
      <p:bldP spid="20530" grpId="0" animBg="1"/>
      <p:bldP spid="20531" grpId="0"/>
      <p:bldP spid="20532" grpId="0"/>
      <p:bldP spid="72" grpId="0"/>
      <p:bldP spid="73" grpId="0" animBg="1"/>
      <p:bldP spid="65" grpId="0" animBg="1"/>
      <p:bldP spid="6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6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4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https://cs.gmu.edu/~winglam/classes/637/assigns/assign04.html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chemeClr val="bg2"/>
                </a:solidFill>
              </a:rPr>
              <a:t>Introduce Assignment 5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https://cs.gmu.edu/~winglam/classes/637/assigns/assign05.html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dirty="0"/>
              <a:t>Wrap up lecture on Chapter 7.1 and 7.2 Overview Graphs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Chapter 7.3 Graph Coverage for Source Code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73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Introduction to Software Testing, Edition 2  (Ch 07)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>
              <a:defRPr/>
            </a:pPr>
            <a:fld id="{4C202B98-B982-4E8A-8301-3A3838CE7E2E}" type="slidenum">
              <a:rPr lang="en-US">
                <a:solidFill>
                  <a:srgbClr val="FFFFFF"/>
                </a:solidFill>
                <a:cs typeface="Arial"/>
                <a:sym typeface="Arial"/>
              </a:rPr>
              <a:pPr defTabSz="685800">
                <a:defRPr/>
              </a:pPr>
              <a:t>4</a:t>
            </a:fld>
            <a:endParaRPr lang="en-US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6756" y="77786"/>
            <a:ext cx="5829300" cy="619125"/>
          </a:xfrm>
        </p:spPr>
        <p:txBody>
          <a:bodyPr/>
          <a:lstStyle/>
          <a:p>
            <a:r>
              <a:rPr lang="en-US" dirty="0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6" y="859516"/>
            <a:ext cx="6650831" cy="575072"/>
          </a:xfrm>
        </p:spPr>
        <p:txBody>
          <a:bodyPr/>
          <a:lstStyle/>
          <a:p>
            <a:r>
              <a:rPr lang="en-US" sz="2800" dirty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473994" y="2149803"/>
            <a:ext cx="6197204" cy="193899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Node Coverage (NC)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: Test set 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T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satisfies node coverage on graph 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G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iff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for every syntactically reachable node 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in 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, there is some path 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p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in 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path(T)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such that 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p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visits </a:t>
            </a: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472804" y="5423965"/>
            <a:ext cx="6197203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Node Coverage (NC)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246586" y="4094036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Introduction to Software Testing, Edition 2  (Ch 07)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>
              <a:defRPr/>
            </a:pPr>
            <a:fld id="{A5D2ACFA-D953-4088-AB01-C9EEF9441D30}" type="slidenum">
              <a:rPr lang="en-US">
                <a:solidFill>
                  <a:srgbClr val="FFFFFF"/>
                </a:solidFill>
                <a:cs typeface="Arial"/>
                <a:sym typeface="Arial"/>
              </a:rPr>
              <a:pPr defTabSz="685800">
                <a:defRPr/>
              </a:pPr>
              <a:t>5</a:t>
            </a:fld>
            <a:endParaRPr lang="en-US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75464"/>
            <a:ext cx="5829300" cy="619125"/>
          </a:xfrm>
        </p:spPr>
        <p:txBody>
          <a:bodyPr/>
          <a:lstStyle/>
          <a:p>
            <a:r>
              <a:rPr lang="en-US" dirty="0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6" y="841803"/>
            <a:ext cx="6650831" cy="353616"/>
          </a:xfrm>
        </p:spPr>
        <p:txBody>
          <a:bodyPr/>
          <a:lstStyle/>
          <a:p>
            <a:r>
              <a:rPr lang="en-US" sz="2800" dirty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488281" y="1300006"/>
            <a:ext cx="6197204" cy="1200329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Edge Coverage (EC)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246586" y="2695670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8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The phrase “</a:t>
            </a:r>
            <a:r>
              <a:rPr lang="en-US" sz="2800" b="0" i="1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length up to </a:t>
            </a:r>
            <a:r>
              <a:rPr lang="en-US" sz="2800" b="0" i="1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258493" y="3601167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8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NC and EC are only different when there is an edge and another </a:t>
            </a:r>
            <a:r>
              <a:rPr lang="en-US" sz="2800" b="0" dirty="0" err="1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subpath</a:t>
            </a:r>
            <a:r>
              <a:rPr lang="en-US" sz="28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875485" y="4946987"/>
            <a:ext cx="3967254" cy="14773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500" b="0" u="sng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Node Coverage</a:t>
            </a: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 :  ?</a:t>
            </a:r>
          </a:p>
          <a:p>
            <a:pPr defTabSz="685800">
              <a:defRPr/>
            </a:pPr>
            <a:endParaRPr lang="en-US" sz="1500" b="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  <a:p>
            <a:pPr defTabSz="685800">
              <a:defRPr/>
            </a:pPr>
            <a:endParaRPr lang="en-US" sz="1500" b="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  <a:p>
            <a:pPr defTabSz="685800">
              <a:defRPr/>
            </a:pPr>
            <a:r>
              <a:rPr lang="en-US" sz="1500" b="0" u="sng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Edge Coverage</a:t>
            </a: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 : ?</a:t>
            </a:r>
          </a:p>
          <a:p>
            <a:pPr defTabSz="685800">
              <a:defRPr/>
            </a:pPr>
            <a:endParaRPr lang="en-US" sz="1500" b="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  <a:p>
            <a:pPr defTabSz="685800">
              <a:defRPr/>
            </a:pPr>
            <a:endParaRPr lang="en-US" sz="1500" b="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528954" y="5001510"/>
            <a:ext cx="1077515" cy="1312069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500">
                  <a:latin typeface="Times New Roman"/>
                  <a:cs typeface="Arial"/>
                  <a:sym typeface="Arial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25" y="1769"/>
                <a:ext cx="236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defTabSz="685800">
                  <a:defRPr/>
                </a:pPr>
                <a:r>
                  <a:rPr lang="en-US" sz="1500" dirty="0">
                    <a:solidFill>
                      <a:srgbClr val="FFFFFF"/>
                    </a:solidFill>
                    <a:latin typeface="Times New Roman"/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>
                    <a:defRPr/>
                  </a:pPr>
                  <a:endParaRPr lang="en-US" sz="1500">
                    <a:latin typeface="Times New Roman"/>
                    <a:cs typeface="Arial"/>
                    <a:sym typeface="Arial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36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1500" dirty="0">
                      <a:solidFill>
                        <a:srgbClr val="FFFFFF"/>
                      </a:solidFill>
                      <a:latin typeface="Times New Roman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>
                    <a:defRPr/>
                  </a:pPr>
                  <a:endParaRPr lang="en-US" sz="1500">
                    <a:latin typeface="Times New Roman"/>
                    <a:cs typeface="Arial"/>
                    <a:sym typeface="Arial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36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1500" dirty="0">
                      <a:solidFill>
                        <a:srgbClr val="FFFFFF"/>
                      </a:solidFill>
                      <a:latin typeface="Times New Roman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 defTabSz="685800">
                <a:defRPr/>
              </a:pPr>
              <a:endParaRPr lang="en-US" sz="1500">
                <a:latin typeface="Times New Roman"/>
                <a:cs typeface="Arial"/>
                <a:sym typeface="Arial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>
                <a:defRPr/>
              </a:pPr>
              <a:endParaRPr lang="en-US" sz="1500">
                <a:latin typeface="Times New Roman"/>
                <a:cs typeface="Arial"/>
                <a:sym typeface="Arial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>
                <a:defRPr/>
              </a:pPr>
              <a:endParaRPr lang="en-US" sz="1500">
                <a:latin typeface="Times New Roman"/>
                <a:cs typeface="Arial"/>
                <a:sym typeface="Arial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>
                <a:defRPr/>
              </a:pPr>
              <a:endParaRPr lang="en-US" sz="1500">
                <a:latin typeface="Times New Roman"/>
                <a:cs typeface="Arial"/>
                <a:sym typeface="Arial"/>
              </a:endParaRPr>
            </a:p>
          </p:txBody>
        </p:sp>
      </p:grp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5566082" y="4950706"/>
            <a:ext cx="2034869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TR = { </a:t>
            </a:r>
            <a:r>
              <a:rPr lang="en-US" sz="1500" b="0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1, 2, 3 </a:t>
            </a: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}</a:t>
            </a:r>
          </a:p>
          <a:p>
            <a:pPr defTabSz="685800">
              <a:defRPr/>
            </a:pP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Test Path = [ </a:t>
            </a:r>
            <a:r>
              <a:rPr lang="en-US" sz="1500" b="0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1, 2, 3 </a:t>
            </a: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]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503292" y="5657148"/>
            <a:ext cx="2377063" cy="7848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TR = { </a:t>
            </a:r>
            <a:r>
              <a:rPr lang="en-US" sz="1500" b="0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(1, 2), (1, 3), (2, 3) </a:t>
            </a: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}</a:t>
            </a:r>
          </a:p>
          <a:p>
            <a:pPr defTabSz="685800">
              <a:defRPr/>
            </a:pP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Test Paths = [ </a:t>
            </a:r>
            <a:r>
              <a:rPr lang="en-US" sz="1500" b="0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1, 2, 3 ]</a:t>
            </a:r>
          </a:p>
          <a:p>
            <a:pPr defTabSz="685800">
              <a:defRPr/>
            </a:pPr>
            <a:r>
              <a:rPr lang="en-US" sz="1500" b="0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                      [ 1, 3 </a:t>
            </a: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5478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3" grpId="0" animBg="1" autoUpdateAnimBg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Introduction to Software Testing, Edition 2  (Ch 6)</a:t>
            </a:r>
            <a:endParaRPr lang="en-US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FE742154-05E0-4FD4-B04E-B92FD3670A3A}" type="slidenum">
              <a:rPr lang="en-US">
                <a:solidFill>
                  <a:srgbClr val="FFFFFF"/>
                </a:solidFill>
                <a:cs typeface="Arial"/>
                <a:sym typeface="Arial"/>
              </a:rPr>
              <a:pPr defTabSz="685800">
                <a:defRPr/>
              </a:pPr>
              <a:t>6</a:t>
            </a:fld>
            <a:endParaRPr lang="en-US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6891" y="2185167"/>
            <a:ext cx="5029679" cy="10618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2100" b="0" dirty="0">
                <a:solidFill>
                  <a:srgbClr val="FFFFFF"/>
                </a:solidFill>
                <a:latin typeface="Gill Sans MT" panose="020B0502020104020203" pitchFamily="34" charset="0"/>
                <a:cs typeface="Arial"/>
                <a:sym typeface="Arial"/>
              </a:rPr>
              <a:t>Answer questions for the graph on the left</a:t>
            </a:r>
          </a:p>
          <a:p>
            <a:pPr algn="ctr" defTabSz="685800">
              <a:defRPr/>
            </a:pPr>
            <a:endParaRPr lang="en-US" sz="2100" b="0" dirty="0">
              <a:solidFill>
                <a:srgbClr val="FFFFFF"/>
              </a:solidFill>
              <a:latin typeface="Gill Sans MT" panose="020B0502020104020203" pitchFamily="34" charset="0"/>
              <a:cs typeface="Arial"/>
              <a:sym typeface="Arial"/>
            </a:endParaRPr>
          </a:p>
          <a:p>
            <a:pPr marL="385763" indent="-385763" defTabSz="685800">
              <a:buFont typeface="+mj-lt"/>
              <a:buAutoNum type="arabicPeriod"/>
              <a:defRPr/>
            </a:pPr>
            <a:r>
              <a:rPr lang="en-US" sz="2100" b="0" dirty="0">
                <a:solidFill>
                  <a:srgbClr val="FFFFFF"/>
                </a:solidFill>
                <a:latin typeface="Gill Sans MT" panose="020B0502020104020203" pitchFamily="34" charset="0"/>
                <a:cs typeface="Arial"/>
                <a:sym typeface="Arial"/>
              </a:rPr>
              <a:t>List test paths that satisfy edge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8181" y="1514273"/>
            <a:ext cx="36057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27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Graph criterion—EC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D8CBE-2E24-EF4D-A46E-461C62837E45}"/>
              </a:ext>
            </a:extLst>
          </p:cNvPr>
          <p:cNvSpPr txBox="1"/>
          <p:nvPr/>
        </p:nvSpPr>
        <p:spPr>
          <a:xfrm>
            <a:off x="1248080" y="4753080"/>
            <a:ext cx="6654489" cy="6740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1800" b="0" kern="0" dirty="0">
                <a:solidFill>
                  <a:srgbClr val="FFFF00"/>
                </a:solidFill>
                <a:latin typeface="Gill Sans MT" pitchFamily="34" charset="0"/>
                <a:cs typeface="Arial"/>
                <a:sym typeface="Arial"/>
              </a:rPr>
              <a:t>Test Path</a:t>
            </a: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: path that starts at an initial node and ends at a final node</a:t>
            </a:r>
          </a:p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Test paths represent execution of test cases</a:t>
            </a:r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FF5A86D6-F00F-C668-35CF-9FA32FD7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17" y="4159076"/>
            <a:ext cx="416719" cy="352425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7</a:t>
            </a:r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A3A73428-D188-4BB1-A232-4BC6204DA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17" y="1774254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1</a:t>
            </a:r>
          </a:p>
        </p:txBody>
      </p:sp>
      <p:sp>
        <p:nvSpPr>
          <p:cNvPr id="58" name="Oval 9">
            <a:extLst>
              <a:ext uri="{FF2B5EF4-FFF2-40B4-BE49-F238E27FC236}">
                <a16:creationId xmlns:a16="http://schemas.microsoft.com/office/drawing/2014/main" id="{12E6D891-398A-F4DB-FF9F-D068B3CA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17" y="2839863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3</a:t>
            </a: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05196304-9A59-FDFE-FFCC-6FAFA452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39" y="2306463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2</a:t>
            </a:r>
          </a:p>
        </p:txBody>
      </p:sp>
      <p:sp>
        <p:nvSpPr>
          <p:cNvPr id="60" name="Line 17">
            <a:extLst>
              <a:ext uri="{FF2B5EF4-FFF2-40B4-BE49-F238E27FC236}">
                <a16:creationId xmlns:a16="http://schemas.microsoft.com/office/drawing/2014/main" id="{E6F99A53-4928-FE68-7817-EA1278BD0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5867" y="3176809"/>
            <a:ext cx="252413" cy="227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/>
            <a:endParaRPr lang="en-US" sz="1500">
              <a:latin typeface="Times New Roman"/>
              <a:cs typeface="Arial"/>
              <a:sym typeface="Arial"/>
            </a:endParaRPr>
          </a:p>
        </p:txBody>
      </p:sp>
      <p:sp>
        <p:nvSpPr>
          <p:cNvPr id="61" name="Line 18">
            <a:extLst>
              <a:ext uri="{FF2B5EF4-FFF2-40B4-BE49-F238E27FC236}">
                <a16:creationId xmlns:a16="http://schemas.microsoft.com/office/drawing/2014/main" id="{66D30B46-DB49-A6E2-2C89-2C42100320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7576" y="1531366"/>
            <a:ext cx="1190" cy="232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61C1B-529C-FA78-4D33-BA0ACC92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39" y="3373263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4</a:t>
            </a:r>
          </a:p>
        </p:txBody>
      </p:sp>
      <p:sp>
        <p:nvSpPr>
          <p:cNvPr id="63" name="Oval 27">
            <a:extLst>
              <a:ext uri="{FF2B5EF4-FFF2-40B4-BE49-F238E27FC236}">
                <a16:creationId xmlns:a16="http://schemas.microsoft.com/office/drawing/2014/main" id="{EBBC0A8E-1C5D-CBEB-869D-60A0588F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58" y="3373263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5</a:t>
            </a:r>
          </a:p>
        </p:txBody>
      </p:sp>
      <p:sp>
        <p:nvSpPr>
          <p:cNvPr id="64" name="Line 30">
            <a:extLst>
              <a:ext uri="{FF2B5EF4-FFF2-40B4-BE49-F238E27FC236}">
                <a16:creationId xmlns:a16="http://schemas.microsoft.com/office/drawing/2014/main" id="{00E480A2-C802-3412-E98F-33C23461B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826" y="3179190"/>
            <a:ext cx="214313" cy="216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/>
            <a:endParaRPr lang="en-US" sz="1500">
              <a:latin typeface="Times New Roman"/>
              <a:cs typeface="Arial"/>
              <a:sym typeface="Arial"/>
            </a:endParaRPr>
          </a:p>
        </p:txBody>
      </p:sp>
      <p:sp>
        <p:nvSpPr>
          <p:cNvPr id="65" name="Line 31">
            <a:extLst>
              <a:ext uri="{FF2B5EF4-FFF2-40B4-BE49-F238E27FC236}">
                <a16:creationId xmlns:a16="http://schemas.microsoft.com/office/drawing/2014/main" id="{227819CA-940C-AE3A-CA0E-C1A31B3C8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4491" y="3703065"/>
            <a:ext cx="232172" cy="4679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6" name="Line 32">
            <a:extLst>
              <a:ext uri="{FF2B5EF4-FFF2-40B4-BE49-F238E27FC236}">
                <a16:creationId xmlns:a16="http://schemas.microsoft.com/office/drawing/2014/main" id="{AD3E2647-ECCA-A635-A0D3-691ABF524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5867" y="2639837"/>
            <a:ext cx="238125" cy="2131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7" name="Line 33">
            <a:extLst>
              <a:ext uri="{FF2B5EF4-FFF2-40B4-BE49-F238E27FC236}">
                <a16:creationId xmlns:a16="http://schemas.microsoft.com/office/drawing/2014/main" id="{24F57324-41CE-6CEC-E041-0465E76424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3010" y="2102865"/>
            <a:ext cx="227410" cy="2357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8" name="Line 34">
            <a:extLst>
              <a:ext uri="{FF2B5EF4-FFF2-40B4-BE49-F238E27FC236}">
                <a16:creationId xmlns:a16="http://schemas.microsoft.com/office/drawing/2014/main" id="{6A3FFC71-1CE6-4B8B-C37B-02C8A166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010" y="3699494"/>
            <a:ext cx="263129" cy="4643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9" name="Line 37">
            <a:extLst>
              <a:ext uri="{FF2B5EF4-FFF2-40B4-BE49-F238E27FC236}">
                <a16:creationId xmlns:a16="http://schemas.microsoft.com/office/drawing/2014/main" id="{1A907FCE-F2A3-91A4-FC33-A018DEE7E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94" y="2132631"/>
            <a:ext cx="3572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70" name="Line 40">
            <a:extLst>
              <a:ext uri="{FF2B5EF4-FFF2-40B4-BE49-F238E27FC236}">
                <a16:creationId xmlns:a16="http://schemas.microsoft.com/office/drawing/2014/main" id="{784F3A6E-DE0D-1B13-E482-74785E445A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7646" y="3713781"/>
            <a:ext cx="12501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71" name="Oval 47">
            <a:extLst>
              <a:ext uri="{FF2B5EF4-FFF2-40B4-BE49-F238E27FC236}">
                <a16:creationId xmlns:a16="http://schemas.microsoft.com/office/drawing/2014/main" id="{87B86CDE-53BF-F142-25AA-4DDB69EC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436" y="3973338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6</a:t>
            </a:r>
          </a:p>
        </p:txBody>
      </p:sp>
      <p:sp>
        <p:nvSpPr>
          <p:cNvPr id="72" name="Line 49">
            <a:extLst>
              <a:ext uri="{FF2B5EF4-FFF2-40B4-BE49-F238E27FC236}">
                <a16:creationId xmlns:a16="http://schemas.microsoft.com/office/drawing/2014/main" id="{48941BE2-D57B-5E7F-3054-D61A9B0D27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2390" y="3739976"/>
            <a:ext cx="125015" cy="252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108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/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/>
            <a:fld id="{07F4CF52-2955-412D-B513-A4A2CB4DCADA}" type="slidenum">
              <a:rPr lang="en-US">
                <a:solidFill>
                  <a:srgbClr val="FFFFFF"/>
                </a:solidFill>
                <a:cs typeface="Arial"/>
                <a:sym typeface="Arial"/>
              </a:rPr>
              <a:pPr defTabSz="685800"/>
              <a:t>7</a:t>
            </a:fld>
            <a:endParaRPr lang="en-US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46586" y="812642"/>
            <a:ext cx="6650831" cy="497681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Edge-pair coverage requires </a:t>
            </a:r>
            <a:r>
              <a:rPr lang="en-US" sz="2800" dirty="0">
                <a:solidFill>
                  <a:schemeClr val="tx2"/>
                </a:solidFill>
              </a:rPr>
              <a:t>pairs of edges</a:t>
            </a:r>
            <a:r>
              <a:rPr lang="en-US" sz="2800" dirty="0"/>
              <a:t>, or </a:t>
            </a:r>
            <a:r>
              <a:rPr lang="en-US" sz="2800" dirty="0" err="1"/>
              <a:t>subpaths</a:t>
            </a:r>
            <a:r>
              <a:rPr lang="en-US" sz="2800" dirty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473994" y="1720711"/>
            <a:ext cx="6197204" cy="1200329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Edge-Pair Coverage (EPC)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/>
                <a:sym typeface="Arial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246586" y="3096662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The phrase “</a:t>
            </a:r>
            <a:r>
              <a:rPr lang="en-US" sz="2800" b="0" dirty="0">
                <a:solidFill>
                  <a:srgbClr val="FFFF00"/>
                </a:solidFill>
                <a:latin typeface="Gill Sans MT" pitchFamily="34" charset="0"/>
                <a:cs typeface="Arial"/>
                <a:sym typeface="Arial"/>
              </a:rPr>
              <a:t>length up to 2</a:t>
            </a:r>
            <a:r>
              <a:rPr lang="en-US" sz="28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246586" y="5833122"/>
            <a:ext cx="6650831" cy="330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1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The logical extension is to require </a:t>
            </a:r>
            <a:r>
              <a:rPr lang="en-US" sz="2100" b="0" dirty="0">
                <a:solidFill>
                  <a:srgbClr val="FFFF00"/>
                </a:solidFill>
                <a:latin typeface="Gill Sans MT" pitchFamily="34" charset="0"/>
                <a:cs typeface="Arial"/>
                <a:sym typeface="Arial"/>
              </a:rPr>
              <a:t>all paths</a:t>
            </a:r>
            <a:r>
              <a:rPr lang="en-US" sz="21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89996" y="4332768"/>
            <a:ext cx="2215339" cy="1364586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/>
              <a:endParaRPr lang="en-US" sz="1500">
                <a:cs typeface="Arial"/>
                <a:sym typeface="Arial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/>
              <a:r>
                <a:rPr lang="en-US" sz="1500" dirty="0">
                  <a:solidFill>
                    <a:srgbClr val="FFFFFF"/>
                  </a:solidFill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/>
              <a:r>
                <a:rPr lang="en-US" sz="1500" dirty="0">
                  <a:solidFill>
                    <a:srgbClr val="FFFFFF"/>
                  </a:solidFill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/>
              <a:r>
                <a:rPr lang="en-US" sz="1500" dirty="0">
                  <a:solidFill>
                    <a:srgbClr val="FFFFFF"/>
                  </a:solidFill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/>
              <a:r>
                <a:rPr lang="en-US" sz="1500" dirty="0">
                  <a:solidFill>
                    <a:srgbClr val="FFFFFF"/>
                  </a:solidFill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/>
              <a:endParaRPr lang="en-US" sz="1500">
                <a:cs typeface="Arial"/>
                <a:sym typeface="Arial"/>
              </a:endParaRP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/>
              <a:endParaRPr lang="en-US" sz="1500">
                <a:cs typeface="Arial"/>
                <a:sym typeface="Arial"/>
              </a:endParaRPr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/>
              <a:r>
                <a:rPr lang="en-US" sz="1500" dirty="0">
                  <a:solidFill>
                    <a:srgbClr val="FFFFFF"/>
                  </a:solidFill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/>
              <a:endParaRPr lang="en-US" sz="1500">
                <a:cs typeface="Arial"/>
                <a:sym typeface="Arial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/>
              <a:endParaRPr lang="en-US" sz="1500">
                <a:cs typeface="Arial"/>
                <a:sym typeface="Arial"/>
              </a:endParaRPr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/>
              <a:r>
                <a:rPr lang="en-US" sz="1500" dirty="0">
                  <a:solidFill>
                    <a:srgbClr val="FFFFFF"/>
                  </a:solidFill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782742" y="4518773"/>
            <a:ext cx="3114675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/>
            <a:r>
              <a:rPr lang="en-US" sz="1500" b="0" u="sng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Edge-Pair Coverage</a:t>
            </a: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 :  ?</a:t>
            </a:r>
          </a:p>
          <a:p>
            <a:pPr defTabSz="685800"/>
            <a:endParaRPr lang="en-US" sz="1500" b="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  <a:p>
            <a:pPr defTabSz="685800"/>
            <a:endParaRPr lang="en-US" sz="1500" b="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  <a:p>
            <a:pPr defTabSz="685800"/>
            <a:endParaRPr lang="en-US" sz="1500" b="0" dirty="0">
              <a:solidFill>
                <a:srgbClr val="FFFFFF"/>
              </a:solidFill>
              <a:latin typeface="Gill Sans MT" pitchFamily="34" charset="0"/>
              <a:cs typeface="Arial"/>
              <a:sym typeface="Arial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4908432" y="4810273"/>
            <a:ext cx="2762767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/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TR = { </a:t>
            </a:r>
            <a:r>
              <a:rPr lang="en-US" sz="1500" b="0" dirty="0">
                <a:solidFill>
                  <a:srgbClr val="FFFFFF"/>
                </a:solidFill>
                <a:latin typeface="Times New Roman"/>
                <a:cs typeface="Arial"/>
                <a:sym typeface="Arial"/>
              </a:rPr>
              <a:t>[1,4,5], [1,4,6], [2,4,5], [2,4,6], [3,4,5], [3,4,6] </a:t>
            </a:r>
            <a:r>
              <a:rPr lang="en-US" sz="1500" b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726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utoUpdateAnimBg="0"/>
      <p:bldP spid="36" grpId="0" animBg="1" autoUpdateAnimBg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Introduction to Software Testing, Edition 2  (Ch 6)</a:t>
            </a:r>
            <a:endParaRPr lang="en-US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FFFFFF"/>
                </a:solidFill>
                <a:cs typeface="Arial"/>
                <a:sym typeface="Arial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FE742154-05E0-4FD4-B04E-B92FD3670A3A}" type="slidenum">
              <a:rPr lang="en-US">
                <a:solidFill>
                  <a:srgbClr val="FFFFFF"/>
                </a:solidFill>
                <a:cs typeface="Arial"/>
                <a:sym typeface="Arial"/>
              </a:rPr>
              <a:pPr defTabSz="685800">
                <a:defRPr/>
              </a:pPr>
              <a:t>8</a:t>
            </a:fld>
            <a:endParaRPr lang="en-US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6891" y="2185167"/>
            <a:ext cx="5029679" cy="203132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2100" b="0" dirty="0">
                <a:solidFill>
                  <a:srgbClr val="FFFFFF"/>
                </a:solidFill>
                <a:latin typeface="Gill Sans MT" panose="020B0502020104020203" pitchFamily="34" charset="0"/>
                <a:cs typeface="Arial"/>
                <a:sym typeface="Arial"/>
              </a:rPr>
              <a:t>Answer questions for the graph on the left</a:t>
            </a:r>
          </a:p>
          <a:p>
            <a:pPr algn="ctr" defTabSz="685800">
              <a:defRPr/>
            </a:pPr>
            <a:endParaRPr lang="en-US" sz="2100" b="0" dirty="0">
              <a:solidFill>
                <a:srgbClr val="FFFFFF"/>
              </a:solidFill>
              <a:latin typeface="Gill Sans MT" panose="020B0502020104020203" pitchFamily="34" charset="0"/>
              <a:cs typeface="Arial"/>
              <a:sym typeface="Arial"/>
            </a:endParaRPr>
          </a:p>
          <a:p>
            <a:pPr marL="385763" indent="-385763" defTabSz="685800">
              <a:buFont typeface="+mj-lt"/>
              <a:buAutoNum type="arabicPeriod"/>
              <a:defRPr/>
            </a:pPr>
            <a:r>
              <a:rPr lang="en-US" sz="2100" b="0" dirty="0">
                <a:solidFill>
                  <a:srgbClr val="FFFFFF"/>
                </a:solidFill>
                <a:latin typeface="Gill Sans MT" panose="020B0502020104020203" pitchFamily="34" charset="0"/>
                <a:cs typeface="Arial"/>
                <a:sym typeface="Arial"/>
              </a:rPr>
              <a:t>Write the set of test requirements for edge-pair coverage</a:t>
            </a:r>
          </a:p>
          <a:p>
            <a:pPr marL="385763" indent="-385763" defTabSz="685800">
              <a:buFont typeface="+mj-lt"/>
              <a:buAutoNum type="arabicPeriod"/>
              <a:defRPr/>
            </a:pPr>
            <a:r>
              <a:rPr lang="en-US" sz="2100" b="0" dirty="0">
                <a:solidFill>
                  <a:srgbClr val="FFFFFF"/>
                </a:solidFill>
                <a:latin typeface="Gill Sans MT" panose="020B0502020104020203" pitchFamily="34" charset="0"/>
                <a:cs typeface="Arial"/>
                <a:sym typeface="Arial"/>
              </a:rPr>
              <a:t>List test paths that satisfy edge-pair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3986" y="1514273"/>
            <a:ext cx="38141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27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Graph criterion—EPC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FCE13E-7603-104A-91BB-8E5241DF208A}"/>
              </a:ext>
            </a:extLst>
          </p:cNvPr>
          <p:cNvSpPr txBox="1"/>
          <p:nvPr/>
        </p:nvSpPr>
        <p:spPr>
          <a:xfrm>
            <a:off x="1248080" y="4753080"/>
            <a:ext cx="6654489" cy="6740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1800" b="0" kern="0" dirty="0">
                <a:solidFill>
                  <a:srgbClr val="FFFF00"/>
                </a:solidFill>
                <a:latin typeface="Gill Sans MT" pitchFamily="34" charset="0"/>
                <a:cs typeface="Arial"/>
                <a:sym typeface="Arial"/>
              </a:rPr>
              <a:t>Test Path</a:t>
            </a: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: path that starts at an initial node and ends at a final node</a:t>
            </a:r>
          </a:p>
          <a:p>
            <a:pPr marL="214313" indent="-214313" defTabSz="6858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cs typeface="Arial"/>
                <a:sym typeface="Arial"/>
              </a:rPr>
              <a:t>Test paths represent execution of test cases</a:t>
            </a: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D6363F1F-BC64-0888-849C-714F85E5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39" y="4162702"/>
            <a:ext cx="416719" cy="352425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7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FA990B3-E155-B957-771B-19D6C74EE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39" y="1777880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1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00522E39-AB2A-58C3-E02E-A69C09AA3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39" y="2843490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3</a:t>
            </a: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640DC4D-19C7-FC1F-7ACD-1ED2A6C9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1" y="2310090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2</a:t>
            </a:r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9837B70A-4356-15F6-4DE5-60F6B6DB6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489" y="3180435"/>
            <a:ext cx="252413" cy="227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/>
            <a:endParaRPr lang="en-US" sz="1500">
              <a:latin typeface="Times New Roman"/>
              <a:cs typeface="Arial"/>
              <a:sym typeface="Arial"/>
            </a:endParaRPr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B3535BBD-EC5F-2A6E-B085-F778FB5A31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1198" y="1534992"/>
            <a:ext cx="1190" cy="232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ADAD16-644B-7D06-B16D-E98CF815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1" y="3376890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4</a:t>
            </a:r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6B74DF1F-3FD7-14B7-1FA0-E49DF10E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180" y="3376890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5</a:t>
            </a:r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DA9CE7B0-52CF-1115-27AA-9EB877AB8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6448" y="3182817"/>
            <a:ext cx="214313" cy="216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/>
            <a:endParaRPr lang="en-US" sz="1500">
              <a:latin typeface="Times New Roman"/>
              <a:cs typeface="Arial"/>
              <a:sym typeface="Arial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D28DBC46-53FC-22F0-6F75-28529029E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8113" y="3706691"/>
            <a:ext cx="232172" cy="4679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6AAB70A8-05A1-9F55-65B9-D5D83DDF8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489" y="2643463"/>
            <a:ext cx="238125" cy="2131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0" name="Line 33">
            <a:extLst>
              <a:ext uri="{FF2B5EF4-FFF2-40B4-BE49-F238E27FC236}">
                <a16:creationId xmlns:a16="http://schemas.microsoft.com/office/drawing/2014/main" id="{15495A73-BBE3-4AF7-6FEE-314E4C438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6632" y="2106492"/>
            <a:ext cx="227410" cy="2357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1" name="Line 34">
            <a:extLst>
              <a:ext uri="{FF2B5EF4-FFF2-40B4-BE49-F238E27FC236}">
                <a16:creationId xmlns:a16="http://schemas.microsoft.com/office/drawing/2014/main" id="{44DFE60D-CEEA-3FB2-C0C4-99B5EAEB0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6632" y="3703120"/>
            <a:ext cx="263129" cy="4643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A70C07E1-2BDA-2E92-BFC7-752AE5FD8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8816" y="2136257"/>
            <a:ext cx="3572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3" name="Line 40">
            <a:extLst>
              <a:ext uri="{FF2B5EF4-FFF2-40B4-BE49-F238E27FC236}">
                <a16:creationId xmlns:a16="http://schemas.microsoft.com/office/drawing/2014/main" id="{781E299E-6729-35C7-2311-F4EA9CB665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1268" y="3717407"/>
            <a:ext cx="12501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E039EF37-4CB2-EB4D-F0B8-4EB8F725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058" y="3976965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/>
            <a:r>
              <a:rPr lang="en-US" sz="1500" b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6</a:t>
            </a:r>
          </a:p>
        </p:txBody>
      </p:sp>
      <p:sp>
        <p:nvSpPr>
          <p:cNvPr id="55" name="Line 49">
            <a:extLst>
              <a:ext uri="{FF2B5EF4-FFF2-40B4-BE49-F238E27FC236}">
                <a16:creationId xmlns:a16="http://schemas.microsoft.com/office/drawing/2014/main" id="{71706687-BC38-919F-5537-E024A7D527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6012" y="3743602"/>
            <a:ext cx="125015" cy="252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/>
            <a:endParaRPr lang="en-US" sz="1500" b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184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coverage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6A7B84-9F6B-4375-98C9-19E41DF1CA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901700" y="5116513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901700" y="1936750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901700" y="335756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71463" y="264636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71463" y="406876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487488" y="406876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Oval 47"/>
          <p:cNvSpPr>
            <a:spLocks noChangeArrowheads="1"/>
          </p:cNvSpPr>
          <p:nvPr/>
        </p:nvSpPr>
        <p:spPr bwMode="auto">
          <a:xfrm>
            <a:off x="1711325" y="486886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Node Coverage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Paths: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Edge Coverage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Paths: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Edge-Pair Coverage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Complete Path Coverage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Node Coverage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1, 2, 3, 4, 5, 6, 7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Paths: [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1, 2, 3, 4, 7 ] [ 1, 2, 3, 5, 6, 5, 7 ]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Edge Coverage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(1,2), (1, 3), (2, 3), (3, 4), (3, 5), (4, 7), (5, 6), (5, 7), (6, 5)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Paths: [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1, 2, 3, 4, 7 ] [1, 3, 5, 6, 5, 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]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Edge-Pair Coverage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[1,2,3], [1,3,4], [1,3,5], [2,3,4], [2,3,5], [3,4,7],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     [3,5,6], [3,5,7], [5,6,5], [6,5,6], [6,5,7]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Paths: [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1, 2, 3, 4, 7 ] [ 1, 2, 3, 5, 7 ] [ 1, 3, 4, 7 ]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             [ 1, 3, 5, 6, 5, 6, 5, 7 ]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Complete Path Coverage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Paths: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[ 1, 2, 3, 4, 7 ] [ 1, 2, 3, 5, 7 ] [ 1, 2, 3, 5, 6, 5, 7 ] [ 1, 2, 3, 5, 6, 5, 6, 5, 7 ] [ 1, 2, 3, 5, 6, 5, 6, 5, 6, 5, 7 ]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3463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utoUpdateAnimBg="0"/>
      <p:bldP spid="43" grpId="0" animBg="1" autoUpdateAnimBg="0"/>
      <p:bldP spid="44" grpId="0" animBg="1" autoUpdateAnimBg="0"/>
      <p:bldP spid="45" grpId="0" animBg="1" autoUpdateAnimBg="0"/>
    </p:bldLst>
  </p:timing>
</p:sld>
</file>

<file path=ppt/theme/theme1.xml><?xml version="1.0" encoding="utf-8"?>
<a:theme xmlns:a="http://schemas.openxmlformats.org/drawingml/2006/main" name="intro">
  <a:themeElements>
    <a:clrScheme name="Custom 9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1171</TotalTime>
  <Pages>49</Pages>
  <Words>3213</Words>
  <Application>Microsoft Macintosh PowerPoint</Application>
  <PresentationFormat>On-screen Show (4:3)</PresentationFormat>
  <Paragraphs>556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Gill Sans MT</vt:lpstr>
      <vt:lpstr>Helvetica</vt:lpstr>
      <vt:lpstr>Lucida Sans Unicode</vt:lpstr>
      <vt:lpstr>Times New Roman</vt:lpstr>
      <vt:lpstr>Verdana</vt:lpstr>
      <vt:lpstr>Wingdings</vt:lpstr>
      <vt:lpstr>intro</vt:lpstr>
      <vt:lpstr>1_intro</vt:lpstr>
      <vt:lpstr>3_intro</vt:lpstr>
      <vt:lpstr>Introduction to Software Testing Chapter 7.3 Graph Coverage for Source Code</vt:lpstr>
      <vt:lpstr>Agenda</vt:lpstr>
      <vt:lpstr>Agenda</vt:lpstr>
      <vt:lpstr>Node and edge coverage</vt:lpstr>
      <vt:lpstr>Node and edge coverage</vt:lpstr>
      <vt:lpstr>In-class exercise</vt:lpstr>
      <vt:lpstr>Covering multiple edges</vt:lpstr>
      <vt:lpstr>In-class exercise</vt:lpstr>
      <vt:lpstr>Structural coverage example</vt:lpstr>
      <vt:lpstr>Handling loops in graphs</vt:lpstr>
      <vt:lpstr>Simple paths and prime paths</vt:lpstr>
      <vt:lpstr>Simple &amp; prime path example</vt:lpstr>
      <vt:lpstr>Prime path example</vt:lpstr>
      <vt:lpstr>Prime path coverage</vt:lpstr>
      <vt:lpstr>PPC &amp; EPC</vt:lpstr>
      <vt:lpstr>PPC does not subsume EPC</vt:lpstr>
      <vt:lpstr>        Graph coverage criteria         subsumption </vt:lpstr>
      <vt:lpstr>Summary 7.1-7.2</vt:lpstr>
      <vt:lpstr>Agenda</vt:lpstr>
      <vt:lpstr>Overview</vt:lpstr>
      <vt:lpstr>Control flow graphs</vt:lpstr>
      <vt:lpstr>CFG : The if statement</vt:lpstr>
      <vt:lpstr>CFG : The if-return statement</vt:lpstr>
      <vt:lpstr>Loops</vt:lpstr>
      <vt:lpstr>CFG : while and for loops</vt:lpstr>
      <vt:lpstr>CFG : do loop, break and continue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Source Code</dc:title>
  <dc:subject/>
  <dc:creator>Jeff Offutt</dc:creator>
  <cp:keywords/>
  <dc:description/>
  <cp:lastModifiedBy>Wing Lam</cp:lastModifiedBy>
  <cp:revision>318</cp:revision>
  <cp:lastPrinted>2018-10-15T18:40:42Z</cp:lastPrinted>
  <dcterms:created xsi:type="dcterms:W3CDTF">1996-06-15T03:21:08Z</dcterms:created>
  <dcterms:modified xsi:type="dcterms:W3CDTF">2023-10-20T07:55:00Z</dcterms:modified>
</cp:coreProperties>
</file>