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81" r:id="rId2"/>
  </p:sldMasterIdLst>
  <p:notesMasterIdLst>
    <p:notesMasterId r:id="rId35"/>
  </p:notesMasterIdLst>
  <p:handoutMasterIdLst>
    <p:handoutMasterId r:id="rId36"/>
  </p:handoutMasterIdLst>
  <p:sldIdLst>
    <p:sldId id="336" r:id="rId3"/>
    <p:sldId id="413" r:id="rId4"/>
    <p:sldId id="934" r:id="rId5"/>
    <p:sldId id="407" r:id="rId6"/>
    <p:sldId id="409" r:id="rId7"/>
    <p:sldId id="408" r:id="rId8"/>
    <p:sldId id="411" r:id="rId9"/>
    <p:sldId id="402" r:id="rId10"/>
    <p:sldId id="412" r:id="rId11"/>
    <p:sldId id="923" r:id="rId12"/>
    <p:sldId id="931" r:id="rId13"/>
    <p:sldId id="932" r:id="rId14"/>
    <p:sldId id="933" r:id="rId15"/>
    <p:sldId id="405" r:id="rId16"/>
    <p:sldId id="406" r:id="rId17"/>
    <p:sldId id="935" r:id="rId18"/>
    <p:sldId id="416" r:id="rId19"/>
    <p:sldId id="920" r:id="rId20"/>
    <p:sldId id="422" r:id="rId21"/>
    <p:sldId id="384" r:id="rId22"/>
    <p:sldId id="423" r:id="rId23"/>
    <p:sldId id="425" r:id="rId24"/>
    <p:sldId id="388" r:id="rId25"/>
    <p:sldId id="389" r:id="rId26"/>
    <p:sldId id="424" r:id="rId27"/>
    <p:sldId id="426" r:id="rId28"/>
    <p:sldId id="921" r:id="rId29"/>
    <p:sldId id="391" r:id="rId30"/>
    <p:sldId id="428" r:id="rId31"/>
    <p:sldId id="393" r:id="rId32"/>
    <p:sldId id="432" r:id="rId33"/>
    <p:sldId id="430" r:id="rId34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800080"/>
    <a:srgbClr val="0066FF"/>
    <a:srgbClr val="00145A"/>
    <a:srgbClr val="001E5A"/>
    <a:srgbClr val="5F5F5F"/>
    <a:srgbClr val="000000"/>
    <a:srgbClr val="6699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6" autoAdjust="0"/>
    <p:restoredTop sz="88190" autoAdjust="0"/>
  </p:normalViewPr>
  <p:slideViewPr>
    <p:cSldViewPr snapToGrid="0">
      <p:cViewPr varScale="1">
        <p:scale>
          <a:sx n="92" d="100"/>
          <a:sy n="92" d="100"/>
        </p:scale>
        <p:origin x="1416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fld id="{921CD299-8BA0-42FF-B988-3061C9E6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94CA56-BEFD-4132-90FE-D136DC03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317" y="4414562"/>
            <a:ext cx="5033368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1850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86695" y="8855253"/>
            <a:ext cx="739677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7" tIns="44925" rIns="88247" bIns="44925">
            <a:spAutoFit/>
          </a:bodyPr>
          <a:lstStyle/>
          <a:p>
            <a:pPr algn="ctr" defTabSz="87687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D19D900-A183-4634-AC81-0BD69DB2F510}" type="slidenum">
              <a:rPr lang="en-US" sz="1300" b="0">
                <a:solidFill>
                  <a:schemeClr val="tx1"/>
                </a:solidFill>
              </a:rPr>
              <a:pPr algn="ctr" defTabSz="87687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0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1FD1E8D-8C67-43F2-91D7-DB85874182ED}" type="slidenum">
              <a:rPr lang="en-US" smtClean="0"/>
              <a:pPr defTabSz="921503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2C04F8-2A24-4D16-A6CB-0335FAC9781A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F5719-A230-4C82-AF24-E62E928F7FF8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27D1F3-0292-4C1A-94B8-13052A761CE6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FFA813-68C5-4836-A38B-768894F9BBF2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41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4CA56-BEFD-4132-90FE-D136DC037DA9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41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92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41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4CA56-BEFD-4132-90FE-D136DC037DA9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41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0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Nodes 1 and 2 could certainly be combined. We just separated them to emphasize two points:</a:t>
            </a:r>
          </a:p>
          <a:p>
            <a:pPr marL="228600" indent="-228600">
              <a:buAutoNum type="arabicParenR"/>
            </a:pPr>
            <a:r>
              <a:rPr lang="en-US" dirty="0"/>
              <a:t>Initializations</a:t>
            </a:r>
            <a:r>
              <a:rPr lang="en-US" baseline="0" dirty="0"/>
              <a:t> have to be included in the graph. They are also </a:t>
            </a:r>
            <a:r>
              <a:rPr lang="en-US" baseline="0" dirty="0" err="1"/>
              <a:t>defs</a:t>
            </a:r>
            <a:r>
              <a:rPr lang="en-US" baseline="0" dirty="0"/>
              <a:t> in data flow.</a:t>
            </a:r>
          </a:p>
          <a:p>
            <a:pPr marL="0" indent="0">
              <a:buNone/>
            </a:pPr>
            <a:r>
              <a:rPr lang="en-US" baseline="0" dirty="0"/>
              <a:t>     In Java, primitive types get default values, so even declarations have implicit definitions.</a:t>
            </a:r>
          </a:p>
          <a:p>
            <a:pPr marL="0" indent="0">
              <a:buNone/>
            </a:pPr>
            <a:r>
              <a:rPr lang="en-US" baseline="0" dirty="0"/>
              <a:t>2) The for loop control variable (</a:t>
            </a:r>
            <a:r>
              <a:rPr lang="en-US" baseline="0" dirty="0" err="1"/>
              <a:t>i</a:t>
            </a:r>
            <a:r>
              <a:rPr lang="en-US" baseline="0" dirty="0"/>
              <a:t>) is initialized before the test.</a:t>
            </a:r>
            <a:endParaRPr lang="en-US" dirty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marL="0" marR="0" lvl="0" indent="0" algn="r" defTabSz="92150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016040-5F94-4103-BD11-C9807BD75E2E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150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marL="0" marR="0" lvl="0" indent="0" algn="r" defTabSz="92150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9BA419-FC40-473B-87BD-CCA30E3D55D6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150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77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marL="0" marR="0" lvl="0" indent="0" algn="r" defTabSz="92150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EE94B3-A18B-411E-8F33-2BF36B5F14B8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150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34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marL="0" marR="0" lvl="0" indent="0" algn="r" defTabSz="92150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02093-BB8D-4415-93C9-388A934B7981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150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2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D9B8CA-6D86-4969-B4C7-1E6672A2711E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F034EB-BFDC-4DE6-8B4B-C5DC2455B4B9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26FA-0AFA-4777-917E-5738FA62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1D-5F69-4C7B-9720-81DA7623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167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167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267A-B221-4ED1-AB3A-9E13BB1F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50950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651" y="6620990"/>
            <a:ext cx="3732213" cy="1916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614808"/>
            <a:ext cx="2895600" cy="1977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705" y="6608627"/>
            <a:ext cx="1905000" cy="203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63F9-76AF-4322-8991-7F8DA6F7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4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07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504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597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8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5067-8029-4B11-9218-99F57D2F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461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61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696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39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460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337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ECDB-7532-4A51-B6F5-568034DA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498D-D6EC-4F69-B2C7-669AC67C0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02BB-88A0-41CA-91E6-89C23E82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82D8-B930-4813-BC3B-8ED9374E8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16BB-2074-4C00-97CB-AC6E7B8B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88E2-E1A9-418A-852E-F0E5E092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54D8-C133-4869-A243-71A9ADAD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549036"/>
            <a:ext cx="3760788" cy="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41476"/>
            <a:ext cx="2895600" cy="24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9625" y="6533917"/>
            <a:ext cx="1905000" cy="2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F73DE6-17B9-4D04-9CDD-55F05D45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96838"/>
            <a:ext cx="9004300" cy="8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956603"/>
            <a:ext cx="9007475" cy="557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2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5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5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5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1823" y="125428"/>
            <a:ext cx="6992039" cy="2800643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altLang="en-US" dirty="0"/>
              <a:t>Chapter 8.1.1</a:t>
            </a:r>
            <a:br>
              <a:rPr lang="en-US" altLang="en-US" dirty="0"/>
            </a:br>
            <a:r>
              <a:rPr lang="en-US" altLang="en-US" dirty="0"/>
              <a:t> Logic Coverage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35BC25-7965-EEC3-AE7A-62D63B33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3401"/>
            <a:ext cx="6400800" cy="2460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>
                <a:latin typeface="Gill Sans MT" panose="020B0502020104020203" pitchFamily="34" charset="0"/>
              </a:rPr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07B86-1A05-5D66-A3E0-10B1A08A9313}"/>
              </a:ext>
            </a:extLst>
          </p:cNvPr>
          <p:cNvSpPr/>
          <p:nvPr/>
        </p:nvSpPr>
        <p:spPr>
          <a:xfrm>
            <a:off x="2195753" y="5753374"/>
            <a:ext cx="475249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</a:rPr>
              <a:t>Slides adapted from Paul Ammann and Jeff Offutt</a:t>
            </a:r>
          </a:p>
          <a:p>
            <a:pPr lvl="0" algn="ctr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800" b="0" kern="0" dirty="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In-class answers—EC for stats()</a:t>
            </a:r>
          </a:p>
        </p:txBody>
      </p:sp>
      <p:grpSp>
        <p:nvGrpSpPr>
          <p:cNvPr id="25607" name="Group 24"/>
          <p:cNvGrpSpPr>
            <a:grpSpLocks/>
          </p:cNvGrpSpPr>
          <p:nvPr/>
        </p:nvGrpSpPr>
        <p:grpSpPr bwMode="auto">
          <a:xfrm>
            <a:off x="1425575" y="757238"/>
            <a:ext cx="555625" cy="777875"/>
            <a:chOff x="4478" y="495"/>
            <a:chExt cx="350" cy="490"/>
          </a:xfrm>
        </p:grpSpPr>
        <p:grpSp>
          <p:nvGrpSpPr>
            <p:cNvPr id="25651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565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5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2565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5608" name="Group 29"/>
          <p:cNvGrpSpPr>
            <a:grpSpLocks/>
          </p:cNvGrpSpPr>
          <p:nvPr/>
        </p:nvGrpSpPr>
        <p:grpSpPr bwMode="auto">
          <a:xfrm>
            <a:off x="1425575" y="1535113"/>
            <a:ext cx="555625" cy="957262"/>
            <a:chOff x="4478" y="985"/>
            <a:chExt cx="350" cy="603"/>
          </a:xfrm>
        </p:grpSpPr>
        <p:grpSp>
          <p:nvGrpSpPr>
            <p:cNvPr id="25647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5649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50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5648" name="AutoShape 48"/>
            <p:cNvCxnSpPr>
              <a:cxnSpLocks noChangeShapeType="1"/>
              <a:stCxn id="25653" idx="4"/>
              <a:endCxn id="25649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09" name="Group 34"/>
          <p:cNvGrpSpPr>
            <a:grpSpLocks/>
          </p:cNvGrpSpPr>
          <p:nvPr/>
        </p:nvGrpSpPr>
        <p:grpSpPr bwMode="auto">
          <a:xfrm>
            <a:off x="1425575" y="2492375"/>
            <a:ext cx="555625" cy="958850"/>
            <a:chOff x="4478" y="1588"/>
            <a:chExt cx="350" cy="604"/>
          </a:xfrm>
        </p:grpSpPr>
        <p:grpSp>
          <p:nvGrpSpPr>
            <p:cNvPr id="25643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5645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46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5644" name="AutoShape 49"/>
            <p:cNvCxnSpPr>
              <a:cxnSpLocks noChangeShapeType="1"/>
              <a:stCxn id="25649" idx="4"/>
              <a:endCxn id="25645" idx="0"/>
            </p:cNvCxnSpPr>
            <p:nvPr/>
          </p:nvCxnSpPr>
          <p:spPr bwMode="auto">
            <a:xfrm rot="5400000">
              <a:off x="4502" y="1739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0" name="Group 37"/>
          <p:cNvGrpSpPr>
            <a:grpSpLocks/>
          </p:cNvGrpSpPr>
          <p:nvPr/>
        </p:nvGrpSpPr>
        <p:grpSpPr bwMode="auto">
          <a:xfrm>
            <a:off x="2030413" y="3937000"/>
            <a:ext cx="555625" cy="469900"/>
            <a:chOff x="4288" y="1746"/>
            <a:chExt cx="350" cy="296"/>
          </a:xfrm>
        </p:grpSpPr>
        <p:sp>
          <p:nvSpPr>
            <p:cNvPr id="25641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5642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25611" name="AutoShape 52"/>
          <p:cNvCxnSpPr>
            <a:cxnSpLocks noChangeShapeType="1"/>
          </p:cNvCxnSpPr>
          <p:nvPr/>
        </p:nvCxnSpPr>
        <p:spPr bwMode="auto">
          <a:xfrm>
            <a:off x="199072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5612" name="Group 44"/>
          <p:cNvGrpSpPr>
            <a:grpSpLocks/>
          </p:cNvGrpSpPr>
          <p:nvPr/>
        </p:nvGrpSpPr>
        <p:grpSpPr bwMode="auto">
          <a:xfrm>
            <a:off x="520700" y="3216275"/>
            <a:ext cx="995363" cy="935038"/>
            <a:chOff x="3908" y="2044"/>
            <a:chExt cx="627" cy="589"/>
          </a:xfrm>
        </p:grpSpPr>
        <p:grpSp>
          <p:nvGrpSpPr>
            <p:cNvPr id="25636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5639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40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25637" name="AutoShape 50"/>
            <p:cNvCxnSpPr>
              <a:cxnSpLocks noChangeShapeType="1"/>
              <a:stCxn id="25645" idx="3"/>
              <a:endCxn id="25639" idx="7"/>
            </p:cNvCxnSpPr>
            <p:nvPr/>
          </p:nvCxnSpPr>
          <p:spPr bwMode="auto">
            <a:xfrm rot="5400000">
              <a:off x="4255" y="2101"/>
              <a:ext cx="232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38" name="AutoShape 53"/>
            <p:cNvCxnSpPr>
              <a:cxnSpLocks noChangeShapeType="1"/>
              <a:stCxn id="25639" idx="2"/>
              <a:endCxn id="25645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3" name="Group 50"/>
          <p:cNvGrpSpPr>
            <a:grpSpLocks/>
          </p:cNvGrpSpPr>
          <p:nvPr/>
        </p:nvGrpSpPr>
        <p:grpSpPr bwMode="auto">
          <a:xfrm>
            <a:off x="2030413" y="4406900"/>
            <a:ext cx="555625" cy="960438"/>
            <a:chOff x="4991" y="2794"/>
            <a:chExt cx="350" cy="605"/>
          </a:xfrm>
        </p:grpSpPr>
        <p:grpSp>
          <p:nvGrpSpPr>
            <p:cNvPr id="25632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5634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35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5633" name="AutoShape 54"/>
            <p:cNvCxnSpPr>
              <a:cxnSpLocks noChangeShapeType="1"/>
              <a:stCxn id="25641" idx="4"/>
              <a:endCxn id="25634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4" name="Group 55"/>
          <p:cNvGrpSpPr>
            <a:grpSpLocks/>
          </p:cNvGrpSpPr>
          <p:nvPr/>
        </p:nvGrpSpPr>
        <p:grpSpPr bwMode="auto">
          <a:xfrm>
            <a:off x="2593975" y="5132388"/>
            <a:ext cx="565150" cy="1266825"/>
            <a:chOff x="5351" y="3199"/>
            <a:chExt cx="356" cy="798"/>
          </a:xfrm>
        </p:grpSpPr>
        <p:grpSp>
          <p:nvGrpSpPr>
            <p:cNvPr id="25628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5630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31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25629" name="AutoShape 55"/>
            <p:cNvCxnSpPr>
              <a:cxnSpLocks noChangeShapeType="1"/>
              <a:stCxn id="25634" idx="6"/>
              <a:endCxn id="25630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5" name="Group 60"/>
          <p:cNvGrpSpPr>
            <a:grpSpLocks/>
          </p:cNvGrpSpPr>
          <p:nvPr/>
        </p:nvGrpSpPr>
        <p:grpSpPr bwMode="auto">
          <a:xfrm>
            <a:off x="1217613" y="5132388"/>
            <a:ext cx="903287" cy="1193800"/>
            <a:chOff x="4479" y="3251"/>
            <a:chExt cx="569" cy="752"/>
          </a:xfrm>
        </p:grpSpPr>
        <p:grpSp>
          <p:nvGrpSpPr>
            <p:cNvPr id="25623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5626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627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25624" name="AutoShape 56"/>
            <p:cNvCxnSpPr>
              <a:cxnSpLocks noChangeShapeType="1"/>
              <a:stCxn id="25634" idx="3"/>
              <a:endCxn id="25626" idx="7"/>
            </p:cNvCxnSpPr>
            <p:nvPr/>
          </p:nvCxnSpPr>
          <p:spPr bwMode="auto">
            <a:xfrm rot="5400000">
              <a:off x="4715" y="3418"/>
              <a:ext cx="395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25" name="AutoShape 57"/>
            <p:cNvCxnSpPr>
              <a:cxnSpLocks noChangeShapeType="1"/>
              <a:stCxn id="25626" idx="2"/>
              <a:endCxn id="25634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33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3559175" y="1593850"/>
            <a:ext cx="5102224" cy="4622803"/>
            <a:chOff x="2242" y="1004"/>
            <a:chExt cx="3214" cy="2912"/>
          </a:xfrm>
        </p:grpSpPr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242" y="1299"/>
              <a:ext cx="957" cy="261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25621" name="Text Box 6"/>
            <p:cNvSpPr txBox="1">
              <a:spLocks noChangeArrowheads="1"/>
            </p:cNvSpPr>
            <p:nvPr/>
          </p:nvSpPr>
          <p:spPr bwMode="auto">
            <a:xfrm>
              <a:off x="3202" y="1299"/>
              <a:ext cx="2254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Test path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2242" y="1004"/>
              <a:ext cx="3214" cy="29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Edge coverage</a:t>
              </a:r>
            </a:p>
          </p:txBody>
        </p:sp>
      </p:grpSp>
      <p:sp>
        <p:nvSpPr>
          <p:cNvPr id="25617" name="Date Placeholder 5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561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E1FC2-634B-4B7B-BA81-ED2B08DD4F7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9" name="Footer Placeholder 5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815" y="2541414"/>
            <a:ext cx="1508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[ 2, 3 ]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[ 3, 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[ 3, 5 ]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[ 4, 3 ]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F.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[ 5, 6 ]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G.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[ 6, 7 ]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H.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[ 7, 6 ]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6176" y="2556173"/>
            <a:ext cx="31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4, 3, 5, 6, 7, 6, 8 ]</a:t>
            </a:r>
          </a:p>
        </p:txBody>
      </p:sp>
    </p:spTree>
    <p:extLst>
      <p:ext uri="{BB962C8B-B14F-4D97-AF65-F5344CB8AC3E}">
        <p14:creationId xmlns:p14="http://schemas.microsoft.com/office/powerpoint/2010/main" val="3941860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6037" y="798754"/>
            <a:ext cx="6343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 coverage for stats()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296785" y="757238"/>
            <a:ext cx="555625" cy="777875"/>
            <a:chOff x="4478" y="495"/>
            <a:chExt cx="350" cy="490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1296785" y="1535113"/>
            <a:ext cx="555625" cy="957262"/>
            <a:chOff x="4478" y="985"/>
            <a:chExt cx="350" cy="603"/>
          </a:xfrm>
        </p:grpSpPr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18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17" name="AutoShape 48"/>
            <p:cNvCxnSpPr>
              <a:cxnSpLocks noChangeShapeType="1"/>
              <a:stCxn id="13" idx="4"/>
              <a:endCxn id="18" idx="0"/>
            </p:cNvCxnSpPr>
            <p:nvPr/>
          </p:nvCxnSpPr>
          <p:spPr bwMode="auto">
            <a:xfrm>
              <a:off x="4645" y="985"/>
              <a:ext cx="8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1296785" y="2492375"/>
            <a:ext cx="555625" cy="958850"/>
            <a:chOff x="4478" y="1588"/>
            <a:chExt cx="350" cy="604"/>
          </a:xfrm>
        </p:grpSpPr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2" name="AutoShape 49"/>
            <p:cNvCxnSpPr>
              <a:cxnSpLocks noChangeShapeType="1"/>
              <a:stCxn id="18" idx="4"/>
              <a:endCxn id="23" idx="0"/>
            </p:cNvCxnSpPr>
            <p:nvPr/>
          </p:nvCxnSpPr>
          <p:spPr bwMode="auto">
            <a:xfrm>
              <a:off x="4645" y="1588"/>
              <a:ext cx="8" cy="3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1901623" y="3937000"/>
            <a:ext cx="555625" cy="469900"/>
            <a:chOff x="4288" y="1746"/>
            <a:chExt cx="350" cy="296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28" name="AutoShape 52"/>
          <p:cNvCxnSpPr>
            <a:cxnSpLocks noChangeShapeType="1"/>
          </p:cNvCxnSpPr>
          <p:nvPr/>
        </p:nvCxnSpPr>
        <p:spPr bwMode="auto">
          <a:xfrm>
            <a:off x="186193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391910" y="3216275"/>
            <a:ext cx="973138" cy="935038"/>
            <a:chOff x="3908" y="2044"/>
            <a:chExt cx="613" cy="589"/>
          </a:xfrm>
        </p:grpSpPr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31" name="AutoShape 50"/>
            <p:cNvCxnSpPr>
              <a:cxnSpLocks noChangeShapeType="1"/>
              <a:stCxn id="23" idx="3"/>
              <a:endCxn id="33" idx="7"/>
            </p:cNvCxnSpPr>
            <p:nvPr/>
          </p:nvCxnSpPr>
          <p:spPr bwMode="auto">
            <a:xfrm flipH="1">
              <a:off x="4207" y="2149"/>
              <a:ext cx="314" cy="2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2" name="AutoShape 53"/>
            <p:cNvCxnSpPr>
              <a:cxnSpLocks noChangeShapeType="1"/>
              <a:stCxn id="33" idx="2"/>
              <a:endCxn id="23" idx="2"/>
            </p:cNvCxnSpPr>
            <p:nvPr/>
          </p:nvCxnSpPr>
          <p:spPr bwMode="auto">
            <a:xfrm rot="10800000" flipH="1">
              <a:off x="3908" y="2044"/>
              <a:ext cx="562" cy="441"/>
            </a:xfrm>
            <a:prstGeom prst="curvedConnector3">
              <a:avLst>
                <a:gd name="adj1" fmla="val -256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901623" y="4406900"/>
            <a:ext cx="555625" cy="960438"/>
            <a:chOff x="4991" y="2794"/>
            <a:chExt cx="350" cy="605"/>
          </a:xfrm>
        </p:grpSpPr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38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9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37" name="AutoShape 54"/>
            <p:cNvCxnSpPr>
              <a:cxnSpLocks noChangeShapeType="1"/>
              <a:stCxn id="26" idx="4"/>
              <a:endCxn id="38" idx="0"/>
            </p:cNvCxnSpPr>
            <p:nvPr/>
          </p:nvCxnSpPr>
          <p:spPr bwMode="auto">
            <a:xfrm>
              <a:off x="5158" y="2794"/>
              <a:ext cx="8" cy="3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2444555" y="5132388"/>
            <a:ext cx="585788" cy="1266825"/>
            <a:chOff x="5338" y="3199"/>
            <a:chExt cx="369" cy="798"/>
          </a:xfrm>
        </p:grpSpPr>
        <p:grpSp>
          <p:nvGrpSpPr>
            <p:cNvPr id="41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42" name="AutoShape 55"/>
            <p:cNvCxnSpPr>
              <a:cxnSpLocks noChangeShapeType="1"/>
              <a:stCxn id="38" idx="6"/>
              <a:endCxn id="43" idx="0"/>
            </p:cNvCxnSpPr>
            <p:nvPr/>
          </p:nvCxnSpPr>
          <p:spPr bwMode="auto">
            <a:xfrm>
              <a:off x="5338" y="3199"/>
              <a:ext cx="194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5" name="Group 60"/>
          <p:cNvGrpSpPr>
            <a:grpSpLocks/>
          </p:cNvGrpSpPr>
          <p:nvPr/>
        </p:nvGrpSpPr>
        <p:grpSpPr bwMode="auto">
          <a:xfrm>
            <a:off x="1088823" y="5132388"/>
            <a:ext cx="881062" cy="1193800"/>
            <a:chOff x="4479" y="3251"/>
            <a:chExt cx="555" cy="752"/>
          </a:xfrm>
        </p:grpSpPr>
        <p:grpSp>
          <p:nvGrpSpPr>
            <p:cNvPr id="46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47" name="AutoShape 56"/>
            <p:cNvCxnSpPr>
              <a:cxnSpLocks noChangeShapeType="1"/>
              <a:stCxn id="38" idx="3"/>
              <a:endCxn id="49" idx="7"/>
            </p:cNvCxnSpPr>
            <p:nvPr/>
          </p:nvCxnSpPr>
          <p:spPr bwMode="auto">
            <a:xfrm flipH="1">
              <a:off x="4778" y="3356"/>
              <a:ext cx="256" cy="3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48" name="AutoShape 57"/>
            <p:cNvCxnSpPr>
              <a:cxnSpLocks noChangeShapeType="1"/>
              <a:stCxn id="49" idx="2"/>
              <a:endCxn id="38" idx="2"/>
            </p:cNvCxnSpPr>
            <p:nvPr/>
          </p:nvCxnSpPr>
          <p:spPr bwMode="auto">
            <a:xfrm rot="10800000" flipH="1">
              <a:off x="4479" y="3251"/>
              <a:ext cx="504" cy="604"/>
            </a:xfrm>
            <a:prstGeom prst="curvedConnector3">
              <a:avLst>
                <a:gd name="adj1" fmla="val -2857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0428CF-B044-3542-D455-E7A24A47870A}"/>
              </a:ext>
            </a:extLst>
          </p:cNvPr>
          <p:cNvSpPr txBox="1"/>
          <p:nvPr/>
        </p:nvSpPr>
        <p:spPr>
          <a:xfrm>
            <a:off x="2457248" y="1741067"/>
            <a:ext cx="6388303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Edge-pair coverage (EPC)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coverage requirements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and then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this CFG for stats()</a:t>
            </a:r>
          </a:p>
        </p:txBody>
      </p:sp>
    </p:spTree>
    <p:extLst>
      <p:ext uri="{BB962C8B-B14F-4D97-AF65-F5344CB8AC3E}">
        <p14:creationId xmlns:p14="http://schemas.microsoft.com/office/powerpoint/2010/main" val="3233486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3793053"/>
            <a:ext cx="3800475" cy="393700"/>
            <a:chOff x="5106651" y="4139785"/>
            <a:chExt cx="3800109" cy="394741"/>
          </a:xfrm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C, H</a:t>
              </a: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In-class answers—EPC for stats()</a:t>
            </a:r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Test paths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402528"/>
            <a:ext cx="3800475" cy="398463"/>
            <a:chOff x="5106651" y="3750040"/>
            <a:chExt cx="3800108" cy="398592"/>
          </a:xfrm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sidetrips</a:t>
              </a: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172466"/>
            <a:ext cx="3800475" cy="395287"/>
            <a:chOff x="5106651" y="4519535"/>
            <a:chExt cx="3800109" cy="394741"/>
          </a:xfrm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A,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, E,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555053"/>
            <a:ext cx="3797300" cy="684213"/>
            <a:chOff x="5106651" y="4901786"/>
            <a:chExt cx="3796934" cy="684495"/>
          </a:xfrm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A, B, D, E, F, G, I, J,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K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,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C, H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85067-8029-4B11-9218-99F57D2F78E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[ 1, 2, 3 ]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[ 2, 3, 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[ 2, 3, 5 ]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[ 3, 4, 3 ]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[ 3, 5, 6 ]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F.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[ 4, 3, 5 ]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G.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[ 5, 6, 7 ]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H.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[ 5,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[ 6, 7, 6 ]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J.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[ 7,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K.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[ 4, 3, 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L.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[ 1, 2, 3, 4, 3, 5, 6, 7,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ii.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[ 1, 2, 3, 5,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iii.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[ 1, 2, 3, 4, 3, 4, 3, 5, 6, 7,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      6, 7, 6, 8 ]</a:t>
            </a:r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>
            <a:off x="5317068" y="3975086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72" name="AutoShape 93"/>
          <p:cNvSpPr>
            <a:spLocks/>
          </p:cNvSpPr>
          <p:nvPr/>
        </p:nvSpPr>
        <p:spPr bwMode="auto">
          <a:xfrm>
            <a:off x="5795470" y="5479510"/>
            <a:ext cx="2737720" cy="1073690"/>
          </a:xfrm>
          <a:prstGeom prst="borderCallout2">
            <a:avLst>
              <a:gd name="adj1" fmla="val 14398"/>
              <a:gd name="adj2" fmla="val -3019"/>
              <a:gd name="adj3" fmla="val 14398"/>
              <a:gd name="adj4" fmla="val -15282"/>
              <a:gd name="adj5" fmla="val -141428"/>
              <a:gd name="adj6" fmla="val 37268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iii makes TP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redundant.  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minimal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set of TPs is cheaper.</a:t>
            </a:r>
          </a:p>
        </p:txBody>
      </p:sp>
    </p:spTree>
    <p:extLst>
      <p:ext uri="{BB962C8B-B14F-4D97-AF65-F5344CB8AC3E}">
        <p14:creationId xmlns:p14="http://schemas.microsoft.com/office/powerpoint/2010/main" val="1171495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6037" y="798754"/>
            <a:ext cx="6343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 coverage for stats()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7248" y="1741067"/>
            <a:ext cx="6388303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Prime path coverage (PPC)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coverage requirements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and then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this CFG for stats()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296785" y="757238"/>
            <a:ext cx="555625" cy="777875"/>
            <a:chOff x="4478" y="495"/>
            <a:chExt cx="350" cy="490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1296785" y="1535113"/>
            <a:ext cx="555625" cy="957262"/>
            <a:chOff x="4478" y="985"/>
            <a:chExt cx="350" cy="603"/>
          </a:xfrm>
        </p:grpSpPr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18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17" name="AutoShape 48"/>
            <p:cNvCxnSpPr>
              <a:cxnSpLocks noChangeShapeType="1"/>
              <a:stCxn id="13" idx="4"/>
              <a:endCxn id="18" idx="0"/>
            </p:cNvCxnSpPr>
            <p:nvPr/>
          </p:nvCxnSpPr>
          <p:spPr bwMode="auto">
            <a:xfrm>
              <a:off x="4645" y="985"/>
              <a:ext cx="8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1296785" y="2492375"/>
            <a:ext cx="555625" cy="958850"/>
            <a:chOff x="4478" y="1588"/>
            <a:chExt cx="350" cy="604"/>
          </a:xfrm>
        </p:grpSpPr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2" name="AutoShape 49"/>
            <p:cNvCxnSpPr>
              <a:cxnSpLocks noChangeShapeType="1"/>
              <a:stCxn id="18" idx="4"/>
              <a:endCxn id="23" idx="0"/>
            </p:cNvCxnSpPr>
            <p:nvPr/>
          </p:nvCxnSpPr>
          <p:spPr bwMode="auto">
            <a:xfrm>
              <a:off x="4645" y="1588"/>
              <a:ext cx="8" cy="3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1901623" y="3937000"/>
            <a:ext cx="555625" cy="469900"/>
            <a:chOff x="4288" y="1746"/>
            <a:chExt cx="350" cy="296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28" name="AutoShape 52"/>
          <p:cNvCxnSpPr>
            <a:cxnSpLocks noChangeShapeType="1"/>
          </p:cNvCxnSpPr>
          <p:nvPr/>
        </p:nvCxnSpPr>
        <p:spPr bwMode="auto">
          <a:xfrm>
            <a:off x="186193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391910" y="3216275"/>
            <a:ext cx="973138" cy="935038"/>
            <a:chOff x="3908" y="2044"/>
            <a:chExt cx="613" cy="589"/>
          </a:xfrm>
        </p:grpSpPr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31" name="AutoShape 50"/>
            <p:cNvCxnSpPr>
              <a:cxnSpLocks noChangeShapeType="1"/>
              <a:stCxn id="23" idx="3"/>
              <a:endCxn id="33" idx="7"/>
            </p:cNvCxnSpPr>
            <p:nvPr/>
          </p:nvCxnSpPr>
          <p:spPr bwMode="auto">
            <a:xfrm flipH="1">
              <a:off x="4207" y="2149"/>
              <a:ext cx="314" cy="2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2" name="AutoShape 53"/>
            <p:cNvCxnSpPr>
              <a:cxnSpLocks noChangeShapeType="1"/>
              <a:stCxn id="33" idx="2"/>
              <a:endCxn id="23" idx="2"/>
            </p:cNvCxnSpPr>
            <p:nvPr/>
          </p:nvCxnSpPr>
          <p:spPr bwMode="auto">
            <a:xfrm rot="10800000" flipH="1">
              <a:off x="3908" y="2044"/>
              <a:ext cx="562" cy="441"/>
            </a:xfrm>
            <a:prstGeom prst="curvedConnector3">
              <a:avLst>
                <a:gd name="adj1" fmla="val -256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901623" y="4406900"/>
            <a:ext cx="555625" cy="960438"/>
            <a:chOff x="4991" y="2794"/>
            <a:chExt cx="350" cy="605"/>
          </a:xfrm>
        </p:grpSpPr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38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9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37" name="AutoShape 54"/>
            <p:cNvCxnSpPr>
              <a:cxnSpLocks noChangeShapeType="1"/>
              <a:stCxn id="26" idx="4"/>
              <a:endCxn id="38" idx="0"/>
            </p:cNvCxnSpPr>
            <p:nvPr/>
          </p:nvCxnSpPr>
          <p:spPr bwMode="auto">
            <a:xfrm>
              <a:off x="5158" y="2794"/>
              <a:ext cx="8" cy="3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2444555" y="5132388"/>
            <a:ext cx="585788" cy="1266825"/>
            <a:chOff x="5338" y="3199"/>
            <a:chExt cx="369" cy="798"/>
          </a:xfrm>
        </p:grpSpPr>
        <p:grpSp>
          <p:nvGrpSpPr>
            <p:cNvPr id="41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42" name="AutoShape 55"/>
            <p:cNvCxnSpPr>
              <a:cxnSpLocks noChangeShapeType="1"/>
              <a:stCxn id="38" idx="6"/>
              <a:endCxn id="43" idx="0"/>
            </p:cNvCxnSpPr>
            <p:nvPr/>
          </p:nvCxnSpPr>
          <p:spPr bwMode="auto">
            <a:xfrm>
              <a:off x="5338" y="3199"/>
              <a:ext cx="194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5" name="Group 60"/>
          <p:cNvGrpSpPr>
            <a:grpSpLocks/>
          </p:cNvGrpSpPr>
          <p:nvPr/>
        </p:nvGrpSpPr>
        <p:grpSpPr bwMode="auto">
          <a:xfrm>
            <a:off x="1088823" y="5132388"/>
            <a:ext cx="881062" cy="1193800"/>
            <a:chOff x="4479" y="3251"/>
            <a:chExt cx="555" cy="752"/>
          </a:xfrm>
        </p:grpSpPr>
        <p:grpSp>
          <p:nvGrpSpPr>
            <p:cNvPr id="46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47" name="AutoShape 56"/>
            <p:cNvCxnSpPr>
              <a:cxnSpLocks noChangeShapeType="1"/>
              <a:stCxn id="38" idx="3"/>
              <a:endCxn id="49" idx="7"/>
            </p:cNvCxnSpPr>
            <p:nvPr/>
          </p:nvCxnSpPr>
          <p:spPr bwMode="auto">
            <a:xfrm flipH="1">
              <a:off x="4778" y="3356"/>
              <a:ext cx="256" cy="3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48" name="AutoShape 57"/>
            <p:cNvCxnSpPr>
              <a:cxnSpLocks noChangeShapeType="1"/>
              <a:stCxn id="49" idx="2"/>
              <a:endCxn id="38" idx="2"/>
            </p:cNvCxnSpPr>
            <p:nvPr/>
          </p:nvCxnSpPr>
          <p:spPr bwMode="auto">
            <a:xfrm rot="10800000" flipH="1">
              <a:off x="4479" y="3251"/>
              <a:ext cx="504" cy="604"/>
            </a:xfrm>
            <a:prstGeom prst="curvedConnector3">
              <a:avLst>
                <a:gd name="adj1" fmla="val -2857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6807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In-class answers—PPC for stats()</a:t>
            </a:r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Test Paths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35575" y="4484688"/>
            <a:ext cx="3800475" cy="395287"/>
            <a:chOff x="5241562" y="4454583"/>
            <a:chExt cx="3800109" cy="394741"/>
          </a:xfrm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35575" y="4090988"/>
            <a:ext cx="3800475" cy="398462"/>
            <a:chOff x="5241562" y="4064838"/>
            <a:chExt cx="3800108" cy="398592"/>
          </a:xfrm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sidetrips</a:t>
              </a: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35575" y="4864100"/>
            <a:ext cx="3800475" cy="395288"/>
            <a:chOff x="5241562" y="4834333"/>
            <a:chExt cx="3800109" cy="394741"/>
          </a:xfrm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A, 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, 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35575" y="5246688"/>
            <a:ext cx="3797300" cy="396875"/>
            <a:chOff x="5241562" y="5216585"/>
            <a:chExt cx="3796934" cy="397320"/>
          </a:xfrm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A, F, 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D, E, F, 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35575" y="6043614"/>
            <a:ext cx="3803650" cy="398462"/>
            <a:chOff x="5236567" y="6006060"/>
            <a:chExt cx="3804429" cy="397320"/>
          </a:xfrm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itchFamily="34" charset="0"/>
                  <a:ea typeface="+mn-ea"/>
                  <a:cs typeface="+mn-cs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endParaRP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85067-8029-4B11-9218-99F57D2F78E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[ 3, 4, 3 ]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[ 4, 3, 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[ 7, 6, 7 ]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[ 7,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E.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[ 6, 7, 6 ]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F.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4 ]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G.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[ 4, 3, 5, 6, 7 ]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H.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[ 4, 3, 5,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5, 6, 7 ]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J.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4, 3, 5, 6, 7,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ii.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4, 3, 4, 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      5, 6, 7, 6, 7,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iii.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4, 3, 5,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iv.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[ 1, 2, 3, 5, 6, 7, 6, 8 ]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v.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 [ 1, 2, 3, 5, 6, 8 ]</a:t>
            </a:r>
          </a:p>
        </p:txBody>
      </p:sp>
      <p:sp>
        <p:nvSpPr>
          <p:cNvPr id="79" name="Line 92"/>
          <p:cNvSpPr>
            <a:spLocks noChangeShapeType="1"/>
          </p:cNvSpPr>
          <p:nvPr/>
        </p:nvSpPr>
        <p:spPr bwMode="auto">
          <a:xfrm>
            <a:off x="5465511" y="4639455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80" name="AutoShape 93"/>
          <p:cNvSpPr>
            <a:spLocks/>
          </p:cNvSpPr>
          <p:nvPr/>
        </p:nvSpPr>
        <p:spPr bwMode="auto">
          <a:xfrm>
            <a:off x="3031067" y="5597820"/>
            <a:ext cx="2071158" cy="764881"/>
          </a:xfrm>
          <a:prstGeom prst="borderCallout2">
            <a:avLst>
              <a:gd name="adj1" fmla="val -585"/>
              <a:gd name="adj2" fmla="val 61926"/>
              <a:gd name="adj3" fmla="val -27396"/>
              <a:gd name="adj4" fmla="val 72239"/>
              <a:gd name="adj5" fmla="val -124683"/>
              <a:gd name="adj6" fmla="val 141751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ii makes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TP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redundant.</a:t>
            </a:r>
          </a:p>
        </p:txBody>
      </p:sp>
    </p:spTree>
    <p:extLst>
      <p:ext uri="{BB962C8B-B14F-4D97-AF65-F5344CB8AC3E}">
        <p14:creationId xmlns:p14="http://schemas.microsoft.com/office/powerpoint/2010/main" val="2273568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Applying the graph test criteria to </a:t>
            </a:r>
            <a:r>
              <a:rPr lang="en-US">
                <a:solidFill>
                  <a:schemeClr val="tx2"/>
                </a:solidFill>
              </a:rPr>
              <a:t>control flow graphs</a:t>
            </a:r>
            <a:r>
              <a:rPr lang="en-US"/>
              <a:t> is relatively straightforward</a:t>
            </a:r>
          </a:p>
          <a:p>
            <a:pPr lvl="1"/>
            <a:r>
              <a:rPr lang="en-US"/>
              <a:t>Most of the developmental </a:t>
            </a:r>
            <a:r>
              <a:rPr lang="en-US">
                <a:solidFill>
                  <a:schemeClr val="tx2"/>
                </a:solidFill>
              </a:rPr>
              <a:t>research</a:t>
            </a:r>
            <a:r>
              <a:rPr lang="en-US"/>
              <a:t> work was done with CFGs</a:t>
            </a:r>
          </a:p>
          <a:p>
            <a:pPr lvl="1"/>
            <a:endParaRPr lang="en-US"/>
          </a:p>
          <a:p>
            <a:r>
              <a:rPr lang="en-US"/>
              <a:t>A few </a:t>
            </a:r>
            <a:r>
              <a:rPr lang="en-US">
                <a:solidFill>
                  <a:schemeClr val="tx2"/>
                </a:solidFill>
              </a:rPr>
              <a:t>subtle decisions</a:t>
            </a:r>
            <a:r>
              <a:rPr lang="en-US"/>
              <a:t> must be made to translate control structures into the graph</a:t>
            </a:r>
          </a:p>
          <a:p>
            <a:pPr lvl="1"/>
            <a:endParaRPr lang="en-US"/>
          </a:p>
          <a:p>
            <a:r>
              <a:rPr lang="en-US"/>
              <a:t>Some tools will assign each statement to a </a:t>
            </a:r>
            <a:r>
              <a:rPr lang="en-US">
                <a:solidFill>
                  <a:schemeClr val="tx2"/>
                </a:solidFill>
              </a:rPr>
              <a:t>unique node</a:t>
            </a:r>
          </a:p>
          <a:p>
            <a:pPr lvl="1"/>
            <a:r>
              <a:rPr lang="en-US"/>
              <a:t>These slides and the book uses </a:t>
            </a:r>
            <a:r>
              <a:rPr lang="en-US">
                <a:solidFill>
                  <a:schemeClr val="tx2"/>
                </a:solidFill>
              </a:rPr>
              <a:t>basic blocks</a:t>
            </a:r>
          </a:p>
          <a:p>
            <a:pPr lvl="1"/>
            <a:r>
              <a:rPr lang="en-US"/>
              <a:t>Coverage is the same, although the </a:t>
            </a:r>
            <a:r>
              <a:rPr lang="en-US">
                <a:solidFill>
                  <a:schemeClr val="tx2"/>
                </a:solidFill>
              </a:rPr>
              <a:t>bookkeeping</a:t>
            </a:r>
            <a:r>
              <a:rPr lang="en-US"/>
              <a:t> will differ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F2C31-F8C2-4392-8A23-65629823D14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7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5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https://cs.gmu.edu/~winglam/classes/637/assigns/assign05.html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Wrap up lecture on Chapter 7.3 Graph Coverage for Source Code 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 8.1.1 Logic Coverage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94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logic criteria</a:t>
            </a:r>
            <a:r>
              <a:rPr lang="en-US" sz="2400" dirty="0"/>
              <a:t>  (8.1)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Logical expressions can come from many sources</a:t>
            </a:r>
          </a:p>
          <a:p>
            <a:pPr lvl="1"/>
            <a:r>
              <a:rPr lang="en-US" altLang="en-US" dirty="0"/>
              <a:t>Decisions in programs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Decisions in </a:t>
            </a:r>
            <a:r>
              <a:rPr lang="en-US" altLang="en-US" dirty="0">
                <a:solidFill>
                  <a:schemeClr val="tx2"/>
                </a:solidFill>
              </a:rPr>
              <a:t>UML</a:t>
            </a:r>
            <a:r>
              <a:rPr lang="en-US" altLang="en-US" dirty="0"/>
              <a:t> activity graphs and </a:t>
            </a:r>
            <a:r>
              <a:rPr lang="en-US" altLang="en-US" dirty="0">
                <a:solidFill>
                  <a:schemeClr val="tx2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Requirements</a:t>
            </a:r>
            <a:r>
              <a:rPr lang="en-US" altLang="en-US" dirty="0"/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SQL</a:t>
            </a:r>
            <a:r>
              <a:rPr lang="en-US" altLang="en-US" dirty="0"/>
              <a:t> queries</a:t>
            </a:r>
          </a:p>
          <a:p>
            <a:r>
              <a:rPr lang="en-US" altLang="en-US" dirty="0"/>
              <a:t>Covering logic expressions is required by the US Federal Aviation Administration for safety critical software</a:t>
            </a:r>
          </a:p>
          <a:p>
            <a:pPr lvl="1"/>
            <a:r>
              <a:rPr lang="en-US" altLang="en-US" dirty="0"/>
              <a:t>Used by other transportation industries</a:t>
            </a:r>
          </a:p>
          <a:p>
            <a:r>
              <a:rPr lang="en-US" altLang="en-US" dirty="0"/>
              <a:t>The Electronic Arts (EA) game company uses logic testing</a:t>
            </a:r>
          </a:p>
          <a:p>
            <a:pPr lvl="1"/>
            <a:r>
              <a:rPr lang="en-US" altLang="en-US" dirty="0"/>
              <a:t>FIFA, Battlefield, …</a:t>
            </a:r>
          </a:p>
          <a:p>
            <a:r>
              <a:rPr lang="en-US" altLang="en-US" dirty="0"/>
              <a:t>Tests are intended to choose some subset of the total number of truth assignments to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4EB18D-ABCE-46B9-8FB9-4AE0056E993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chemeClr val="tx2"/>
                </a:solidFill>
              </a:rPr>
              <a:t>predicate</a:t>
            </a:r>
            <a:r>
              <a:rPr lang="en-US" altLang="en-US" dirty="0"/>
              <a:t> is an expression that evaluates to a </a:t>
            </a:r>
            <a:br>
              <a:rPr lang="en-US" altLang="en-US" dirty="0"/>
            </a:br>
            <a:r>
              <a:rPr lang="en-US" altLang="en-US" dirty="0" err="1">
                <a:solidFill>
                  <a:schemeClr val="tx2"/>
                </a:solidFill>
              </a:rPr>
              <a:t>boolean</a:t>
            </a:r>
            <a:r>
              <a:rPr lang="en-US" altLang="en-US" dirty="0"/>
              <a:t> value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boolean</a:t>
            </a:r>
            <a:r>
              <a:rPr lang="en-US" altLang="en-US" dirty="0">
                <a:solidFill>
                  <a:schemeClr val="tx2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non-</a:t>
            </a:r>
            <a:r>
              <a:rPr lang="en-US" altLang="en-US" dirty="0" err="1"/>
              <a:t>boolean</a:t>
            </a:r>
            <a:r>
              <a:rPr lang="en-US" altLang="en-US" dirty="0"/>
              <a:t> variables that contain </a:t>
            </a:r>
            <a:r>
              <a:rPr lang="en-US" altLang="en-US" dirty="0">
                <a:solidFill>
                  <a:schemeClr val="tx2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logical operators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dirty="0">
                <a:cs typeface="Times New Roman" pitchFamily="18" charset="0"/>
              </a:rPr>
              <a:t> or </a:t>
            </a:r>
            <a:r>
              <a:rPr lang="en-US" altLang="en-US" dirty="0">
                <a:solidFill>
                  <a:schemeClr val="tx2"/>
                </a:solidFill>
                <a:cs typeface="Times New Roman" pitchFamily="18" charset="0"/>
              </a:rPr>
              <a:t>!</a:t>
            </a:r>
            <a:r>
              <a:rPr lang="en-US" altLang="en-US" dirty="0">
                <a:cs typeface="Times New Roman" pitchFamily="18" charset="0"/>
              </a:rPr>
              <a:t> – the </a:t>
            </a:r>
            <a:r>
              <a:rPr lang="en-US" altLang="en-US" i="1" dirty="0">
                <a:cs typeface="Times New Roman" pitchFamily="18" charset="0"/>
              </a:rPr>
              <a:t>negation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or </a:t>
            </a: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&amp;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– the </a:t>
            </a:r>
            <a:r>
              <a:rPr lang="en-US" altLang="en-US" i="1" dirty="0">
                <a:cs typeface="Times New Roman" pitchFamily="18" charset="0"/>
              </a:rPr>
              <a:t>and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or </a:t>
            </a: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|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– the </a:t>
            </a:r>
            <a:r>
              <a:rPr lang="en-US" altLang="en-US" i="1" dirty="0">
                <a:cs typeface="Times New Roman" pitchFamily="18" charset="0"/>
              </a:rPr>
              <a:t>or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–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or </a:t>
            </a:r>
            <a:r>
              <a:rPr lang="en-US" altLang="en-US" dirty="0" err="1">
                <a:solidFill>
                  <a:schemeClr val="tx2"/>
                </a:solidFill>
                <a:cs typeface="Times New Roman" pitchFamily="18" charset="0"/>
                <a:sym typeface="Wingdings" pitchFamily="2" charset="2"/>
              </a:rPr>
              <a:t>xor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– 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–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itchFamily="18" charset="0"/>
              </a:rPr>
              <a:t>A </a:t>
            </a:r>
            <a:r>
              <a:rPr lang="en-US" altLang="en-US" i="1" dirty="0">
                <a:solidFill>
                  <a:schemeClr val="tx2"/>
                </a:solidFill>
                <a:cs typeface="Times New Roman" pitchFamily="18" charset="0"/>
              </a:rPr>
              <a:t>clause</a:t>
            </a:r>
            <a:r>
              <a:rPr lang="en-US" altLang="en-US" dirty="0">
                <a:cs typeface="Times New Roman" pitchFamily="18" charset="0"/>
              </a:rPr>
              <a:t> is a predicate with no logical operators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8046" y="1050324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62" y="1850832"/>
            <a:ext cx="34177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has three clauses: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2.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3.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5833" y="4048862"/>
            <a:ext cx="56659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Most predicates have few clauses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88.5% have 1 clause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9.5% have 2 clauses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1.35% have 3 clauses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Only 0.65% have 4 or more !</a:t>
            </a:r>
          </a:p>
        </p:txBody>
      </p:sp>
    </p:spTree>
    <p:extLst>
      <p:ext uri="{BB962C8B-B14F-4D97-AF65-F5344CB8AC3E}">
        <p14:creationId xmlns:p14="http://schemas.microsoft.com/office/powerpoint/2010/main" val="7543302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Quiz 7 (please be sure to put your name exactly as it appears on Blackboard -- first name(s) then last name(s), you will lose points otherwise)</a:t>
            </a:r>
          </a:p>
          <a:p>
            <a:r>
              <a:rPr lang="en-US" sz="2400" dirty="0"/>
              <a:t>Questions for Assignment 5</a:t>
            </a:r>
          </a:p>
          <a:p>
            <a:pPr lvl="1"/>
            <a:r>
              <a:rPr lang="en-US" sz="2000" dirty="0">
                <a:hlinkClick r:id="rId2"/>
              </a:rPr>
              <a:t>https://cs.gmu.edu/~winglam/classes/637/assigns/assign05.html</a:t>
            </a: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Wrap up lecture on Chapter 7.3 Graph Coverage for Source Code 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 8.1.1 Logic Coverage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49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92A2F-4C1C-4229-84B3-3566F955FEC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88678"/>
          </a:xfrm>
        </p:spPr>
        <p:txBody>
          <a:bodyPr/>
          <a:lstStyle/>
          <a:p>
            <a:r>
              <a:rPr lang="en-US" altLang="en-US" sz="3200" dirty="0"/>
              <a:t>Logic coverage criteria  </a:t>
            </a:r>
            <a:r>
              <a:rPr lang="en-US" altLang="en-US" sz="2400" dirty="0"/>
              <a:t>(8.1.1)</a:t>
            </a:r>
            <a:endParaRPr lang="en-US" altLang="en-US" sz="3200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/>
              <a:t>We use predicates in testing as follows :</a:t>
            </a:r>
          </a:p>
          <a:p>
            <a:pPr lvl="1"/>
            <a:r>
              <a:rPr lang="en-US" altLang="en-US" dirty="0"/>
              <a:t>Develop a model of the software as one or more predicates</a:t>
            </a:r>
          </a:p>
          <a:p>
            <a:pPr lvl="1"/>
            <a:r>
              <a:rPr lang="en-US" altLang="en-US" dirty="0"/>
              <a:t>Require tests to satisfy some combination of clauses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PC: Each full predicate evaluates to true and false (2 tests)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CC: Each clause in each predicate evaluates to true and false (at least 2 tests per predicate)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940" y="2667823"/>
            <a:ext cx="8564563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Predicate Coverage (PC)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contains two requirements: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true,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false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5354" y="4258669"/>
            <a:ext cx="8564562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Clause Coverage (CC)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contains two requirements: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true,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false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4985" y="833554"/>
            <a:ext cx="486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and CC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006" y="2151727"/>
            <a:ext cx="7901699" cy="255454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the truth table for P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predicate coverage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abstract tests for P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clause coverage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abstract tests for P</a:t>
            </a:r>
          </a:p>
          <a:p>
            <a:pPr marL="514350" marR="0" lvl="0" indent="-514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“Abstract tests” assign truth assignments to each clause, for example: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= true, …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or more simply: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900" y="147988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3F0D5D9-B7D2-5745-B502-EBC4F4A9E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" y="4793339"/>
            <a:ext cx="8564563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Predicate Coverage (PC)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contains two requirements: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true,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false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6C2666-6462-EE81-D89B-F3AF99282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4" y="5706918"/>
            <a:ext cx="8564562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Clause Coverage (CC)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contains two requirements: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true,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false</a:t>
            </a:r>
          </a:p>
        </p:txBody>
      </p:sp>
    </p:spTree>
    <p:extLst>
      <p:ext uri="{BB962C8B-B14F-4D97-AF65-F5344CB8AC3E}">
        <p14:creationId xmlns:p14="http://schemas.microsoft.com/office/powerpoint/2010/main" val="6593761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Exercise—solution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517" y="798754"/>
            <a:ext cx="486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and CC coverage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47988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76335" y="2064660"/>
            <a:ext cx="5556096" cy="4379340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PC: a=true, b=true, c=true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a=false, b=false, c=false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More simply: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PC: a b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!a !b !c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CC: a !b !c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 !a  b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Both formats are fine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7119" y="2099614"/>
            <a:ext cx="2333281" cy="4565250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Truth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  b   c    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f   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    f    t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    f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   t    f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   t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   t    F</a:t>
            </a:r>
          </a:p>
        </p:txBody>
      </p:sp>
    </p:spTree>
    <p:extLst>
      <p:ext uri="{BB962C8B-B14F-4D97-AF65-F5344CB8AC3E}">
        <p14:creationId xmlns:p14="http://schemas.microsoft.com/office/powerpoint/2010/main" val="15176027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E757E4-1437-4B9B-AC71-CB43AB2764B2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/>
              <a:t>PC does not </a:t>
            </a:r>
            <a:r>
              <a:rPr lang="en-US" altLang="en-US" dirty="0">
                <a:solidFill>
                  <a:schemeClr val="tx2"/>
                </a:solidFill>
              </a:rPr>
              <a:t>fully exercise </a:t>
            </a:r>
            <a:r>
              <a:rPr lang="en-US" altLang="en-US" dirty="0"/>
              <a:t>all the clauses, especially in the presence of short circuit evaluation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CC does not always </a:t>
            </a:r>
            <a:r>
              <a:rPr lang="en-US" altLang="en-US" dirty="0">
                <a:solidFill>
                  <a:schemeClr val="tx2"/>
                </a:solidFill>
              </a:rPr>
              <a:t>ensure PC</a:t>
            </a:r>
          </a:p>
          <a:p>
            <a:pPr lvl="1"/>
            <a:r>
              <a:rPr lang="en-US" altLang="en-US" dirty="0"/>
              <a:t>That is, we can satisfy CC without causing the predicate to be both true and false</a:t>
            </a:r>
          </a:p>
          <a:p>
            <a:pPr lvl="1"/>
            <a:r>
              <a:rPr lang="en-US" altLang="en-US" dirty="0"/>
              <a:t>This is definitely </a:t>
            </a:r>
            <a:r>
              <a:rPr lang="en-US" altLang="en-US" u="sng" dirty="0"/>
              <a:t>not</a:t>
            </a:r>
            <a:r>
              <a:rPr lang="en-US" altLang="en-US" dirty="0"/>
              <a:t> what we want 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simplest solution is to test </a:t>
            </a:r>
            <a:r>
              <a:rPr lang="en-US" altLang="en-US" dirty="0">
                <a:solidFill>
                  <a:schemeClr val="tx2"/>
                </a:solidFill>
              </a:rPr>
              <a:t>all combinations 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71ED2F-4DDC-4C83-B256-6E7FBD26152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52584"/>
          </a:xfrm>
        </p:spPr>
        <p:txBody>
          <a:bodyPr/>
          <a:lstStyle/>
          <a:p>
            <a:r>
              <a:rPr lang="en-US" altLang="en-US" dirty="0"/>
              <a:t>Combinatorial coverage (</a:t>
            </a:r>
            <a:r>
              <a:rPr lang="en-US" altLang="en-US" dirty="0" err="1"/>
              <a:t>CoC</a:t>
            </a:r>
            <a:r>
              <a:rPr lang="en-US" altLang="en-US" dirty="0"/>
              <a:t>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/>
              <a:t>CoC</a:t>
            </a:r>
            <a:r>
              <a:rPr lang="en-US" altLang="en-US" dirty="0"/>
              <a:t> requires every possible combination</a:t>
            </a:r>
          </a:p>
          <a:p>
            <a:r>
              <a:rPr lang="en-US" altLang="en-US" dirty="0"/>
              <a:t>Sometimes called Multiple Condition Coverage (MCC)</a:t>
            </a:r>
          </a:p>
          <a:p>
            <a:r>
              <a:rPr lang="en-US" altLang="en-US" dirty="0"/>
              <a:t>Every possible combination of truth values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sz="3200" baseline="30000" dirty="0"/>
              <a:t>N</a:t>
            </a:r>
            <a:r>
              <a:rPr lang="en-US" altLang="en-US" dirty="0"/>
              <a:t> possibilities, where N is the number of clauses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3382460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Combinatorial Coverage (CoC)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 TR has test requirements for the clauses in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evaluate to each possible combination of truth values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0707" y="798754"/>
            <a:ext cx="336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1" y="2550605"/>
            <a:ext cx="7708542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abstract tests to satisfy combinatorial coverage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for our example predicate.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Hint: There should be 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47988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E0C04DF-E9B2-2BB1-764E-BC86E689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" y="4873013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Combinatorial Coverage (CoC)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 TR has test requirements for the clauses in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evaluate to each possible combination of truth values</a:t>
            </a:r>
          </a:p>
        </p:txBody>
      </p:sp>
    </p:spTree>
    <p:extLst>
      <p:ext uri="{BB962C8B-B14F-4D97-AF65-F5344CB8AC3E}">
        <p14:creationId xmlns:p14="http://schemas.microsoft.com/office/powerpoint/2010/main" val="22811484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exercise—solution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0707" y="798754"/>
            <a:ext cx="336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" y="4244133"/>
            <a:ext cx="5174593" cy="224676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abstract tests to satisfy combinatorial coverage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for our example predicate.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Hint: There should be 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47988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960883" y="1245395"/>
            <a:ext cx="4079930" cy="4188453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a=true, b=true, c=true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a=t, b=t, c=f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a !b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a !b !c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!a b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!a b !c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!a !b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!a !b !c </a:t>
            </a:r>
          </a:p>
        </p:txBody>
      </p:sp>
    </p:spTree>
    <p:extLst>
      <p:ext uri="{BB962C8B-B14F-4D97-AF65-F5344CB8AC3E}">
        <p14:creationId xmlns:p14="http://schemas.microsoft.com/office/powerpoint/2010/main" val="15577700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AF6103-6E89-420C-97C0-8B873F8C5859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But can be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expensive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Impractical for predicates with more than 3 or 4 clauses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literature has lots of suggestions – some confusing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2984710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each clause independently from the other clauses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3781166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Getting the details right is hard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What exactly does “independently” mean ?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book presents this idea as “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making clauses active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 …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F2BC74-F817-4382-9C98-4AF6DFF1C72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clauses</a:t>
            </a:r>
            <a:r>
              <a:rPr lang="en-US" altLang="en-US" sz="2400" dirty="0"/>
              <a:t>  (8.1.2)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8184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Clause coverage has a </a:t>
            </a:r>
            <a:r>
              <a:rPr lang="en-US" altLang="en-US" dirty="0">
                <a:solidFill>
                  <a:schemeClr val="tx2"/>
                </a:solidFill>
              </a:rPr>
              <a:t>weakness</a:t>
            </a:r>
            <a:r>
              <a:rPr lang="en-US" altLang="en-US" dirty="0"/>
              <a:t> : The values do not always make a difference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Consider the CC tests for P = (a &amp; (b | c)):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Test 1: (true &amp; (true | true))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Test 2: (false &amp; (false | false))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Clauses b and c in test 2 are ignored!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 really test the results of a clause, the clause should be the </a:t>
            </a:r>
            <a:r>
              <a:rPr lang="en-US" altLang="en-US" dirty="0">
                <a:solidFill>
                  <a:schemeClr val="tx2"/>
                </a:solidFill>
              </a:rPr>
              <a:t>determining factor</a:t>
            </a:r>
            <a:r>
              <a:rPr lang="en-US" altLang="en-US" dirty="0"/>
              <a:t> in the value of the predicate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clauses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6CF6B-98B7-407E-B371-58066DCC3AB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57716" y="846138"/>
            <a:ext cx="2916510" cy="58477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Determination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6203" y="2112781"/>
            <a:ext cx="7815446" cy="28931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Clause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36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determines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the value of its predicate when the other clauses have certain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36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changed, the value of the predicate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36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called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major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Other clauses are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minor clauses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68879" y="5597850"/>
            <a:ext cx="5668784" cy="52322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This is called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making the clause active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7413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7 (please be sure to put your name exactly as it appears on Blackboard -- first name(s) then last name(s), you will lose points otherwise)</a:t>
            </a:r>
          </a:p>
          <a:p>
            <a:r>
              <a:rPr lang="en-US" sz="2400" dirty="0"/>
              <a:t>Questions for Assignment 5</a:t>
            </a:r>
          </a:p>
          <a:p>
            <a:pPr lvl="1"/>
            <a:r>
              <a:rPr lang="en-US" sz="2000" dirty="0">
                <a:hlinkClick r:id="rId2"/>
              </a:rPr>
              <a:t>https://cs.gmu.edu/~winglam/classes/637/assigns/assign05.html</a:t>
            </a: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Wrap up lecture on Chapter 7.3 Graph Coverage for Source Code 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Chapter 8.1.1 Logic Coverage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748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D45DC-9F21-474F-8990-A3AF75DE05D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Goal</a:t>
            </a:r>
            <a:r>
              <a:rPr lang="en-US" altLang="en-US" dirty="0"/>
              <a:t>: Find tests for each clause when the clause determines the value of the predicate</a:t>
            </a:r>
          </a:p>
          <a:p>
            <a:r>
              <a:rPr lang="en-US" altLang="en-US" dirty="0"/>
              <a:t>This is formalized in a </a:t>
            </a:r>
            <a:r>
              <a:rPr lang="en-US" altLang="en-US" dirty="0">
                <a:solidFill>
                  <a:schemeClr val="tx2"/>
                </a:solidFill>
              </a:rPr>
              <a:t>family of criteria</a:t>
            </a:r>
            <a:r>
              <a:rPr lang="en-US" altLang="en-US" dirty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true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always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false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= false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false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always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= true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= true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078" y="798754"/>
            <a:ext cx="521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clauses active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2331854"/>
            <a:ext cx="8330843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	For example: Pa : b=?? or c=??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34325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</p:spTree>
    <p:extLst>
      <p:ext uri="{BB962C8B-B14F-4D97-AF65-F5344CB8AC3E}">
        <p14:creationId xmlns:p14="http://schemas.microsoft.com/office/powerpoint/2010/main" val="3365025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exercise—solution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078" y="798754"/>
            <a:ext cx="521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clauses active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12" y="2324545"/>
            <a:ext cx="8330843" cy="181588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	For example: Pa : b=?? or c=??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Write truth values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and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that make clause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900" y="1343255"/>
            <a:ext cx="2773516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(a &amp; (b | c))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23817" y="4536190"/>
            <a:ext cx="3930869" cy="2074270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Pa : (b=true or c=true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compactly: (b or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(a and !c)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 : (a and !b)</a:t>
            </a:r>
          </a:p>
        </p:txBody>
      </p:sp>
    </p:spTree>
    <p:extLst>
      <p:ext uri="{BB962C8B-B14F-4D97-AF65-F5344CB8AC3E}">
        <p14:creationId xmlns:p14="http://schemas.microsoft.com/office/powerpoint/2010/main" val="1662181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6ED8A-F78B-488F-BB46-82A78C755E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</a:t>
            </a:r>
            <a:r>
              <a:rPr lang="en-US" dirty="0"/>
              <a:t> loop,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do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y = f (x,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x = x + 1;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 while (x &lt;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return (y);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609407" y="4070350"/>
            <a:ext cx="8685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x = 0 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28575">
            <a:solidFill>
              <a:srgbClr val="FFFF0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y = f (x, y)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795963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5918200" y="1238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073775" y="893763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6284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x = 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795963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0650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983412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x = x + 1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291263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7488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break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950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y &lt; 0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073775" y="1687513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795963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04050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470650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6932613" y="3284538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6750050" y="3349625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967538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6896100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484938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6762750" y="4656138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6073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91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956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y =f(x,y)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973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y == 0</a:t>
            </a: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7462837" y="4943475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y = y*2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continue</a:t>
            </a: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340475" y="2325688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330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361084" y="952500"/>
            <a:ext cx="2293591" cy="378565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x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while (x &lt; 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y = f (x,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if (y == 0)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break;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} else if (y &lt; 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y = y*2;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continue;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x = x + 1;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return (y);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594912" y="6169628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return (y)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0686" y="391762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Draw the graph and label the edges.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59625" y="1034217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Draw the graph and label the edges.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5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  <p:bldP spid="64" grpId="0"/>
      <p:bldP spid="65" grpId="0" animBg="1"/>
      <p:bldP spid="65" grpId="1" animBg="1"/>
      <p:bldP spid="66" grpId="0" animBg="1"/>
      <p:bldP spid="6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3F9D9-06C9-42BD-8DD6-73D5ADB63DE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The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case</a:t>
            </a:r>
            <a:r>
              <a:rPr lang="en-US" dirty="0"/>
              <a:t> (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switch</a:t>
            </a:r>
            <a:r>
              <a:rPr lang="en-US" dirty="0"/>
              <a:t>) structure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0934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 ( c )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switch ( c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case ‘N’: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z = 25;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case ‘Y’: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x = 50;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break;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default: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x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break;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print (x);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149726" y="2195513"/>
            <a:ext cx="3959226" cy="3157538"/>
            <a:chOff x="2614" y="1383"/>
            <a:chExt cx="2494" cy="1989"/>
          </a:xfrm>
        </p:grpSpPr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61" y="2411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read ( c );</a:t>
              </a: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2942" y="1811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c == ‘N’</a:t>
              </a: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60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x = 0;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break;</a:t>
              </a:r>
            </a:p>
          </p:txBody>
        </p:sp>
        <p:grpSp>
          <p:nvGrpSpPr>
            <p:cNvPr id="22546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22555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rPr>
                    <a:t>4</a:t>
                  </a:r>
                </a:p>
              </p:txBody>
            </p:sp>
          </p:grpSp>
          <p:grpSp>
            <p:nvGrpSpPr>
              <p:cNvPr id="22556" name="Group 29"/>
              <p:cNvGrpSpPr>
                <a:grpSpLocks/>
              </p:cNvGrpSpPr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c == ‘Y’</a:t>
              </a: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6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default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567" y="2592"/>
              <a:ext cx="775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x = 50;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break;</a:t>
              </a: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z = 25;</a:t>
              </a: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rPr>
                <a:t>print (x);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96469" y="2322594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Draw the graph and label the edges.</a:t>
            </a:r>
          </a:p>
        </p:txBody>
      </p:sp>
      <p:sp>
        <p:nvSpPr>
          <p:cNvPr id="41" name="AutoShape 74"/>
          <p:cNvSpPr>
            <a:spLocks/>
          </p:cNvSpPr>
          <p:nvPr/>
        </p:nvSpPr>
        <p:spPr bwMode="auto">
          <a:xfrm>
            <a:off x="1436455" y="5850090"/>
            <a:ext cx="3218846" cy="747712"/>
          </a:xfrm>
          <a:prstGeom prst="borderCallout2">
            <a:avLst>
              <a:gd name="adj1" fmla="val 15287"/>
              <a:gd name="adj2" fmla="val 101884"/>
              <a:gd name="adj3" fmla="val 15287"/>
              <a:gd name="adj4" fmla="val 115153"/>
              <a:gd name="adj5" fmla="val -238717"/>
              <a:gd name="adj6" fmla="val 129900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Cases without breaks fall through to the next case</a:t>
            </a: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 rot="19770933">
            <a:off x="5372373" y="3586684"/>
            <a:ext cx="580482" cy="4460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991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6ED8A-F78B-488F-BB46-82A78C755EF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Exceptions (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try-catch</a:t>
            </a:r>
            <a:r>
              <a:rPr lang="en-US" dirty="0"/>
              <a:t>)</a:t>
            </a: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418094" y="125607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5691102" y="940294"/>
            <a:ext cx="9608" cy="31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901107" y="1196364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br.readLine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21564" name="Oval 22"/>
          <p:cNvSpPr>
            <a:spLocks noChangeArrowheads="1"/>
          </p:cNvSpPr>
          <p:nvPr/>
        </p:nvSpPr>
        <p:spPr bwMode="auto">
          <a:xfrm>
            <a:off x="6238549" y="5801899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5829522" y="1713007"/>
            <a:ext cx="516516" cy="525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5046088" y="1653235"/>
            <a:ext cx="468727" cy="585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4888654" y="2647892"/>
            <a:ext cx="1457384" cy="315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794174" y="3306756"/>
            <a:ext cx="1537870" cy="2879860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195475" y="808789"/>
            <a:ext cx="3422507" cy="4708981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s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br.readLine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s.length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() &gt; 96)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throw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new Exception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(“too long”);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s.length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() ==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throw new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(“too short”);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 (catch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IOException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e.printStackTrace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 (catch Exception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e.getMessage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return (s);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4610842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238549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6238549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7392203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6238549" y="4892735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392203" y="3983569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6683590" y="2596974"/>
            <a:ext cx="837556" cy="486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6516361" y="2647893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 flipH="1">
            <a:off x="7670015" y="3559656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516361" y="3559656"/>
            <a:ext cx="0" cy="1333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516361" y="5362635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6683588" y="4424833"/>
            <a:ext cx="837557" cy="532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4150364" y="1695273"/>
            <a:ext cx="15503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IOException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3691638" y="2600887"/>
            <a:ext cx="22668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e.printStackTrace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879303" y="2723252"/>
            <a:ext cx="13680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length &gt; 96</a:t>
            </a:r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6755847" y="2412200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length &lt;= 96</a:t>
            </a: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5125172" y="6001950"/>
            <a:ext cx="12306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return (s)</a:t>
            </a:r>
          </a:p>
        </p:txBody>
      </p:sp>
      <p:sp>
        <p:nvSpPr>
          <p:cNvPr id="105" name="Text Box 27"/>
          <p:cNvSpPr txBox="1">
            <a:spLocks noChangeArrowheads="1"/>
          </p:cNvSpPr>
          <p:nvPr/>
        </p:nvSpPr>
        <p:spPr bwMode="auto">
          <a:xfrm>
            <a:off x="5473286" y="3163280"/>
            <a:ext cx="9108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throw</a:t>
            </a:r>
          </a:p>
        </p:txBody>
      </p:sp>
      <p:sp>
        <p:nvSpPr>
          <p:cNvPr id="106" name="Text Box 27"/>
          <p:cNvSpPr txBox="1">
            <a:spLocks noChangeArrowheads="1"/>
          </p:cNvSpPr>
          <p:nvPr/>
        </p:nvSpPr>
        <p:spPr bwMode="auto">
          <a:xfrm>
            <a:off x="6704376" y="3584896"/>
            <a:ext cx="14432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length == 0</a:t>
            </a:r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810214" y="3327035"/>
            <a:ext cx="13155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length != 0</a:t>
            </a: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7714618" y="4295361"/>
            <a:ext cx="8336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throw</a:t>
            </a:r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6492970" y="5180923"/>
            <a:ext cx="17984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e.getMessage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07696" y="5663856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274387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21564" grpId="0" animBg="1"/>
      <p:bldP spid="83" grpId="0" animBg="1"/>
      <p:bldP spid="86" grpId="0" animBg="1"/>
      <p:bldP spid="96" grpId="0" animBg="1"/>
      <p:bldP spid="9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80" grpId="0" animBg="1"/>
      <p:bldP spid="81" grpId="0" animBg="1"/>
      <p:bldP spid="88" grpId="0" animBg="1"/>
      <p:bldP spid="89" grpId="0"/>
      <p:bldP spid="92" grpId="0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526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public static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computeStats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[ ] numbers)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length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numbers.length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double med,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mean, sum,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sum = 0;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for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&lt; length;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{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sum += numbers [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];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med   = numbers [ length / 2];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mean = sum / (double) length;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for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&lt; length;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{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+ ((numbers [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] - mean) * (numbers [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] - mean));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/ ( length - 1.0 );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Math.sqrt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("length:                   " + length);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("mean:                    " + mean);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("median:                 " + med);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("variance:               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("standard deviation: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4739" y="798754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CFG for Stats()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2598" y="2002376"/>
            <a:ext cx="5851252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Draw the control flow graph for stats()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Label edges with the predicates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(example:  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&lt; length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376029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In-class answers: CFG for stats()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public static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computeStats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[ ] numbers)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length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numbers.length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double med,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 mean, sum,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sum = 0;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for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&lt; length;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{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sum += numbers [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];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med   = numbers [ length / 2];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mean = sum / (double) length;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for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&lt; length;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{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+ ((numbers [ I ] - mean) * (numbers [ I ] - mean));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varsum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/ ( length - 1.0 );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Math.sqrt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("length:                   " + length);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("mean:                    " + mean);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("median:                 " + med);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("variance:               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("standard deviation: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56413" y="3044825"/>
            <a:ext cx="2287587" cy="819150"/>
            <a:chOff x="4319" y="1918"/>
            <a:chExt cx="1441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 &gt;= length</a:t>
              </a: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19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 &gt;= length</a:t>
              </a: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71110"/>
            <a:ext cx="71437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</p:grpSpPr>
        <p:grpSp>
          <p:nvGrpSpPr>
            <p:cNvPr id="2464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465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5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2464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</p:grpSpPr>
        <p:grpSp>
          <p:nvGrpSpPr>
            <p:cNvPr id="2464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464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4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4645" name="AutoShape 48"/>
            <p:cNvCxnSpPr>
              <a:cxnSpLocks noChangeShapeType="1"/>
              <a:stCxn id="24650" idx="4"/>
              <a:endCxn id="24646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</p:grpSpPr>
        <p:grpSp>
          <p:nvGrpSpPr>
            <p:cNvPr id="2464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464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4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4641" name="AutoShape 49"/>
            <p:cNvCxnSpPr>
              <a:cxnSpLocks noChangeShapeType="1"/>
              <a:stCxn id="24646" idx="4"/>
              <a:endCxn id="24642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</p:grpSpPr>
        <p:grpSp>
          <p:nvGrpSpPr>
            <p:cNvPr id="24636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2463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3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cxnSp>
          <p:nvCxnSpPr>
            <p:cNvPr id="24637" name="AutoShape 52"/>
            <p:cNvCxnSpPr>
              <a:cxnSpLocks noChangeShapeType="1"/>
              <a:stCxn id="24642" idx="6"/>
              <a:endCxn id="24638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</p:grpSpPr>
        <p:grpSp>
          <p:nvGrpSpPr>
            <p:cNvPr id="24631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4634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35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24632" name="AutoShape 50"/>
            <p:cNvCxnSpPr>
              <a:cxnSpLocks noChangeShapeType="1"/>
              <a:stCxn id="24642" idx="3"/>
              <a:endCxn id="24634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33" name="AutoShape 53"/>
            <p:cNvCxnSpPr>
              <a:cxnSpLocks noChangeShapeType="1"/>
              <a:stCxn id="24634" idx="2"/>
              <a:endCxn id="24642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</p:grpSpPr>
        <p:grpSp>
          <p:nvGrpSpPr>
            <p:cNvPr id="24627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462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3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4628" name="AutoShape 54"/>
            <p:cNvCxnSpPr>
              <a:cxnSpLocks noChangeShapeType="1"/>
              <a:stCxn id="24638" idx="4"/>
              <a:endCxn id="24629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</p:grpSpPr>
        <p:grpSp>
          <p:nvGrpSpPr>
            <p:cNvPr id="24623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462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26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24624" name="AutoShape 55"/>
            <p:cNvCxnSpPr>
              <a:cxnSpLocks noChangeShapeType="1"/>
              <a:stCxn id="24629" idx="6"/>
              <a:endCxn id="24625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</p:grpSpPr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462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22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24619" name="AutoShape 56"/>
            <p:cNvCxnSpPr>
              <a:cxnSpLocks noChangeShapeType="1"/>
              <a:stCxn id="24629" idx="3"/>
              <a:endCxn id="24621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20" name="AutoShape 57"/>
            <p:cNvCxnSpPr>
              <a:cxnSpLocks noChangeShapeType="1"/>
              <a:stCxn id="24621" idx="2"/>
              <a:endCxn id="24629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4605" name="Date Placeholder 8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5F3F2-D3B3-4314-BA58-35E6FD716F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607" name="Footer Placeholder 8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582D8-B930-4813-BC3B-8ED9374E833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6037" y="798754"/>
            <a:ext cx="6343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 coverage for stats()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296785" y="757238"/>
            <a:ext cx="555625" cy="777875"/>
            <a:chOff x="4478" y="495"/>
            <a:chExt cx="350" cy="490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1296785" y="1535113"/>
            <a:ext cx="555625" cy="957262"/>
            <a:chOff x="4478" y="985"/>
            <a:chExt cx="350" cy="603"/>
          </a:xfrm>
        </p:grpSpPr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18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17" name="AutoShape 48"/>
            <p:cNvCxnSpPr>
              <a:cxnSpLocks noChangeShapeType="1"/>
              <a:stCxn id="13" idx="4"/>
              <a:endCxn id="18" idx="0"/>
            </p:cNvCxnSpPr>
            <p:nvPr/>
          </p:nvCxnSpPr>
          <p:spPr bwMode="auto">
            <a:xfrm>
              <a:off x="4645" y="985"/>
              <a:ext cx="8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1296785" y="2492375"/>
            <a:ext cx="555625" cy="958850"/>
            <a:chOff x="4478" y="1588"/>
            <a:chExt cx="350" cy="604"/>
          </a:xfrm>
        </p:grpSpPr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2" name="AutoShape 49"/>
            <p:cNvCxnSpPr>
              <a:cxnSpLocks noChangeShapeType="1"/>
              <a:stCxn id="18" idx="4"/>
              <a:endCxn id="23" idx="0"/>
            </p:cNvCxnSpPr>
            <p:nvPr/>
          </p:nvCxnSpPr>
          <p:spPr bwMode="auto">
            <a:xfrm>
              <a:off x="4645" y="1588"/>
              <a:ext cx="8" cy="3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1901623" y="3937000"/>
            <a:ext cx="555625" cy="469900"/>
            <a:chOff x="4288" y="1746"/>
            <a:chExt cx="350" cy="296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28" name="AutoShape 52"/>
          <p:cNvCxnSpPr>
            <a:cxnSpLocks noChangeShapeType="1"/>
          </p:cNvCxnSpPr>
          <p:nvPr/>
        </p:nvCxnSpPr>
        <p:spPr bwMode="auto">
          <a:xfrm>
            <a:off x="186193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391910" y="3216275"/>
            <a:ext cx="973138" cy="935038"/>
            <a:chOff x="3908" y="2044"/>
            <a:chExt cx="613" cy="589"/>
          </a:xfrm>
        </p:grpSpPr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cxnSp>
          <p:nvCxnSpPr>
            <p:cNvPr id="31" name="AutoShape 50"/>
            <p:cNvCxnSpPr>
              <a:cxnSpLocks noChangeShapeType="1"/>
              <a:stCxn id="23" idx="3"/>
              <a:endCxn id="33" idx="7"/>
            </p:cNvCxnSpPr>
            <p:nvPr/>
          </p:nvCxnSpPr>
          <p:spPr bwMode="auto">
            <a:xfrm flipH="1">
              <a:off x="4207" y="2149"/>
              <a:ext cx="314" cy="2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2" name="AutoShape 53"/>
            <p:cNvCxnSpPr>
              <a:cxnSpLocks noChangeShapeType="1"/>
              <a:stCxn id="33" idx="2"/>
              <a:endCxn id="23" idx="2"/>
            </p:cNvCxnSpPr>
            <p:nvPr/>
          </p:nvCxnSpPr>
          <p:spPr bwMode="auto">
            <a:xfrm rot="10800000" flipH="1">
              <a:off x="3908" y="2044"/>
              <a:ext cx="562" cy="441"/>
            </a:xfrm>
            <a:prstGeom prst="curvedConnector3">
              <a:avLst>
                <a:gd name="adj1" fmla="val -256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901623" y="4406900"/>
            <a:ext cx="555625" cy="960438"/>
            <a:chOff x="4991" y="2794"/>
            <a:chExt cx="350" cy="605"/>
          </a:xfrm>
        </p:grpSpPr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38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9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37" name="AutoShape 54"/>
            <p:cNvCxnSpPr>
              <a:cxnSpLocks noChangeShapeType="1"/>
              <a:stCxn id="26" idx="4"/>
              <a:endCxn id="38" idx="0"/>
            </p:cNvCxnSpPr>
            <p:nvPr/>
          </p:nvCxnSpPr>
          <p:spPr bwMode="auto">
            <a:xfrm>
              <a:off x="5158" y="2794"/>
              <a:ext cx="8" cy="3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2444555" y="5132388"/>
            <a:ext cx="585788" cy="1266825"/>
            <a:chOff x="5338" y="3199"/>
            <a:chExt cx="369" cy="798"/>
          </a:xfrm>
        </p:grpSpPr>
        <p:grpSp>
          <p:nvGrpSpPr>
            <p:cNvPr id="41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cxnSp>
          <p:nvCxnSpPr>
            <p:cNvPr id="42" name="AutoShape 55"/>
            <p:cNvCxnSpPr>
              <a:cxnSpLocks noChangeShapeType="1"/>
              <a:stCxn id="38" idx="6"/>
              <a:endCxn id="43" idx="0"/>
            </p:cNvCxnSpPr>
            <p:nvPr/>
          </p:nvCxnSpPr>
          <p:spPr bwMode="auto">
            <a:xfrm>
              <a:off x="5338" y="3199"/>
              <a:ext cx="194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5" name="Group 60"/>
          <p:cNvGrpSpPr>
            <a:grpSpLocks/>
          </p:cNvGrpSpPr>
          <p:nvPr/>
        </p:nvGrpSpPr>
        <p:grpSpPr bwMode="auto">
          <a:xfrm>
            <a:off x="1088823" y="5132388"/>
            <a:ext cx="881062" cy="1193800"/>
            <a:chOff x="4479" y="3251"/>
            <a:chExt cx="555" cy="752"/>
          </a:xfrm>
        </p:grpSpPr>
        <p:grpSp>
          <p:nvGrpSpPr>
            <p:cNvPr id="46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47" name="AutoShape 56"/>
            <p:cNvCxnSpPr>
              <a:cxnSpLocks noChangeShapeType="1"/>
              <a:stCxn id="38" idx="3"/>
              <a:endCxn id="49" idx="7"/>
            </p:cNvCxnSpPr>
            <p:nvPr/>
          </p:nvCxnSpPr>
          <p:spPr bwMode="auto">
            <a:xfrm flipH="1">
              <a:off x="4778" y="3356"/>
              <a:ext cx="256" cy="3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48" name="AutoShape 57"/>
            <p:cNvCxnSpPr>
              <a:cxnSpLocks noChangeShapeType="1"/>
              <a:stCxn id="49" idx="2"/>
              <a:endCxn id="38" idx="2"/>
            </p:cNvCxnSpPr>
            <p:nvPr/>
          </p:nvCxnSpPr>
          <p:spPr bwMode="auto">
            <a:xfrm rot="10800000" flipH="1">
              <a:off x="4479" y="3251"/>
              <a:ext cx="504" cy="604"/>
            </a:xfrm>
            <a:prstGeom prst="curvedConnector3">
              <a:avLst>
                <a:gd name="adj1" fmla="val -2857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9B0A68-CB91-ED21-C183-F581561F33F6}"/>
              </a:ext>
            </a:extLst>
          </p:cNvPr>
          <p:cNvSpPr txBox="1"/>
          <p:nvPr/>
        </p:nvSpPr>
        <p:spPr>
          <a:xfrm>
            <a:off x="2457248" y="1741067"/>
            <a:ext cx="6388303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Edge coverage (EC)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coverage requirements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and then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test 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this CFG for stats()</a:t>
            </a:r>
          </a:p>
        </p:txBody>
      </p:sp>
    </p:spTree>
    <p:extLst>
      <p:ext uri="{BB962C8B-B14F-4D97-AF65-F5344CB8AC3E}">
        <p14:creationId xmlns:p14="http://schemas.microsoft.com/office/powerpoint/2010/main" val="3987480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9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3511</TotalTime>
  <Pages>49</Pages>
  <Words>3963</Words>
  <Application>Microsoft Office PowerPoint</Application>
  <PresentationFormat>On-screen Show (4:3)</PresentationFormat>
  <Paragraphs>684</Paragraphs>
  <Slides>32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Gill Sans MT</vt:lpstr>
      <vt:lpstr>Helvetica</vt:lpstr>
      <vt:lpstr>Lucida Sans Unicode</vt:lpstr>
      <vt:lpstr>Sylfaen</vt:lpstr>
      <vt:lpstr>Times New Roman</vt:lpstr>
      <vt:lpstr>Verdana</vt:lpstr>
      <vt:lpstr>Wingdings</vt:lpstr>
      <vt:lpstr>intro</vt:lpstr>
      <vt:lpstr>2_intro</vt:lpstr>
      <vt:lpstr>Introduction to Software Testing Chapter 8.1.1  Logic Coverage </vt:lpstr>
      <vt:lpstr>Agenda</vt:lpstr>
      <vt:lpstr>Agenda</vt:lpstr>
      <vt:lpstr>CFG : do loop, break and continue</vt:lpstr>
      <vt:lpstr>CFG : The case (switch) structure</vt:lpstr>
      <vt:lpstr>CFG : Exceptions (try-catch)</vt:lpstr>
      <vt:lpstr>In-class exercise</vt:lpstr>
      <vt:lpstr>In-class answers: CFG for stats()</vt:lpstr>
      <vt:lpstr>In-class exercise</vt:lpstr>
      <vt:lpstr>In-class answers—EC for stats()</vt:lpstr>
      <vt:lpstr>In-class exercise</vt:lpstr>
      <vt:lpstr>In-class answers—EPC for stats()</vt:lpstr>
      <vt:lpstr>In-class exercise</vt:lpstr>
      <vt:lpstr>In-class answers—PPC for stats()</vt:lpstr>
      <vt:lpstr>Summary</vt:lpstr>
      <vt:lpstr>Agenda</vt:lpstr>
      <vt:lpstr>Semantic logic criteria  (8.1)</vt:lpstr>
      <vt:lpstr>Logic predicates and clauses</vt:lpstr>
      <vt:lpstr>Example</vt:lpstr>
      <vt:lpstr>Logic coverage criteria  (8.1.1)</vt:lpstr>
      <vt:lpstr>In-class exercise</vt:lpstr>
      <vt:lpstr>In-Class Exercise—solution</vt:lpstr>
      <vt:lpstr>Problems with PC and CC</vt:lpstr>
      <vt:lpstr>Combinatorial coverage (CoC)</vt:lpstr>
      <vt:lpstr>In-class exercise</vt:lpstr>
      <vt:lpstr>In-class exercise—solution</vt:lpstr>
      <vt:lpstr>Combinatorial coverage</vt:lpstr>
      <vt:lpstr>Active clauses  (8.1.2)</vt:lpstr>
      <vt:lpstr>Active clauses</vt:lpstr>
      <vt:lpstr>Determining predicates</vt:lpstr>
      <vt:lpstr>In-class exercise</vt:lpstr>
      <vt:lpstr>In-class exercise—solution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subject/>
  <dc:creator>Jeff Offutt</dc:creator>
  <cp:keywords/>
  <dc:description/>
  <cp:lastModifiedBy>John Stephen Gutam</cp:lastModifiedBy>
  <cp:revision>325</cp:revision>
  <cp:lastPrinted>2018-10-15T18:40:42Z</cp:lastPrinted>
  <dcterms:created xsi:type="dcterms:W3CDTF">1996-06-15T03:21:08Z</dcterms:created>
  <dcterms:modified xsi:type="dcterms:W3CDTF">2023-12-06T05:12:17Z</dcterms:modified>
</cp:coreProperties>
</file>