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81" r:id="rId2"/>
  </p:sldMasterIdLst>
  <p:notesMasterIdLst>
    <p:notesMasterId r:id="rId22"/>
  </p:notesMasterIdLst>
  <p:handoutMasterIdLst>
    <p:handoutMasterId r:id="rId23"/>
  </p:handoutMasterIdLst>
  <p:sldIdLst>
    <p:sldId id="336" r:id="rId3"/>
    <p:sldId id="473" r:id="rId4"/>
    <p:sldId id="390" r:id="rId5"/>
    <p:sldId id="391" r:id="rId6"/>
    <p:sldId id="428" r:id="rId7"/>
    <p:sldId id="393" r:id="rId8"/>
    <p:sldId id="432" r:id="rId9"/>
    <p:sldId id="430" r:id="rId10"/>
    <p:sldId id="394" r:id="rId11"/>
    <p:sldId id="431" r:id="rId12"/>
    <p:sldId id="429" r:id="rId13"/>
    <p:sldId id="474" r:id="rId14"/>
    <p:sldId id="402" r:id="rId15"/>
    <p:sldId id="438" r:id="rId16"/>
    <p:sldId id="419" r:id="rId17"/>
    <p:sldId id="446" r:id="rId18"/>
    <p:sldId id="412" r:id="rId19"/>
    <p:sldId id="447" r:id="rId20"/>
    <p:sldId id="448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0000"/>
    <a:srgbClr val="003300"/>
    <a:srgbClr val="008000"/>
    <a:srgbClr val="800080"/>
    <a:srgbClr val="0066FF"/>
    <a:srgbClr val="001E5A"/>
    <a:srgbClr val="5F5F5F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85366" autoAdjust="0"/>
  </p:normalViewPr>
  <p:slideViewPr>
    <p:cSldViewPr snapToGrid="0">
      <p:cViewPr varScale="1">
        <p:scale>
          <a:sx n="130" d="100"/>
          <a:sy n="130" d="100"/>
        </p:scale>
        <p:origin x="3168" y="19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317" y="4414562"/>
            <a:ext cx="5033368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1850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86695" y="8855253"/>
            <a:ext cx="739677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7" tIns="44925" rIns="88247" bIns="44925">
            <a:spAutoFit/>
          </a:bodyPr>
          <a:lstStyle/>
          <a:p>
            <a:pPr algn="ctr" defTabSz="87687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300" b="0">
                <a:solidFill>
                  <a:schemeClr val="tx1"/>
                </a:solidFill>
              </a:rPr>
              <a:pPr algn="ctr" defTabSz="87687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0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1FD1E8D-8C67-43F2-91D7-DB85874182ED}" type="slidenum">
              <a:rPr lang="en-US" smtClean="0"/>
              <a:pPr defTabSz="921503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27D1F3-0292-4C1A-94B8-13052A761CE6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FFA813-68C5-4836-A38B-768894F9BBF2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44E3E-0E52-4B2A-96B9-A192C962BEE3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44E3E-0E52-4B2A-96B9-A192C962BEE3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82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34951-1CC4-42F8-B204-98C46F44CECE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1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144CF7-0872-49BF-8A97-818CEB6E4D86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4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07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50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59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461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61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69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3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460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337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2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6.html" TargetMode="External"/><Relationship Id="rId2" Type="http://schemas.openxmlformats.org/officeDocument/2006/relationships/hyperlink" Target="https://cs.gmu.edu/~winglam/classes/637/assigns/assign05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6.html" TargetMode="External"/><Relationship Id="rId2" Type="http://schemas.openxmlformats.org/officeDocument/2006/relationships/hyperlink" Target="https://cs.gmu.edu/~winglam/classes/637/assigns/assign0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1823" y="125428"/>
            <a:ext cx="6992039" cy="2800643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altLang="en-US" dirty="0"/>
              <a:t>Chapter 8.1.1</a:t>
            </a:r>
            <a:br>
              <a:rPr lang="en-US" altLang="en-US" dirty="0"/>
            </a:br>
            <a:r>
              <a:rPr lang="en-US" altLang="en-US" dirty="0"/>
              <a:t> Logic Coverage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35BC25-7965-EEC3-AE7A-62D63B33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07B86-1A05-5D66-A3E0-10B1A08A9313}"/>
              </a:ext>
            </a:extLst>
          </p:cNvPr>
          <p:cNvSpPr/>
          <p:nvPr/>
        </p:nvSpPr>
        <p:spPr>
          <a:xfrm>
            <a:off x="2195753" y="5753374"/>
            <a:ext cx="475249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</a:rPr>
              <a:t>Slides adapted from Paul Ammann and Jeff Offutt</a:t>
            </a:r>
          </a:p>
          <a:p>
            <a:pPr lvl="0" algn="ctr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800" b="0" kern="0" dirty="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655" y="798754"/>
            <a:ext cx="598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one clause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3201965"/>
            <a:ext cx="8330843" cy="224676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Pick any one of the 5 clauses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Call 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Solve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Answer by giving truth values for the other 4 clauses that make your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 the value of the predicate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4265911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((a &amp; b) | c | (d &amp; e))</a:t>
            </a:r>
          </a:p>
        </p:txBody>
      </p:sp>
    </p:spTree>
    <p:extLst>
      <p:ext uri="{BB962C8B-B14F-4D97-AF65-F5344CB8AC3E}">
        <p14:creationId xmlns:p14="http://schemas.microsoft.com/office/powerpoint/2010/main" val="17902526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655" y="798754"/>
            <a:ext cx="598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one clause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389" y="2878319"/>
            <a:ext cx="8330843" cy="224676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Pick any two of the 5 clauses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Call 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Solve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Answer by giving truth values for the other 4 clauses that make your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 the value of the predicate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4265911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((a &amp; b) | c | (d &amp; e))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143892" y="1799666"/>
            <a:ext cx="5875902" cy="4869154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 = b and !c and !(d and 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= b and !c and (!d or !c)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a and !c and !(d and 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= a and !c and (!d or !c)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Pc = !(a and b) and !(d and 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= (!a or !b) and (!d or !b)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!(a and b) and !c and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= (!a or !b) and !c and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!(a and b) and !c and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= (!a or !b) and !c and d</a:t>
            </a:r>
          </a:p>
        </p:txBody>
      </p:sp>
    </p:spTree>
    <p:extLst>
      <p:ext uri="{BB962C8B-B14F-4D97-AF65-F5344CB8AC3E}">
        <p14:creationId xmlns:p14="http://schemas.microsoft.com/office/powerpoint/2010/main" val="364878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758640"/>
            <a:ext cx="9007475" cy="5570805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8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7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5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https://cs.gmu.edu/~winglam/classes/637/assigns/assign05.html</a:t>
            </a:r>
            <a:r>
              <a:rPr lang="en-US" sz="1800" dirty="0">
                <a:solidFill>
                  <a:schemeClr val="bg2"/>
                </a:solidFill>
              </a:rPr>
              <a:t>  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Introduce Assignment 6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2"/>
                </a:solidFill>
              </a:rPr>
              <a:t>  </a:t>
            </a:r>
          </a:p>
          <a:p>
            <a:r>
              <a:rPr lang="en-US" sz="2400" dirty="0">
                <a:solidFill>
                  <a:schemeClr val="bg2"/>
                </a:solidFill>
              </a:rPr>
              <a:t>Wrap up lecture on Chapter 8.1.1 Logic Coverage 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Chapters 8.1.4 &amp; 8.1.5 Logic Coverage </a:t>
            </a:r>
          </a:p>
          <a:p>
            <a:r>
              <a:rPr lang="en-US" sz="2400" dirty="0"/>
              <a:t>Pass back Quiz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46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E7931-777E-43AE-908C-FC9872148F5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Three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Informal </a:t>
            </a:r>
            <a:r>
              <a:rPr lang="en-US" altLang="en-US" dirty="0">
                <a:solidFill>
                  <a:schemeClr val="tx2"/>
                </a:solidFill>
              </a:rPr>
              <a:t>by inspection</a:t>
            </a:r>
          </a:p>
          <a:p>
            <a:pPr marL="742950" lvl="1" indent="-342900"/>
            <a:r>
              <a:rPr lang="en-US" altLang="en-US" dirty="0"/>
              <a:t>This is what we’ve been doing</a:t>
            </a:r>
          </a:p>
          <a:p>
            <a:pPr marL="742950" lvl="1" indent="-342900"/>
            <a:r>
              <a:rPr lang="en-US" altLang="en-US" dirty="0"/>
              <a:t>Fast, but mistake-prone and does not scale</a:t>
            </a:r>
          </a:p>
          <a:p>
            <a:pPr marL="1200150" lvl="2" indent="-342900"/>
            <a:r>
              <a:rPr lang="en-US" altLang="en-US" dirty="0"/>
              <a:t>Introductory and for experts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Tabular </a:t>
            </a:r>
            <a:r>
              <a:rPr lang="en-US" altLang="en-US" dirty="0"/>
              <a:t>method</a:t>
            </a:r>
          </a:p>
          <a:p>
            <a:pPr marL="742950" lvl="1" indent="-342900"/>
            <a:r>
              <a:rPr lang="en-US" altLang="en-US" dirty="0"/>
              <a:t>Very simple by hand</a:t>
            </a:r>
          </a:p>
          <a:p>
            <a:pPr marL="742950" lvl="1" indent="-342900"/>
            <a:r>
              <a:rPr lang="en-US" altLang="en-US" dirty="0"/>
              <a:t>Few mistakes, slower, scales well to 5 or 6 clauses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Definitional </a:t>
            </a:r>
            <a:r>
              <a:rPr lang="en-US" altLang="en-US" dirty="0"/>
              <a:t>method</a:t>
            </a:r>
          </a:p>
          <a:p>
            <a:pPr marL="742950" lvl="1" indent="-342900"/>
            <a:r>
              <a:rPr lang="en-US" altLang="en-US" dirty="0"/>
              <a:t>More mathematical—engineering, not carpentry</a:t>
            </a:r>
          </a:p>
          <a:p>
            <a:pPr marL="742950" lvl="1" indent="-342900"/>
            <a:r>
              <a:rPr lang="en-US" altLang="en-US" dirty="0"/>
              <a:t>Scales arbitrarily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(8.1.5)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E7931-777E-43AE-908C-FC9872148F5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/>
              <a:t>Definitional method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/>
              <a:t>Scales better (more clauses), requires more math</a:t>
            </a:r>
          </a:p>
          <a:p>
            <a:r>
              <a:rPr lang="en-US" altLang="en-US" dirty="0"/>
              <a:t>Definitional approach: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/>
              <a:t>To find values for the minor clauses, connect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and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with exclusive </a:t>
            </a:r>
            <a:r>
              <a:rPr lang="en-US" altLang="en-US" i="1" dirty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altLang="en-US" sz="2800" i="1" dirty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altLang="en-US" sz="2800" i="1" dirty="0">
                <a:solidFill>
                  <a:srgbClr val="33CC33"/>
                </a:solidFill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/>
              <a:t>After solving, </a:t>
            </a:r>
            <a:r>
              <a:rPr lang="en-US" altLang="en-US" i="1" dirty="0"/>
              <a:t>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describes exactly the values needed for </a:t>
            </a:r>
            <a:r>
              <a:rPr lang="en-US" altLang="en-US" sz="2800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to determine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2605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identity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Exclusive-OR 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means both cannot be true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That is, A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means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or B is true, but not both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¬ b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¬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 !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!A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with fewer symbols …</a:t>
            </a: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DDD66-CEAF-4B9B-BDCA-DA1FE29DFF6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Definitional method 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3845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1588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0464" y="1471446"/>
            <a:ext cx="3164649" cy="1436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363" y="3563998"/>
            <a:ext cx="550157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NOT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NOT 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 means either b or c must be 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5499" y="1683066"/>
            <a:ext cx="2178870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approach to solve for Pa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1488" y="3833996"/>
            <a:ext cx="2178870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approach to solve for Pa</a:t>
            </a:r>
          </a:p>
        </p:txBody>
      </p:sp>
    </p:spTree>
    <p:extLst>
      <p:ext uri="{BB962C8B-B14F-4D97-AF65-F5344CB8AC3E}">
        <p14:creationId xmlns:p14="http://schemas.microsoft.com/office/powerpoint/2010/main" val="524424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  <p:bldP spid="226311" grpId="0" animBg="1"/>
      <p:bldP spid="226312" grpId="0" animBg="1"/>
      <p:bldP spid="11" grpId="0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4CFF6-7767-4ABE-97FA-1E94518D9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)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((true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b))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(b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always determines the value of this predicate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never determines the value –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irrelevant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)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=true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true))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false))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false)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animBg="1"/>
      <p:bldP spid="249862" grpId="0"/>
      <p:bldP spid="2498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18" y="798754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Definitional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1943562"/>
            <a:ext cx="8625701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Work with your classmates.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method to solve for 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First step: ((T | b) &amp; (T | c) &amp; d)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((F | b) &amp; (F | c) &amp; d)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4110421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| b) &amp; (a | c) &amp; d</a:t>
            </a:r>
          </a:p>
        </p:txBody>
      </p:sp>
    </p:spTree>
    <p:extLst>
      <p:ext uri="{BB962C8B-B14F-4D97-AF65-F5344CB8AC3E}">
        <p14:creationId xmlns:p14="http://schemas.microsoft.com/office/powerpoint/2010/main" val="30033156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18" y="798754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Definitional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1943562"/>
            <a:ext cx="8625701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Work with your classmates.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method to solve for 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First step: ((T | b) &amp; (T | c) &amp; d)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((F | b) &amp; (F | c) &amp; d)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4110421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| b) &amp; (a | c) &amp; 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101999" y="3819732"/>
            <a:ext cx="7938814" cy="2766307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 = ((T | b) &amp; (T | c) &amp; d)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((F | b) &amp; (F | c) &amp;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 &amp; T &amp; d)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&amp; c &amp;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&amp; c &amp;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Using the identity: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&amp; b) == A and !b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d &amp; !(b &amp;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d &amp; (!b | !c)</a:t>
            </a:r>
          </a:p>
        </p:txBody>
      </p:sp>
    </p:spTree>
    <p:extLst>
      <p:ext uri="{BB962C8B-B14F-4D97-AF65-F5344CB8AC3E}">
        <p14:creationId xmlns:p14="http://schemas.microsoft.com/office/powerpoint/2010/main" val="2417003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758640"/>
            <a:ext cx="9007475" cy="5570805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8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7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5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https://cs.gmu.edu/~winglam/classes/637/assigns/assign05.html</a:t>
            </a:r>
            <a:r>
              <a:rPr lang="en-US" sz="1800" dirty="0">
                <a:solidFill>
                  <a:schemeClr val="bg2"/>
                </a:solidFill>
              </a:rPr>
              <a:t>  </a:t>
            </a:r>
          </a:p>
          <a:p>
            <a:r>
              <a:rPr lang="en-US" sz="2400" dirty="0"/>
              <a:t>Introduce Assignment 6</a:t>
            </a:r>
          </a:p>
          <a:p>
            <a:pPr lvl="1"/>
            <a:r>
              <a:rPr lang="en-US" sz="1800" dirty="0">
                <a:hlinkClick r:id="rId3"/>
              </a:rPr>
              <a:t>https://cs.gmu.edu/~winglam/classes/637/assigns/assign06.html</a:t>
            </a:r>
            <a:r>
              <a:rPr lang="en-US" sz="1800" dirty="0"/>
              <a:t>  </a:t>
            </a:r>
          </a:p>
          <a:p>
            <a:r>
              <a:rPr lang="en-US" sz="2400" dirty="0"/>
              <a:t>Wrap up lecture on Chapter 8.1.1 Logic Coverage 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Chapters 8.1.4 &amp; 8.1.5 Logic Coverage </a:t>
            </a:r>
          </a:p>
          <a:p>
            <a:r>
              <a:rPr lang="en-US" sz="2400" dirty="0"/>
              <a:t>Pass back Quiz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00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AF6103-6E89-420C-97C0-8B873F8C5859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But can be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expensive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Impractical for predicates with more than 3 or 4 clauses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literature has lots of suggestions – some confusing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2984710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each clause independently from the other clauses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3781166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Getting the details right is hard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exactly does “independently” mean ?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book presents this idea as “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making clauses active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 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F2BC74-F817-4382-9C98-4AF6DFF1C72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clauses</a:t>
            </a:r>
            <a:r>
              <a:rPr lang="en-US" altLang="en-US" sz="2400" dirty="0"/>
              <a:t>  (8.1.2)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8184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Clause coverage has a </a:t>
            </a:r>
            <a:r>
              <a:rPr lang="en-US" altLang="en-US" dirty="0">
                <a:solidFill>
                  <a:schemeClr val="tx2"/>
                </a:solidFill>
              </a:rPr>
              <a:t>weakness</a:t>
            </a:r>
            <a:r>
              <a:rPr lang="en-US" altLang="en-US" dirty="0"/>
              <a:t> : 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Consider the CC tests for P = (a &amp; (b | c)):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Test 1: (true &amp; (true | true))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Test 2: (false &amp; (false | false))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Clauses b and c in test 2 are ignored!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 really test the results of a clause, the clause should be the </a:t>
            </a:r>
            <a:r>
              <a:rPr lang="en-US" altLang="en-US" dirty="0">
                <a:solidFill>
                  <a:schemeClr val="tx2"/>
                </a:solidFill>
              </a:rPr>
              <a:t>determining factor</a:t>
            </a:r>
            <a:r>
              <a:rPr lang="en-US" altLang="en-US" dirty="0"/>
              <a:t> in the value of the predicate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clauses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6CF6B-98B7-407E-B371-58066DCC3AB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57716" y="846138"/>
            <a:ext cx="2916510" cy="58477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Determination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6203" y="2112781"/>
            <a:ext cx="7815446" cy="28931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Clause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determines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value of its predicate when the other clauses have certain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changed, the value of the predicate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called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major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Other clauses are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minor clauses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68879" y="5597850"/>
            <a:ext cx="5668784" cy="52322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This is called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making the clause active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74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D45DC-9F21-474F-8990-A3AF75DE05D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Goal</a:t>
            </a:r>
            <a:r>
              <a:rPr lang="en-US" altLang="en-US" dirty="0"/>
              <a:t>: Find tests for each clause when the clause determines the value of the predicate</a:t>
            </a:r>
          </a:p>
          <a:p>
            <a:r>
              <a:rPr lang="en-US" altLang="en-US" dirty="0"/>
              <a:t>This is formalized in a </a:t>
            </a:r>
            <a:r>
              <a:rPr lang="en-US" altLang="en-US" dirty="0">
                <a:solidFill>
                  <a:schemeClr val="tx2"/>
                </a:solidFill>
              </a:rPr>
              <a:t>family of criteria</a:t>
            </a:r>
            <a:r>
              <a:rPr lang="en-US" altLang="en-US" dirty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always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always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078" y="798754"/>
            <a:ext cx="521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clauses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2331854"/>
            <a:ext cx="8330843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	For example: Pa : b=?? or c=??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</p:spTree>
    <p:extLst>
      <p:ext uri="{BB962C8B-B14F-4D97-AF65-F5344CB8AC3E}">
        <p14:creationId xmlns:p14="http://schemas.microsoft.com/office/powerpoint/2010/main" val="3365025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078" y="798754"/>
            <a:ext cx="521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clauses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2324545"/>
            <a:ext cx="8330843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	For example: Pa : b=?? or c=??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23817" y="4536190"/>
            <a:ext cx="3930869" cy="2074270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 : (b=true or c=true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compactly: (b or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(a and !c)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 : (a and !b)</a:t>
            </a:r>
          </a:p>
        </p:txBody>
      </p:sp>
    </p:spTree>
    <p:extLst>
      <p:ext uri="{BB962C8B-B14F-4D97-AF65-F5344CB8AC3E}">
        <p14:creationId xmlns:p14="http://schemas.microsoft.com/office/powerpoint/2010/main" val="1662181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08BC32-DE6E-4E2F-A4B6-CA9E7867311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3254101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p = a </a:t>
              </a: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  <a:sym typeface="Symbol" pitchFamily="18" charset="2"/>
                </a:rPr>
                <a:t></a:t>
              </a: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 b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true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, b = false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, b = false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false,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= true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false,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 coverage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219136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Active Clause Coverage (ACC)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clause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each predicate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p, choose values for the other clauses to make 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Create two tests, one where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true and the other where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false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5065445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3503339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4403451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 autoUpdateAnimBg="0"/>
    </p:bldLst>
  </p:timing>
</p:sld>
</file>

<file path=ppt/theme/theme1.xml><?xml version="1.0" encoding="utf-8"?>
<a:theme xmlns:a="http://schemas.openxmlformats.org/drawingml/2006/main" name="intro">
  <a:themeElements>
    <a:clrScheme name="Custom 9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3854</TotalTime>
  <Pages>49</Pages>
  <Words>2145</Words>
  <Application>Microsoft Macintosh PowerPoint</Application>
  <PresentationFormat>On-screen Show (4:3)</PresentationFormat>
  <Paragraphs>277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Gill Sans MT</vt:lpstr>
      <vt:lpstr>Times New Roman</vt:lpstr>
      <vt:lpstr>Verdana</vt:lpstr>
      <vt:lpstr>Wingdings</vt:lpstr>
      <vt:lpstr>intro</vt:lpstr>
      <vt:lpstr>2_intro</vt:lpstr>
      <vt:lpstr>Introduction to Software Testing Chapter 8.1.1  Logic Coverage </vt:lpstr>
      <vt:lpstr>Agenda</vt:lpstr>
      <vt:lpstr>Combinatorial coverage</vt:lpstr>
      <vt:lpstr>Active clauses  (8.1.2)</vt:lpstr>
      <vt:lpstr>Active clauses</vt:lpstr>
      <vt:lpstr>Determining predicates</vt:lpstr>
      <vt:lpstr>In-class exercise</vt:lpstr>
      <vt:lpstr>In-class exercise—solution</vt:lpstr>
      <vt:lpstr>Active clause coverage</vt:lpstr>
      <vt:lpstr>In-class exercise</vt:lpstr>
      <vt:lpstr>In-class exercise—solution</vt:lpstr>
      <vt:lpstr>Agenda</vt:lpstr>
      <vt:lpstr>Making clauses determine a predicate</vt:lpstr>
      <vt:lpstr>Definitional method</vt:lpstr>
      <vt:lpstr>XOR identity rules</vt:lpstr>
      <vt:lpstr>Definitional method examples</vt:lpstr>
      <vt:lpstr>A more subtle example</vt:lpstr>
      <vt:lpstr>In-class exercise</vt:lpstr>
      <vt:lpstr>In-class exercise—solution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Wing Lam</cp:lastModifiedBy>
  <cp:revision>355</cp:revision>
  <cp:lastPrinted>2018-10-15T18:40:42Z</cp:lastPrinted>
  <dcterms:created xsi:type="dcterms:W3CDTF">1996-06-15T03:21:08Z</dcterms:created>
  <dcterms:modified xsi:type="dcterms:W3CDTF">2023-11-03T04:25:30Z</dcterms:modified>
</cp:coreProperties>
</file>