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81" r:id="rId2"/>
    <p:sldMasterId id="2147484195" r:id="rId3"/>
  </p:sldMasterIdLst>
  <p:notesMasterIdLst>
    <p:notesMasterId r:id="rId32"/>
  </p:notesMasterIdLst>
  <p:handoutMasterIdLst>
    <p:handoutMasterId r:id="rId33"/>
  </p:handoutMasterIdLst>
  <p:sldIdLst>
    <p:sldId id="336" r:id="rId4"/>
    <p:sldId id="927" r:id="rId5"/>
    <p:sldId id="928" r:id="rId6"/>
    <p:sldId id="402" r:id="rId7"/>
    <p:sldId id="438" r:id="rId8"/>
    <p:sldId id="419" r:id="rId9"/>
    <p:sldId id="446" r:id="rId10"/>
    <p:sldId id="257" r:id="rId11"/>
    <p:sldId id="258" r:id="rId12"/>
    <p:sldId id="449" r:id="rId13"/>
    <p:sldId id="426" r:id="rId14"/>
    <p:sldId id="427" r:id="rId15"/>
    <p:sldId id="259" r:id="rId16"/>
    <p:sldId id="260" r:id="rId17"/>
    <p:sldId id="929" r:id="rId18"/>
    <p:sldId id="411" r:id="rId19"/>
    <p:sldId id="443" r:id="rId20"/>
    <p:sldId id="445" r:id="rId21"/>
    <p:sldId id="447" r:id="rId22"/>
    <p:sldId id="448" r:id="rId23"/>
    <p:sldId id="472" r:id="rId24"/>
    <p:sldId id="473" r:id="rId25"/>
    <p:sldId id="451" r:id="rId26"/>
    <p:sldId id="469" r:id="rId27"/>
    <p:sldId id="452" r:id="rId28"/>
    <p:sldId id="453" r:id="rId29"/>
    <p:sldId id="474" r:id="rId30"/>
    <p:sldId id="930" r:id="rId3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800080"/>
    <a:srgbClr val="0066FF"/>
    <a:srgbClr val="00145A"/>
    <a:srgbClr val="001E5A"/>
    <a:srgbClr val="5F5F5F"/>
    <a:srgbClr val="000000"/>
    <a:srgbClr val="6699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7" autoAdjust="0"/>
    <p:restoredTop sz="95958" autoAdjust="0"/>
  </p:normalViewPr>
  <p:slideViewPr>
    <p:cSldViewPr snapToGrid="0">
      <p:cViewPr varScale="1">
        <p:scale>
          <a:sx n="132" d="100"/>
          <a:sy n="132" d="100"/>
        </p:scale>
        <p:origin x="1104" y="16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/>
            </a:lvl1pPr>
          </a:lstStyle>
          <a:p>
            <a:pPr>
              <a:defRPr/>
            </a:pPr>
            <a:fld id="{921CD299-8BA0-42FF-B988-3061C9E67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19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94CA56-BEFD-4132-90FE-D136DC03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317" y="4414562"/>
            <a:ext cx="5033368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1850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86695" y="8855253"/>
            <a:ext cx="739677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7" tIns="44925" rIns="88247" bIns="44925">
            <a:spAutoFit/>
          </a:bodyPr>
          <a:lstStyle/>
          <a:p>
            <a:pPr algn="ctr" defTabSz="87687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D19D900-A183-4634-AC81-0BD69DB2F510}" type="slidenum">
              <a:rPr lang="en-US" sz="1300" b="0">
                <a:solidFill>
                  <a:schemeClr val="tx1"/>
                </a:solidFill>
              </a:rPr>
              <a:pPr algn="ctr" defTabSz="87687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0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03"/>
            <a:fld id="{B1FD1E8D-8C67-43F2-91D7-DB85874182ED}" type="slidenum">
              <a:rPr lang="en-US" smtClean="0"/>
              <a:pPr defTabSz="921503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99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5E0520-FE8C-4D16-9451-9D453EC0971C}" type="slidenum">
              <a:rPr kumimoji="0" lang="zh-CN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999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99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7E4D92-249B-4764-A884-435439FC6E01}" type="slidenum">
              <a:rPr kumimoji="0" lang="zh-CN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999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914B8-DB8C-4DA7-8759-FEA2EEAAE71E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07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9995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algn="r" defTabSz="91999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99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554AA-BAA7-47BF-BC78-2D42D97A9A00}" type="slidenum">
              <a:rPr kumimoji="0" lang="zh-CN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999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914B8-DB8C-4DA7-8759-FEA2EEAAE71E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6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44E3E-0E52-4B2A-96B9-A192C962BEE3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F44E3E-0E52-4B2A-96B9-A192C962BEE3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82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234951-1CC4-42F8-B204-98C46F44CECE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21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914B8-DB8C-4DA7-8759-FEA2EEAAE71E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67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914B8-DB8C-4DA7-8759-FEA2EEAAE71E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7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914B8-DB8C-4DA7-8759-FEA2EEAAE71E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52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914B8-DB8C-4DA7-8759-FEA2EEAAE71E}" type="slidenum">
              <a:rPr kumimoji="0" lang="en-US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8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91" indent="-271920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679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750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822" indent="-217536" defTabSz="91848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893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965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3036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8108" indent="-217536" defTabSz="91848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8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21DC16-DCBD-4C1C-95BF-4EA5AE304944}" type="slidenum">
              <a:rPr kumimoji="0" lang="zh-CN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848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26FA-0AFA-4777-917E-5738FA62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1D-5F69-4C7B-9720-81DA7623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167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167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267A-B221-4ED1-AB3A-9E13BB1F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50950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651" y="6620990"/>
            <a:ext cx="3732213" cy="1916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6538" y="6614808"/>
            <a:ext cx="2895600" cy="1977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0705" y="6608627"/>
            <a:ext cx="1905000" cy="203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63F9-76AF-4322-8991-7F8DA6F7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4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07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504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597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8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85067-8029-4B11-9218-99F57D2F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461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61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696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39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460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3379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EA4D-0E76-4E4D-9A84-EB72233B4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13254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DD6F-8B6C-4A1D-8FFB-4712A03F9B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36474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A4E2-F0DD-4E21-9DBE-4EE10C2D4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12804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9963"/>
            <a:ext cx="4357687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9963"/>
            <a:ext cx="4357688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7462-23A5-4B77-BB2C-91B0819EC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8771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ECDB-7532-4A51-B6F5-568034DAF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66CD-A1CE-4836-AE84-C9150FC2E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50111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CC65-23EF-490F-9129-2235C86F12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51876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7B9B-4FD3-4D50-81BC-079C3B5DA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85467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DF75-D710-4B0A-BCC6-5E70495E7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13448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E2CB-65D6-40D9-A81B-2C14AC38A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79526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EB63-8356-48E9-ABB7-FCA2575C8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89052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438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438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9AA5E-3E87-4BAA-B225-5C240C0AA1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21767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8"/>
            <a:ext cx="8831263" cy="771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969963"/>
            <a:ext cx="8867775" cy="5565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" y="6575425"/>
            <a:ext cx="3886200" cy="25241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4175" y="6567488"/>
            <a:ext cx="2895600" cy="2603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AA6E0A-E62C-4D7D-86BE-D47A1DC0334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99367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6498D-D6EC-4F69-B2C7-669AC67C0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02BB-88A0-41CA-91E6-89C23E82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82D8-B930-4813-BC3B-8ED9374E8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F16BB-2074-4C00-97CB-AC6E7B8B3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288E2-E1A9-418A-852E-F0E5E092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54D8-C133-4869-A243-71A9ADADF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549036"/>
            <a:ext cx="3760788" cy="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41476"/>
            <a:ext cx="2895600" cy="24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9625" y="6533917"/>
            <a:ext cx="1905000" cy="2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F73DE6-17B9-4D04-9CDD-55F05D450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9850" y="96838"/>
            <a:ext cx="9004300" cy="8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956603"/>
            <a:ext cx="9007475" cy="557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2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575425"/>
            <a:ext cx="39751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674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err="1"/>
              <a:t>Ammann</a:t>
            </a:r>
            <a:r>
              <a:rPr lang="en-US" altLang="zh-CN" dirty="0"/>
              <a:t>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59550"/>
            <a:ext cx="1905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70E26694-1B49-4E46-B97E-D8F9F649B66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96838"/>
            <a:ext cx="908979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-8541" y="786063"/>
            <a:ext cx="912737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 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 </a:t>
            </a:r>
          </a:p>
          <a:p>
            <a:pPr lvl="4"/>
            <a:r>
              <a:rPr lang="en-US" altLang="zh-CN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89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defenders.org/" TargetMode="External"/><Relationship Id="rId2" Type="http://schemas.openxmlformats.org/officeDocument/2006/relationships/hyperlink" Target="https://cs.gmu.edu/~winglam/classes/637/assigns/assign06.html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defenders.org/" TargetMode="External"/><Relationship Id="rId2" Type="http://schemas.openxmlformats.org/officeDocument/2006/relationships/hyperlink" Target="https://cs.gmu.edu/~winglam/classes/637/assigns/assign06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defenders.org/" TargetMode="External"/><Relationship Id="rId2" Type="http://schemas.openxmlformats.org/officeDocument/2006/relationships/hyperlink" Target="https://cs.gmu.edu/~winglam/classes/637/assigns/assign06.html" TargetMode="Externa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defenders.org/" TargetMode="External"/><Relationship Id="rId2" Type="http://schemas.openxmlformats.org/officeDocument/2006/relationships/hyperlink" Target="https://cs.gmu.edu/~winglam/classes/637/assigns/assign06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1823" y="-218954"/>
            <a:ext cx="6992039" cy="2800643"/>
          </a:xfrm>
        </p:spPr>
        <p:txBody>
          <a:bodyPr/>
          <a:lstStyle/>
          <a:p>
            <a:r>
              <a:rPr lang="en-US" altLang="en-US" dirty="0"/>
              <a:t>Introduction to Software Testing</a:t>
            </a:r>
            <a:br>
              <a:rPr lang="en-US" altLang="en-US" dirty="0"/>
            </a:br>
            <a:r>
              <a:rPr lang="en-US" altLang="zh-CN" dirty="0">
                <a:ea typeface="宋体" pitchFamily="2" charset="-122"/>
              </a:rPr>
              <a:t>Chapter 9.1 &amp; 9.5</a:t>
            </a:r>
            <a:br>
              <a:rPr lang="en-US" altLang="en-US" dirty="0"/>
            </a:br>
            <a:r>
              <a:rPr lang="en-US" altLang="zh-CN" dirty="0">
                <a:ea typeface="宋体" pitchFamily="2" charset="-122"/>
              </a:rPr>
              <a:t>Grammar-based Testing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35BC25-7965-EEC3-AE7A-62D63B3389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3401"/>
            <a:ext cx="6400800" cy="2460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>
                <a:latin typeface="Gill Sans MT" panose="020B0502020104020203" pitchFamily="34" charset="0"/>
              </a:rPr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07B86-1A05-5D66-A3E0-10B1A08A9313}"/>
              </a:ext>
            </a:extLst>
          </p:cNvPr>
          <p:cNvSpPr/>
          <p:nvPr/>
        </p:nvSpPr>
        <p:spPr>
          <a:xfrm>
            <a:off x="2195753" y="5753374"/>
            <a:ext cx="475249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</a:rPr>
              <a:t>Slides adapted from Paul Ammann and Jeff Offutt</a:t>
            </a:r>
          </a:p>
          <a:p>
            <a:pPr lvl="0" algn="ctr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sz="1800" b="0" kern="0" dirty="0">
                <a:solidFill>
                  <a:srgbClr val="FFFFFF"/>
                </a:solidFill>
                <a:latin typeface="Gill Sans MT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800" b="0" kern="0" dirty="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08BC32-DE6E-4E2F-A4B6-CA9E7867311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3254101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p = a </a:t>
              </a:r>
              <a:r>
                <a:rPr kumimoji="0" lang="en-US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  <a:sym typeface="Symbol" pitchFamily="18" charset="2"/>
                </a:rPr>
                <a:t></a:t>
              </a:r>
              <a:r>
                <a:rPr kumimoji="0" lang="en-US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 b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true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, b = false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false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, b = false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false,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b = true</a:t>
              </a:r>
            </a:p>
            <a:p>
              <a:pPr marL="457200" marR="0" lvl="0" indent="-4572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= false,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clause coverage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219136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Active Clause Coverage (ACC)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clause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32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each predicate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p, choose values for the other clauses to make 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active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Create two tests, one where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32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true and the other where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32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false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5065445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3503339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4403451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27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minor clauses have to have the same values for both tests?</a:t>
            </a:r>
          </a:p>
          <a:p>
            <a:pPr lvl="1"/>
            <a:r>
              <a:rPr lang="en-US" dirty="0"/>
              <a:t>Restricted ACC (RACC): They do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Correlated ACC (CACC): They do not, but the predicate has to have different values</a:t>
            </a:r>
          </a:p>
          <a:p>
            <a:pPr lvl="1"/>
            <a:r>
              <a:rPr lang="en-US" dirty="0"/>
              <a:t>General ACC (GACC): They do not, and the predicate does not have to have different values either</a:t>
            </a:r>
          </a:p>
          <a:p>
            <a:r>
              <a:rPr lang="en-US" dirty="0"/>
              <a:t>The FAA requires </a:t>
            </a:r>
            <a:r>
              <a:rPr lang="en-US" dirty="0">
                <a:solidFill>
                  <a:schemeClr val="tx2"/>
                </a:solidFill>
              </a:rPr>
              <a:t>MCDC</a:t>
            </a:r>
            <a:r>
              <a:rPr lang="en-US" dirty="0"/>
              <a:t> (modified condition decision coverage) for flight critical software</a:t>
            </a:r>
          </a:p>
          <a:p>
            <a:pPr lvl="1"/>
            <a:r>
              <a:rPr lang="en-US" dirty="0"/>
              <a:t>Original definition of MCDC was GACC</a:t>
            </a:r>
          </a:p>
          <a:p>
            <a:pPr lvl="1"/>
            <a:r>
              <a:rPr lang="en-US" dirty="0"/>
              <a:t>For years, some inspectors required RACC, some CACC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MCDC is now equivalent to CACC</a:t>
            </a:r>
          </a:p>
          <a:p>
            <a:pPr lvl="1"/>
            <a:r>
              <a:rPr lang="en-US" dirty="0"/>
              <a:t>We are skipping GACC and RACC – read textbook for them!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544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CACC example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5D2F70-9525-4621-A23F-E21C21738D3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/>
        </p:nvGraphicFramePr>
        <p:xfrm>
          <a:off x="93663" y="1617168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 &amp;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Symbol" pitchFamily="18" charset="2"/>
                        </a:rPr>
                        <a:t>|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 Box 177"/>
          <p:cNvSpPr txBox="1">
            <a:spLocks noChangeArrowheads="1"/>
          </p:cNvSpPr>
          <p:nvPr/>
        </p:nvSpPr>
        <p:spPr bwMode="auto">
          <a:xfrm>
            <a:off x="4466746" y="874156"/>
            <a:ext cx="3384482" cy="2277547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to determine the value of the predicate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b=true or c =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So we can use ANY OF the 9 pair of rows: (1,5), (1,6), (1,7), (2,5),(2,6),(2,7), (3,5),(3,6),(3,7)</a:t>
            </a:r>
          </a:p>
        </p:txBody>
      </p:sp>
      <p:sp>
        <p:nvSpPr>
          <p:cNvPr id="23" name="Text Box 177"/>
          <p:cNvSpPr txBox="1">
            <a:spLocks noChangeArrowheads="1"/>
          </p:cNvSpPr>
          <p:nvPr/>
        </p:nvSpPr>
        <p:spPr bwMode="auto">
          <a:xfrm>
            <a:off x="4855923" y="3215226"/>
            <a:ext cx="3384482" cy="166199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to determine the value of the predicate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a=true and c =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Rows 2 and 4</a:t>
            </a:r>
          </a:p>
        </p:txBody>
      </p:sp>
      <p:sp>
        <p:nvSpPr>
          <p:cNvPr id="24" name="Text Box 177"/>
          <p:cNvSpPr txBox="1">
            <a:spLocks noChangeArrowheads="1"/>
          </p:cNvSpPr>
          <p:nvPr/>
        </p:nvSpPr>
        <p:spPr bwMode="auto">
          <a:xfrm>
            <a:off x="5245100" y="4940742"/>
            <a:ext cx="3384482" cy="166199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to determine the value of the predicate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a=true and b =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Rows 3 and 4</a:t>
            </a:r>
          </a:p>
        </p:txBody>
      </p:sp>
    </p:spTree>
    <p:extLst>
      <p:ext uri="{BB962C8B-B14F-4D97-AF65-F5344CB8AC3E}">
        <p14:creationId xmlns:p14="http://schemas.microsoft.com/office/powerpoint/2010/main" val="1335233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3F9F1-4A3D-4032-A424-ED7DB944D1C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96838" y="3136444"/>
            <a:ext cx="4152900" cy="344850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= x*2;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if (x&gt;0)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if ((x&gt;10 &amp;&amp; x&lt;20) || y==50)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if ((x&lt;-10 &amp;&amp; x&gt;-20) || y&lt;-60)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return 42;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2056" y="693653"/>
            <a:ext cx="34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Finding values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901" y="1301215"/>
            <a:ext cx="8115300" cy="156966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Work with your classmates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Find test inputs to satisfy CACC for the second 3-clause predicate (5 tests)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394" y="3265379"/>
            <a:ext cx="2330119" cy="310854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a   b  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Pa : T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F   t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t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t   F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 :  f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 f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8797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3F9F1-4A3D-4032-A424-ED7DB944D1C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exercise—solution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96837" y="3136443"/>
            <a:ext cx="4190957" cy="344056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= x*2;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if (x&gt;0)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if ((x&gt;10 &amp;&amp; x&lt;20) || y==50)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if ((x&lt;-10 &amp;&amp; x&gt;-20) || y&lt;-60)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return 42;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2056" y="693653"/>
            <a:ext cx="34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Finding values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901" y="1301215"/>
            <a:ext cx="8115300" cy="156966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Work with your classmates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Find test inputs to satisfy CACC for the second 3-clause predicate (5 tests)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9388" y="3139330"/>
            <a:ext cx="2330119" cy="310854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a   b  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Pa : T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F   t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t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t   F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Pc :  f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 f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114751" y="2870875"/>
            <a:ext cx="2895599" cy="3714075"/>
          </a:xfrm>
          <a:prstGeom prst="round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ttt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x = infeasible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x = -15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tft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x = -31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ftt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x = infeasible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tff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x = -25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x = 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fft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infeasible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fff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infeasible</a:t>
            </a:r>
          </a:p>
        </p:txBody>
      </p:sp>
    </p:spTree>
    <p:extLst>
      <p:ext uri="{BB962C8B-B14F-4D97-AF65-F5344CB8AC3E}">
        <p14:creationId xmlns:p14="http://schemas.microsoft.com/office/powerpoint/2010/main" val="1227427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4" y="743448"/>
            <a:ext cx="8707602" cy="5570805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8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6</a:t>
            </a:r>
          </a:p>
          <a:p>
            <a:pPr lvl="1"/>
            <a:r>
              <a:rPr lang="en-US" sz="18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Assignment 6 is due next week. We will then release the </a:t>
            </a:r>
            <a:r>
              <a:rPr lang="en-US" sz="2000" i="1" u="sng" dirty="0">
                <a:solidFill>
                  <a:schemeClr val="bg2"/>
                </a:solidFill>
              </a:rPr>
              <a:t>optional</a:t>
            </a:r>
            <a:r>
              <a:rPr lang="en-US" sz="2000" dirty="0">
                <a:solidFill>
                  <a:schemeClr val="bg2"/>
                </a:solidFill>
              </a:rPr>
              <a:t> take-home final. If you are concerned about your grades, I </a:t>
            </a:r>
            <a:r>
              <a:rPr lang="en-US" sz="2000" b="1" u="sng" dirty="0">
                <a:solidFill>
                  <a:schemeClr val="bg2"/>
                </a:solidFill>
              </a:rPr>
              <a:t>highly</a:t>
            </a:r>
            <a:r>
              <a:rPr lang="en-US" sz="2000" dirty="0">
                <a:solidFill>
                  <a:schemeClr val="bg2"/>
                </a:solidFill>
              </a:rPr>
              <a:t> encourage you to spend time on the optional take-home final</a:t>
            </a:r>
            <a:endParaRPr lang="en-US" sz="1800" b="1" u="sng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Wrap up lecture on Chapters 8.1.4 &amp; 8.1.5 Logic Coverage</a:t>
            </a:r>
          </a:p>
          <a:p>
            <a:r>
              <a:rPr lang="en-US" sz="2400" dirty="0"/>
              <a:t>Lecture on Chapter 9.1 &amp; 9.5 Grammar-based Testing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 9.1.2 Mutation Testing</a:t>
            </a:r>
          </a:p>
          <a:p>
            <a:r>
              <a:rPr lang="en-US" sz="2400" dirty="0"/>
              <a:t>Pass back Quiz 8</a:t>
            </a:r>
          </a:p>
          <a:p>
            <a:r>
              <a:rPr lang="en-US" sz="2400" dirty="0"/>
              <a:t>Next week’s will be on Mutation Testing and Android Testing. Read Ch 9.1.2 and </a:t>
            </a:r>
            <a:r>
              <a:rPr lang="en-US" sz="2400" dirty="0" err="1"/>
              <a:t>CodeDefenders</a:t>
            </a:r>
            <a:r>
              <a:rPr lang="en-US" sz="2400" dirty="0"/>
              <a:t> </a:t>
            </a:r>
            <a:r>
              <a:rPr lang="en-US" sz="2400" b="1" u="sng" dirty="0"/>
              <a:t>before</a:t>
            </a:r>
            <a:r>
              <a:rPr lang="en-US" sz="2400" dirty="0"/>
              <a:t> class</a:t>
            </a:r>
          </a:p>
          <a:p>
            <a:pPr lvl="1"/>
            <a:r>
              <a:rPr lang="en-US" sz="2000" dirty="0">
                <a:hlinkClick r:id="rId3"/>
              </a:rPr>
              <a:t>https://code-defenders.org</a:t>
            </a:r>
            <a:r>
              <a:rPr lang="en-US" sz="2000" dirty="0"/>
              <a:t> </a:t>
            </a:r>
          </a:p>
          <a:p>
            <a:pPr lvl="1"/>
            <a:r>
              <a:rPr lang="en-US" sz="2000" b="1" i="1" dirty="0">
                <a:solidFill>
                  <a:srgbClr val="FFC000"/>
                </a:solidFill>
              </a:rPr>
              <a:t>Everyone should bring a laptop for next week (Nov. 16</a:t>
            </a:r>
            <a:r>
              <a:rPr lang="en-US" sz="2000" b="1" i="1" baseline="30000" dirty="0">
                <a:solidFill>
                  <a:srgbClr val="FFC000"/>
                </a:solidFill>
              </a:rPr>
              <a:t>th</a:t>
            </a:r>
            <a:r>
              <a:rPr lang="en-US" sz="2000" b="1" i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85067-8029-4B11-9218-99F57D2F78E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424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Introduction to Software Testing, edition 2  (Ch 9)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537791-483C-49A7-A57D-9325B4DCDD22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6252" y="96838"/>
            <a:ext cx="8963527" cy="768136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Syntax to Generate Tests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12850"/>
            <a:ext cx="8867775" cy="5322888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Lots of software artifacts follow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strict syntax</a:t>
            </a:r>
            <a:r>
              <a:rPr lang="en-US" altLang="zh-CN" dirty="0">
                <a:ea typeface="宋体" pitchFamily="2" charset="-122"/>
              </a:rPr>
              <a:t> rules</a:t>
            </a:r>
          </a:p>
          <a:p>
            <a:r>
              <a:rPr lang="en-US" altLang="zh-CN" dirty="0">
                <a:ea typeface="宋体" pitchFamily="2" charset="-122"/>
              </a:rPr>
              <a:t>The syntax is often expressed as a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grammar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Commonly Backus–</a:t>
            </a:r>
            <a:r>
              <a:rPr lang="en-US" altLang="zh-CN" dirty="0" err="1">
                <a:ea typeface="宋体" pitchFamily="2" charset="-122"/>
              </a:rPr>
              <a:t>Naur</a:t>
            </a:r>
            <a:r>
              <a:rPr lang="en-US" altLang="zh-CN" dirty="0">
                <a:ea typeface="宋体" pitchFamily="2" charset="-122"/>
              </a:rPr>
              <a:t> form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(BNF)</a:t>
            </a:r>
          </a:p>
          <a:p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Syntactic descriptions</a:t>
            </a:r>
            <a:r>
              <a:rPr lang="en-US" altLang="zh-CN" dirty="0">
                <a:ea typeface="宋体" pitchFamily="2" charset="-122"/>
              </a:rPr>
              <a:t> can come from many sources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Programs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Integration elements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Design documents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Input descriptions</a:t>
            </a:r>
          </a:p>
          <a:p>
            <a:r>
              <a:rPr lang="en-US" altLang="zh-CN" dirty="0">
                <a:ea typeface="宋体" pitchFamily="2" charset="-122"/>
              </a:rPr>
              <a:t>Tests are created with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two general goals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Cover</a:t>
            </a:r>
            <a:r>
              <a:rPr lang="en-US" altLang="zh-CN" dirty="0">
                <a:ea typeface="宋体" pitchFamily="2" charset="-122"/>
              </a:rPr>
              <a:t> the syntax in some way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Violate</a:t>
            </a:r>
            <a:r>
              <a:rPr lang="en-US" altLang="zh-CN" dirty="0">
                <a:ea typeface="宋体" pitchFamily="2" charset="-122"/>
              </a:rPr>
              <a:t> the syntax (invalid tests)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7530BF-298D-4F17-AC17-4F17D1E63776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Space Grammars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228850"/>
            <a:ext cx="8867775" cy="4240213"/>
          </a:xfrm>
        </p:spPr>
        <p:txBody>
          <a:bodyPr/>
          <a:lstStyle/>
          <a:p>
            <a:r>
              <a:rPr lang="en-US" altLang="en-US" sz="2800" dirty="0"/>
              <a:t>The input space can be </a:t>
            </a:r>
            <a:r>
              <a:rPr lang="en-US" altLang="en-US" sz="2800" dirty="0">
                <a:solidFill>
                  <a:schemeClr val="tx2"/>
                </a:solidFill>
              </a:rPr>
              <a:t>described </a:t>
            </a:r>
            <a:r>
              <a:rPr lang="en-US" altLang="en-US" dirty="0"/>
              <a:t>in many ways</a:t>
            </a:r>
          </a:p>
          <a:p>
            <a:pPr lvl="1"/>
            <a:r>
              <a:rPr lang="en-US" altLang="en-US" sz="2400" dirty="0"/>
              <a:t>User manuals</a:t>
            </a:r>
          </a:p>
          <a:p>
            <a:pPr lvl="1"/>
            <a:r>
              <a:rPr lang="en-US" altLang="en-US" sz="2400" dirty="0"/>
              <a:t>Unix man pages</a:t>
            </a:r>
          </a:p>
          <a:p>
            <a:pPr lvl="1"/>
            <a:r>
              <a:rPr lang="en-US" altLang="en-US" sz="2400" dirty="0"/>
              <a:t>Method signature / Collection of method preconditions</a:t>
            </a:r>
          </a:p>
          <a:p>
            <a:pPr lvl="1"/>
            <a:r>
              <a:rPr lang="en-US" altLang="en-US" sz="2400" dirty="0"/>
              <a:t>A language</a:t>
            </a:r>
          </a:p>
          <a:p>
            <a:r>
              <a:rPr lang="en-US" altLang="en-US" sz="2800" dirty="0"/>
              <a:t>Most input spaces can be described as </a:t>
            </a:r>
            <a:r>
              <a:rPr lang="en-US" altLang="en-US" sz="2800" dirty="0">
                <a:solidFill>
                  <a:schemeClr val="tx2"/>
                </a:solidFill>
              </a:rPr>
              <a:t>grammars</a:t>
            </a:r>
          </a:p>
          <a:p>
            <a:r>
              <a:rPr lang="en-US" altLang="en-US" sz="2800" dirty="0"/>
              <a:t>Grammars are usually not provided, but </a:t>
            </a:r>
            <a:r>
              <a:rPr lang="en-US" altLang="en-US" sz="2800" dirty="0">
                <a:solidFill>
                  <a:schemeClr val="tx2"/>
                </a:solidFill>
              </a:rPr>
              <a:t>creating them</a:t>
            </a:r>
            <a:r>
              <a:rPr lang="en-US" altLang="en-US" sz="2800" dirty="0"/>
              <a:t> is a valuable service by the tester</a:t>
            </a:r>
          </a:p>
          <a:p>
            <a:pPr lvl="1"/>
            <a:r>
              <a:rPr lang="en-US" altLang="en-US" dirty="0"/>
              <a:t>Testers often find errors when creating the grammar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531813" y="1087438"/>
            <a:ext cx="8078787" cy="105092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sng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宋体" charset="-122"/>
                <a:cs typeface="+mn-cs"/>
              </a:rPr>
              <a:t>Input Space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宋体" charset="-122"/>
                <a:cs typeface="+mn-cs"/>
              </a:rPr>
              <a:t>The set of allowable inputs to software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宋体" charset="-122"/>
              <a:cs typeface="+mn-cs"/>
            </a:endParaRPr>
          </a:p>
        </p:txBody>
      </p:sp>
      <p:sp>
        <p:nvSpPr>
          <p:cNvPr id="14343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</p:spTree>
    <p:extLst>
      <p:ext uri="{BB962C8B-B14F-4D97-AF65-F5344CB8AC3E}">
        <p14:creationId xmlns:p14="http://schemas.microsoft.com/office/powerpoint/2010/main" val="3721614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3010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F2E81-152A-4190-BAF8-04E4CB33CB98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Inputs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262849"/>
            <a:ext cx="8867775" cy="4206214"/>
          </a:xfrm>
        </p:spPr>
        <p:txBody>
          <a:bodyPr/>
          <a:lstStyle/>
          <a:p>
            <a:r>
              <a:rPr lang="en-US" altLang="en-US" sz="2800" dirty="0"/>
              <a:t>How should a program </a:t>
            </a:r>
            <a:r>
              <a:rPr lang="en-US" altLang="en-US" sz="2800" dirty="0">
                <a:solidFill>
                  <a:schemeClr val="tx2"/>
                </a:solidFill>
              </a:rPr>
              <a:t>recognize</a:t>
            </a:r>
            <a:r>
              <a:rPr lang="en-US" altLang="en-US" sz="2800" dirty="0"/>
              <a:t> invalid inputs ?</a:t>
            </a:r>
          </a:p>
          <a:p>
            <a:r>
              <a:rPr lang="en-US" altLang="en-US" sz="2800" dirty="0"/>
              <a:t>What should a program </a:t>
            </a:r>
            <a:r>
              <a:rPr lang="en-US" altLang="en-US" sz="2800" dirty="0">
                <a:solidFill>
                  <a:schemeClr val="tx2"/>
                </a:solidFill>
              </a:rPr>
              <a:t>do with</a:t>
            </a:r>
            <a:r>
              <a:rPr lang="en-US" altLang="en-US" sz="2800" dirty="0"/>
              <a:t> invalid inputs ?</a:t>
            </a:r>
          </a:p>
          <a:p>
            <a:r>
              <a:rPr lang="en-US" altLang="en-US" sz="2800" dirty="0"/>
              <a:t>If the input space is described as a grammar, a </a:t>
            </a:r>
            <a:r>
              <a:rPr lang="en-US" altLang="en-US" sz="2800" dirty="0">
                <a:solidFill>
                  <a:schemeClr val="tx2"/>
                </a:solidFill>
              </a:rPr>
              <a:t>parser</a:t>
            </a:r>
            <a:r>
              <a:rPr lang="en-US" altLang="en-US" sz="2800" dirty="0"/>
              <a:t> can check automatically</a:t>
            </a:r>
          </a:p>
          <a:p>
            <a:pPr lvl="1"/>
            <a:r>
              <a:rPr lang="en-US" altLang="en-US" sz="2400" dirty="0"/>
              <a:t>This is very </a:t>
            </a:r>
            <a:r>
              <a:rPr lang="en-US" altLang="en-US" sz="2400" dirty="0">
                <a:solidFill>
                  <a:schemeClr val="tx2"/>
                </a:solidFill>
              </a:rPr>
              <a:t>rare</a:t>
            </a:r>
          </a:p>
          <a:p>
            <a:pPr lvl="1"/>
            <a:r>
              <a:rPr lang="en-US" altLang="en-US" sz="2400" dirty="0"/>
              <a:t>It is easy to write input checkers—but also easy to make mistakes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36525" y="834766"/>
            <a:ext cx="8872538" cy="1428083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宋体" charset="-122"/>
                <a:cs typeface="+mn-cs"/>
              </a:rPr>
              <a:t>Input Validation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宋体" charset="-122"/>
                <a:cs typeface="+mn-cs"/>
              </a:rPr>
              <a:t>Deciding if input values can be processed by the software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宋体" charset="-122"/>
              <a:cs typeface="+mn-cs"/>
            </a:endParaRPr>
          </a:p>
        </p:txBody>
      </p:sp>
      <p:sp>
        <p:nvSpPr>
          <p:cNvPr id="16391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</p:spTree>
    <p:extLst>
      <p:ext uri="{BB962C8B-B14F-4D97-AF65-F5344CB8AC3E}">
        <p14:creationId xmlns:p14="http://schemas.microsoft.com/office/powerpoint/2010/main" val="3896722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/>
      <p:bldP spid="3061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008188" y="1130300"/>
            <a:ext cx="5127625" cy="5270500"/>
          </a:xfrm>
          <a:custGeom>
            <a:avLst/>
            <a:gdLst>
              <a:gd name="connsiteX0" fmla="*/ 1813810 w 5478905"/>
              <a:gd name="connsiteY0" fmla="*/ 82446 h 5688820"/>
              <a:gd name="connsiteX1" fmla="*/ 1776335 w 5478905"/>
              <a:gd name="connsiteY1" fmla="*/ 89941 h 5688820"/>
              <a:gd name="connsiteX2" fmla="*/ 1746354 w 5478905"/>
              <a:gd name="connsiteY2" fmla="*/ 104931 h 5688820"/>
              <a:gd name="connsiteX3" fmla="*/ 824459 w 5478905"/>
              <a:gd name="connsiteY3" fmla="*/ 434714 h 5688820"/>
              <a:gd name="connsiteX4" fmla="*/ 0 w 5478905"/>
              <a:gd name="connsiteY4" fmla="*/ 1828800 h 5688820"/>
              <a:gd name="connsiteX5" fmla="*/ 7495 w 5478905"/>
              <a:gd name="connsiteY5" fmla="*/ 3125449 h 5688820"/>
              <a:gd name="connsiteX6" fmla="*/ 157397 w 5478905"/>
              <a:gd name="connsiteY6" fmla="*/ 4084819 h 5688820"/>
              <a:gd name="connsiteX7" fmla="*/ 1678899 w 5478905"/>
              <a:gd name="connsiteY7" fmla="*/ 5141626 h 5688820"/>
              <a:gd name="connsiteX8" fmla="*/ 3904938 w 5478905"/>
              <a:gd name="connsiteY8" fmla="*/ 5164111 h 5688820"/>
              <a:gd name="connsiteX9" fmla="*/ 4954249 w 5478905"/>
              <a:gd name="connsiteY9" fmla="*/ 4122295 h 5688820"/>
              <a:gd name="connsiteX10" fmla="*/ 5478905 w 5478905"/>
              <a:gd name="connsiteY10" fmla="*/ 2525842 h 5688820"/>
              <a:gd name="connsiteX11" fmla="*/ 5029200 w 5478905"/>
              <a:gd name="connsiteY11" fmla="*/ 1484026 h 5688820"/>
              <a:gd name="connsiteX12" fmla="*/ 4826833 w 5478905"/>
              <a:gd name="connsiteY12" fmla="*/ 457200 h 5688820"/>
              <a:gd name="connsiteX13" fmla="*/ 3904938 w 5478905"/>
              <a:gd name="connsiteY13" fmla="*/ 0 h 5688820"/>
              <a:gd name="connsiteX14" fmla="*/ 2480872 w 5478905"/>
              <a:gd name="connsiteY14" fmla="*/ 104931 h 5688820"/>
              <a:gd name="connsiteX15" fmla="*/ 1813810 w 5478905"/>
              <a:gd name="connsiteY15" fmla="*/ 82446 h 56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8905" h="5688820">
                <a:moveTo>
                  <a:pt x="1813810" y="82446"/>
                </a:moveTo>
                <a:cubicBezTo>
                  <a:pt x="1801318" y="84944"/>
                  <a:pt x="1788420" y="85913"/>
                  <a:pt x="1776335" y="89941"/>
                </a:cubicBezTo>
                <a:cubicBezTo>
                  <a:pt x="1765735" y="93474"/>
                  <a:pt x="1746354" y="104931"/>
                  <a:pt x="1746354" y="104931"/>
                </a:cubicBezTo>
                <a:lnTo>
                  <a:pt x="824459" y="434714"/>
                </a:lnTo>
                <a:lnTo>
                  <a:pt x="0" y="1828800"/>
                </a:lnTo>
                <a:cubicBezTo>
                  <a:pt x="2498" y="2261016"/>
                  <a:pt x="4997" y="2693233"/>
                  <a:pt x="7495" y="3125449"/>
                </a:cubicBezTo>
                <a:cubicBezTo>
                  <a:pt x="60298" y="3444783"/>
                  <a:pt x="386266" y="3855950"/>
                  <a:pt x="157397" y="4084819"/>
                </a:cubicBezTo>
                <a:lnTo>
                  <a:pt x="1678899" y="5141626"/>
                </a:lnTo>
                <a:cubicBezTo>
                  <a:pt x="2420882" y="5151653"/>
                  <a:pt x="3380229" y="5688820"/>
                  <a:pt x="3904938" y="5164111"/>
                </a:cubicBezTo>
                <a:lnTo>
                  <a:pt x="4954249" y="4122295"/>
                </a:lnTo>
                <a:lnTo>
                  <a:pt x="5478905" y="2525842"/>
                </a:lnTo>
                <a:lnTo>
                  <a:pt x="5029200" y="1484026"/>
                </a:lnTo>
                <a:lnTo>
                  <a:pt x="4826833" y="457200"/>
                </a:lnTo>
                <a:lnTo>
                  <a:pt x="3904938" y="0"/>
                </a:lnTo>
                <a:lnTo>
                  <a:pt x="2480872" y="104931"/>
                </a:lnTo>
                <a:lnTo>
                  <a:pt x="1813810" y="82446"/>
                </a:lnTo>
                <a:close/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29594"/>
          </a:xfrm>
        </p:spPr>
        <p:txBody>
          <a:bodyPr/>
          <a:lstStyle/>
          <a:p>
            <a:r>
              <a:rPr lang="en-US" altLang="en-US" dirty="0"/>
              <a:t>Representing Input Domains</a:t>
            </a: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463AA1-AD93-4A08-8C7B-CADB018CC45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60563" y="1290638"/>
            <a:ext cx="5222875" cy="4949825"/>
          </a:xfrm>
          <a:custGeom>
            <a:avLst/>
            <a:gdLst>
              <a:gd name="connsiteX0" fmla="*/ 1311639 w 5580561"/>
              <a:gd name="connsiteY0" fmla="*/ 284813 h 5343993"/>
              <a:gd name="connsiteX1" fmla="*/ 352268 w 5580561"/>
              <a:gd name="connsiteY1" fmla="*/ 727022 h 5343993"/>
              <a:gd name="connsiteX2" fmla="*/ 0 w 5580561"/>
              <a:gd name="connsiteY2" fmla="*/ 1641422 h 5343993"/>
              <a:gd name="connsiteX3" fmla="*/ 284813 w 5580561"/>
              <a:gd name="connsiteY3" fmla="*/ 4362137 h 5343993"/>
              <a:gd name="connsiteX4" fmla="*/ 1371600 w 5580561"/>
              <a:gd name="connsiteY4" fmla="*/ 5111645 h 5343993"/>
              <a:gd name="connsiteX5" fmla="*/ 3117954 w 5580561"/>
              <a:gd name="connsiteY5" fmla="*/ 5343993 h 5343993"/>
              <a:gd name="connsiteX6" fmla="*/ 4961744 w 5580561"/>
              <a:gd name="connsiteY6" fmla="*/ 4512039 h 5343993"/>
              <a:gd name="connsiteX7" fmla="*/ 5321508 w 5580561"/>
              <a:gd name="connsiteY7" fmla="*/ 2623278 h 5343993"/>
              <a:gd name="connsiteX8" fmla="*/ 4909278 w 5580561"/>
              <a:gd name="connsiteY8" fmla="*/ 652072 h 5343993"/>
              <a:gd name="connsiteX9" fmla="*/ 3402767 w 5580561"/>
              <a:gd name="connsiteY9" fmla="*/ 0 h 5343993"/>
              <a:gd name="connsiteX10" fmla="*/ 1311639 w 5580561"/>
              <a:gd name="connsiteY10" fmla="*/ 284813 h 534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80561" h="5343993">
                <a:moveTo>
                  <a:pt x="1311639" y="284813"/>
                </a:moveTo>
                <a:cubicBezTo>
                  <a:pt x="990385" y="428998"/>
                  <a:pt x="509761" y="412078"/>
                  <a:pt x="352268" y="727022"/>
                </a:cubicBezTo>
                <a:cubicBezTo>
                  <a:pt x="233147" y="1031162"/>
                  <a:pt x="0" y="1314786"/>
                  <a:pt x="0" y="1641422"/>
                </a:cubicBezTo>
                <a:lnTo>
                  <a:pt x="284813" y="4362137"/>
                </a:lnTo>
                <a:cubicBezTo>
                  <a:pt x="1349771" y="5117426"/>
                  <a:pt x="909750" y="5111645"/>
                  <a:pt x="1371600" y="5111645"/>
                </a:cubicBezTo>
                <a:lnTo>
                  <a:pt x="3117954" y="5343993"/>
                </a:lnTo>
                <a:lnTo>
                  <a:pt x="4961744" y="4512039"/>
                </a:lnTo>
                <a:lnTo>
                  <a:pt x="5321508" y="2623278"/>
                </a:lnTo>
                <a:cubicBezTo>
                  <a:pt x="5191304" y="1964744"/>
                  <a:pt x="5580561" y="652072"/>
                  <a:pt x="4909278" y="652072"/>
                </a:cubicBezTo>
                <a:lnTo>
                  <a:pt x="3402767" y="0"/>
                </a:lnTo>
                <a:lnTo>
                  <a:pt x="1311639" y="284813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1365250"/>
            <a:ext cx="5562600" cy="480060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1219200"/>
            <a:ext cx="2057400" cy="707886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Desired inputs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goal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2667000"/>
            <a:ext cx="2590800" cy="707886"/>
          </a:xfrm>
          <a:prstGeom prst="rect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Described inputs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specified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5562600"/>
            <a:ext cx="2971800" cy="707886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Accepted inputs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implemented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domain)</a:t>
            </a:r>
          </a:p>
        </p:txBody>
      </p:sp>
    </p:spTree>
    <p:extLst>
      <p:ext uri="{BB962C8B-B14F-4D97-AF65-F5344CB8AC3E}">
        <p14:creationId xmlns:p14="http://schemas.microsoft.com/office/powerpoint/2010/main" val="714846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4" y="743448"/>
            <a:ext cx="8707602" cy="5570805"/>
          </a:xfrm>
        </p:spPr>
        <p:txBody>
          <a:bodyPr/>
          <a:lstStyle/>
          <a:p>
            <a:r>
              <a:rPr lang="en-US" sz="2400" dirty="0"/>
              <a:t>Quiz 8 review</a:t>
            </a:r>
          </a:p>
          <a:p>
            <a:r>
              <a:rPr lang="en-US" sz="2400" dirty="0"/>
              <a:t>Questions for Assignment 6</a:t>
            </a:r>
          </a:p>
          <a:p>
            <a:pPr lvl="1"/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Assignment 6 is due next week. We will then release the </a:t>
            </a:r>
            <a:r>
              <a:rPr lang="en-US" sz="2000" i="1" u="sng" dirty="0"/>
              <a:t>optional</a:t>
            </a:r>
            <a:r>
              <a:rPr lang="en-US" sz="2000" dirty="0"/>
              <a:t> take-home final. If you are concerned about your grades, I </a:t>
            </a:r>
            <a:r>
              <a:rPr lang="en-US" sz="2000" b="1" u="sng" dirty="0"/>
              <a:t>highly</a:t>
            </a:r>
            <a:r>
              <a:rPr lang="en-US" sz="2000" dirty="0"/>
              <a:t> encourage you to spend time on the optional take-home final</a:t>
            </a:r>
            <a:endParaRPr lang="en-US" sz="1800" b="1" u="sng" dirty="0"/>
          </a:p>
          <a:p>
            <a:r>
              <a:rPr lang="en-US" sz="2400" dirty="0"/>
              <a:t>Wrap up lecture on Chapters 8.1.4 &amp; 8.1.5 Logic Coverage</a:t>
            </a:r>
          </a:p>
          <a:p>
            <a:r>
              <a:rPr lang="en-US" sz="2400" dirty="0"/>
              <a:t>Lecture on Chapter 9.1 &amp; 9.5 Grammar-based Testing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 9.1.2 Mutation Testing</a:t>
            </a:r>
          </a:p>
          <a:p>
            <a:r>
              <a:rPr lang="en-US" sz="2400" dirty="0"/>
              <a:t>Pass back Quiz 8</a:t>
            </a:r>
          </a:p>
          <a:p>
            <a:r>
              <a:rPr lang="en-US" sz="2400" dirty="0"/>
              <a:t>Next week’s will be on Mutation Testing and Android Testing. Read Ch 9.1.2 and </a:t>
            </a:r>
            <a:r>
              <a:rPr lang="en-US" sz="2400" dirty="0" err="1"/>
              <a:t>CodeDefenders</a:t>
            </a:r>
            <a:r>
              <a:rPr lang="en-US" sz="2400" dirty="0"/>
              <a:t> </a:t>
            </a:r>
            <a:r>
              <a:rPr lang="en-US" sz="2400" b="1" u="sng" dirty="0"/>
              <a:t>before</a:t>
            </a:r>
            <a:r>
              <a:rPr lang="en-US" sz="2400" dirty="0"/>
              <a:t> class</a:t>
            </a:r>
          </a:p>
          <a:p>
            <a:pPr lvl="1"/>
            <a:r>
              <a:rPr lang="en-US" sz="2000" dirty="0">
                <a:hlinkClick r:id="rId3"/>
              </a:rPr>
              <a:t>https://code-defenders.org</a:t>
            </a:r>
            <a:r>
              <a:rPr lang="en-US" sz="2000" dirty="0"/>
              <a:t> </a:t>
            </a:r>
          </a:p>
          <a:p>
            <a:pPr lvl="1"/>
            <a:r>
              <a:rPr lang="en-US" sz="2000" b="1" i="1" dirty="0">
                <a:solidFill>
                  <a:srgbClr val="FFC000"/>
                </a:solidFill>
              </a:rPr>
              <a:t>Everyone should bring a laptop for next week (Nov. 16</a:t>
            </a:r>
            <a:r>
              <a:rPr lang="en-US" sz="2000" b="1" i="1" baseline="30000" dirty="0">
                <a:solidFill>
                  <a:srgbClr val="FFC000"/>
                </a:solidFill>
              </a:rPr>
              <a:t>th</a:t>
            </a:r>
            <a:r>
              <a:rPr lang="en-US" sz="2000" b="1" i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85067-8029-4B11-9218-99F57D2F78E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193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17562"/>
          </a:xfrm>
        </p:spPr>
        <p:txBody>
          <a:bodyPr/>
          <a:lstStyle/>
          <a:p>
            <a:r>
              <a:rPr lang="en-US" altLang="en-US" dirty="0"/>
              <a:t>Example Input Domains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Goal domains are often </a:t>
            </a:r>
            <a:r>
              <a:rPr lang="en-US" altLang="en-US" sz="2800" dirty="0">
                <a:solidFill>
                  <a:schemeClr val="tx2"/>
                </a:solidFill>
              </a:rPr>
              <a:t>irregular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Goal</a:t>
            </a:r>
            <a:r>
              <a:rPr lang="en-US" altLang="en-US" sz="2800" dirty="0"/>
              <a:t> domain for </a:t>
            </a:r>
            <a:r>
              <a:rPr lang="en-US" altLang="en-US" sz="2800" dirty="0">
                <a:solidFill>
                  <a:schemeClr val="tx2"/>
                </a:solidFill>
              </a:rPr>
              <a:t>credit cards</a:t>
            </a:r>
            <a:r>
              <a:rPr lang="en-US" altLang="en-US" sz="2800" baseline="30000" dirty="0"/>
              <a:t>†</a:t>
            </a:r>
          </a:p>
          <a:p>
            <a:pPr lvl="1"/>
            <a:r>
              <a:rPr lang="en-US" altLang="en-US" sz="2400" dirty="0"/>
              <a:t>First digit is the Major Industry Identifier</a:t>
            </a:r>
          </a:p>
          <a:p>
            <a:pPr lvl="1"/>
            <a:r>
              <a:rPr lang="en-US" altLang="en-US" sz="2400" dirty="0"/>
              <a:t>First 6 digits and length specify the issuer</a:t>
            </a:r>
          </a:p>
          <a:p>
            <a:pPr lvl="1"/>
            <a:r>
              <a:rPr lang="en-US" altLang="en-US" sz="2400" dirty="0"/>
              <a:t>Final digit is a “check digit”</a:t>
            </a:r>
          </a:p>
          <a:p>
            <a:pPr lvl="1"/>
            <a:r>
              <a:rPr lang="en-US" altLang="en-US" sz="2400" dirty="0"/>
              <a:t>Other digits identify a specific account</a:t>
            </a:r>
          </a:p>
          <a:p>
            <a:r>
              <a:rPr lang="en-US" altLang="en-US" sz="2800" dirty="0"/>
              <a:t>Common </a:t>
            </a:r>
            <a:r>
              <a:rPr lang="en-US" altLang="en-US" sz="2800" dirty="0">
                <a:solidFill>
                  <a:schemeClr val="tx2"/>
                </a:solidFill>
              </a:rPr>
              <a:t>specified</a:t>
            </a:r>
            <a:r>
              <a:rPr lang="en-US" altLang="en-US" sz="2800" dirty="0"/>
              <a:t> domain</a:t>
            </a:r>
          </a:p>
          <a:p>
            <a:pPr lvl="1"/>
            <a:r>
              <a:rPr lang="en-US" altLang="en-US" sz="2400" dirty="0"/>
              <a:t>First digit is in { 3, 4, 5, 6 } (travel and banking)</a:t>
            </a:r>
          </a:p>
          <a:p>
            <a:pPr lvl="1"/>
            <a:r>
              <a:rPr lang="en-US" altLang="en-US" sz="2400" dirty="0"/>
              <a:t>Length is between 13 and 16</a:t>
            </a:r>
          </a:p>
          <a:p>
            <a:r>
              <a:rPr lang="en-US" altLang="en-US" sz="2800" dirty="0"/>
              <a:t>Common </a:t>
            </a:r>
            <a:r>
              <a:rPr lang="en-US" altLang="en-US" sz="2800" dirty="0">
                <a:solidFill>
                  <a:schemeClr val="tx2"/>
                </a:solidFill>
              </a:rPr>
              <a:t>implemented</a:t>
            </a:r>
            <a:r>
              <a:rPr lang="en-US" altLang="en-US" sz="2800" dirty="0"/>
              <a:t> domain</a:t>
            </a:r>
          </a:p>
          <a:p>
            <a:pPr lvl="1"/>
            <a:r>
              <a:rPr lang="en-US" altLang="en-US" sz="2400" dirty="0"/>
              <a:t>All digits are numeric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96E085-3BDA-43E4-A5B4-F30F7B1A85EB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588" y="6011776"/>
            <a:ext cx="7616825" cy="4000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†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More details are on : http://www.merriampark.com/anatomycc.htm</a:t>
            </a:r>
          </a:p>
        </p:txBody>
      </p:sp>
    </p:spTree>
    <p:extLst>
      <p:ext uri="{BB962C8B-B14F-4D97-AF65-F5344CB8AC3E}">
        <p14:creationId xmlns:p14="http://schemas.microsoft.com/office/powerpoint/2010/main" val="25807960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nut 11"/>
          <p:cNvSpPr/>
          <p:nvPr/>
        </p:nvSpPr>
        <p:spPr>
          <a:xfrm>
            <a:off x="1447800" y="914400"/>
            <a:ext cx="6172200" cy="5410200"/>
          </a:xfrm>
          <a:prstGeom prst="donut">
            <a:avLst>
              <a:gd name="adj" fmla="val 13806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008188" y="1130300"/>
            <a:ext cx="5127625" cy="5270500"/>
          </a:xfrm>
          <a:custGeom>
            <a:avLst/>
            <a:gdLst>
              <a:gd name="connsiteX0" fmla="*/ 1813810 w 5478905"/>
              <a:gd name="connsiteY0" fmla="*/ 82446 h 5688820"/>
              <a:gd name="connsiteX1" fmla="*/ 1776335 w 5478905"/>
              <a:gd name="connsiteY1" fmla="*/ 89941 h 5688820"/>
              <a:gd name="connsiteX2" fmla="*/ 1746354 w 5478905"/>
              <a:gd name="connsiteY2" fmla="*/ 104931 h 5688820"/>
              <a:gd name="connsiteX3" fmla="*/ 824459 w 5478905"/>
              <a:gd name="connsiteY3" fmla="*/ 434714 h 5688820"/>
              <a:gd name="connsiteX4" fmla="*/ 0 w 5478905"/>
              <a:gd name="connsiteY4" fmla="*/ 1828800 h 5688820"/>
              <a:gd name="connsiteX5" fmla="*/ 7495 w 5478905"/>
              <a:gd name="connsiteY5" fmla="*/ 3125449 h 5688820"/>
              <a:gd name="connsiteX6" fmla="*/ 157397 w 5478905"/>
              <a:gd name="connsiteY6" fmla="*/ 4084819 h 5688820"/>
              <a:gd name="connsiteX7" fmla="*/ 1678899 w 5478905"/>
              <a:gd name="connsiteY7" fmla="*/ 5141626 h 5688820"/>
              <a:gd name="connsiteX8" fmla="*/ 3904938 w 5478905"/>
              <a:gd name="connsiteY8" fmla="*/ 5164111 h 5688820"/>
              <a:gd name="connsiteX9" fmla="*/ 4954249 w 5478905"/>
              <a:gd name="connsiteY9" fmla="*/ 4122295 h 5688820"/>
              <a:gd name="connsiteX10" fmla="*/ 5478905 w 5478905"/>
              <a:gd name="connsiteY10" fmla="*/ 2525842 h 5688820"/>
              <a:gd name="connsiteX11" fmla="*/ 5029200 w 5478905"/>
              <a:gd name="connsiteY11" fmla="*/ 1484026 h 5688820"/>
              <a:gd name="connsiteX12" fmla="*/ 4826833 w 5478905"/>
              <a:gd name="connsiteY12" fmla="*/ 457200 h 5688820"/>
              <a:gd name="connsiteX13" fmla="*/ 3904938 w 5478905"/>
              <a:gd name="connsiteY13" fmla="*/ 0 h 5688820"/>
              <a:gd name="connsiteX14" fmla="*/ 2480872 w 5478905"/>
              <a:gd name="connsiteY14" fmla="*/ 104931 h 5688820"/>
              <a:gd name="connsiteX15" fmla="*/ 1813810 w 5478905"/>
              <a:gd name="connsiteY15" fmla="*/ 82446 h 56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8905" h="5688820">
                <a:moveTo>
                  <a:pt x="1813810" y="82446"/>
                </a:moveTo>
                <a:cubicBezTo>
                  <a:pt x="1801318" y="84944"/>
                  <a:pt x="1788420" y="85913"/>
                  <a:pt x="1776335" y="89941"/>
                </a:cubicBezTo>
                <a:cubicBezTo>
                  <a:pt x="1765735" y="93474"/>
                  <a:pt x="1746354" y="104931"/>
                  <a:pt x="1746354" y="104931"/>
                </a:cubicBezTo>
                <a:lnTo>
                  <a:pt x="824459" y="434714"/>
                </a:lnTo>
                <a:lnTo>
                  <a:pt x="0" y="1828800"/>
                </a:lnTo>
                <a:cubicBezTo>
                  <a:pt x="2498" y="2261016"/>
                  <a:pt x="4997" y="2693233"/>
                  <a:pt x="7495" y="3125449"/>
                </a:cubicBezTo>
                <a:cubicBezTo>
                  <a:pt x="60298" y="3444783"/>
                  <a:pt x="386266" y="3855950"/>
                  <a:pt x="157397" y="4084819"/>
                </a:cubicBezTo>
                <a:lnTo>
                  <a:pt x="1678899" y="5141626"/>
                </a:lnTo>
                <a:cubicBezTo>
                  <a:pt x="2420882" y="5151653"/>
                  <a:pt x="3380229" y="5688820"/>
                  <a:pt x="3904938" y="5164111"/>
                </a:cubicBezTo>
                <a:lnTo>
                  <a:pt x="4954249" y="4122295"/>
                </a:lnTo>
                <a:lnTo>
                  <a:pt x="5478905" y="2525842"/>
                </a:lnTo>
                <a:lnTo>
                  <a:pt x="5029200" y="1484026"/>
                </a:lnTo>
                <a:lnTo>
                  <a:pt x="4826833" y="457200"/>
                </a:lnTo>
                <a:lnTo>
                  <a:pt x="3904938" y="0"/>
                </a:lnTo>
                <a:lnTo>
                  <a:pt x="2480872" y="104931"/>
                </a:lnTo>
                <a:lnTo>
                  <a:pt x="1813810" y="82446"/>
                </a:lnTo>
                <a:close/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17562"/>
          </a:xfrm>
        </p:spPr>
        <p:txBody>
          <a:bodyPr/>
          <a:lstStyle/>
          <a:p>
            <a:r>
              <a:rPr lang="en-US" altLang="en-US" dirty="0"/>
              <a:t>Representing Input Domains</a:t>
            </a:r>
          </a:p>
        </p:txBody>
      </p:sp>
      <p:sp>
        <p:nvSpPr>
          <p:cNvPr id="2662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  <p:sp>
        <p:nvSpPr>
          <p:cNvPr id="26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26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C1735-2069-4085-B244-AE2F1835BC3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60563" y="1290638"/>
            <a:ext cx="5222875" cy="4949825"/>
          </a:xfrm>
          <a:custGeom>
            <a:avLst/>
            <a:gdLst>
              <a:gd name="connsiteX0" fmla="*/ 1311639 w 5580561"/>
              <a:gd name="connsiteY0" fmla="*/ 284813 h 5343993"/>
              <a:gd name="connsiteX1" fmla="*/ 352268 w 5580561"/>
              <a:gd name="connsiteY1" fmla="*/ 727022 h 5343993"/>
              <a:gd name="connsiteX2" fmla="*/ 0 w 5580561"/>
              <a:gd name="connsiteY2" fmla="*/ 1641422 h 5343993"/>
              <a:gd name="connsiteX3" fmla="*/ 284813 w 5580561"/>
              <a:gd name="connsiteY3" fmla="*/ 4362137 h 5343993"/>
              <a:gd name="connsiteX4" fmla="*/ 1371600 w 5580561"/>
              <a:gd name="connsiteY4" fmla="*/ 5111645 h 5343993"/>
              <a:gd name="connsiteX5" fmla="*/ 3117954 w 5580561"/>
              <a:gd name="connsiteY5" fmla="*/ 5343993 h 5343993"/>
              <a:gd name="connsiteX6" fmla="*/ 4961744 w 5580561"/>
              <a:gd name="connsiteY6" fmla="*/ 4512039 h 5343993"/>
              <a:gd name="connsiteX7" fmla="*/ 5321508 w 5580561"/>
              <a:gd name="connsiteY7" fmla="*/ 2623278 h 5343993"/>
              <a:gd name="connsiteX8" fmla="*/ 4909278 w 5580561"/>
              <a:gd name="connsiteY8" fmla="*/ 652072 h 5343993"/>
              <a:gd name="connsiteX9" fmla="*/ 3402767 w 5580561"/>
              <a:gd name="connsiteY9" fmla="*/ 0 h 5343993"/>
              <a:gd name="connsiteX10" fmla="*/ 1311639 w 5580561"/>
              <a:gd name="connsiteY10" fmla="*/ 284813 h 534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80561" h="5343993">
                <a:moveTo>
                  <a:pt x="1311639" y="284813"/>
                </a:moveTo>
                <a:cubicBezTo>
                  <a:pt x="990385" y="428998"/>
                  <a:pt x="509761" y="412078"/>
                  <a:pt x="352268" y="727022"/>
                </a:cubicBezTo>
                <a:cubicBezTo>
                  <a:pt x="233147" y="1031162"/>
                  <a:pt x="0" y="1314786"/>
                  <a:pt x="0" y="1641422"/>
                </a:cubicBezTo>
                <a:lnTo>
                  <a:pt x="284813" y="4362137"/>
                </a:lnTo>
                <a:cubicBezTo>
                  <a:pt x="1349771" y="5117426"/>
                  <a:pt x="909750" y="5111645"/>
                  <a:pt x="1371600" y="5111645"/>
                </a:cubicBezTo>
                <a:lnTo>
                  <a:pt x="3117954" y="5343993"/>
                </a:lnTo>
                <a:lnTo>
                  <a:pt x="4961744" y="4512039"/>
                </a:lnTo>
                <a:lnTo>
                  <a:pt x="5321508" y="2623278"/>
                </a:lnTo>
                <a:cubicBezTo>
                  <a:pt x="5191304" y="1964744"/>
                  <a:pt x="5580561" y="652072"/>
                  <a:pt x="4909278" y="652072"/>
                </a:cubicBezTo>
                <a:lnTo>
                  <a:pt x="3402767" y="0"/>
                </a:lnTo>
                <a:lnTo>
                  <a:pt x="1311639" y="284813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1365250"/>
            <a:ext cx="5562600" cy="480060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1219200"/>
            <a:ext cx="1752600" cy="400110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goal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2667000"/>
            <a:ext cx="2286000" cy="400110"/>
          </a:xfrm>
          <a:prstGeom prst="rect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specified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562600"/>
            <a:ext cx="2819400" cy="40011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implemented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domain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8604" y="3810000"/>
            <a:ext cx="8680784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宋体" charset="-122"/>
                <a:cs typeface="+mn-cs"/>
              </a:rPr>
              <a:t>This region is a rich source of software failures</a:t>
            </a:r>
          </a:p>
        </p:txBody>
      </p:sp>
    </p:spTree>
    <p:extLst>
      <p:ext uri="{BB962C8B-B14F-4D97-AF65-F5344CB8AC3E}">
        <p14:creationId xmlns:p14="http://schemas.microsoft.com/office/powerpoint/2010/main" val="186924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Space BNF Grammars</a:t>
            </a:r>
            <a:r>
              <a:rPr lang="en-US" altLang="en-US" sz="2400" dirty="0"/>
              <a:t> (9.5.1)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6838" y="1022684"/>
            <a:ext cx="8950325" cy="5490829"/>
          </a:xfrm>
        </p:spPr>
        <p:txBody>
          <a:bodyPr/>
          <a:lstStyle/>
          <a:p>
            <a:r>
              <a:rPr lang="en-US" altLang="en-US" dirty="0"/>
              <a:t>Input spaces can be expressed in many forms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Grammars </a:t>
            </a:r>
            <a:r>
              <a:rPr lang="en-US" altLang="en-US" dirty="0"/>
              <a:t>are common</a:t>
            </a:r>
          </a:p>
          <a:p>
            <a:r>
              <a:rPr lang="en-US" altLang="en-US" dirty="0"/>
              <a:t>We will look at </a:t>
            </a:r>
            <a:r>
              <a:rPr lang="en-US" altLang="en-US" dirty="0">
                <a:solidFill>
                  <a:schemeClr val="tx2"/>
                </a:solidFill>
              </a:rPr>
              <a:t>three</a:t>
            </a:r>
            <a:r>
              <a:rPr lang="en-US" altLang="en-US" dirty="0"/>
              <a:t> grammar-based languages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altLang="en-US" dirty="0"/>
              <a:t>Regular expressions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altLang="en-US" dirty="0"/>
              <a:t>BNF grammars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altLang="en-US" dirty="0"/>
              <a:t>XML and Schema</a:t>
            </a:r>
          </a:p>
          <a:p>
            <a:r>
              <a:rPr lang="en-US" altLang="en-US" dirty="0"/>
              <a:t>All are </a:t>
            </a:r>
            <a:r>
              <a:rPr lang="en-US" altLang="en-US" dirty="0">
                <a:solidFill>
                  <a:schemeClr val="tx2"/>
                </a:solidFill>
              </a:rPr>
              <a:t>similar</a:t>
            </a:r>
            <a:r>
              <a:rPr lang="en-US" altLang="en-US" dirty="0"/>
              <a:t> and can be used in different contexts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345C1C-E579-4056-AA0A-B698FED99DA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751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D6C959-3637-4F21-B90C-9A358DEBF625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19188"/>
            <a:ext cx="8867775" cy="8921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   Consider bank software that processes a sequence of deposits and debits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06375" y="2319338"/>
            <a:ext cx="2789238" cy="164352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7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Inputs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deposit 5306 $4.30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debit 0343 $4.14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deposit 5306 $7.29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3203575" y="2797175"/>
            <a:ext cx="5734050" cy="72673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7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Initial Regular Expression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(deposit account amount | debit account amount) *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92400" y="3960813"/>
            <a:ext cx="3759200" cy="2413000"/>
            <a:chOff x="2004" y="2495"/>
            <a:chExt cx="2368" cy="1520"/>
          </a:xfrm>
        </p:grpSpPr>
        <p:grpSp>
          <p:nvGrpSpPr>
            <p:cNvPr id="19466" name="Group 18"/>
            <p:cNvGrpSpPr>
              <a:grpSpLocks/>
            </p:cNvGrpSpPr>
            <p:nvPr/>
          </p:nvGrpSpPr>
          <p:grpSpPr bwMode="auto">
            <a:xfrm>
              <a:off x="2606" y="2495"/>
              <a:ext cx="1219" cy="984"/>
              <a:chOff x="2342" y="2495"/>
              <a:chExt cx="1219" cy="984"/>
            </a:xfrm>
          </p:grpSpPr>
          <p:sp>
            <p:nvSpPr>
              <p:cNvPr id="307210" name="Oval 10"/>
              <p:cNvSpPr>
                <a:spLocks noChangeArrowheads="1"/>
              </p:cNvSpPr>
              <p:nvPr/>
            </p:nvSpPr>
            <p:spPr bwMode="auto">
              <a:xfrm>
                <a:off x="2342" y="2808"/>
                <a:ext cx="735" cy="375"/>
              </a:xfrm>
              <a:prstGeom prst="ellipse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AFD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Ready</a:t>
                </a:r>
              </a:p>
            </p:txBody>
          </p:sp>
          <p:cxnSp>
            <p:nvCxnSpPr>
              <p:cNvPr id="19469" name="AutoShape 12"/>
              <p:cNvCxnSpPr>
                <a:cxnSpLocks noChangeShapeType="1"/>
                <a:stCxn id="307210" idx="0"/>
                <a:endCxn id="307210" idx="7"/>
              </p:cNvCxnSpPr>
              <p:nvPr/>
            </p:nvCxnSpPr>
            <p:spPr bwMode="auto">
              <a:xfrm rot="5400000" flipV="1">
                <a:off x="2812" y="2706"/>
                <a:ext cx="55" cy="259"/>
              </a:xfrm>
              <a:prstGeom prst="curvedConnector3">
                <a:avLst>
                  <a:gd name="adj1" fmla="val -45818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70" name="AutoShape 13"/>
              <p:cNvCxnSpPr>
                <a:cxnSpLocks noChangeShapeType="1"/>
                <a:stCxn id="307210" idx="4"/>
                <a:endCxn id="307210" idx="3"/>
              </p:cNvCxnSpPr>
              <p:nvPr/>
            </p:nvCxnSpPr>
            <p:spPr bwMode="auto">
              <a:xfrm rot="16200000" flipV="1">
                <a:off x="2552" y="3026"/>
                <a:ext cx="55" cy="260"/>
              </a:xfrm>
              <a:prstGeom prst="curvedConnector3">
                <a:avLst>
                  <a:gd name="adj1" fmla="val -57454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71" name="Text Box 14"/>
              <p:cNvSpPr txBox="1">
                <a:spLocks noChangeArrowheads="1"/>
              </p:cNvSpPr>
              <p:nvPr/>
            </p:nvSpPr>
            <p:spPr bwMode="auto">
              <a:xfrm>
                <a:off x="2873" y="2495"/>
                <a:ext cx="6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deposit</a:t>
                </a:r>
              </a:p>
            </p:txBody>
          </p:sp>
          <p:sp>
            <p:nvSpPr>
              <p:cNvPr id="19472" name="Text Box 15"/>
              <p:cNvSpPr txBox="1">
                <a:spLocks noChangeArrowheads="1"/>
              </p:cNvSpPr>
              <p:nvPr/>
            </p:nvSpPr>
            <p:spPr bwMode="auto">
              <a:xfrm>
                <a:off x="2649" y="3227"/>
                <a:ext cx="5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AFD00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debit</a:t>
                </a:r>
              </a:p>
            </p:txBody>
          </p:sp>
        </p:grp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004" y="3569"/>
              <a:ext cx="23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FSM to represent the grammar</a:t>
              </a:r>
            </a:p>
          </p:txBody>
        </p:sp>
      </p:grpSp>
      <p:sp>
        <p:nvSpPr>
          <p:cNvPr id="18441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</p:spTree>
    <p:extLst>
      <p:ext uri="{BB962C8B-B14F-4D97-AF65-F5344CB8AC3E}">
        <p14:creationId xmlns:p14="http://schemas.microsoft.com/office/powerpoint/2010/main" val="79923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  <p:bldP spid="3072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3F9F1-4A3D-4032-A424-ED7DB944D1C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6149" y="693653"/>
            <a:ext cx="383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validation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4716" y="1484045"/>
            <a:ext cx="7813059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How many strings are represented by the grammar: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( b | c ) (( d | e | f ) g | h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2000" y="2677018"/>
            <a:ext cx="4593020" cy="954107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8: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abdg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abeg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abfg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abh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acdg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aceg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acfg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62B95-09F8-1FB2-87FD-C7F1C2579C9D}"/>
              </a:ext>
            </a:extLst>
          </p:cNvPr>
          <p:cNvSpPr txBox="1"/>
          <p:nvPr/>
        </p:nvSpPr>
        <p:spPr>
          <a:xfrm>
            <a:off x="533124" y="3926351"/>
            <a:ext cx="7813059" cy="95410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How many strings are represented by the grammar: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(( n | a ) ( t |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| o )) n a ( l | s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B973F-025E-4C55-925A-BFF060D4D2BF}"/>
              </a:ext>
            </a:extLst>
          </p:cNvPr>
          <p:cNvSpPr txBox="1"/>
          <p:nvPr/>
        </p:nvSpPr>
        <p:spPr>
          <a:xfrm>
            <a:off x="2143143" y="5043946"/>
            <a:ext cx="4593020" cy="138499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12: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ntnal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ntnas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ninal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ninas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nonas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atnal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atnas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ainal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ainas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aonal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aonas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38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D25ED-B86F-4101-8CAD-8CD4033223A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BNF Grammar for Bank 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49338"/>
            <a:ext cx="8867775" cy="879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   Grammars are more expressive than regular expressions–they can capture more details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14313" y="2200275"/>
            <a:ext cx="8715375" cy="35861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bank       ::=  action*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action     ::=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dep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  |  deb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dep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         ::=  “deposit” account amount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deb         ::=  “debit”  account amount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account  ::=  digit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amount   ::=  “$” digit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+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 “.” digit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digit        ::=  “0” | “1” | “2” | “3” | “4” | “5” | “6” |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宋体" pitchFamily="2" charset="-122"/>
                <a:cs typeface="+mn-cs"/>
              </a:rPr>
              <a:t>                      “7” | “8” | “9”</a:t>
            </a:r>
          </a:p>
        </p:txBody>
      </p:sp>
      <p:sp>
        <p:nvSpPr>
          <p:cNvPr id="19463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05940-F03C-5A3A-1DEB-89731BF11B9D}"/>
              </a:ext>
            </a:extLst>
          </p:cNvPr>
          <p:cNvSpPr txBox="1"/>
          <p:nvPr/>
        </p:nvSpPr>
        <p:spPr>
          <a:xfrm>
            <a:off x="7430703" y="5098990"/>
            <a:ext cx="12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Terminals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40776-875B-EF77-ED84-8E0E53A86D2D}"/>
              </a:ext>
            </a:extLst>
          </p:cNvPr>
          <p:cNvSpPr txBox="1"/>
          <p:nvPr/>
        </p:nvSpPr>
        <p:spPr>
          <a:xfrm>
            <a:off x="6888888" y="2783621"/>
            <a:ext cx="18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Non-Terminals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41833-1844-C97B-D1ED-36D6C6E1C046}"/>
              </a:ext>
            </a:extLst>
          </p:cNvPr>
          <p:cNvSpPr txBox="1"/>
          <p:nvPr/>
        </p:nvSpPr>
        <p:spPr>
          <a:xfrm>
            <a:off x="80798" y="6041171"/>
            <a:ext cx="91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LiberationSerif"/>
                <a:ea typeface="+mn-ea"/>
                <a:cs typeface="+mn-cs"/>
              </a:rPr>
              <a:t>Each possible rewriting of a given nonterminal is called a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LiberationSerif"/>
                <a:ea typeface="+mn-ea"/>
                <a:cs typeface="+mn-cs"/>
              </a:rPr>
              <a:t>production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LiberationSerif"/>
                <a:ea typeface="+mn-ea"/>
                <a:cs typeface="+mn-cs"/>
              </a:rPr>
              <a:t>or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LiberationSerif"/>
                <a:ea typeface="+mn-ea"/>
                <a:cs typeface="+mn-cs"/>
              </a:rPr>
              <a:t>rule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LiberationSerif"/>
                <a:ea typeface="+mn-ea"/>
                <a:cs typeface="+mn-cs"/>
              </a:rPr>
              <a:t>.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69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FEC7C-B017-406E-BCDA-E7BC9CF4231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SimSun" pitchFamily="2" charset="-122"/>
              <a:cs typeface="Arial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Deriving Tests from Grammars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88277"/>
            <a:ext cx="8867775" cy="5645610"/>
          </a:xfrm>
        </p:spPr>
        <p:txBody>
          <a:bodyPr/>
          <a:lstStyle/>
          <a:p>
            <a:r>
              <a:rPr lang="en-US" altLang="en-US" dirty="0"/>
              <a:t>Derive tests by </a:t>
            </a:r>
            <a:r>
              <a:rPr lang="en-US" altLang="en-US" dirty="0">
                <a:solidFill>
                  <a:schemeClr val="tx2"/>
                </a:solidFill>
              </a:rPr>
              <a:t>systematically replacing</a:t>
            </a:r>
            <a:r>
              <a:rPr lang="en-US" altLang="en-US" dirty="0"/>
              <a:t> each non-terminal with a production</a:t>
            </a:r>
          </a:p>
          <a:p>
            <a:r>
              <a:rPr lang="en-US" altLang="en-US" dirty="0"/>
              <a:t>A tester will usually find </a:t>
            </a:r>
            <a:r>
              <a:rPr lang="en-US" altLang="en-US" dirty="0">
                <a:solidFill>
                  <a:schemeClr val="tx2"/>
                </a:solidFill>
              </a:rPr>
              <a:t>mistakes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omissions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/>
              <a:t>Cover </a:t>
            </a:r>
          </a:p>
          <a:p>
            <a:pPr lvl="1"/>
            <a:r>
              <a:rPr lang="en-US" altLang="en-US" dirty="0"/>
              <a:t>every </a:t>
            </a:r>
            <a:r>
              <a:rPr lang="en-US" altLang="en-US" dirty="0">
                <a:solidFill>
                  <a:schemeClr val="tx2"/>
                </a:solidFill>
              </a:rPr>
              <a:t>non-terminal </a:t>
            </a:r>
            <a:r>
              <a:rPr lang="en-US" altLang="en-US" dirty="0"/>
              <a:t>symbol (</a:t>
            </a:r>
            <a:r>
              <a:rPr lang="en-US" b="1" dirty="0"/>
              <a:t>4: S, M, N, O)</a:t>
            </a:r>
            <a:r>
              <a:rPr lang="en-US" altLang="en-US" dirty="0"/>
              <a:t>, </a:t>
            </a:r>
          </a:p>
          <a:p>
            <a:pPr lvl="1"/>
            <a:r>
              <a:rPr lang="en-US" altLang="en-US" dirty="0"/>
              <a:t>every </a:t>
            </a:r>
            <a:r>
              <a:rPr lang="en-US" altLang="en-US" dirty="0">
                <a:solidFill>
                  <a:schemeClr val="tx2"/>
                </a:solidFill>
              </a:rPr>
              <a:t>terminal (2+4+5 = 11: m1, m2, n1, n2, n3, n4, o1, o2, o3, o4, o5)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every </a:t>
            </a:r>
            <a:r>
              <a:rPr lang="en-US" altLang="en-US" dirty="0">
                <a:solidFill>
                  <a:schemeClr val="tx2"/>
                </a:solidFill>
              </a:rPr>
              <a:t>production (3+2+4+5 = 14)</a:t>
            </a:r>
            <a:endParaRPr lang="en-US" altLang="en-US" dirty="0"/>
          </a:p>
        </p:txBody>
      </p:sp>
      <p:sp>
        <p:nvSpPr>
          <p:cNvPr id="20487" name="Date Placeholder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SimSun" pitchFamily="2" charset="-122"/>
                <a:cs typeface="Arial" pitchFamily="34" charset="0"/>
              </a:rPr>
              <a:t>Introduction to Software Testing, edition 2  (Ch 9)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134277" y="2327601"/>
            <a:ext cx="6833937" cy="1586781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 ::= M N O | M N | M O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 ::= "m1" | "m2"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 ::= "n1" | "n2" | "n3" | "n4"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 ::= "o1" | "o2" | "o3" | "o4" | "o5"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Helvetica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58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itchFamily="34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3F9F1-4A3D-4032-A424-ED7DB944D1C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2109" y="693653"/>
            <a:ext cx="339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BNF grammar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431" y="1301215"/>
            <a:ext cx="8907954" cy="310854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following grammar to answer the questions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 ::= K G V | K G | G 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K ::= "f" | "r" | "m"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 ::= "m" | "p" | "c"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V ::= N "v" | W "v"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 ::= "f" |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 ::= "m" | "s"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9966" y="2459504"/>
            <a:ext cx="5577725" cy="163121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List the non-terminal symbols in this grammar.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List the terminal symbols in this grammar.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How many productions are in this grammar?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Give test strings and the productions that satisfy Terminal Symbol Coverage (TSC)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4A947-04CE-83FD-9C35-970A453DB1A0}"/>
              </a:ext>
            </a:extLst>
          </p:cNvPr>
          <p:cNvSpPr txBox="1"/>
          <p:nvPr/>
        </p:nvSpPr>
        <p:spPr>
          <a:xfrm>
            <a:off x="1840890" y="4559782"/>
            <a:ext cx="5647566" cy="1938992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6: S, K, G, V, N, W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3+2+1+1+1 = 8: f, r, m, p, c, v, o, 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3+3+3+2+2+2 = 15 (6 rows, not productions)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fmfv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(S-&gt;KGV, V-&gt;Nv)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rpov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(S-&gt;KGV, V-&gt;Nv)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mcsv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(S-&gt;KGV, V-&gt;Wv)</a:t>
            </a:r>
          </a:p>
        </p:txBody>
      </p:sp>
    </p:spTree>
    <p:extLst>
      <p:ext uri="{BB962C8B-B14F-4D97-AF65-F5344CB8AC3E}">
        <p14:creationId xmlns:p14="http://schemas.microsoft.com/office/powerpoint/2010/main" val="1755476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4" y="743448"/>
            <a:ext cx="8707602" cy="5570805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8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6</a:t>
            </a:r>
          </a:p>
          <a:p>
            <a:pPr lvl="1"/>
            <a:r>
              <a:rPr lang="en-US" sz="18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Assignment 6 is due next week. We will then release the </a:t>
            </a:r>
            <a:r>
              <a:rPr lang="en-US" sz="2000" i="1" u="sng" dirty="0">
                <a:solidFill>
                  <a:schemeClr val="bg2"/>
                </a:solidFill>
              </a:rPr>
              <a:t>optional</a:t>
            </a:r>
            <a:r>
              <a:rPr lang="en-US" sz="2000" dirty="0">
                <a:solidFill>
                  <a:schemeClr val="bg2"/>
                </a:solidFill>
              </a:rPr>
              <a:t> take-home final. If you are concerned about your grades, I </a:t>
            </a:r>
            <a:r>
              <a:rPr lang="en-US" sz="2000" b="1" u="sng" dirty="0">
                <a:solidFill>
                  <a:schemeClr val="bg2"/>
                </a:solidFill>
              </a:rPr>
              <a:t>highly</a:t>
            </a:r>
            <a:r>
              <a:rPr lang="en-US" sz="2000" dirty="0">
                <a:solidFill>
                  <a:schemeClr val="bg2"/>
                </a:solidFill>
              </a:rPr>
              <a:t> encourage you to spend time on the optional take-home final</a:t>
            </a:r>
            <a:endParaRPr lang="en-US" sz="1800" b="1" u="sng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Wrap up lecture on Chapters 8.1.4 &amp; 8.1.5 Logic Coverage</a:t>
            </a:r>
          </a:p>
          <a:p>
            <a:r>
              <a:rPr lang="en-US" sz="2400" dirty="0">
                <a:solidFill>
                  <a:schemeClr val="bg2"/>
                </a:solidFill>
              </a:rPr>
              <a:t>Lecture on Chapter 9.1 &amp; 9.5 Grammar-based Testing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 9.1.2 Mutation Testing</a:t>
            </a:r>
          </a:p>
          <a:p>
            <a:r>
              <a:rPr lang="en-US" sz="2400" dirty="0"/>
              <a:t>Pass back Quiz 8</a:t>
            </a:r>
          </a:p>
          <a:p>
            <a:r>
              <a:rPr lang="en-US" sz="2400" dirty="0"/>
              <a:t>Next week’s will be on Mutation Testing and Android Testing. Read Ch 9.1.2 and </a:t>
            </a:r>
            <a:r>
              <a:rPr lang="en-US" sz="2400" dirty="0" err="1"/>
              <a:t>CodeDefenders</a:t>
            </a:r>
            <a:r>
              <a:rPr lang="en-US" sz="2400" dirty="0"/>
              <a:t> </a:t>
            </a:r>
            <a:r>
              <a:rPr lang="en-US" sz="2400" b="1" u="sng" dirty="0"/>
              <a:t>before</a:t>
            </a:r>
            <a:r>
              <a:rPr lang="en-US" sz="2400" dirty="0"/>
              <a:t> class</a:t>
            </a:r>
          </a:p>
          <a:p>
            <a:pPr lvl="1"/>
            <a:r>
              <a:rPr lang="en-US" sz="2000" dirty="0">
                <a:hlinkClick r:id="rId3"/>
              </a:rPr>
              <a:t>https://code-defenders.org</a:t>
            </a:r>
            <a:r>
              <a:rPr lang="en-US" sz="2000" dirty="0"/>
              <a:t> </a:t>
            </a:r>
          </a:p>
          <a:p>
            <a:pPr lvl="1"/>
            <a:r>
              <a:rPr lang="en-US" sz="2000" b="1" i="1" dirty="0">
                <a:solidFill>
                  <a:srgbClr val="FFC000"/>
                </a:solidFill>
              </a:rPr>
              <a:t>Everyone should bring a laptop for next week (Nov. 16</a:t>
            </a:r>
            <a:r>
              <a:rPr lang="en-US" sz="2000" b="1" i="1" baseline="30000" dirty="0">
                <a:solidFill>
                  <a:srgbClr val="FFC000"/>
                </a:solidFill>
              </a:rPr>
              <a:t>th</a:t>
            </a:r>
            <a:r>
              <a:rPr lang="en-US" sz="2000" b="1" i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85067-8029-4B11-9218-99F57D2F78E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952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06E-CE91-17E1-380B-AE35AF48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C67-1962-3A11-B008-CE423DCB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4" y="743448"/>
            <a:ext cx="8707602" cy="5570805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Quiz 8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6</a:t>
            </a:r>
          </a:p>
          <a:p>
            <a:pPr lvl="1"/>
            <a:r>
              <a:rPr lang="en-US" sz="18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Assignment 6 is due next week. We will then release the </a:t>
            </a:r>
            <a:r>
              <a:rPr lang="en-US" sz="2000" i="1" u="sng" dirty="0">
                <a:solidFill>
                  <a:schemeClr val="bg2"/>
                </a:solidFill>
              </a:rPr>
              <a:t>optional</a:t>
            </a:r>
            <a:r>
              <a:rPr lang="en-US" sz="2000" dirty="0">
                <a:solidFill>
                  <a:schemeClr val="bg2"/>
                </a:solidFill>
              </a:rPr>
              <a:t> take-home final. If you are concerned about your grades, I </a:t>
            </a:r>
            <a:r>
              <a:rPr lang="en-US" sz="2000" b="1" u="sng" dirty="0">
                <a:solidFill>
                  <a:schemeClr val="bg2"/>
                </a:solidFill>
              </a:rPr>
              <a:t>highly</a:t>
            </a:r>
            <a:r>
              <a:rPr lang="en-US" sz="2000" dirty="0">
                <a:solidFill>
                  <a:schemeClr val="bg2"/>
                </a:solidFill>
              </a:rPr>
              <a:t> encourage you to spend time on the optional take-home final</a:t>
            </a:r>
            <a:endParaRPr lang="en-US" sz="1800" b="1" u="sng" dirty="0">
              <a:solidFill>
                <a:schemeClr val="bg2"/>
              </a:solidFill>
            </a:endParaRPr>
          </a:p>
          <a:p>
            <a:r>
              <a:rPr lang="en-US" sz="2400" dirty="0"/>
              <a:t>Wrap up lecture on Chapters 8.1.4 &amp; 8.1.5 Logic Coverage</a:t>
            </a:r>
          </a:p>
          <a:p>
            <a:r>
              <a:rPr lang="en-US" sz="2400" dirty="0"/>
              <a:t>Lecture on Chapter 9.1 &amp; 9.5 Grammar-based Testing</a:t>
            </a:r>
          </a:p>
          <a:p>
            <a:r>
              <a:rPr lang="en-US" sz="2400" dirty="0"/>
              <a:t>15min break</a:t>
            </a:r>
          </a:p>
          <a:p>
            <a:r>
              <a:rPr lang="en-US" sz="2400" dirty="0"/>
              <a:t>Lecture on Ch 9.1.2 Mutation Testing</a:t>
            </a:r>
          </a:p>
          <a:p>
            <a:r>
              <a:rPr lang="en-US" sz="2400" dirty="0"/>
              <a:t>Pass back Quiz 8</a:t>
            </a:r>
          </a:p>
          <a:p>
            <a:r>
              <a:rPr lang="en-US" sz="2400" dirty="0"/>
              <a:t>Next week’s will be on Mutation Testing and Android Testing. Read Ch 9.1.2 and </a:t>
            </a:r>
            <a:r>
              <a:rPr lang="en-US" sz="2400" dirty="0" err="1"/>
              <a:t>CodeDefenders</a:t>
            </a:r>
            <a:r>
              <a:rPr lang="en-US" sz="2400" dirty="0"/>
              <a:t> </a:t>
            </a:r>
            <a:r>
              <a:rPr lang="en-US" sz="2400" b="1" u="sng" dirty="0"/>
              <a:t>before</a:t>
            </a:r>
            <a:r>
              <a:rPr lang="en-US" sz="2400" dirty="0"/>
              <a:t> class</a:t>
            </a:r>
          </a:p>
          <a:p>
            <a:pPr lvl="1"/>
            <a:r>
              <a:rPr lang="en-US" sz="2000" dirty="0">
                <a:hlinkClick r:id="rId3"/>
              </a:rPr>
              <a:t>https://code-defenders.org</a:t>
            </a:r>
            <a:r>
              <a:rPr lang="en-US" sz="2000" dirty="0"/>
              <a:t> </a:t>
            </a:r>
          </a:p>
          <a:p>
            <a:pPr lvl="1"/>
            <a:r>
              <a:rPr lang="en-US" sz="2000" b="1" i="1" dirty="0">
                <a:solidFill>
                  <a:srgbClr val="FFC000"/>
                </a:solidFill>
              </a:rPr>
              <a:t>Everyone should bring a laptop for next week (Nov. 16</a:t>
            </a:r>
            <a:r>
              <a:rPr lang="en-US" sz="2000" b="1" i="1" baseline="30000" dirty="0">
                <a:solidFill>
                  <a:srgbClr val="FFC000"/>
                </a:solidFill>
              </a:rPr>
              <a:t>th</a:t>
            </a:r>
            <a:r>
              <a:rPr lang="en-US" sz="2000" b="1" i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7AE-D37D-937E-0C56-5DAC6D2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7)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F8B-CD5C-F916-ABDC-BB5CB84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A1BF-50D5-7FFB-0283-EBD77D4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85067-8029-4B11-9218-99F57D2F78E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160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E7931-777E-43AE-908C-FC9872148F5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/>
              <a:t>Making clauses determine</a:t>
            </a:r>
            <a:r>
              <a:rPr lang="en-US" altLang="en-US" sz="2800" dirty="0"/>
              <a:t> a </a:t>
            </a:r>
            <a:r>
              <a:rPr lang="en-US" altLang="en-US" sz="3200" dirty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Three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Informal </a:t>
            </a:r>
            <a:r>
              <a:rPr lang="en-US" altLang="en-US" dirty="0">
                <a:solidFill>
                  <a:schemeClr val="tx2"/>
                </a:solidFill>
              </a:rPr>
              <a:t>by inspection</a:t>
            </a:r>
          </a:p>
          <a:p>
            <a:pPr marL="742950" lvl="1" indent="-342900"/>
            <a:r>
              <a:rPr lang="en-US" altLang="en-US" dirty="0"/>
              <a:t>This is what we’ve been doing</a:t>
            </a:r>
          </a:p>
          <a:p>
            <a:pPr marL="742950" lvl="1" indent="-342900"/>
            <a:r>
              <a:rPr lang="en-US" altLang="en-US" dirty="0"/>
              <a:t>Fast, but mistake-prone and does not scale</a:t>
            </a:r>
          </a:p>
          <a:p>
            <a:pPr marL="1200150" lvl="2" indent="-342900"/>
            <a:r>
              <a:rPr lang="en-US" altLang="en-US" dirty="0"/>
              <a:t>Introductory and for experts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Tabular </a:t>
            </a:r>
            <a:r>
              <a:rPr lang="en-US" altLang="en-US" dirty="0"/>
              <a:t>method</a:t>
            </a:r>
          </a:p>
          <a:p>
            <a:pPr marL="742950" lvl="1" indent="-342900"/>
            <a:r>
              <a:rPr lang="en-US" altLang="en-US" dirty="0"/>
              <a:t>Very simple by hand</a:t>
            </a:r>
          </a:p>
          <a:p>
            <a:pPr marL="742950" lvl="1" indent="-342900"/>
            <a:r>
              <a:rPr lang="en-US" altLang="en-US" dirty="0"/>
              <a:t>Few mistakes, slower, scales well to 5 or 6 clauses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Definitional </a:t>
            </a:r>
            <a:r>
              <a:rPr lang="en-US" altLang="en-US" dirty="0"/>
              <a:t>method</a:t>
            </a:r>
          </a:p>
          <a:p>
            <a:pPr marL="742950" lvl="1" indent="-342900"/>
            <a:r>
              <a:rPr lang="en-US" altLang="en-US" dirty="0"/>
              <a:t>More mathematical—engineering, not carpentry</a:t>
            </a:r>
          </a:p>
          <a:p>
            <a:pPr marL="742950" lvl="1" indent="-342900"/>
            <a:r>
              <a:rPr lang="en-US" altLang="en-US" dirty="0"/>
              <a:t>Scales arbitrarily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(8.1.5)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AE7931-777E-43AE-908C-FC9872148F58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/>
              <a:t>Definitional method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/>
              <a:t>Scales better (more clauses), requires more math</a:t>
            </a:r>
          </a:p>
          <a:p>
            <a:r>
              <a:rPr lang="en-US" altLang="en-US" dirty="0"/>
              <a:t>Definitional approach: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/>
              <a:t>To find values for the minor clauses, connect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and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with exclusive </a:t>
            </a:r>
            <a:r>
              <a:rPr lang="en-US" altLang="en-US" i="1" dirty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altLang="en-US" sz="2800" i="1" dirty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altLang="en-US" sz="2800" i="1" dirty="0">
                <a:solidFill>
                  <a:srgbClr val="33CC33"/>
                </a:solidFill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/>
              <a:t>After solving, </a:t>
            </a:r>
            <a:r>
              <a:rPr lang="en-US" altLang="en-US" i="1" dirty="0"/>
              <a:t>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describes exactly the values needed for </a:t>
            </a:r>
            <a:r>
              <a:rPr lang="en-US" altLang="en-US" sz="2800" i="1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to determine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62605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identity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Exclusive-OR 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means both cannot be true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That is, A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means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or B is true, but not both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¬ b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¬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xor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and !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xor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!A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with fewer symbols …</a:t>
            </a: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DDD66-CEAF-4B9B-BDCA-DA1FE29DFF6A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Definitional method 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38452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15882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0464" y="1471446"/>
            <a:ext cx="3164649" cy="1436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363" y="3563998"/>
            <a:ext cx="550157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!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NOT 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itchFamily="18" charset="2"/>
              </a:rPr>
              <a:t>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NOT c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 means either b or c must be 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15499" y="1683066"/>
            <a:ext cx="2178870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definitional approach to solve for Pa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1488" y="3833996"/>
            <a:ext cx="2178870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the definitional approach to solve for Pa</a:t>
            </a:r>
          </a:p>
        </p:txBody>
      </p:sp>
    </p:spTree>
    <p:extLst>
      <p:ext uri="{BB962C8B-B14F-4D97-AF65-F5344CB8AC3E}">
        <p14:creationId xmlns:p14="http://schemas.microsoft.com/office/powerpoint/2010/main" val="524424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  <p:bldP spid="226311" grpId="0" animBg="1"/>
      <p:bldP spid="226312" grpId="0" animBg="1"/>
      <p:bldP spid="11" grpId="0"/>
      <p:bldP spid="12" grpId="0"/>
      <p:bldP spid="13" grpId="0" animBg="1"/>
      <p:bldP spid="13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3F9F1-4A3D-4032-A424-ED7DB944D1C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expressions from 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782053"/>
            <a:ext cx="9023350" cy="5758447"/>
          </a:xfrm>
        </p:spPr>
        <p:txBody>
          <a:bodyPr/>
          <a:lstStyle/>
          <a:p>
            <a:r>
              <a:rPr lang="en-US" altLang="en-US" dirty="0"/>
              <a:t>Predicates are derived from </a:t>
            </a:r>
            <a:r>
              <a:rPr lang="en-US" altLang="en-US" dirty="0">
                <a:solidFill>
                  <a:schemeClr val="tx2"/>
                </a:solidFill>
              </a:rPr>
              <a:t>decision</a:t>
            </a:r>
            <a:r>
              <a:rPr lang="en-US" altLang="en-US" dirty="0"/>
              <a:t> statements</a:t>
            </a:r>
          </a:p>
          <a:p>
            <a:pPr lvl="1"/>
            <a:r>
              <a:rPr lang="en-US" altLang="en-US" dirty="0"/>
              <a:t>if, while, for, switch, do-while</a:t>
            </a:r>
          </a:p>
          <a:p>
            <a:r>
              <a:rPr lang="en-US" altLang="en-US" dirty="0"/>
              <a:t>In programs, most predicates have </a:t>
            </a:r>
            <a:r>
              <a:rPr lang="en-US" altLang="en-US" dirty="0">
                <a:solidFill>
                  <a:schemeClr val="tx2"/>
                </a:solidFill>
              </a:rPr>
              <a:t>fewer than four</a:t>
            </a:r>
            <a:r>
              <a:rPr lang="en-US" altLang="en-US" dirty="0"/>
              <a:t> clauses</a:t>
            </a:r>
          </a:p>
          <a:p>
            <a:pPr lvl="1"/>
            <a:r>
              <a:rPr lang="en-US" altLang="en-US" dirty="0"/>
              <a:t>In fact, most have just one clause</a:t>
            </a:r>
            <a:endParaRPr lang="en-US" altLang="en-US" sz="1800" dirty="0"/>
          </a:p>
          <a:p>
            <a:r>
              <a:rPr lang="en-US" altLang="en-US" dirty="0"/>
              <a:t>When a predicate only has one clause, </a:t>
            </a:r>
            <a:r>
              <a:rPr lang="en-US" altLang="en-US" dirty="0" err="1"/>
              <a:t>CoC</a:t>
            </a:r>
            <a:r>
              <a:rPr lang="en-US" altLang="en-US" dirty="0"/>
              <a:t>, ACC, and CC all collapse to </a:t>
            </a:r>
            <a:r>
              <a:rPr lang="en-US" altLang="en-US" dirty="0">
                <a:solidFill>
                  <a:schemeClr val="tx2"/>
                </a:solidFill>
              </a:rPr>
              <a:t>predicate coverage</a:t>
            </a:r>
            <a:r>
              <a:rPr lang="en-US" altLang="en-US" dirty="0"/>
              <a:t> (PC)</a:t>
            </a:r>
          </a:p>
          <a:p>
            <a:pPr lvl="1"/>
            <a:r>
              <a:rPr lang="en-US" altLang="en-US" dirty="0"/>
              <a:t>ACC is only useful with three or more clauses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</a:t>
            </a:r>
            <a:r>
              <a:rPr kumimoji="0" lang="en-US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8)</a:t>
            </a:r>
          </a:p>
        </p:txBody>
      </p:sp>
    </p:spTree>
    <p:extLst>
      <p:ext uri="{BB962C8B-B14F-4D97-AF65-F5344CB8AC3E}">
        <p14:creationId xmlns:p14="http://schemas.microsoft.com/office/powerpoint/2010/main" val="26524327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3F9F1-4A3D-4032-A424-ED7DB944D1C4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values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857250"/>
            <a:ext cx="9023350" cy="568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Reachability</a:t>
            </a:r>
            <a:r>
              <a:rPr lang="en-US" altLang="en-US" dirty="0"/>
              <a:t> : Each test much reach the decision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Controllability</a:t>
            </a:r>
            <a:r>
              <a:rPr lang="en-US" altLang="en-US" dirty="0"/>
              <a:t> : Each test must cause the decision to have specific truth assignment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Internal variables : </a:t>
            </a:r>
            <a:r>
              <a:rPr lang="en-US" altLang="en-US" dirty="0"/>
              <a:t>Predicate variables that are not inputs</a:t>
            </a:r>
            <a:endParaRPr lang="en-US" altLang="en-US" i="1" dirty="0">
              <a:solidFill>
                <a:schemeClr val="tx2"/>
              </a:solidFill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46100" y="2819400"/>
            <a:ext cx="4152900" cy="3420762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 = x*2;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if (x&gt;0)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if ((x&gt;10 &amp;&amp; x&lt;20) || y==50)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if ((x&lt;-10 &amp;&amp; x&gt;-20) || y&lt;-60)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return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return 42;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156075" y="2620963"/>
            <a:ext cx="3028950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 is an internal variable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676775" y="3452815"/>
            <a:ext cx="1883766" cy="4826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Reach: x &gt; 0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388904" y="4058936"/>
            <a:ext cx="1554696" cy="8083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TFT: x=25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FFT: ???</a:t>
            </a:r>
          </a:p>
        </p:txBody>
      </p:sp>
    </p:spTree>
    <p:extLst>
      <p:ext uri="{BB962C8B-B14F-4D97-AF65-F5344CB8AC3E}">
        <p14:creationId xmlns:p14="http://schemas.microsoft.com/office/powerpoint/2010/main" val="23993789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Custom 9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2961</TotalTime>
  <Pages>49</Pages>
  <Words>3194</Words>
  <Application>Microsoft Macintosh PowerPoint</Application>
  <PresentationFormat>On-screen Show (4:3)</PresentationFormat>
  <Paragraphs>496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LiberationSerif</vt:lpstr>
      <vt:lpstr>Arial</vt:lpstr>
      <vt:lpstr>Gill Sans MT</vt:lpstr>
      <vt:lpstr>Helvetica</vt:lpstr>
      <vt:lpstr>Times New Roman</vt:lpstr>
      <vt:lpstr>Verdana</vt:lpstr>
      <vt:lpstr>Wingdings</vt:lpstr>
      <vt:lpstr>intro</vt:lpstr>
      <vt:lpstr>2_intro</vt:lpstr>
      <vt:lpstr>1_intro</vt:lpstr>
      <vt:lpstr>Introduction to Software Testing Chapter 9.1 &amp; 9.5 Grammar-based Testing</vt:lpstr>
      <vt:lpstr>Agenda</vt:lpstr>
      <vt:lpstr>Agenda</vt:lpstr>
      <vt:lpstr>Making clauses determine a predicate</vt:lpstr>
      <vt:lpstr>Definitional method</vt:lpstr>
      <vt:lpstr>XOR identity rules</vt:lpstr>
      <vt:lpstr>Definitional method examples</vt:lpstr>
      <vt:lpstr>Logic expressions from source</vt:lpstr>
      <vt:lpstr>Finding values</vt:lpstr>
      <vt:lpstr>Active clause coverage</vt:lpstr>
      <vt:lpstr>ACC ambiguity</vt:lpstr>
      <vt:lpstr>CACC example</vt:lpstr>
      <vt:lpstr>In-class exercise</vt:lpstr>
      <vt:lpstr>In-class exercise—solution</vt:lpstr>
      <vt:lpstr>Agenda</vt:lpstr>
      <vt:lpstr>Using Syntax to Generate Tests</vt:lpstr>
      <vt:lpstr>Input Space Grammars</vt:lpstr>
      <vt:lpstr>Validating Inputs</vt:lpstr>
      <vt:lpstr>Representing Input Domains</vt:lpstr>
      <vt:lpstr>Example Input Domains</vt:lpstr>
      <vt:lpstr>Representing Input Domains</vt:lpstr>
      <vt:lpstr>Input Space BNF Grammars (9.5.1)</vt:lpstr>
      <vt:lpstr>Regular Expressions</vt:lpstr>
      <vt:lpstr>In-class Exercise</vt:lpstr>
      <vt:lpstr>BNF Grammar for Bank Example</vt:lpstr>
      <vt:lpstr>Deriving Tests from Grammars</vt:lpstr>
      <vt:lpstr>In-class Exercise</vt:lpstr>
      <vt:lpstr>Agenda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Source Code</dc:title>
  <dc:subject/>
  <dc:creator>Jeff Offutt</dc:creator>
  <cp:keywords/>
  <dc:description/>
  <cp:lastModifiedBy>Wing Lam</cp:lastModifiedBy>
  <cp:revision>366</cp:revision>
  <cp:lastPrinted>2018-10-15T18:40:42Z</cp:lastPrinted>
  <dcterms:created xsi:type="dcterms:W3CDTF">1996-06-15T03:21:08Z</dcterms:created>
  <dcterms:modified xsi:type="dcterms:W3CDTF">2023-11-10T03:34:35Z</dcterms:modified>
</cp:coreProperties>
</file>