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1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310" r:id="rId36"/>
    <p:sldId id="319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66431"/>
  </p:normalViewPr>
  <p:slideViewPr>
    <p:cSldViewPr>
      <p:cViewPr varScale="1">
        <p:scale>
          <a:sx n="83" d="100"/>
          <a:sy n="83" d="100"/>
        </p:scale>
        <p:origin x="157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C02A8-EB4D-1B48-871A-BF08D7EC0CBF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C0C8E-D613-C048-BF78-1DB2B2AF0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C0C8E-D613-C048-BF78-1DB2B2AF02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5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8750" y="1429003"/>
            <a:ext cx="10872470" cy="232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70212" y="2285998"/>
            <a:ext cx="3652520" cy="3774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4289" y="2009024"/>
            <a:ext cx="3375659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462" y="0"/>
            <a:ext cx="9304502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72988" y="3482012"/>
            <a:ext cx="9466580" cy="2186305"/>
          </a:xfrm>
          <a:custGeom>
            <a:avLst/>
            <a:gdLst/>
            <a:ahLst/>
            <a:cxnLst/>
            <a:rect l="l" t="t" r="r" b="b"/>
            <a:pathLst>
              <a:path w="9466580" h="2186304">
                <a:moveTo>
                  <a:pt x="9465976" y="0"/>
                </a:moveTo>
                <a:lnTo>
                  <a:pt x="0" y="0"/>
                </a:lnTo>
                <a:lnTo>
                  <a:pt x="0" y="2186167"/>
                </a:lnTo>
                <a:lnTo>
                  <a:pt x="9465976" y="2186167"/>
                </a:lnTo>
                <a:lnTo>
                  <a:pt x="9465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102933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91" y="1716532"/>
            <a:ext cx="10396217" cy="1418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5.jpg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10" Type="http://schemas.openxmlformats.org/officeDocument/2006/relationships/image" Target="../media/image45.png"/><Relationship Id="rId4" Type="http://schemas.openxmlformats.org/officeDocument/2006/relationships/image" Target="../media/image39.jp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defenders.org/" TargetMode="External"/><Relationship Id="rId2" Type="http://schemas.openxmlformats.org/officeDocument/2006/relationships/hyperlink" Target="https://cs.gmu.edu/~winglam/classes/637/assigns/assign06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F54A-8002-3764-3154-855F1A11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2887-F2E5-513F-D074-17C5C0F0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891" y="1439644"/>
            <a:ext cx="10396217" cy="5570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Quiz 8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Questions for Assignment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Assignment 6 is due next week. We will then release the </a:t>
            </a:r>
            <a:r>
              <a:rPr lang="en-US" sz="2000" i="1" u="sng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take-home final. If you are concerned about your grades, I </a:t>
            </a:r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</a:rPr>
              <a:t>highly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encourage you to spend time on the optional take-home final</a:t>
            </a:r>
            <a:endParaRPr lang="en-US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Wrap up lecture on Chapters 8.1.4 &amp; 8.1.5 Logic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on Chapter 9.1 &amp; 9.5 Grammar-based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15min 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Lecture on Ch 9.1.2 Mutation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 back Quiz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week’s will be on Mutation Testing and Android Testing. </a:t>
            </a:r>
            <a:br>
              <a:rPr lang="en-US" sz="2400" dirty="0"/>
            </a:br>
            <a:r>
              <a:rPr lang="en-US" sz="2400" dirty="0"/>
              <a:t>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3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5" dirty="0"/>
              <a:t>s</a:t>
            </a:r>
            <a:r>
              <a:rPr spc="-229" dirty="0"/>
              <a:t>t</a:t>
            </a:r>
            <a:r>
              <a:rPr spc="-23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7469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Step-</a:t>
            </a:r>
            <a:r>
              <a:rPr sz="2800" spc="-100" dirty="0">
                <a:latin typeface="Arial"/>
                <a:cs typeface="Arial"/>
              </a:rPr>
              <a:t>2: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Execute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suite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against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each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83637" y="4654629"/>
            <a:ext cx="1275715" cy="1316990"/>
            <a:chOff x="9783637" y="4654629"/>
            <a:chExt cx="1275715" cy="1316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0397" y="5057964"/>
              <a:ext cx="918433" cy="913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3637" y="4654629"/>
              <a:ext cx="508993" cy="50899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4913" y="3262542"/>
            <a:ext cx="946194" cy="6435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86097" y="4157472"/>
            <a:ext cx="359917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mutant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i="1" dirty="0">
                <a:latin typeface="Arial-BoldItalicMT"/>
                <a:cs typeface="Arial-BoldItalicMT"/>
              </a:rPr>
              <a:t>Apache</a:t>
            </a:r>
            <a:r>
              <a:rPr sz="1700" b="1" i="1" spc="-45" dirty="0">
                <a:latin typeface="Arial-BoldItalicMT"/>
                <a:cs typeface="Arial-BoldItalicMT"/>
              </a:rPr>
              <a:t> </a:t>
            </a:r>
            <a:r>
              <a:rPr sz="1700" b="1" i="1" spc="-20" dirty="0">
                <a:latin typeface="Arial-BoldItalicMT"/>
                <a:cs typeface="Arial-BoldItalicMT"/>
              </a:rPr>
              <a:t>Common-Lang</a:t>
            </a:r>
            <a:endParaRPr sz="1700">
              <a:latin typeface="Arial-BoldItalicMT"/>
              <a:cs typeface="Arial-BoldItalic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8219" y="6031991"/>
            <a:ext cx="209486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mutant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of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i="1" spc="-10" dirty="0">
                <a:latin typeface="Arial-BoldItalicMT"/>
                <a:cs typeface="Arial-BoldItalicMT"/>
              </a:rPr>
              <a:t>AspectJ</a:t>
            </a:r>
            <a:endParaRPr sz="1700">
              <a:latin typeface="Arial-BoldItalicMT"/>
              <a:cs typeface="Arial-BoldItalic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3466" y="2371845"/>
            <a:ext cx="4107815" cy="175450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76530" marR="104775" indent="-85725">
              <a:lnSpc>
                <a:spcPts val="1390"/>
              </a:lnSpc>
              <a:spcBef>
                <a:spcPts val="445"/>
              </a:spcBef>
            </a:pP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public</a:t>
            </a:r>
            <a:r>
              <a:rPr sz="1200" spc="-4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dirty="0">
                <a:latin typeface="Gill Sans"/>
                <a:cs typeface="Gill Sans"/>
              </a:rPr>
              <a:t>StringBuffer</a:t>
            </a:r>
            <a:r>
              <a:rPr sz="1200" spc="-15" dirty="0">
                <a:latin typeface="Gill Sans"/>
                <a:cs typeface="Gill Sans"/>
              </a:rPr>
              <a:t> </a:t>
            </a:r>
            <a:r>
              <a:rPr sz="1200" dirty="0">
                <a:latin typeface="Gill Sans"/>
                <a:cs typeface="Gill Sans"/>
              </a:rPr>
              <a:t>format(Calendar</a:t>
            </a:r>
            <a:r>
              <a:rPr sz="1200" spc="-20" dirty="0">
                <a:latin typeface="Gill Sans"/>
                <a:cs typeface="Gill Sans"/>
              </a:rPr>
              <a:t> </a:t>
            </a:r>
            <a:r>
              <a:rPr sz="1200" spc="-15" dirty="0">
                <a:latin typeface="Gill Sans"/>
                <a:cs typeface="Gill Sans"/>
              </a:rPr>
              <a:t>calendar,</a:t>
            </a:r>
            <a:r>
              <a:rPr sz="1200" spc="-120" dirty="0">
                <a:latin typeface="Gill Sans"/>
                <a:cs typeface="Gill Sans"/>
              </a:rPr>
              <a:t> </a:t>
            </a:r>
            <a:r>
              <a:rPr sz="1200" dirty="0">
                <a:latin typeface="Gill Sans"/>
                <a:cs typeface="Gill Sans"/>
              </a:rPr>
              <a:t>StringBuffer</a:t>
            </a:r>
            <a:r>
              <a:rPr sz="1200" spc="-20" dirty="0">
                <a:latin typeface="Gill Sans"/>
                <a:cs typeface="Gill Sans"/>
              </a:rPr>
              <a:t> </a:t>
            </a:r>
            <a:r>
              <a:rPr sz="1200" dirty="0">
                <a:latin typeface="Gill Sans"/>
                <a:cs typeface="Gill Sans"/>
              </a:rPr>
              <a:t>buf)</a:t>
            </a:r>
            <a:r>
              <a:rPr sz="1200" spc="-15" dirty="0">
                <a:latin typeface="Gill Sans"/>
                <a:cs typeface="Gill Sans"/>
              </a:rPr>
              <a:t> </a:t>
            </a:r>
            <a:r>
              <a:rPr sz="1200" spc="-50" dirty="0">
                <a:latin typeface="Gill Sans"/>
                <a:cs typeface="Gill Sans"/>
              </a:rPr>
              <a:t>{ </a:t>
            </a: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if</a:t>
            </a:r>
            <a:r>
              <a:rPr sz="1200" spc="30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spc="-10" dirty="0">
                <a:latin typeface="Gill Sans"/>
                <a:cs typeface="Gill Sans"/>
              </a:rPr>
              <a:t>(mTimeZoneForced)</a:t>
            </a:r>
            <a:r>
              <a:rPr sz="1200" spc="40" dirty="0">
                <a:latin typeface="Gill Sans"/>
                <a:cs typeface="Gill Sans"/>
              </a:rPr>
              <a:t> </a:t>
            </a:r>
            <a:r>
              <a:rPr sz="1200" spc="-60" dirty="0">
                <a:latin typeface="Gill Sans"/>
                <a:cs typeface="Gill Sans"/>
              </a:rPr>
              <a:t>{</a:t>
            </a:r>
            <a:endParaRPr sz="1200">
              <a:latin typeface="Gill Sans"/>
              <a:cs typeface="Gill Sans"/>
            </a:endParaRPr>
          </a:p>
          <a:p>
            <a:pPr marL="262255">
              <a:lnSpc>
                <a:spcPts val="1380"/>
              </a:lnSpc>
            </a:pPr>
            <a:r>
              <a:rPr sz="1200" spc="-10" dirty="0">
                <a:latin typeface="Gill Sans"/>
                <a:cs typeface="Gill Sans"/>
              </a:rPr>
              <a:t>calendar.getTimeInMillis();</a:t>
            </a:r>
            <a:endParaRPr sz="1200">
              <a:latin typeface="Gill Sans"/>
              <a:cs typeface="Gill Sans"/>
            </a:endParaRPr>
          </a:p>
          <a:p>
            <a:pPr marL="262255" marR="1442720">
              <a:lnSpc>
                <a:spcPts val="1420"/>
              </a:lnSpc>
              <a:spcBef>
                <a:spcPts val="110"/>
              </a:spcBef>
            </a:pPr>
            <a:r>
              <a:rPr sz="1200" strike="sngStrike" dirty="0">
                <a:solidFill>
                  <a:srgbClr val="C00000"/>
                </a:solidFill>
                <a:latin typeface="Gill Sans"/>
                <a:cs typeface="Gill Sans"/>
              </a:rPr>
              <a:t>calendar</a:t>
            </a:r>
            <a:r>
              <a:rPr sz="1200" strike="sngStrike" spc="-20" dirty="0">
                <a:solidFill>
                  <a:srgbClr val="C00000"/>
                </a:solidFill>
                <a:latin typeface="Gill Sans"/>
                <a:cs typeface="Gill Sans"/>
              </a:rPr>
              <a:t> </a:t>
            </a:r>
            <a:r>
              <a:rPr sz="1200" strike="sngStrike" dirty="0">
                <a:solidFill>
                  <a:srgbClr val="C00000"/>
                </a:solidFill>
                <a:latin typeface="Gill Sans"/>
                <a:cs typeface="Gill Sans"/>
              </a:rPr>
              <a:t>=</a:t>
            </a:r>
            <a:r>
              <a:rPr sz="1200" strike="sngStrike" spc="-10" dirty="0">
                <a:solidFill>
                  <a:srgbClr val="C00000"/>
                </a:solidFill>
                <a:latin typeface="Gill Sans"/>
                <a:cs typeface="Gill Sans"/>
              </a:rPr>
              <a:t> </a:t>
            </a:r>
            <a:r>
              <a:rPr sz="1200" strike="sngStrike" dirty="0">
                <a:solidFill>
                  <a:srgbClr val="C00000"/>
                </a:solidFill>
                <a:latin typeface="Gill Sans"/>
                <a:cs typeface="Gill Sans"/>
              </a:rPr>
              <a:t>(Calendar)</a:t>
            </a:r>
            <a:r>
              <a:rPr sz="1200" strike="sngStrike" spc="-5" dirty="0">
                <a:solidFill>
                  <a:srgbClr val="C00000"/>
                </a:solidFill>
                <a:latin typeface="Gill Sans"/>
                <a:cs typeface="Gill Sans"/>
              </a:rPr>
              <a:t> </a:t>
            </a:r>
            <a:r>
              <a:rPr sz="1200" strike="sngStrike" spc="-10" dirty="0">
                <a:solidFill>
                  <a:srgbClr val="C00000"/>
                </a:solidFill>
                <a:latin typeface="Gill Sans"/>
                <a:cs typeface="Gill Sans"/>
              </a:rPr>
              <a:t>calendar.clone();</a:t>
            </a:r>
            <a:r>
              <a:rPr sz="1200" strike="noStrike" spc="-10" dirty="0">
                <a:solidFill>
                  <a:srgbClr val="C00000"/>
                </a:solidFill>
                <a:latin typeface="Gill Sans"/>
                <a:cs typeface="Gill Sans"/>
              </a:rPr>
              <a:t> </a:t>
            </a:r>
            <a:r>
              <a:rPr sz="1200" strike="noStrike" spc="-10" dirty="0">
                <a:latin typeface="Gill Sans"/>
                <a:cs typeface="Gill Sans"/>
              </a:rPr>
              <a:t>calendar.setTimeZone(mTimeZone);</a:t>
            </a:r>
            <a:endParaRPr sz="1200">
              <a:latin typeface="Gill Sans"/>
              <a:cs typeface="Gill Sans"/>
            </a:endParaRPr>
          </a:p>
          <a:p>
            <a:pPr marL="176530">
              <a:lnSpc>
                <a:spcPts val="1415"/>
              </a:lnSpc>
            </a:pPr>
            <a:r>
              <a:rPr sz="1200" dirty="0">
                <a:latin typeface="Gill Sans"/>
                <a:cs typeface="Gill Sans"/>
              </a:rPr>
              <a:t>}</a:t>
            </a:r>
            <a:endParaRPr sz="1200">
              <a:latin typeface="Gill Sans"/>
              <a:cs typeface="Gill Sans"/>
            </a:endParaRPr>
          </a:p>
          <a:p>
            <a:pPr marL="176530">
              <a:lnSpc>
                <a:spcPts val="1405"/>
              </a:lnSpc>
            </a:pP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return</a:t>
            </a:r>
            <a:r>
              <a:rPr sz="1200" spc="-10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spc="-10" dirty="0">
                <a:latin typeface="Gill Sans"/>
                <a:cs typeface="Gill Sans"/>
              </a:rPr>
              <a:t>applyRules(calendar,</a:t>
            </a:r>
            <a:r>
              <a:rPr sz="1200" spc="-120" dirty="0">
                <a:latin typeface="Gill Sans"/>
                <a:cs typeface="Gill Sans"/>
              </a:rPr>
              <a:t> </a:t>
            </a:r>
            <a:r>
              <a:rPr sz="1200" spc="-10" dirty="0">
                <a:latin typeface="Gill Sans"/>
                <a:cs typeface="Gill Sans"/>
              </a:rPr>
              <a:t>buf);</a:t>
            </a:r>
            <a:endParaRPr sz="1200">
              <a:latin typeface="Gill Sans"/>
              <a:cs typeface="Gill Sans"/>
            </a:endParaRPr>
          </a:p>
          <a:p>
            <a:pPr marL="90805">
              <a:lnSpc>
                <a:spcPts val="1430"/>
              </a:lnSpc>
            </a:pPr>
            <a:r>
              <a:rPr sz="1200" dirty="0">
                <a:latin typeface="Gill Sans"/>
                <a:cs typeface="Gill Sans"/>
              </a:rPr>
              <a:t>}</a:t>
            </a:r>
            <a:endParaRPr sz="1200">
              <a:latin typeface="Gill Sans"/>
              <a:cs typeface="Gill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3637" y="2476995"/>
            <a:ext cx="508993" cy="50899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59506" y="4715921"/>
            <a:ext cx="4107815" cy="120078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ts val="1430"/>
              </a:lnSpc>
              <a:spcBef>
                <a:spcPts val="355"/>
              </a:spcBef>
            </a:pP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class</a:t>
            </a:r>
            <a:r>
              <a:rPr sz="1200" spc="-30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dirty="0">
                <a:latin typeface="Gill Sans"/>
                <a:cs typeface="Gill Sans"/>
              </a:rPr>
              <a:t>Checker</a:t>
            </a:r>
            <a:r>
              <a:rPr sz="1200" spc="-25" dirty="0">
                <a:latin typeface="Gill Sans"/>
                <a:cs typeface="Gill Sans"/>
              </a:rPr>
              <a:t> </a:t>
            </a:r>
            <a:r>
              <a:rPr sz="1200" spc="-50" dirty="0">
                <a:latin typeface="Gill Sans"/>
                <a:cs typeface="Gill Sans"/>
              </a:rPr>
              <a:t>{</a:t>
            </a:r>
            <a:endParaRPr sz="1200">
              <a:latin typeface="Gill Sans"/>
              <a:cs typeface="Gill Sans"/>
            </a:endParaRPr>
          </a:p>
          <a:p>
            <a:pPr marL="262255" marR="1659255" indent="-85725">
              <a:lnSpc>
                <a:spcPts val="1390"/>
              </a:lnSpc>
              <a:spcBef>
                <a:spcPts val="75"/>
              </a:spcBef>
            </a:pP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public</a:t>
            </a:r>
            <a:r>
              <a:rPr sz="1200" spc="20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200" spc="2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spc="-20" dirty="0">
                <a:latin typeface="Gill Sans"/>
                <a:cs typeface="Gill Sans"/>
              </a:rPr>
              <a:t>compareTo(Object</a:t>
            </a:r>
            <a:r>
              <a:rPr sz="1200" spc="25" dirty="0">
                <a:latin typeface="Gill Sans"/>
                <a:cs typeface="Gill Sans"/>
              </a:rPr>
              <a:t> </a:t>
            </a:r>
            <a:r>
              <a:rPr sz="1200" spc="-10" dirty="0">
                <a:latin typeface="Gill Sans"/>
                <a:cs typeface="Gill Sans"/>
              </a:rPr>
              <a:t>other){ </a:t>
            </a:r>
            <a:r>
              <a:rPr sz="1200" strike="sngStrike" dirty="0">
                <a:solidFill>
                  <a:srgbClr val="C00000"/>
                </a:solidFill>
                <a:latin typeface="Gill Sans"/>
                <a:cs typeface="Gill Sans"/>
              </a:rPr>
              <a:t>return</a:t>
            </a:r>
            <a:r>
              <a:rPr sz="1200" strike="sngStrike" spc="-30" dirty="0">
                <a:solidFill>
                  <a:srgbClr val="C00000"/>
                </a:solidFill>
                <a:latin typeface="Gill Sans"/>
                <a:cs typeface="Gill Sans"/>
              </a:rPr>
              <a:t> </a:t>
            </a:r>
            <a:r>
              <a:rPr sz="1200" strike="sngStrike" spc="-25" dirty="0">
                <a:solidFill>
                  <a:srgbClr val="C00000"/>
                </a:solidFill>
                <a:latin typeface="Gill Sans"/>
                <a:cs typeface="Gill Sans"/>
              </a:rPr>
              <a:t>0;</a:t>
            </a:r>
            <a:endParaRPr sz="1200">
              <a:latin typeface="Gill Sans"/>
              <a:cs typeface="Gill Sans"/>
            </a:endParaRPr>
          </a:p>
          <a:p>
            <a:pPr marL="262255">
              <a:lnSpc>
                <a:spcPts val="1430"/>
              </a:lnSpc>
              <a:spcBef>
                <a:spcPts val="10"/>
              </a:spcBef>
            </a:pPr>
            <a:r>
              <a:rPr sz="1200" dirty="0">
                <a:latin typeface="Gill Sans"/>
                <a:cs typeface="Gill Sans"/>
              </a:rPr>
              <a:t>+</a:t>
            </a:r>
            <a:r>
              <a:rPr sz="1200" dirty="0">
                <a:solidFill>
                  <a:srgbClr val="5B9BD5"/>
                </a:solidFill>
                <a:latin typeface="Gill Sans"/>
                <a:cs typeface="Gill Sans"/>
              </a:rPr>
              <a:t>return</a:t>
            </a:r>
            <a:r>
              <a:rPr sz="1200" spc="-3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200" spc="-25" dirty="0">
                <a:latin typeface="Gill Sans"/>
                <a:cs typeface="Gill Sans"/>
              </a:rPr>
              <a:t>1;</a:t>
            </a:r>
            <a:endParaRPr sz="1200">
              <a:latin typeface="Gill Sans"/>
              <a:cs typeface="Gill Sans"/>
            </a:endParaRPr>
          </a:p>
          <a:p>
            <a:pPr marL="176530">
              <a:lnSpc>
                <a:spcPts val="1430"/>
              </a:lnSpc>
            </a:pPr>
            <a:r>
              <a:rPr sz="1200" dirty="0">
                <a:latin typeface="Gill Sans"/>
                <a:cs typeface="Gill Sans"/>
              </a:rPr>
              <a:t>}</a:t>
            </a:r>
            <a:endParaRPr sz="1200">
              <a:latin typeface="Gill Sans"/>
              <a:cs typeface="Gill Sans"/>
            </a:endParaRPr>
          </a:p>
          <a:p>
            <a:pPr marL="9080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Gill Sans"/>
                <a:cs typeface="Gill Sans"/>
              </a:rPr>
              <a:t>}</a:t>
            </a:r>
            <a:endParaRPr sz="1200">
              <a:latin typeface="Gill Sans"/>
              <a:cs typeface="Gill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52793" y="4648281"/>
            <a:ext cx="4193540" cy="1377950"/>
            <a:chOff x="1352793" y="4648281"/>
            <a:chExt cx="4193540" cy="1377950"/>
          </a:xfrm>
        </p:grpSpPr>
        <p:sp>
          <p:nvSpPr>
            <p:cNvPr id="14" name="object 14"/>
            <p:cNvSpPr/>
            <p:nvPr/>
          </p:nvSpPr>
          <p:spPr>
            <a:xfrm>
              <a:off x="1359143" y="4654631"/>
              <a:ext cx="4180840" cy="1365250"/>
            </a:xfrm>
            <a:custGeom>
              <a:avLst/>
              <a:gdLst/>
              <a:ahLst/>
              <a:cxnLst/>
              <a:rect l="l" t="t" r="r" b="b"/>
              <a:pathLst>
                <a:path w="4180840" h="1365250">
                  <a:moveTo>
                    <a:pt x="2570796" y="0"/>
                  </a:moveTo>
                  <a:lnTo>
                    <a:pt x="227509" y="0"/>
                  </a:lnTo>
                  <a:lnTo>
                    <a:pt x="181657" y="4622"/>
                  </a:lnTo>
                  <a:lnTo>
                    <a:pt x="138952" y="17878"/>
                  </a:lnTo>
                  <a:lnTo>
                    <a:pt x="100306" y="38854"/>
                  </a:lnTo>
                  <a:lnTo>
                    <a:pt x="66635" y="66635"/>
                  </a:lnTo>
                  <a:lnTo>
                    <a:pt x="38854" y="100306"/>
                  </a:lnTo>
                  <a:lnTo>
                    <a:pt x="17878" y="138952"/>
                  </a:lnTo>
                  <a:lnTo>
                    <a:pt x="4622" y="181657"/>
                  </a:lnTo>
                  <a:lnTo>
                    <a:pt x="0" y="227506"/>
                  </a:lnTo>
                  <a:lnTo>
                    <a:pt x="0" y="1137525"/>
                  </a:lnTo>
                  <a:lnTo>
                    <a:pt x="4622" y="1183377"/>
                  </a:lnTo>
                  <a:lnTo>
                    <a:pt x="17878" y="1226082"/>
                  </a:lnTo>
                  <a:lnTo>
                    <a:pt x="38854" y="1264728"/>
                  </a:lnTo>
                  <a:lnTo>
                    <a:pt x="66635" y="1298399"/>
                  </a:lnTo>
                  <a:lnTo>
                    <a:pt x="100306" y="1326180"/>
                  </a:lnTo>
                  <a:lnTo>
                    <a:pt x="138952" y="1347156"/>
                  </a:lnTo>
                  <a:lnTo>
                    <a:pt x="181657" y="1360413"/>
                  </a:lnTo>
                  <a:lnTo>
                    <a:pt x="227509" y="1365035"/>
                  </a:lnTo>
                  <a:lnTo>
                    <a:pt x="2570796" y="1365035"/>
                  </a:lnTo>
                  <a:lnTo>
                    <a:pt x="2616647" y="1360413"/>
                  </a:lnTo>
                  <a:lnTo>
                    <a:pt x="2659353" y="1347156"/>
                  </a:lnTo>
                  <a:lnTo>
                    <a:pt x="2697998" y="1326180"/>
                  </a:lnTo>
                  <a:lnTo>
                    <a:pt x="2731669" y="1298399"/>
                  </a:lnTo>
                  <a:lnTo>
                    <a:pt x="2759450" y="1264728"/>
                  </a:lnTo>
                  <a:lnTo>
                    <a:pt x="2780426" y="1226082"/>
                  </a:lnTo>
                  <a:lnTo>
                    <a:pt x="2793683" y="1183377"/>
                  </a:lnTo>
                  <a:lnTo>
                    <a:pt x="2798305" y="1137525"/>
                  </a:lnTo>
                  <a:lnTo>
                    <a:pt x="2798305" y="568765"/>
                  </a:lnTo>
                  <a:lnTo>
                    <a:pt x="4180779" y="415789"/>
                  </a:lnTo>
                  <a:lnTo>
                    <a:pt x="2798305" y="227506"/>
                  </a:lnTo>
                  <a:lnTo>
                    <a:pt x="2793683" y="181657"/>
                  </a:lnTo>
                  <a:lnTo>
                    <a:pt x="2780426" y="138952"/>
                  </a:lnTo>
                  <a:lnTo>
                    <a:pt x="2759450" y="100306"/>
                  </a:lnTo>
                  <a:lnTo>
                    <a:pt x="2731669" y="66635"/>
                  </a:lnTo>
                  <a:lnTo>
                    <a:pt x="2697998" y="38854"/>
                  </a:lnTo>
                  <a:lnTo>
                    <a:pt x="2659353" y="17878"/>
                  </a:lnTo>
                  <a:lnTo>
                    <a:pt x="2616647" y="4622"/>
                  </a:lnTo>
                  <a:lnTo>
                    <a:pt x="2570796" y="0"/>
                  </a:lnTo>
                  <a:close/>
                </a:path>
                <a:path w="4180840" h="1365250">
                  <a:moveTo>
                    <a:pt x="2798305" y="227506"/>
                  </a:move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9143" y="4654631"/>
              <a:ext cx="4180840" cy="1365250"/>
            </a:xfrm>
            <a:custGeom>
              <a:avLst/>
              <a:gdLst/>
              <a:ahLst/>
              <a:cxnLst/>
              <a:rect l="l" t="t" r="r" b="b"/>
              <a:pathLst>
                <a:path w="4180840" h="1365250">
                  <a:moveTo>
                    <a:pt x="0" y="227509"/>
                  </a:moveTo>
                  <a:lnTo>
                    <a:pt x="4622" y="181658"/>
                  </a:lnTo>
                  <a:lnTo>
                    <a:pt x="17878" y="138952"/>
                  </a:lnTo>
                  <a:lnTo>
                    <a:pt x="38854" y="100306"/>
                  </a:lnTo>
                  <a:lnTo>
                    <a:pt x="66635" y="66636"/>
                  </a:lnTo>
                  <a:lnTo>
                    <a:pt x="100306" y="38855"/>
                  </a:lnTo>
                  <a:lnTo>
                    <a:pt x="138952" y="17878"/>
                  </a:lnTo>
                  <a:lnTo>
                    <a:pt x="181658" y="4622"/>
                  </a:lnTo>
                  <a:lnTo>
                    <a:pt x="227509" y="0"/>
                  </a:lnTo>
                  <a:lnTo>
                    <a:pt x="1632345" y="0"/>
                  </a:lnTo>
                  <a:lnTo>
                    <a:pt x="2331921" y="0"/>
                  </a:lnTo>
                  <a:lnTo>
                    <a:pt x="2570796" y="0"/>
                  </a:lnTo>
                  <a:lnTo>
                    <a:pt x="2616647" y="4622"/>
                  </a:lnTo>
                  <a:lnTo>
                    <a:pt x="2659352" y="17878"/>
                  </a:lnTo>
                  <a:lnTo>
                    <a:pt x="2697998" y="38855"/>
                  </a:lnTo>
                  <a:lnTo>
                    <a:pt x="2731669" y="66636"/>
                  </a:lnTo>
                  <a:lnTo>
                    <a:pt x="2759450" y="100306"/>
                  </a:lnTo>
                  <a:lnTo>
                    <a:pt x="2780426" y="138952"/>
                  </a:lnTo>
                  <a:lnTo>
                    <a:pt x="2793682" y="181658"/>
                  </a:lnTo>
                  <a:lnTo>
                    <a:pt x="2798305" y="227509"/>
                  </a:lnTo>
                  <a:lnTo>
                    <a:pt x="4180779" y="415789"/>
                  </a:lnTo>
                  <a:lnTo>
                    <a:pt x="2798305" y="568766"/>
                  </a:lnTo>
                  <a:lnTo>
                    <a:pt x="2798305" y="1137526"/>
                  </a:lnTo>
                  <a:lnTo>
                    <a:pt x="2793682" y="1183377"/>
                  </a:lnTo>
                  <a:lnTo>
                    <a:pt x="2780426" y="1226083"/>
                  </a:lnTo>
                  <a:lnTo>
                    <a:pt x="2759450" y="1264728"/>
                  </a:lnTo>
                  <a:lnTo>
                    <a:pt x="2731669" y="1298399"/>
                  </a:lnTo>
                  <a:lnTo>
                    <a:pt x="2697998" y="1326180"/>
                  </a:lnTo>
                  <a:lnTo>
                    <a:pt x="2659352" y="1347157"/>
                  </a:lnTo>
                  <a:lnTo>
                    <a:pt x="2616647" y="1360413"/>
                  </a:lnTo>
                  <a:lnTo>
                    <a:pt x="2570796" y="1365036"/>
                  </a:lnTo>
                  <a:lnTo>
                    <a:pt x="2331921" y="1365036"/>
                  </a:lnTo>
                  <a:lnTo>
                    <a:pt x="1632345" y="1365036"/>
                  </a:lnTo>
                  <a:lnTo>
                    <a:pt x="227509" y="1365036"/>
                  </a:lnTo>
                  <a:lnTo>
                    <a:pt x="181658" y="1360413"/>
                  </a:lnTo>
                  <a:lnTo>
                    <a:pt x="138952" y="1347157"/>
                  </a:lnTo>
                  <a:lnTo>
                    <a:pt x="100306" y="1326180"/>
                  </a:lnTo>
                  <a:lnTo>
                    <a:pt x="66635" y="1298399"/>
                  </a:lnTo>
                  <a:lnTo>
                    <a:pt x="38854" y="1264728"/>
                  </a:lnTo>
                  <a:lnTo>
                    <a:pt x="17878" y="1226083"/>
                  </a:lnTo>
                  <a:lnTo>
                    <a:pt x="4622" y="1183377"/>
                  </a:lnTo>
                  <a:lnTo>
                    <a:pt x="0" y="1137526"/>
                  </a:lnTo>
                  <a:lnTo>
                    <a:pt x="0" y="568766"/>
                  </a:lnTo>
                  <a:lnTo>
                    <a:pt x="0" y="22750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81228" y="4751323"/>
            <a:ext cx="235394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If</a:t>
            </a:r>
            <a:r>
              <a:rPr sz="24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C00000"/>
                </a:solidFill>
                <a:latin typeface="Arial"/>
                <a:cs typeface="Arial"/>
              </a:rPr>
              <a:t>there</a:t>
            </a:r>
            <a:r>
              <a:rPr sz="24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400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real </a:t>
            </a:r>
            <a:r>
              <a:rPr sz="2400" spc="-30" dirty="0">
                <a:solidFill>
                  <a:srgbClr val="C00000"/>
                </a:solidFill>
                <a:latin typeface="Arial"/>
                <a:cs typeface="Arial"/>
              </a:rPr>
              <a:t>fault,</a:t>
            </a:r>
            <a:r>
              <a:rPr sz="24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test</a:t>
            </a:r>
            <a:r>
              <a:rPr sz="2400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C00000"/>
                </a:solidFill>
                <a:latin typeface="Arial"/>
                <a:cs typeface="Arial"/>
              </a:rPr>
              <a:t>suite </a:t>
            </a:r>
            <a:r>
              <a:rPr sz="2400" spc="-165" dirty="0">
                <a:solidFill>
                  <a:srgbClr val="C00000"/>
                </a:solidFill>
                <a:latin typeface="Arial"/>
                <a:cs typeface="Arial"/>
              </a:rPr>
              <a:t>may</a:t>
            </a:r>
            <a:r>
              <a:rPr sz="2400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C00000"/>
                </a:solidFill>
                <a:latin typeface="Arial"/>
                <a:cs typeface="Arial"/>
              </a:rPr>
              <a:t>also</a:t>
            </a:r>
            <a:r>
              <a:rPr sz="24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Arial"/>
                <a:cs typeface="Arial"/>
              </a:rPr>
              <a:t>miss</a:t>
            </a:r>
            <a:r>
              <a:rPr sz="2400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C00000"/>
                </a:solidFill>
                <a:latin typeface="Arial"/>
                <a:cs typeface="Arial"/>
              </a:rPr>
              <a:t>it!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116" y="4909125"/>
            <a:ext cx="651834" cy="537023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5" dirty="0"/>
              <a:t>s</a:t>
            </a:r>
            <a:r>
              <a:rPr spc="-229" dirty="0"/>
              <a:t>t</a:t>
            </a:r>
            <a:r>
              <a:rPr spc="-23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232900" cy="1228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Step-</a:t>
            </a:r>
            <a:r>
              <a:rPr sz="2800" spc="-100" dirty="0">
                <a:latin typeface="Arial"/>
                <a:cs typeface="Arial"/>
              </a:rPr>
              <a:t>3: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Compute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b="1" dirty="0">
                <a:latin typeface="Helvetica"/>
                <a:cs typeface="Helvetica"/>
              </a:rPr>
              <a:t>mutation</a:t>
            </a:r>
            <a:r>
              <a:rPr sz="2800" b="1" spc="10" dirty="0">
                <a:latin typeface="Helvetica"/>
                <a:cs typeface="Helvetica"/>
              </a:rPr>
              <a:t> </a:t>
            </a:r>
            <a:r>
              <a:rPr sz="2800" b="1" dirty="0">
                <a:latin typeface="Helvetica"/>
                <a:cs typeface="Helvetica"/>
              </a:rPr>
              <a:t>score</a:t>
            </a:r>
            <a:r>
              <a:rPr sz="2800" b="1" spc="-125" dirty="0">
                <a:latin typeface="Helvetica"/>
                <a:cs typeface="Helvetica"/>
              </a:rPr>
              <a:t> </a:t>
            </a:r>
            <a:r>
              <a:rPr sz="2800" spc="-130" dirty="0">
                <a:latin typeface="Arial"/>
                <a:cs typeface="Arial"/>
              </a:rPr>
              <a:t>(e.g.,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ratio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killed mutants)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higher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better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5562" y="3580804"/>
            <a:ext cx="955675" cy="9912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05"/>
              </a:spcBef>
            </a:pPr>
            <a:r>
              <a:rPr sz="4500" b="1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b="1" spc="-547" baseline="-370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4500" baseline="-3703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4616" y="3205731"/>
            <a:ext cx="3357879" cy="1286510"/>
          </a:xfrm>
          <a:custGeom>
            <a:avLst/>
            <a:gdLst/>
            <a:ahLst/>
            <a:cxnLst/>
            <a:rect l="l" t="t" r="r" b="b"/>
            <a:pathLst>
              <a:path w="3357879" h="1286510">
                <a:moveTo>
                  <a:pt x="0" y="892990"/>
                </a:moveTo>
                <a:lnTo>
                  <a:pt x="195122" y="735439"/>
                </a:lnTo>
                <a:lnTo>
                  <a:pt x="186658" y="707754"/>
                </a:lnTo>
                <a:lnTo>
                  <a:pt x="181169" y="680201"/>
                </a:lnTo>
                <a:lnTo>
                  <a:pt x="178606" y="652807"/>
                </a:lnTo>
                <a:lnTo>
                  <a:pt x="178916" y="625599"/>
                </a:lnTo>
                <a:lnTo>
                  <a:pt x="182050" y="598606"/>
                </a:lnTo>
                <a:lnTo>
                  <a:pt x="196588" y="545369"/>
                </a:lnTo>
                <a:lnTo>
                  <a:pt x="221815" y="493316"/>
                </a:lnTo>
                <a:lnTo>
                  <a:pt x="257329" y="442664"/>
                </a:lnTo>
                <a:lnTo>
                  <a:pt x="302725" y="393634"/>
                </a:lnTo>
                <a:lnTo>
                  <a:pt x="357600" y="346443"/>
                </a:lnTo>
                <a:lnTo>
                  <a:pt x="388467" y="323605"/>
                </a:lnTo>
                <a:lnTo>
                  <a:pt x="421551" y="301310"/>
                </a:lnTo>
                <a:lnTo>
                  <a:pt x="456804" y="279584"/>
                </a:lnTo>
                <a:lnTo>
                  <a:pt x="494175" y="258454"/>
                </a:lnTo>
                <a:lnTo>
                  <a:pt x="533612" y="237948"/>
                </a:lnTo>
                <a:lnTo>
                  <a:pt x="575066" y="218094"/>
                </a:lnTo>
                <a:lnTo>
                  <a:pt x="618487" y="198918"/>
                </a:lnTo>
                <a:lnTo>
                  <a:pt x="663823" y="180448"/>
                </a:lnTo>
                <a:lnTo>
                  <a:pt x="711025" y="162712"/>
                </a:lnTo>
                <a:lnTo>
                  <a:pt x="760041" y="145736"/>
                </a:lnTo>
                <a:lnTo>
                  <a:pt x="810822" y="129548"/>
                </a:lnTo>
                <a:lnTo>
                  <a:pt x="863317" y="114176"/>
                </a:lnTo>
                <a:lnTo>
                  <a:pt x="917476" y="99646"/>
                </a:lnTo>
                <a:lnTo>
                  <a:pt x="973248" y="85986"/>
                </a:lnTo>
                <a:lnTo>
                  <a:pt x="1030582" y="73224"/>
                </a:lnTo>
                <a:lnTo>
                  <a:pt x="1089429" y="61386"/>
                </a:lnTo>
                <a:lnTo>
                  <a:pt x="1149738" y="50500"/>
                </a:lnTo>
                <a:lnTo>
                  <a:pt x="1211458" y="40594"/>
                </a:lnTo>
                <a:lnTo>
                  <a:pt x="1274539" y="31694"/>
                </a:lnTo>
                <a:lnTo>
                  <a:pt x="1338931" y="23829"/>
                </a:lnTo>
                <a:lnTo>
                  <a:pt x="1404582" y="17025"/>
                </a:lnTo>
                <a:lnTo>
                  <a:pt x="1471444" y="11310"/>
                </a:lnTo>
                <a:lnTo>
                  <a:pt x="1539464" y="6711"/>
                </a:lnTo>
                <a:lnTo>
                  <a:pt x="1602909" y="3496"/>
                </a:lnTo>
                <a:lnTo>
                  <a:pt x="1666079" y="1317"/>
                </a:lnTo>
                <a:lnTo>
                  <a:pt x="1728919" y="157"/>
                </a:lnTo>
                <a:lnTo>
                  <a:pt x="1791375" y="0"/>
                </a:lnTo>
                <a:lnTo>
                  <a:pt x="1853395" y="828"/>
                </a:lnTo>
                <a:lnTo>
                  <a:pt x="1914924" y="2627"/>
                </a:lnTo>
                <a:lnTo>
                  <a:pt x="1975909" y="5379"/>
                </a:lnTo>
                <a:lnTo>
                  <a:pt x="2036294" y="9069"/>
                </a:lnTo>
                <a:lnTo>
                  <a:pt x="2096028" y="13680"/>
                </a:lnTo>
                <a:lnTo>
                  <a:pt x="2155055" y="19197"/>
                </a:lnTo>
                <a:lnTo>
                  <a:pt x="2213323" y="25602"/>
                </a:lnTo>
                <a:lnTo>
                  <a:pt x="2270777" y="32880"/>
                </a:lnTo>
                <a:lnTo>
                  <a:pt x="2327363" y="41014"/>
                </a:lnTo>
                <a:lnTo>
                  <a:pt x="2383028" y="49988"/>
                </a:lnTo>
                <a:lnTo>
                  <a:pt x="2437717" y="59786"/>
                </a:lnTo>
                <a:lnTo>
                  <a:pt x="2491378" y="70392"/>
                </a:lnTo>
                <a:lnTo>
                  <a:pt x="2543955" y="81789"/>
                </a:lnTo>
                <a:lnTo>
                  <a:pt x="2595396" y="93961"/>
                </a:lnTo>
                <a:lnTo>
                  <a:pt x="2645647" y="106892"/>
                </a:lnTo>
                <a:lnTo>
                  <a:pt x="2694653" y="120566"/>
                </a:lnTo>
                <a:lnTo>
                  <a:pt x="2742361" y="134966"/>
                </a:lnTo>
                <a:lnTo>
                  <a:pt x="2788717" y="150076"/>
                </a:lnTo>
                <a:lnTo>
                  <a:pt x="2833668" y="165880"/>
                </a:lnTo>
                <a:lnTo>
                  <a:pt x="2877158" y="182362"/>
                </a:lnTo>
                <a:lnTo>
                  <a:pt x="2919136" y="199505"/>
                </a:lnTo>
                <a:lnTo>
                  <a:pt x="2959546" y="217293"/>
                </a:lnTo>
                <a:lnTo>
                  <a:pt x="2998335" y="235710"/>
                </a:lnTo>
                <a:lnTo>
                  <a:pt x="3035450" y="254740"/>
                </a:lnTo>
                <a:lnTo>
                  <a:pt x="3070835" y="274367"/>
                </a:lnTo>
                <a:lnTo>
                  <a:pt x="3104438" y="294573"/>
                </a:lnTo>
                <a:lnTo>
                  <a:pt x="3166082" y="336662"/>
                </a:lnTo>
                <a:lnTo>
                  <a:pt x="3219950" y="380876"/>
                </a:lnTo>
                <a:lnTo>
                  <a:pt x="3265611" y="427086"/>
                </a:lnTo>
                <a:lnTo>
                  <a:pt x="3302636" y="475162"/>
                </a:lnTo>
                <a:lnTo>
                  <a:pt x="3330593" y="524974"/>
                </a:lnTo>
                <a:lnTo>
                  <a:pt x="3349501" y="578176"/>
                </a:lnTo>
                <a:lnTo>
                  <a:pt x="3357553" y="633123"/>
                </a:lnTo>
                <a:lnTo>
                  <a:pt x="3357243" y="660330"/>
                </a:lnTo>
                <a:lnTo>
                  <a:pt x="3348201" y="714076"/>
                </a:lnTo>
                <a:lnTo>
                  <a:pt x="3328268" y="766749"/>
                </a:lnTo>
                <a:lnTo>
                  <a:pt x="3297847" y="818128"/>
                </a:lnTo>
                <a:lnTo>
                  <a:pt x="3257342" y="867997"/>
                </a:lnTo>
                <a:lnTo>
                  <a:pt x="3207156" y="916135"/>
                </a:lnTo>
                <a:lnTo>
                  <a:pt x="3147692" y="962324"/>
                </a:lnTo>
                <a:lnTo>
                  <a:pt x="3114607" y="984620"/>
                </a:lnTo>
                <a:lnTo>
                  <a:pt x="3079354" y="1006346"/>
                </a:lnTo>
                <a:lnTo>
                  <a:pt x="3041984" y="1027476"/>
                </a:lnTo>
                <a:lnTo>
                  <a:pt x="3002546" y="1047981"/>
                </a:lnTo>
                <a:lnTo>
                  <a:pt x="2961092" y="1067836"/>
                </a:lnTo>
                <a:lnTo>
                  <a:pt x="2917672" y="1087011"/>
                </a:lnTo>
                <a:lnTo>
                  <a:pt x="2872336" y="1105481"/>
                </a:lnTo>
                <a:lnTo>
                  <a:pt x="2825134" y="1123218"/>
                </a:lnTo>
                <a:lnTo>
                  <a:pt x="2776117" y="1140194"/>
                </a:lnTo>
                <a:lnTo>
                  <a:pt x="2725336" y="1156381"/>
                </a:lnTo>
                <a:lnTo>
                  <a:pt x="2672841" y="1171754"/>
                </a:lnTo>
                <a:lnTo>
                  <a:pt x="2618683" y="1186284"/>
                </a:lnTo>
                <a:lnTo>
                  <a:pt x="2562911" y="1199944"/>
                </a:lnTo>
                <a:lnTo>
                  <a:pt x="2505576" y="1212706"/>
                </a:lnTo>
                <a:lnTo>
                  <a:pt x="2446729" y="1224544"/>
                </a:lnTo>
                <a:lnTo>
                  <a:pt x="2386421" y="1235429"/>
                </a:lnTo>
                <a:lnTo>
                  <a:pt x="2324701" y="1245336"/>
                </a:lnTo>
                <a:lnTo>
                  <a:pt x="2261620" y="1254235"/>
                </a:lnTo>
                <a:lnTo>
                  <a:pt x="2197228" y="1262101"/>
                </a:lnTo>
                <a:lnTo>
                  <a:pt x="2131577" y="1268905"/>
                </a:lnTo>
                <a:lnTo>
                  <a:pt x="2064715" y="1274620"/>
                </a:lnTo>
                <a:lnTo>
                  <a:pt x="1996695" y="1279219"/>
                </a:lnTo>
                <a:lnTo>
                  <a:pt x="1938433" y="1282204"/>
                </a:lnTo>
                <a:lnTo>
                  <a:pt x="1880263" y="1284310"/>
                </a:lnTo>
                <a:lnTo>
                  <a:pt x="1822235" y="1285547"/>
                </a:lnTo>
                <a:lnTo>
                  <a:pt x="1764399" y="1285925"/>
                </a:lnTo>
                <a:lnTo>
                  <a:pt x="1706805" y="1285455"/>
                </a:lnTo>
                <a:lnTo>
                  <a:pt x="1649503" y="1284144"/>
                </a:lnTo>
                <a:lnTo>
                  <a:pt x="1592542" y="1282004"/>
                </a:lnTo>
                <a:lnTo>
                  <a:pt x="1535974" y="1279044"/>
                </a:lnTo>
                <a:lnTo>
                  <a:pt x="1479847" y="1275274"/>
                </a:lnTo>
                <a:lnTo>
                  <a:pt x="1424212" y="1270703"/>
                </a:lnTo>
                <a:lnTo>
                  <a:pt x="1369119" y="1265342"/>
                </a:lnTo>
                <a:lnTo>
                  <a:pt x="1314617" y="1259199"/>
                </a:lnTo>
                <a:lnTo>
                  <a:pt x="1260757" y="1252285"/>
                </a:lnTo>
                <a:lnTo>
                  <a:pt x="1207589" y="1244610"/>
                </a:lnTo>
                <a:lnTo>
                  <a:pt x="1155163" y="1236183"/>
                </a:lnTo>
                <a:lnTo>
                  <a:pt x="1103528" y="1227014"/>
                </a:lnTo>
                <a:lnTo>
                  <a:pt x="1052735" y="1217113"/>
                </a:lnTo>
                <a:lnTo>
                  <a:pt x="1002834" y="1206489"/>
                </a:lnTo>
                <a:lnTo>
                  <a:pt x="953874" y="1195152"/>
                </a:lnTo>
                <a:lnTo>
                  <a:pt x="905906" y="1183112"/>
                </a:lnTo>
                <a:lnTo>
                  <a:pt x="858979" y="1170379"/>
                </a:lnTo>
                <a:lnTo>
                  <a:pt x="813144" y="1156962"/>
                </a:lnTo>
                <a:lnTo>
                  <a:pt x="768451" y="1142872"/>
                </a:lnTo>
                <a:lnTo>
                  <a:pt x="724949" y="1128117"/>
                </a:lnTo>
                <a:lnTo>
                  <a:pt x="682689" y="1112708"/>
                </a:lnTo>
                <a:lnTo>
                  <a:pt x="641720" y="1096655"/>
                </a:lnTo>
                <a:lnTo>
                  <a:pt x="602092" y="1079966"/>
                </a:lnTo>
                <a:lnTo>
                  <a:pt x="563857" y="1062653"/>
                </a:lnTo>
                <a:lnTo>
                  <a:pt x="527062" y="1044724"/>
                </a:lnTo>
                <a:lnTo>
                  <a:pt x="491759" y="1026190"/>
                </a:lnTo>
                <a:lnTo>
                  <a:pt x="457998" y="1007059"/>
                </a:lnTo>
                <a:lnTo>
                  <a:pt x="395299" y="967050"/>
                </a:lnTo>
                <a:lnTo>
                  <a:pt x="0" y="89299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1778" y="3380739"/>
            <a:ext cx="154368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spc="-95" dirty="0">
                <a:latin typeface="Arial"/>
                <a:cs typeface="Arial"/>
              </a:rPr>
              <a:t>Kill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8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10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30823" y="4794503"/>
            <a:ext cx="1292225" cy="1259205"/>
            <a:chOff x="5830823" y="4794503"/>
            <a:chExt cx="1292225" cy="1259205"/>
          </a:xfrm>
        </p:grpSpPr>
        <p:sp>
          <p:nvSpPr>
            <p:cNvPr id="12" name="object 12"/>
            <p:cNvSpPr/>
            <p:nvPr/>
          </p:nvSpPr>
          <p:spPr>
            <a:xfrm>
              <a:off x="6167437" y="4830960"/>
              <a:ext cx="955675" cy="991235"/>
            </a:xfrm>
            <a:custGeom>
              <a:avLst/>
              <a:gdLst/>
              <a:ahLst/>
              <a:cxnLst/>
              <a:rect l="l" t="t" r="r" b="b"/>
              <a:pathLst>
                <a:path w="955675" h="991235">
                  <a:moveTo>
                    <a:pt x="955476" y="0"/>
                  </a:moveTo>
                  <a:lnTo>
                    <a:pt x="0" y="0"/>
                  </a:lnTo>
                  <a:lnTo>
                    <a:pt x="0" y="991195"/>
                  </a:lnTo>
                  <a:lnTo>
                    <a:pt x="955476" y="991195"/>
                  </a:lnTo>
                  <a:lnTo>
                    <a:pt x="955476" y="0"/>
                  </a:lnTo>
                  <a:close/>
                </a:path>
              </a:pathLst>
            </a:custGeom>
            <a:solidFill>
              <a:srgbClr val="00A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0823" y="4794503"/>
              <a:ext cx="1027176" cy="12588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3" y="5053583"/>
              <a:ext cx="710184" cy="8595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167437" y="4830960"/>
            <a:ext cx="955675" cy="9912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00"/>
              </a:spcBef>
            </a:pPr>
            <a:r>
              <a:rPr sz="4500" b="1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500" b="1" spc="-547" baseline="-370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500" baseline="-3703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76491" y="4455887"/>
            <a:ext cx="3357879" cy="1286510"/>
          </a:xfrm>
          <a:custGeom>
            <a:avLst/>
            <a:gdLst/>
            <a:ahLst/>
            <a:cxnLst/>
            <a:rect l="l" t="t" r="r" b="b"/>
            <a:pathLst>
              <a:path w="3357879" h="1286510">
                <a:moveTo>
                  <a:pt x="0" y="892990"/>
                </a:moveTo>
                <a:lnTo>
                  <a:pt x="195122" y="735439"/>
                </a:lnTo>
                <a:lnTo>
                  <a:pt x="186658" y="707754"/>
                </a:lnTo>
                <a:lnTo>
                  <a:pt x="181169" y="680201"/>
                </a:lnTo>
                <a:lnTo>
                  <a:pt x="178606" y="652807"/>
                </a:lnTo>
                <a:lnTo>
                  <a:pt x="178916" y="625599"/>
                </a:lnTo>
                <a:lnTo>
                  <a:pt x="182050" y="598606"/>
                </a:lnTo>
                <a:lnTo>
                  <a:pt x="196588" y="545369"/>
                </a:lnTo>
                <a:lnTo>
                  <a:pt x="221815" y="493316"/>
                </a:lnTo>
                <a:lnTo>
                  <a:pt x="257329" y="442664"/>
                </a:lnTo>
                <a:lnTo>
                  <a:pt x="302725" y="393634"/>
                </a:lnTo>
                <a:lnTo>
                  <a:pt x="357600" y="346443"/>
                </a:lnTo>
                <a:lnTo>
                  <a:pt x="388467" y="323605"/>
                </a:lnTo>
                <a:lnTo>
                  <a:pt x="421551" y="301310"/>
                </a:lnTo>
                <a:lnTo>
                  <a:pt x="456804" y="279584"/>
                </a:lnTo>
                <a:lnTo>
                  <a:pt x="494175" y="258454"/>
                </a:lnTo>
                <a:lnTo>
                  <a:pt x="533612" y="237948"/>
                </a:lnTo>
                <a:lnTo>
                  <a:pt x="575066" y="218094"/>
                </a:lnTo>
                <a:lnTo>
                  <a:pt x="618487" y="198918"/>
                </a:lnTo>
                <a:lnTo>
                  <a:pt x="663823" y="180448"/>
                </a:lnTo>
                <a:lnTo>
                  <a:pt x="711025" y="162712"/>
                </a:lnTo>
                <a:lnTo>
                  <a:pt x="760041" y="145736"/>
                </a:lnTo>
                <a:lnTo>
                  <a:pt x="810822" y="129548"/>
                </a:lnTo>
                <a:lnTo>
                  <a:pt x="863317" y="114176"/>
                </a:lnTo>
                <a:lnTo>
                  <a:pt x="917476" y="99646"/>
                </a:lnTo>
                <a:lnTo>
                  <a:pt x="973248" y="85986"/>
                </a:lnTo>
                <a:lnTo>
                  <a:pt x="1030582" y="73224"/>
                </a:lnTo>
                <a:lnTo>
                  <a:pt x="1089429" y="61386"/>
                </a:lnTo>
                <a:lnTo>
                  <a:pt x="1149738" y="50500"/>
                </a:lnTo>
                <a:lnTo>
                  <a:pt x="1211458" y="40594"/>
                </a:lnTo>
                <a:lnTo>
                  <a:pt x="1274539" y="31694"/>
                </a:lnTo>
                <a:lnTo>
                  <a:pt x="1338931" y="23829"/>
                </a:lnTo>
                <a:lnTo>
                  <a:pt x="1404582" y="17025"/>
                </a:lnTo>
                <a:lnTo>
                  <a:pt x="1471444" y="11310"/>
                </a:lnTo>
                <a:lnTo>
                  <a:pt x="1539464" y="6711"/>
                </a:lnTo>
                <a:lnTo>
                  <a:pt x="1602909" y="3496"/>
                </a:lnTo>
                <a:lnTo>
                  <a:pt x="1666079" y="1317"/>
                </a:lnTo>
                <a:lnTo>
                  <a:pt x="1728919" y="157"/>
                </a:lnTo>
                <a:lnTo>
                  <a:pt x="1791375" y="0"/>
                </a:lnTo>
                <a:lnTo>
                  <a:pt x="1853395" y="828"/>
                </a:lnTo>
                <a:lnTo>
                  <a:pt x="1914924" y="2627"/>
                </a:lnTo>
                <a:lnTo>
                  <a:pt x="1975909" y="5379"/>
                </a:lnTo>
                <a:lnTo>
                  <a:pt x="2036294" y="9069"/>
                </a:lnTo>
                <a:lnTo>
                  <a:pt x="2096028" y="13680"/>
                </a:lnTo>
                <a:lnTo>
                  <a:pt x="2155055" y="19197"/>
                </a:lnTo>
                <a:lnTo>
                  <a:pt x="2213323" y="25602"/>
                </a:lnTo>
                <a:lnTo>
                  <a:pt x="2270777" y="32880"/>
                </a:lnTo>
                <a:lnTo>
                  <a:pt x="2327363" y="41014"/>
                </a:lnTo>
                <a:lnTo>
                  <a:pt x="2383028" y="49988"/>
                </a:lnTo>
                <a:lnTo>
                  <a:pt x="2437717" y="59786"/>
                </a:lnTo>
                <a:lnTo>
                  <a:pt x="2491378" y="70392"/>
                </a:lnTo>
                <a:lnTo>
                  <a:pt x="2543955" y="81789"/>
                </a:lnTo>
                <a:lnTo>
                  <a:pt x="2595396" y="93961"/>
                </a:lnTo>
                <a:lnTo>
                  <a:pt x="2645647" y="106892"/>
                </a:lnTo>
                <a:lnTo>
                  <a:pt x="2694653" y="120566"/>
                </a:lnTo>
                <a:lnTo>
                  <a:pt x="2742361" y="134966"/>
                </a:lnTo>
                <a:lnTo>
                  <a:pt x="2788717" y="150076"/>
                </a:lnTo>
                <a:lnTo>
                  <a:pt x="2833668" y="165880"/>
                </a:lnTo>
                <a:lnTo>
                  <a:pt x="2877158" y="182362"/>
                </a:lnTo>
                <a:lnTo>
                  <a:pt x="2919136" y="199505"/>
                </a:lnTo>
                <a:lnTo>
                  <a:pt x="2959546" y="217293"/>
                </a:lnTo>
                <a:lnTo>
                  <a:pt x="2998335" y="235710"/>
                </a:lnTo>
                <a:lnTo>
                  <a:pt x="3035450" y="254740"/>
                </a:lnTo>
                <a:lnTo>
                  <a:pt x="3070835" y="274367"/>
                </a:lnTo>
                <a:lnTo>
                  <a:pt x="3104438" y="294573"/>
                </a:lnTo>
                <a:lnTo>
                  <a:pt x="3166082" y="336662"/>
                </a:lnTo>
                <a:lnTo>
                  <a:pt x="3219950" y="380876"/>
                </a:lnTo>
                <a:lnTo>
                  <a:pt x="3265611" y="427086"/>
                </a:lnTo>
                <a:lnTo>
                  <a:pt x="3302636" y="475162"/>
                </a:lnTo>
                <a:lnTo>
                  <a:pt x="3330593" y="524974"/>
                </a:lnTo>
                <a:lnTo>
                  <a:pt x="3349501" y="578176"/>
                </a:lnTo>
                <a:lnTo>
                  <a:pt x="3357553" y="633123"/>
                </a:lnTo>
                <a:lnTo>
                  <a:pt x="3357243" y="660330"/>
                </a:lnTo>
                <a:lnTo>
                  <a:pt x="3348201" y="714076"/>
                </a:lnTo>
                <a:lnTo>
                  <a:pt x="3328268" y="766749"/>
                </a:lnTo>
                <a:lnTo>
                  <a:pt x="3297847" y="818128"/>
                </a:lnTo>
                <a:lnTo>
                  <a:pt x="3257342" y="867997"/>
                </a:lnTo>
                <a:lnTo>
                  <a:pt x="3207156" y="916135"/>
                </a:lnTo>
                <a:lnTo>
                  <a:pt x="3147692" y="962324"/>
                </a:lnTo>
                <a:lnTo>
                  <a:pt x="3114607" y="984620"/>
                </a:lnTo>
                <a:lnTo>
                  <a:pt x="3079354" y="1006346"/>
                </a:lnTo>
                <a:lnTo>
                  <a:pt x="3041984" y="1027476"/>
                </a:lnTo>
                <a:lnTo>
                  <a:pt x="3002546" y="1047981"/>
                </a:lnTo>
                <a:lnTo>
                  <a:pt x="2961092" y="1067836"/>
                </a:lnTo>
                <a:lnTo>
                  <a:pt x="2917672" y="1087011"/>
                </a:lnTo>
                <a:lnTo>
                  <a:pt x="2872336" y="1105481"/>
                </a:lnTo>
                <a:lnTo>
                  <a:pt x="2825134" y="1123218"/>
                </a:lnTo>
                <a:lnTo>
                  <a:pt x="2776117" y="1140194"/>
                </a:lnTo>
                <a:lnTo>
                  <a:pt x="2725336" y="1156381"/>
                </a:lnTo>
                <a:lnTo>
                  <a:pt x="2672841" y="1171754"/>
                </a:lnTo>
                <a:lnTo>
                  <a:pt x="2618683" y="1186284"/>
                </a:lnTo>
                <a:lnTo>
                  <a:pt x="2562911" y="1199944"/>
                </a:lnTo>
                <a:lnTo>
                  <a:pt x="2505576" y="1212706"/>
                </a:lnTo>
                <a:lnTo>
                  <a:pt x="2446729" y="1224544"/>
                </a:lnTo>
                <a:lnTo>
                  <a:pt x="2386421" y="1235429"/>
                </a:lnTo>
                <a:lnTo>
                  <a:pt x="2324701" y="1245336"/>
                </a:lnTo>
                <a:lnTo>
                  <a:pt x="2261620" y="1254235"/>
                </a:lnTo>
                <a:lnTo>
                  <a:pt x="2197228" y="1262101"/>
                </a:lnTo>
                <a:lnTo>
                  <a:pt x="2131577" y="1268905"/>
                </a:lnTo>
                <a:lnTo>
                  <a:pt x="2064715" y="1274620"/>
                </a:lnTo>
                <a:lnTo>
                  <a:pt x="1996695" y="1279219"/>
                </a:lnTo>
                <a:lnTo>
                  <a:pt x="1938433" y="1282204"/>
                </a:lnTo>
                <a:lnTo>
                  <a:pt x="1880263" y="1284310"/>
                </a:lnTo>
                <a:lnTo>
                  <a:pt x="1822235" y="1285547"/>
                </a:lnTo>
                <a:lnTo>
                  <a:pt x="1764399" y="1285925"/>
                </a:lnTo>
                <a:lnTo>
                  <a:pt x="1706805" y="1285455"/>
                </a:lnTo>
                <a:lnTo>
                  <a:pt x="1649503" y="1284144"/>
                </a:lnTo>
                <a:lnTo>
                  <a:pt x="1592542" y="1282004"/>
                </a:lnTo>
                <a:lnTo>
                  <a:pt x="1535974" y="1279044"/>
                </a:lnTo>
                <a:lnTo>
                  <a:pt x="1479847" y="1275274"/>
                </a:lnTo>
                <a:lnTo>
                  <a:pt x="1424212" y="1270703"/>
                </a:lnTo>
                <a:lnTo>
                  <a:pt x="1369119" y="1265342"/>
                </a:lnTo>
                <a:lnTo>
                  <a:pt x="1314617" y="1259199"/>
                </a:lnTo>
                <a:lnTo>
                  <a:pt x="1260757" y="1252285"/>
                </a:lnTo>
                <a:lnTo>
                  <a:pt x="1207589" y="1244610"/>
                </a:lnTo>
                <a:lnTo>
                  <a:pt x="1155163" y="1236183"/>
                </a:lnTo>
                <a:lnTo>
                  <a:pt x="1103528" y="1227014"/>
                </a:lnTo>
                <a:lnTo>
                  <a:pt x="1052735" y="1217113"/>
                </a:lnTo>
                <a:lnTo>
                  <a:pt x="1002834" y="1206489"/>
                </a:lnTo>
                <a:lnTo>
                  <a:pt x="953874" y="1195152"/>
                </a:lnTo>
                <a:lnTo>
                  <a:pt x="905906" y="1183112"/>
                </a:lnTo>
                <a:lnTo>
                  <a:pt x="858979" y="1170379"/>
                </a:lnTo>
                <a:lnTo>
                  <a:pt x="813144" y="1156962"/>
                </a:lnTo>
                <a:lnTo>
                  <a:pt x="768451" y="1142872"/>
                </a:lnTo>
                <a:lnTo>
                  <a:pt x="724949" y="1128117"/>
                </a:lnTo>
                <a:lnTo>
                  <a:pt x="682689" y="1112708"/>
                </a:lnTo>
                <a:lnTo>
                  <a:pt x="641720" y="1096655"/>
                </a:lnTo>
                <a:lnTo>
                  <a:pt x="602092" y="1079966"/>
                </a:lnTo>
                <a:lnTo>
                  <a:pt x="563857" y="1062653"/>
                </a:lnTo>
                <a:lnTo>
                  <a:pt x="527062" y="1044724"/>
                </a:lnTo>
                <a:lnTo>
                  <a:pt x="491759" y="1026190"/>
                </a:lnTo>
                <a:lnTo>
                  <a:pt x="457998" y="1007059"/>
                </a:lnTo>
                <a:lnTo>
                  <a:pt x="395299" y="967050"/>
                </a:lnTo>
                <a:lnTo>
                  <a:pt x="0" y="89299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43653" y="4633467"/>
            <a:ext cx="154368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spc="-95" dirty="0">
                <a:latin typeface="Arial"/>
                <a:cs typeface="Arial"/>
              </a:rPr>
              <a:t>Kill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4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10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178" y="3533419"/>
            <a:ext cx="898426" cy="86864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3845" y="5023417"/>
            <a:ext cx="973100" cy="661851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pSp>
        <p:nvGrpSpPr>
          <p:cNvPr id="22" name="object 4">
            <a:extLst>
              <a:ext uri="{FF2B5EF4-FFF2-40B4-BE49-F238E27FC236}">
                <a16:creationId xmlns:a16="http://schemas.microsoft.com/office/drawing/2014/main" id="{044246AA-51FD-ADCF-12B4-7E541A2555C7}"/>
              </a:ext>
            </a:extLst>
          </p:cNvPr>
          <p:cNvGrpSpPr/>
          <p:nvPr/>
        </p:nvGrpSpPr>
        <p:grpSpPr>
          <a:xfrm>
            <a:off x="2258567" y="3541776"/>
            <a:ext cx="1292860" cy="1259205"/>
            <a:chOff x="2258567" y="3541776"/>
            <a:chExt cx="1292860" cy="1259205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8A620CBB-2314-17D4-E5F2-2DF140A55686}"/>
                </a:ext>
              </a:extLst>
            </p:cNvPr>
            <p:cNvSpPr/>
            <p:nvPr/>
          </p:nvSpPr>
          <p:spPr>
            <a:xfrm>
              <a:off x="2595562" y="3580804"/>
              <a:ext cx="955675" cy="991235"/>
            </a:xfrm>
            <a:custGeom>
              <a:avLst/>
              <a:gdLst/>
              <a:ahLst/>
              <a:cxnLst/>
              <a:rect l="l" t="t" r="r" b="b"/>
              <a:pathLst>
                <a:path w="955675" h="991235">
                  <a:moveTo>
                    <a:pt x="955476" y="0"/>
                  </a:moveTo>
                  <a:lnTo>
                    <a:pt x="0" y="0"/>
                  </a:lnTo>
                  <a:lnTo>
                    <a:pt x="0" y="991195"/>
                  </a:lnTo>
                  <a:lnTo>
                    <a:pt x="955476" y="991195"/>
                  </a:lnTo>
                  <a:lnTo>
                    <a:pt x="955476" y="0"/>
                  </a:lnTo>
                  <a:close/>
                </a:path>
              </a:pathLst>
            </a:custGeom>
            <a:solidFill>
              <a:srgbClr val="00A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6">
              <a:extLst>
                <a:ext uri="{FF2B5EF4-FFF2-40B4-BE49-F238E27FC236}">
                  <a16:creationId xmlns:a16="http://schemas.microsoft.com/office/drawing/2014/main" id="{D45FDA06-92A1-B8E3-7B63-8931EAAFC49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8567" y="3541776"/>
              <a:ext cx="1027176" cy="1258824"/>
            </a:xfrm>
            <a:prstGeom prst="rect">
              <a:avLst/>
            </a:prstGeom>
          </p:spPr>
        </p:pic>
        <p:pic>
          <p:nvPicPr>
            <p:cNvPr id="25" name="object 7">
              <a:extLst>
                <a:ext uri="{FF2B5EF4-FFF2-40B4-BE49-F238E27FC236}">
                  <a16:creationId xmlns:a16="http://schemas.microsoft.com/office/drawing/2014/main" id="{6F441F09-7F3C-DD25-3F7A-D1C534AE7D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54807" y="3803904"/>
              <a:ext cx="710183" cy="8595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5" grpId="0" animBg="1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Summary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65" dirty="0"/>
              <a:t> </a:t>
            </a:r>
            <a:r>
              <a:rPr spc="-65" dirty="0"/>
              <a:t>Mutation</a:t>
            </a:r>
            <a:r>
              <a:rPr spc="-240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0" dirty="0"/>
              <a:t>s</a:t>
            </a:r>
            <a:r>
              <a:rPr spc="-235"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826" y="1645559"/>
            <a:ext cx="10824574" cy="429091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4455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3600" spc="-265" dirty="0">
                <a:latin typeface="Arial"/>
                <a:cs typeface="Arial"/>
              </a:rPr>
              <a:t>A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fault-</a:t>
            </a:r>
            <a:r>
              <a:rPr sz="3600" spc="-185" dirty="0">
                <a:latin typeface="Arial"/>
                <a:cs typeface="Arial"/>
              </a:rPr>
              <a:t>based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95" dirty="0">
                <a:latin typeface="Arial"/>
                <a:cs typeface="Arial"/>
              </a:rPr>
              <a:t>methodology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for</a:t>
            </a:r>
            <a:r>
              <a:rPr sz="3600" spc="-120" dirty="0">
                <a:latin typeface="Arial"/>
                <a:cs typeface="Arial"/>
              </a:rPr>
              <a:t> </a:t>
            </a:r>
            <a:r>
              <a:rPr sz="3600" spc="-114" dirty="0">
                <a:latin typeface="Arial"/>
                <a:cs typeface="Arial"/>
              </a:rPr>
              <a:t>evaluating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-120" dirty="0">
                <a:latin typeface="Arial"/>
                <a:cs typeface="Arial"/>
              </a:rPr>
              <a:t>tests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70" dirty="0">
                <a:latin typeface="Arial"/>
                <a:cs typeface="Arial"/>
              </a:rPr>
              <a:t>[Hamlet1977, </a:t>
            </a:r>
            <a:r>
              <a:rPr sz="3600" spc="-20" dirty="0">
                <a:latin typeface="Arial"/>
                <a:cs typeface="Arial"/>
              </a:rPr>
              <a:t>DeMillo+1978]</a:t>
            </a:r>
            <a:endParaRPr sz="36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3200" b="1" spc="-185" dirty="0">
                <a:latin typeface="Arial"/>
                <a:cs typeface="Arial"/>
              </a:rPr>
              <a:t>Step-</a:t>
            </a:r>
            <a:r>
              <a:rPr sz="3200" b="1" spc="-85" dirty="0">
                <a:latin typeface="Arial"/>
                <a:cs typeface="Arial"/>
              </a:rPr>
              <a:t>1</a:t>
            </a:r>
            <a:r>
              <a:rPr sz="3200" spc="-85" dirty="0">
                <a:latin typeface="Arial"/>
                <a:cs typeface="Arial"/>
              </a:rPr>
              <a:t>: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Applies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artificial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changes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based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mutation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operators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generate </a:t>
            </a:r>
            <a:r>
              <a:rPr sz="3200" spc="-75" dirty="0">
                <a:latin typeface="Arial"/>
                <a:cs typeface="Arial"/>
              </a:rPr>
              <a:t>mutants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(each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mutant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only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one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artificial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bug)</a:t>
            </a:r>
            <a:endParaRPr sz="32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3200" b="1" spc="-185" dirty="0">
                <a:latin typeface="Arial"/>
                <a:cs typeface="Arial"/>
              </a:rPr>
              <a:t>Step-</a:t>
            </a:r>
            <a:r>
              <a:rPr sz="3200" b="1" spc="-85" dirty="0">
                <a:latin typeface="Arial"/>
                <a:cs typeface="Arial"/>
              </a:rPr>
              <a:t>2</a:t>
            </a:r>
            <a:r>
              <a:rPr sz="3200" spc="-85" dirty="0">
                <a:latin typeface="Arial"/>
                <a:cs typeface="Arial"/>
              </a:rPr>
              <a:t>: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Runs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40" dirty="0">
                <a:latin typeface="Arial"/>
                <a:cs typeface="Arial"/>
              </a:rPr>
              <a:t>the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test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suite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against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each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mutant</a:t>
            </a:r>
            <a:endParaRPr sz="3200" dirty="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any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test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fails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(i.e.,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mutant’s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output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!=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original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output),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mutant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killed</a:t>
            </a:r>
            <a:endParaRPr sz="2800" dirty="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all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tests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pass,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mutant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survives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3200" b="1" spc="-185" dirty="0">
                <a:latin typeface="Arial"/>
                <a:cs typeface="Arial"/>
              </a:rPr>
              <a:t>Step-</a:t>
            </a:r>
            <a:r>
              <a:rPr sz="3200" b="1" spc="-85" dirty="0">
                <a:latin typeface="Arial"/>
                <a:cs typeface="Arial"/>
              </a:rPr>
              <a:t>3</a:t>
            </a:r>
            <a:r>
              <a:rPr sz="3200" spc="-85" dirty="0">
                <a:latin typeface="Arial"/>
                <a:cs typeface="Arial"/>
              </a:rPr>
              <a:t>: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Computes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mutation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125" dirty="0">
                <a:latin typeface="Arial"/>
                <a:cs typeface="Arial"/>
              </a:rPr>
              <a:t>score: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higher,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better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Does</a:t>
            </a:r>
            <a:r>
              <a:rPr spc="-210" dirty="0"/>
              <a:t> </a:t>
            </a:r>
            <a:r>
              <a:rPr spc="-75" dirty="0"/>
              <a:t>Mutation</a:t>
            </a:r>
            <a:r>
              <a:rPr spc="-200" dirty="0"/>
              <a:t> </a:t>
            </a:r>
            <a:r>
              <a:rPr spc="-745" dirty="0"/>
              <a:t>T</a:t>
            </a:r>
            <a:r>
              <a:rPr spc="-245" dirty="0"/>
              <a:t>e</a:t>
            </a:r>
            <a:r>
              <a:rPr spc="-315" dirty="0"/>
              <a:t>s</a:t>
            </a:r>
            <a:r>
              <a:rPr spc="-235" dirty="0"/>
              <a:t>t</a:t>
            </a:r>
            <a:r>
              <a:rPr spc="-229" dirty="0"/>
              <a:t>i</a:t>
            </a:r>
            <a:r>
              <a:rPr spc="-235" dirty="0"/>
              <a:t>ng</a:t>
            </a:r>
            <a:r>
              <a:rPr spc="-204" dirty="0"/>
              <a:t> </a:t>
            </a:r>
            <a:r>
              <a:rPr spc="-12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513061" cy="103105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Following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example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is</a:t>
            </a:r>
            <a:r>
              <a:rPr lang="en-US" sz="2800" spc="-20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100%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all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control-</a:t>
            </a:r>
            <a:r>
              <a:rPr sz="2800" spc="-10" dirty="0">
                <a:latin typeface="Arial"/>
                <a:cs typeface="Arial"/>
              </a:rPr>
              <a:t>flow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data-</a:t>
            </a:r>
            <a:r>
              <a:rPr sz="2800" spc="-10" dirty="0">
                <a:latin typeface="Arial"/>
                <a:cs typeface="Arial"/>
              </a:rPr>
              <a:t>flow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coverage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How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about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mutation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testing?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98989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27" y="6484620"/>
            <a:ext cx="901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5" dirty="0">
                <a:latin typeface="Arial"/>
                <a:cs typeface="Arial"/>
              </a:rPr>
              <a:t>mutants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9" y="3749039"/>
            <a:ext cx="1804416" cy="691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3506" y="3762359"/>
            <a:ext cx="1724720" cy="61269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436666" y="2926942"/>
            <a:ext cx="3550285" cy="831215"/>
          </a:xfrm>
          <a:custGeom>
            <a:avLst/>
            <a:gdLst/>
            <a:ahLst/>
            <a:cxnLst/>
            <a:rect l="l" t="t" r="r" b="b"/>
            <a:pathLst>
              <a:path w="3550284" h="831214">
                <a:moveTo>
                  <a:pt x="3550022" y="0"/>
                </a:moveTo>
                <a:lnTo>
                  <a:pt x="0" y="0"/>
                </a:lnTo>
                <a:lnTo>
                  <a:pt x="0" y="830997"/>
                </a:lnTo>
                <a:lnTo>
                  <a:pt x="3550022" y="830997"/>
                </a:lnTo>
                <a:lnTo>
                  <a:pt x="355002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5582" y="4850383"/>
            <a:ext cx="4236085" cy="84264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190"/>
              </a:lnSpc>
              <a:spcBef>
                <a:spcPts val="245"/>
              </a:spcBef>
            </a:pPr>
            <a:r>
              <a:rPr sz="2700" spc="-40" dirty="0">
                <a:solidFill>
                  <a:srgbClr val="C00000"/>
                </a:solidFill>
                <a:latin typeface="Arial"/>
                <a:cs typeface="Arial"/>
              </a:rPr>
              <a:t>Mutation</a:t>
            </a:r>
            <a:r>
              <a:rPr sz="2700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195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sz="2700" spc="-145" dirty="0">
                <a:solidFill>
                  <a:srgbClr val="C00000"/>
                </a:solidFill>
                <a:latin typeface="Arial"/>
                <a:cs typeface="Arial"/>
              </a:rPr>
              <a:t> be </a:t>
            </a:r>
            <a:r>
              <a:rPr sz="2700" spc="-110" dirty="0">
                <a:solidFill>
                  <a:srgbClr val="C00000"/>
                </a:solidFill>
                <a:latin typeface="Arial"/>
                <a:cs typeface="Arial"/>
              </a:rPr>
              <a:t>stronger</a:t>
            </a:r>
            <a:r>
              <a:rPr sz="2700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0" dirty="0">
                <a:solidFill>
                  <a:srgbClr val="C00000"/>
                </a:solidFill>
                <a:latin typeface="Arial"/>
                <a:cs typeface="Arial"/>
              </a:rPr>
              <a:t>than </a:t>
            </a:r>
            <a:r>
              <a:rPr sz="2700" spc="-70" dirty="0">
                <a:solidFill>
                  <a:srgbClr val="C00000"/>
                </a:solidFill>
                <a:latin typeface="Arial"/>
                <a:cs typeface="Arial"/>
              </a:rPr>
              <a:t>control/data-</a:t>
            </a:r>
            <a:r>
              <a:rPr sz="2700" spc="-30" dirty="0">
                <a:solidFill>
                  <a:srgbClr val="C00000"/>
                </a:solidFill>
                <a:latin typeface="Arial"/>
                <a:cs typeface="Arial"/>
              </a:rPr>
              <a:t>flow </a:t>
            </a:r>
            <a:r>
              <a:rPr sz="2700" spc="-25" dirty="0">
                <a:solidFill>
                  <a:srgbClr val="C00000"/>
                </a:solidFill>
                <a:latin typeface="Arial"/>
                <a:cs typeface="Arial"/>
              </a:rPr>
              <a:t>coverage!</a:t>
            </a:r>
            <a:endParaRPr sz="27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6416" y="5491741"/>
            <a:ext cx="620276" cy="6167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7727" y="4674881"/>
            <a:ext cx="586585" cy="3989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36666" y="2926942"/>
            <a:ext cx="3550285" cy="831215"/>
          </a:xfrm>
          <a:prstGeom prst="rect">
            <a:avLst/>
          </a:prstGeom>
          <a:ln w="9525">
            <a:solidFill>
              <a:srgbClr val="7F7F7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5104" marR="1079500" indent="-114300">
              <a:lnSpc>
                <a:spcPct val="103800"/>
              </a:lnSpc>
              <a:spcBef>
                <a:spcPts val="190"/>
              </a:spcBef>
            </a:pP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public</a:t>
            </a:r>
            <a:r>
              <a:rPr sz="1600" spc="1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46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sum(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x,</a:t>
            </a:r>
            <a:r>
              <a:rPr sz="1600" spc="-160" dirty="0"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y)</a:t>
            </a:r>
            <a:r>
              <a:rPr sz="1600" spc="-5" dirty="0">
                <a:latin typeface="Gill Sans"/>
                <a:cs typeface="Gill Sans"/>
              </a:rPr>
              <a:t> </a:t>
            </a:r>
            <a:r>
              <a:rPr sz="1600" spc="-50" dirty="0">
                <a:latin typeface="Gill Sans"/>
                <a:cs typeface="Gill Sans"/>
              </a:rPr>
              <a:t>{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return</a:t>
            </a:r>
            <a:r>
              <a:rPr sz="1600" spc="-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spc="-10" dirty="0">
                <a:latin typeface="Gill Sans"/>
                <a:cs typeface="Gill Sans"/>
              </a:rPr>
              <a:t>x-y;</a:t>
            </a:r>
            <a:r>
              <a:rPr sz="1600" spc="-160" dirty="0"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70AD47"/>
                </a:solidFill>
                <a:latin typeface="Gill Sans"/>
                <a:cs typeface="Gill Sans"/>
              </a:rPr>
              <a:t>//</a:t>
            </a:r>
            <a:r>
              <a:rPr sz="1600" spc="5" dirty="0">
                <a:solidFill>
                  <a:srgbClr val="70AD47"/>
                </a:solidFill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70AD47"/>
                </a:solidFill>
                <a:latin typeface="Gill Sans"/>
                <a:cs typeface="Gill Sans"/>
              </a:rPr>
              <a:t>should</a:t>
            </a:r>
            <a:r>
              <a:rPr sz="1600" spc="-5" dirty="0">
                <a:solidFill>
                  <a:srgbClr val="70AD47"/>
                </a:solidFill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70AD47"/>
                </a:solidFill>
                <a:latin typeface="Gill Sans"/>
                <a:cs typeface="Gill Sans"/>
              </a:rPr>
              <a:t>be </a:t>
            </a:r>
            <a:r>
              <a:rPr sz="1600" spc="-25" dirty="0">
                <a:solidFill>
                  <a:srgbClr val="70AD47"/>
                </a:solidFill>
                <a:latin typeface="Gill Sans"/>
                <a:cs typeface="Gill Sans"/>
              </a:rPr>
              <a:t>x+y</a:t>
            </a:r>
            <a:endParaRPr sz="1600">
              <a:latin typeface="Gill Sans"/>
              <a:cs typeface="Gill Sans"/>
            </a:endParaRPr>
          </a:p>
          <a:p>
            <a:pPr marL="90805">
              <a:lnSpc>
                <a:spcPts val="1895"/>
              </a:lnSpc>
            </a:pPr>
            <a:r>
              <a:rPr sz="1600" dirty="0">
                <a:latin typeface="Gill Sans"/>
                <a:cs typeface="Gill Sans"/>
              </a:rPr>
              <a:t>}</a:t>
            </a:r>
            <a:endParaRPr sz="1600">
              <a:latin typeface="Gill Sans"/>
              <a:cs typeface="Gill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02818" y="3105800"/>
            <a:ext cx="419695" cy="4196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857427" y="3191093"/>
            <a:ext cx="2017395" cy="33909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600" b="1" spc="-40" dirty="0">
                <a:latin typeface="Gill Sans"/>
                <a:cs typeface="Gill Sans"/>
              </a:rPr>
              <a:t>Test</a:t>
            </a:r>
            <a:r>
              <a:rPr sz="1600" spc="-40" dirty="0">
                <a:latin typeface="Gill Sans"/>
                <a:cs typeface="Gill Sans"/>
              </a:rPr>
              <a:t>:</a:t>
            </a:r>
            <a:r>
              <a:rPr sz="1600" spc="-160" dirty="0">
                <a:latin typeface="Gill Sans"/>
                <a:cs typeface="Gill Sans"/>
              </a:rPr>
              <a:t> </a:t>
            </a:r>
            <a:r>
              <a:rPr sz="1600" spc="-10" dirty="0">
                <a:latin typeface="Gill Sans"/>
                <a:cs typeface="Gill Sans"/>
              </a:rPr>
              <a:t>sum(1,0)==1?</a:t>
            </a:r>
            <a:endParaRPr sz="1600">
              <a:latin typeface="Gill Sans"/>
              <a:cs typeface="Gill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45023" y="2953511"/>
            <a:ext cx="1015365" cy="850900"/>
            <a:chOff x="5145023" y="2953511"/>
            <a:chExt cx="1015365" cy="8509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5023" y="2953511"/>
              <a:ext cx="1014984" cy="8503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4537" y="2968335"/>
              <a:ext cx="936505" cy="77199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461701" y="4392983"/>
            <a:ext cx="3550285" cy="83121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05740" marR="1169670" indent="-114300">
              <a:lnSpc>
                <a:spcPct val="103699"/>
              </a:lnSpc>
              <a:spcBef>
                <a:spcPts val="195"/>
              </a:spcBef>
            </a:pP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public</a:t>
            </a:r>
            <a:r>
              <a:rPr sz="1600" spc="1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46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sum(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x,</a:t>
            </a:r>
            <a:r>
              <a:rPr sz="1600" spc="-160" dirty="0"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y)</a:t>
            </a:r>
            <a:r>
              <a:rPr sz="1600" spc="-5" dirty="0">
                <a:latin typeface="Gill Sans"/>
                <a:cs typeface="Gill Sans"/>
              </a:rPr>
              <a:t> </a:t>
            </a:r>
            <a:r>
              <a:rPr sz="1600" spc="-50" dirty="0">
                <a:latin typeface="Gill Sans"/>
                <a:cs typeface="Gill Sans"/>
              </a:rPr>
              <a:t>{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return</a:t>
            </a:r>
            <a:r>
              <a:rPr sz="1600" spc="-40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spc="-20" dirty="0">
                <a:latin typeface="Gill Sans"/>
                <a:cs typeface="Gill Sans"/>
              </a:rPr>
              <a:t>x</a:t>
            </a:r>
            <a:r>
              <a:rPr sz="1600" b="1" spc="-20" dirty="0">
                <a:solidFill>
                  <a:srgbClr val="C00000"/>
                </a:solidFill>
                <a:latin typeface="Gill Sans"/>
                <a:cs typeface="Gill Sans"/>
              </a:rPr>
              <a:t>*</a:t>
            </a:r>
            <a:r>
              <a:rPr sz="1600" spc="-20" dirty="0">
                <a:latin typeface="Gill Sans"/>
                <a:cs typeface="Gill Sans"/>
              </a:rPr>
              <a:t>y;</a:t>
            </a:r>
            <a:endParaRPr sz="1600">
              <a:latin typeface="Gill Sans"/>
              <a:cs typeface="Gill Sans"/>
            </a:endParaRPr>
          </a:p>
          <a:p>
            <a:pPr marL="91440">
              <a:lnSpc>
                <a:spcPts val="1895"/>
              </a:lnSpc>
            </a:pPr>
            <a:r>
              <a:rPr sz="1600" dirty="0">
                <a:latin typeface="Gill Sans"/>
                <a:cs typeface="Gill Sans"/>
              </a:rPr>
              <a:t>}</a:t>
            </a:r>
            <a:endParaRPr sz="1600">
              <a:latin typeface="Gill Sans"/>
              <a:cs typeface="Gill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94879" y="5302366"/>
            <a:ext cx="3550285" cy="83121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05104" marR="1169670" indent="-114300">
              <a:lnSpc>
                <a:spcPct val="103699"/>
              </a:lnSpc>
              <a:spcBef>
                <a:spcPts val="185"/>
              </a:spcBef>
            </a:pP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public</a:t>
            </a:r>
            <a:r>
              <a:rPr sz="1600" spc="1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46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sum(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x,</a:t>
            </a:r>
            <a:r>
              <a:rPr sz="1600" spc="-160" dirty="0">
                <a:latin typeface="Gill Sans"/>
                <a:cs typeface="Gill Sans"/>
              </a:rPr>
              <a:t>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int</a:t>
            </a:r>
            <a:r>
              <a:rPr sz="1600" spc="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y)</a:t>
            </a:r>
            <a:r>
              <a:rPr sz="1600" spc="-5" dirty="0">
                <a:latin typeface="Gill Sans"/>
                <a:cs typeface="Gill Sans"/>
              </a:rPr>
              <a:t> </a:t>
            </a:r>
            <a:r>
              <a:rPr sz="1600" spc="-50" dirty="0">
                <a:latin typeface="Gill Sans"/>
                <a:cs typeface="Gill Sans"/>
              </a:rPr>
              <a:t>{ </a:t>
            </a:r>
            <a:r>
              <a:rPr sz="1600" dirty="0">
                <a:solidFill>
                  <a:srgbClr val="5B9BD5"/>
                </a:solidFill>
                <a:latin typeface="Gill Sans"/>
                <a:cs typeface="Gill Sans"/>
              </a:rPr>
              <a:t>return</a:t>
            </a:r>
            <a:r>
              <a:rPr sz="1600" spc="-2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spc="-10" dirty="0">
                <a:latin typeface="Gill Sans"/>
                <a:cs typeface="Gill Sans"/>
              </a:rPr>
              <a:t>x-</a:t>
            </a:r>
            <a:r>
              <a:rPr sz="1600" b="1" spc="-25" dirty="0">
                <a:solidFill>
                  <a:srgbClr val="C00000"/>
                </a:solidFill>
                <a:latin typeface="Gill Sans"/>
                <a:cs typeface="Gill Sans"/>
              </a:rPr>
              <a:t>0</a:t>
            </a:r>
            <a:r>
              <a:rPr sz="1600" spc="-25" dirty="0">
                <a:latin typeface="Gill Sans"/>
                <a:cs typeface="Gill Sans"/>
              </a:rPr>
              <a:t>;</a:t>
            </a:r>
            <a:endParaRPr sz="1600">
              <a:latin typeface="Gill Sans"/>
              <a:cs typeface="Gill Sans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latin typeface="Gill Sans"/>
                <a:cs typeface="Gill Sans"/>
              </a:rPr>
              <a:t>}</a:t>
            </a:r>
            <a:endParaRPr sz="1600">
              <a:latin typeface="Gill Sans"/>
              <a:cs typeface="Gill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94879" y="6208274"/>
            <a:ext cx="3550285" cy="339090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600" b="1" dirty="0">
                <a:latin typeface="Gill Sans"/>
                <a:cs typeface="Gill Sans"/>
              </a:rPr>
              <a:t>…</a:t>
            </a:r>
            <a:endParaRPr sz="1600">
              <a:latin typeface="Gill Sans"/>
              <a:cs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99644"/>
            <a:ext cx="6556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Does</a:t>
            </a:r>
            <a:r>
              <a:rPr spc="-210" dirty="0"/>
              <a:t> </a:t>
            </a:r>
            <a:r>
              <a:rPr spc="-75" dirty="0"/>
              <a:t>Mutation</a:t>
            </a:r>
            <a:r>
              <a:rPr spc="-200" dirty="0"/>
              <a:t> </a:t>
            </a:r>
            <a:r>
              <a:rPr spc="-745" dirty="0"/>
              <a:t>T</a:t>
            </a:r>
            <a:r>
              <a:rPr spc="-245" dirty="0"/>
              <a:t>e</a:t>
            </a:r>
            <a:r>
              <a:rPr spc="-315" dirty="0"/>
              <a:t>s</a:t>
            </a:r>
            <a:r>
              <a:rPr spc="-235" dirty="0"/>
              <a:t>t</a:t>
            </a:r>
            <a:r>
              <a:rPr spc="-229" dirty="0"/>
              <a:t>i</a:t>
            </a:r>
            <a:r>
              <a:rPr spc="-235" dirty="0"/>
              <a:t>ng</a:t>
            </a:r>
            <a:r>
              <a:rPr spc="-204" dirty="0"/>
              <a:t> </a:t>
            </a:r>
            <a:r>
              <a:rPr spc="-12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98989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780" y="1305580"/>
            <a:ext cx="4772025" cy="21475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3440"/>
              </a:lnSpc>
            </a:pPr>
            <a:r>
              <a:rPr sz="3200" dirty="0">
                <a:latin typeface="Arial"/>
                <a:cs typeface="Arial"/>
              </a:rPr>
              <a:t>“Mutation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testing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is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20" dirty="0">
                <a:latin typeface="Arial"/>
                <a:cs typeface="Arial"/>
              </a:rPr>
              <a:t>more</a:t>
            </a:r>
            <a:endParaRPr sz="3200">
              <a:latin typeface="Arial"/>
              <a:cs typeface="Arial"/>
            </a:endParaRPr>
          </a:p>
          <a:p>
            <a:pPr marL="102235" marR="94615" algn="ctr">
              <a:lnSpc>
                <a:spcPts val="3890"/>
              </a:lnSpc>
              <a:spcBef>
                <a:spcPts val="60"/>
              </a:spcBef>
            </a:pPr>
            <a:r>
              <a:rPr sz="3200" spc="-70" dirty="0">
                <a:latin typeface="Arial"/>
                <a:cs typeface="Arial"/>
              </a:rPr>
              <a:t>powerful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than</a:t>
            </a:r>
            <a:r>
              <a:rPr sz="3200" spc="-125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statement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 </a:t>
            </a:r>
            <a:r>
              <a:rPr sz="3200" spc="-150" dirty="0">
                <a:latin typeface="Arial"/>
                <a:cs typeface="Arial"/>
              </a:rPr>
              <a:t>branch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coverage.”</a:t>
            </a:r>
            <a:endParaRPr sz="3200">
              <a:latin typeface="Arial"/>
              <a:cs typeface="Arial"/>
            </a:endParaRPr>
          </a:p>
          <a:p>
            <a:pPr marL="647700" marR="236854" indent="-403860">
              <a:lnSpc>
                <a:spcPts val="2780"/>
              </a:lnSpc>
              <a:spcBef>
                <a:spcPts val="65"/>
              </a:spcBef>
            </a:pP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Walsh,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45" dirty="0">
                <a:solidFill>
                  <a:srgbClr val="FFFFFF"/>
                </a:solidFill>
                <a:latin typeface="Arial"/>
                <a:cs typeface="Arial"/>
              </a:rPr>
              <a:t>PhD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thesis,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NY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Binghampton,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1985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3030" y="1305580"/>
            <a:ext cx="4772025" cy="21475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sz="3200" dirty="0">
                <a:latin typeface="Arial"/>
                <a:cs typeface="Arial"/>
              </a:rPr>
              <a:t>“Mutation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testing </a:t>
            </a:r>
            <a:r>
              <a:rPr sz="3200" spc="-25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 marL="643255" marR="635635" algn="ctr">
              <a:lnSpc>
                <a:spcPts val="3890"/>
              </a:lnSpc>
              <a:spcBef>
                <a:spcPts val="60"/>
              </a:spcBef>
            </a:pPr>
            <a:r>
              <a:rPr sz="3200" spc="-100" dirty="0">
                <a:latin typeface="Arial"/>
                <a:cs typeface="Arial"/>
              </a:rPr>
              <a:t>superior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30" dirty="0">
                <a:latin typeface="Arial"/>
                <a:cs typeface="Arial"/>
              </a:rPr>
              <a:t>data-</a:t>
            </a:r>
            <a:r>
              <a:rPr sz="3200" spc="-20" dirty="0">
                <a:latin typeface="Arial"/>
                <a:cs typeface="Arial"/>
              </a:rPr>
              <a:t>flow </a:t>
            </a:r>
            <a:r>
              <a:rPr sz="3200" spc="-200" dirty="0">
                <a:latin typeface="Arial"/>
                <a:cs typeface="Arial"/>
              </a:rPr>
              <a:t>coverage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criteria.”</a:t>
            </a:r>
            <a:endParaRPr sz="3200">
              <a:latin typeface="Arial"/>
              <a:cs typeface="Arial"/>
            </a:endParaRPr>
          </a:p>
          <a:p>
            <a:pPr marL="1183005" marR="102870" indent="-1071880">
              <a:lnSpc>
                <a:spcPts val="2780"/>
              </a:lnSpc>
              <a:spcBef>
                <a:spcPts val="65"/>
              </a:spcBef>
            </a:pP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Frankl,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Weiss,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Hu,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Journal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Software,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1997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5780" y="3778712"/>
            <a:ext cx="4772025" cy="21475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98780" rIns="0" bIns="0" rtlCol="0">
            <a:spAutoFit/>
          </a:bodyPr>
          <a:lstStyle/>
          <a:p>
            <a:pPr marL="386080" marR="377190" algn="ctr">
              <a:lnSpc>
                <a:spcPts val="3790"/>
              </a:lnSpc>
              <a:spcBef>
                <a:spcPts val="3140"/>
              </a:spcBef>
            </a:pPr>
            <a:r>
              <a:rPr sz="3200" spc="-125" dirty="0">
                <a:latin typeface="Arial"/>
                <a:cs typeface="Arial"/>
              </a:rPr>
              <a:t>“Generated </a:t>
            </a:r>
            <a:r>
              <a:rPr sz="3200" spc="-100" dirty="0">
                <a:latin typeface="Arial"/>
                <a:cs typeface="Arial"/>
              </a:rPr>
              <a:t>mutants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are </a:t>
            </a:r>
            <a:r>
              <a:rPr sz="3200" spc="-90" dirty="0">
                <a:latin typeface="Arial"/>
                <a:cs typeface="Arial"/>
              </a:rPr>
              <a:t>similar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real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faults.”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2820"/>
              </a:lnSpc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Andrews,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Briand,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Labiche,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75" dirty="0">
                <a:solidFill>
                  <a:srgbClr val="FFFFFF"/>
                </a:solidFill>
                <a:latin typeface="Arial"/>
                <a:cs typeface="Arial"/>
              </a:rPr>
              <a:t>ICSE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3030" y="3778712"/>
            <a:ext cx="4772025" cy="214757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429"/>
              </a:lnSpc>
            </a:pPr>
            <a:r>
              <a:rPr sz="3200" spc="-25" dirty="0">
                <a:latin typeface="Arial"/>
                <a:cs typeface="Arial"/>
              </a:rPr>
              <a:t>“Mutants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can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substitute</a:t>
            </a:r>
            <a:endParaRPr sz="3200">
              <a:latin typeface="Arial"/>
              <a:cs typeface="Arial"/>
            </a:endParaRPr>
          </a:p>
          <a:p>
            <a:pPr marL="284480" marR="276860" indent="-5715" algn="ctr">
              <a:lnSpc>
                <a:spcPts val="3910"/>
              </a:lnSpc>
              <a:spcBef>
                <a:spcPts val="45"/>
              </a:spcBef>
            </a:pPr>
            <a:r>
              <a:rPr sz="3200" spc="-114" dirty="0">
                <a:latin typeface="Arial"/>
                <a:cs typeface="Arial"/>
              </a:rPr>
              <a:t>real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faults</a:t>
            </a:r>
            <a:r>
              <a:rPr sz="3200" spc="-150" dirty="0">
                <a:latin typeface="Arial"/>
                <a:cs typeface="Arial"/>
              </a:rPr>
              <a:t> </a:t>
            </a:r>
            <a:r>
              <a:rPr sz="3200" spc="-30" dirty="0">
                <a:latin typeface="Arial"/>
                <a:cs typeface="Arial"/>
              </a:rPr>
              <a:t>in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software </a:t>
            </a:r>
            <a:r>
              <a:rPr sz="3200" spc="-100" dirty="0">
                <a:latin typeface="Arial"/>
                <a:cs typeface="Arial"/>
              </a:rPr>
              <a:t>testing </a:t>
            </a:r>
            <a:r>
              <a:rPr sz="3200" spc="-75" dirty="0">
                <a:latin typeface="Arial"/>
                <a:cs typeface="Arial"/>
              </a:rPr>
              <a:t>experimentation.”</a:t>
            </a:r>
            <a:endParaRPr sz="3200">
              <a:latin typeface="Arial"/>
              <a:cs typeface="Arial"/>
            </a:endParaRPr>
          </a:p>
          <a:p>
            <a:pPr marL="502284" marR="494665" algn="ctr">
              <a:lnSpc>
                <a:spcPts val="2810"/>
              </a:lnSpc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Just,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Jalali,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Inozemtseva,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Ernst,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Holmes,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Fraser,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55" dirty="0">
                <a:solidFill>
                  <a:srgbClr val="FFFFFF"/>
                </a:solidFill>
                <a:latin typeface="Arial"/>
                <a:cs typeface="Arial"/>
              </a:rPr>
              <a:t>FSE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2014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1140" y="4395275"/>
            <a:ext cx="1015946" cy="1015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466" y="288036"/>
            <a:ext cx="6556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Does</a:t>
            </a:r>
            <a:r>
              <a:rPr spc="-210" dirty="0"/>
              <a:t> </a:t>
            </a:r>
            <a:r>
              <a:rPr spc="-75" dirty="0"/>
              <a:t>Mutation</a:t>
            </a:r>
            <a:r>
              <a:rPr spc="-200" dirty="0"/>
              <a:t> </a:t>
            </a:r>
            <a:r>
              <a:rPr spc="-745" dirty="0"/>
              <a:t>T</a:t>
            </a:r>
            <a:r>
              <a:rPr spc="-245" dirty="0"/>
              <a:t>e</a:t>
            </a:r>
            <a:r>
              <a:rPr spc="-315" dirty="0"/>
              <a:t>s</a:t>
            </a:r>
            <a:r>
              <a:rPr spc="-235" dirty="0"/>
              <a:t>t</a:t>
            </a:r>
            <a:r>
              <a:rPr spc="-229" dirty="0"/>
              <a:t>i</a:t>
            </a:r>
            <a:r>
              <a:rPr spc="-235" dirty="0"/>
              <a:t>ng</a:t>
            </a:r>
            <a:r>
              <a:rPr spc="-204" dirty="0"/>
              <a:t> </a:t>
            </a:r>
            <a:r>
              <a:rPr spc="-125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898989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8128" y="1308199"/>
            <a:ext cx="8905240" cy="3837940"/>
            <a:chOff x="1698128" y="1308199"/>
            <a:chExt cx="8905240" cy="3837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128" y="3351771"/>
              <a:ext cx="3830835" cy="1562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3970" y="2875358"/>
              <a:ext cx="964407" cy="964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9056" y="1308199"/>
              <a:ext cx="3035717" cy="8401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8717" y="2189642"/>
              <a:ext cx="3797118" cy="7749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725" y="3582880"/>
              <a:ext cx="1562695" cy="15626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44969" y="1445500"/>
              <a:ext cx="2280913" cy="8101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8225" y="2298468"/>
              <a:ext cx="2820071" cy="13960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9970" y="2336472"/>
              <a:ext cx="2662787" cy="61925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57750" y="3299407"/>
              <a:ext cx="2562105" cy="121443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60613" y="5259446"/>
            <a:ext cx="5462270" cy="156273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3495" rIns="0" bIns="0" rtlCol="0">
            <a:spAutoFit/>
          </a:bodyPr>
          <a:lstStyle/>
          <a:p>
            <a:pPr marL="107950" marR="100330" indent="635" algn="ctr">
              <a:lnSpc>
                <a:spcPct val="100600"/>
              </a:lnSpc>
              <a:spcBef>
                <a:spcPts val="185"/>
              </a:spcBef>
            </a:pPr>
            <a:r>
              <a:rPr sz="2400" spc="-30" dirty="0">
                <a:latin typeface="Arial"/>
                <a:cs typeface="Arial"/>
              </a:rPr>
              <a:t>"...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While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also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used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Clover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basic </a:t>
            </a:r>
            <a:r>
              <a:rPr sz="2400" spc="-140" dirty="0">
                <a:latin typeface="Arial"/>
                <a:cs typeface="Arial"/>
              </a:rPr>
              <a:t>code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coverage,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as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got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our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4" dirty="0">
                <a:latin typeface="Arial"/>
                <a:cs typeface="Arial"/>
              </a:rPr>
              <a:t>PIT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mutation </a:t>
            </a:r>
            <a:r>
              <a:rPr sz="2400" spc="-150" dirty="0">
                <a:latin typeface="Arial"/>
                <a:cs typeface="Arial"/>
              </a:rPr>
              <a:t>coverage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up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90s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I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stopped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paying </a:t>
            </a:r>
            <a:r>
              <a:rPr sz="2400" spc="-125" dirty="0">
                <a:latin typeface="Arial"/>
                <a:cs typeface="Arial"/>
              </a:rPr>
              <a:t>much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attention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Clover"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5135" y="5309203"/>
            <a:ext cx="4391025" cy="15494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2225" rIns="0" bIns="0" rtlCol="0">
            <a:spAutoFit/>
          </a:bodyPr>
          <a:lstStyle/>
          <a:p>
            <a:pPr marL="271780" marR="264160" indent="-1270" algn="ctr">
              <a:lnSpc>
                <a:spcPct val="100600"/>
              </a:lnSpc>
              <a:spcBef>
                <a:spcPts val="175"/>
              </a:spcBef>
            </a:pPr>
            <a:r>
              <a:rPr sz="2400" spc="-30" dirty="0">
                <a:latin typeface="Arial"/>
                <a:cs typeface="Arial"/>
              </a:rPr>
              <a:t>"...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This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gave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us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extreme </a:t>
            </a:r>
            <a:r>
              <a:rPr sz="2400" spc="-100" dirty="0">
                <a:latin typeface="Arial"/>
                <a:cs typeface="Arial"/>
              </a:rPr>
              <a:t>confidence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our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tests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...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effects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confidence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were </a:t>
            </a:r>
            <a:r>
              <a:rPr sz="2400" spc="-10" dirty="0">
                <a:latin typeface="Arial"/>
                <a:cs typeface="Arial"/>
              </a:rPr>
              <a:t>outstanding."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This</a:t>
            </a:r>
            <a:r>
              <a:rPr spc="-225" dirty="0"/>
              <a:t> </a:t>
            </a:r>
            <a:r>
              <a:rPr spc="-36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2692400" cy="8820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sz="2800" spc="-25" dirty="0">
                <a:latin typeface="Arial"/>
                <a:cs typeface="Arial"/>
              </a:rPr>
              <a:t>Mutation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200" dirty="0">
                <a:latin typeface="Arial"/>
                <a:cs typeface="Arial"/>
              </a:rPr>
              <a:t>Basic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idea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944" y="2669241"/>
            <a:ext cx="3116580" cy="41084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0" indent="-229235">
              <a:lnSpc>
                <a:spcPts val="2790"/>
              </a:lnSpc>
              <a:buChar char="•"/>
              <a:tabLst>
                <a:tab pos="311785" algn="l"/>
              </a:tabLst>
            </a:pPr>
            <a:r>
              <a:rPr sz="2400" spc="-90" dirty="0">
                <a:latin typeface="Arial"/>
                <a:cs typeface="Arial"/>
              </a:rPr>
              <a:t>Detailed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3002990"/>
            <a:ext cx="3221990" cy="1825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Char char="•"/>
              <a:tabLst>
                <a:tab pos="241300" algn="l"/>
              </a:tabLst>
            </a:pPr>
            <a:r>
              <a:rPr sz="2400" spc="-60" dirty="0">
                <a:latin typeface="Arial"/>
                <a:cs typeface="Arial"/>
              </a:rPr>
              <a:t>Limitation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"/>
                <a:cs typeface="Arial"/>
              </a:rPr>
              <a:t>Do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fewer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"/>
                <a:cs typeface="Arial"/>
              </a:rPr>
              <a:t>Do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faster</a:t>
            </a:r>
            <a:endParaRPr sz="2000">
              <a:latin typeface="Arial"/>
              <a:cs typeface="Arial"/>
            </a:endParaRPr>
          </a:p>
          <a:p>
            <a:pPr marL="697865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"/>
                <a:cs typeface="Arial"/>
              </a:rPr>
              <a:t>Do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smarter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</a:tabLst>
            </a:pPr>
            <a:r>
              <a:rPr sz="2400" spc="-135" dirty="0">
                <a:latin typeface="Arial"/>
                <a:cs typeface="Arial"/>
              </a:rPr>
              <a:t>State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tools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150861" cy="16681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Helvetica"/>
                <a:cs typeface="Helvetica"/>
              </a:rPr>
              <a:t>Mutation</a:t>
            </a:r>
            <a:r>
              <a:rPr sz="2800" spc="1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operators</a:t>
            </a:r>
            <a:r>
              <a:rPr sz="2800" spc="-114" dirty="0">
                <a:latin typeface="Helvetica"/>
                <a:cs typeface="Helvetica"/>
              </a:rPr>
              <a:t> </a:t>
            </a:r>
            <a:r>
              <a:rPr sz="2800" spc="-140" dirty="0">
                <a:latin typeface="Arial"/>
                <a:cs typeface="Arial"/>
              </a:rPr>
              <a:t>are </a:t>
            </a:r>
            <a:r>
              <a:rPr sz="2800" spc="-170" dirty="0">
                <a:latin typeface="Arial"/>
                <a:cs typeface="Arial"/>
              </a:rPr>
              <a:t>language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dependent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65" dirty="0">
                <a:latin typeface="Arial"/>
                <a:cs typeface="Arial"/>
              </a:rPr>
              <a:t>Fortran: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total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22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operators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proposed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254" dirty="0">
                <a:latin typeface="Arial"/>
                <a:cs typeface="Arial"/>
              </a:rPr>
              <a:t>Java: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around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40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operators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proposed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310" dirty="0">
                <a:latin typeface="Arial"/>
                <a:cs typeface="Arial"/>
              </a:rPr>
              <a:t>C: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total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108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operators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were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proposed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10817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 Mutation Operators (the MuJava tool)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854" y="2223493"/>
            <a:ext cx="3402210" cy="2486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7811" y="1618208"/>
            <a:ext cx="5844988" cy="48377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 - Absolute Value 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6556" y="2011412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327660" rIns="0" bIns="0" rtlCol="0">
            <a:spAutoFit/>
          </a:bodyPr>
          <a:lstStyle/>
          <a:p>
            <a:pPr marL="492759" marR="804545" indent="-457200">
              <a:lnSpc>
                <a:spcPct val="100400"/>
              </a:lnSpc>
              <a:spcBef>
                <a:spcPts val="2580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49960" marR="775335">
              <a:lnSpc>
                <a:spcPct val="100800"/>
              </a:lnSpc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y;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10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289" y="2009180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325755" rIns="0" bIns="0" rtlCol="0">
            <a:spAutoFit/>
          </a:bodyPr>
          <a:lstStyle/>
          <a:p>
            <a:pPr marL="492759" marR="804545" indent="-457200">
              <a:lnSpc>
                <a:spcPct val="100800"/>
              </a:lnSpc>
              <a:spcBef>
                <a:spcPts val="256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49960" marR="774700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y;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E32400"/>
                </a:solidFill>
                <a:latin typeface="Arial"/>
                <a:cs typeface="Arial"/>
              </a:rPr>
              <a:t>abs(</a:t>
            </a:r>
            <a:r>
              <a:rPr sz="2400" spc="-10" dirty="0">
                <a:latin typeface="Arial"/>
                <a:cs typeface="Arial"/>
              </a:rPr>
              <a:t>y</a:t>
            </a:r>
            <a:r>
              <a:rPr sz="2400" b="1" spc="-10" dirty="0">
                <a:solidFill>
                  <a:srgbClr val="E32400"/>
                </a:solidFill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10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7183" y="3166268"/>
            <a:ext cx="918844" cy="918844"/>
            <a:chOff x="5717183" y="3166268"/>
            <a:chExt cx="918844" cy="918844"/>
          </a:xfrm>
        </p:grpSpPr>
        <p:sp>
          <p:nvSpPr>
            <p:cNvPr id="6" name="object 6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68"/>
                  </a:lnTo>
                  <a:lnTo>
                    <a:pt x="892968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4"/>
                  </a:lnTo>
                  <a:lnTo>
                    <a:pt x="500062" y="892969"/>
                  </a:lnTo>
                  <a:lnTo>
                    <a:pt x="500062" y="589359"/>
                  </a:lnTo>
                  <a:lnTo>
                    <a:pt x="0" y="589359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9491" y="6024733"/>
            <a:ext cx="187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7224" y="6021685"/>
            <a:ext cx="2921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9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570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Coverage</a:t>
            </a:r>
            <a:r>
              <a:rPr spc="-150" dirty="0"/>
              <a:t> </a:t>
            </a:r>
            <a:r>
              <a:rPr spc="-204" dirty="0"/>
              <a:t>subsumption</a:t>
            </a:r>
            <a:r>
              <a:rPr spc="-160" dirty="0"/>
              <a:t> </a:t>
            </a:r>
            <a:r>
              <a:rPr spc="-155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923" y="1545791"/>
            <a:ext cx="9298731" cy="4960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1237" y="1671828"/>
            <a:ext cx="1503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Arial"/>
                <a:cs typeface="Arial"/>
              </a:rPr>
              <a:t>Path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Coverage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0415" y="5155691"/>
            <a:ext cx="1756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Arial"/>
                <a:cs typeface="Arial"/>
              </a:rPr>
              <a:t>Branch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Coverage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6242" y="5890259"/>
            <a:ext cx="1101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6096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Arial"/>
                <a:cs typeface="Arial"/>
              </a:rPr>
              <a:t>Statement </a:t>
            </a:r>
            <a:r>
              <a:rPr sz="2000" spc="-95" dirty="0">
                <a:latin typeface="Arial"/>
                <a:cs typeface="Arial"/>
              </a:rPr>
              <a:t>Coverage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9664" y="1653540"/>
            <a:ext cx="132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155" dirty="0">
                <a:latin typeface="Arial"/>
                <a:cs typeface="Arial"/>
              </a:rPr>
              <a:t>DU-</a:t>
            </a:r>
            <a:r>
              <a:rPr sz="2000" spc="-125" dirty="0">
                <a:latin typeface="Arial"/>
                <a:cs typeface="Arial"/>
              </a:rPr>
              <a:t>Paths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5472" y="2531364"/>
            <a:ext cx="859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165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3347" y="4381500"/>
            <a:ext cx="822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125" dirty="0">
                <a:latin typeface="Arial"/>
                <a:cs typeface="Arial"/>
              </a:rPr>
              <a:t>Defs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56589" y="3262884"/>
            <a:ext cx="1387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664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220" dirty="0">
                <a:latin typeface="Arial"/>
                <a:cs typeface="Arial"/>
              </a:rPr>
              <a:t>P-</a:t>
            </a:r>
            <a:r>
              <a:rPr sz="2000" spc="-20" dirty="0">
                <a:latin typeface="Arial"/>
                <a:cs typeface="Arial"/>
              </a:rPr>
              <a:t>Uses/ </a:t>
            </a:r>
            <a:r>
              <a:rPr sz="2000" spc="-160" dirty="0">
                <a:latin typeface="Arial"/>
                <a:cs typeface="Arial"/>
              </a:rPr>
              <a:t>Some-</a:t>
            </a:r>
            <a:r>
              <a:rPr sz="2000" spc="-235" dirty="0">
                <a:latin typeface="Arial"/>
                <a:cs typeface="Arial"/>
              </a:rPr>
              <a:t>C-</a:t>
            </a:r>
            <a:r>
              <a:rPr sz="2000" spc="-175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31214" y="3241547"/>
            <a:ext cx="1387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664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220" dirty="0">
                <a:latin typeface="Arial"/>
                <a:cs typeface="Arial"/>
              </a:rPr>
              <a:t>P-</a:t>
            </a:r>
            <a:r>
              <a:rPr sz="2000" spc="-20" dirty="0">
                <a:latin typeface="Arial"/>
                <a:cs typeface="Arial"/>
              </a:rPr>
              <a:t>Uses/ </a:t>
            </a:r>
            <a:r>
              <a:rPr sz="2000" spc="-160" dirty="0">
                <a:latin typeface="Arial"/>
                <a:cs typeface="Arial"/>
              </a:rPr>
              <a:t>Some-</a:t>
            </a:r>
            <a:r>
              <a:rPr sz="2000" spc="-235" dirty="0">
                <a:latin typeface="Arial"/>
                <a:cs typeface="Arial"/>
              </a:rPr>
              <a:t>C-</a:t>
            </a:r>
            <a:r>
              <a:rPr sz="2000" spc="-175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0154" y="4381500"/>
            <a:ext cx="1061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220" dirty="0">
                <a:latin typeface="Arial"/>
                <a:cs typeface="Arial"/>
              </a:rPr>
              <a:t>P-</a:t>
            </a:r>
            <a:r>
              <a:rPr sz="2000" spc="-160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41768" y="4433316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latin typeface="Arial"/>
                <a:cs typeface="Arial"/>
              </a:rPr>
              <a:t>All-</a:t>
            </a:r>
            <a:r>
              <a:rPr sz="2000" spc="-235" dirty="0">
                <a:latin typeface="Arial"/>
                <a:cs typeface="Arial"/>
              </a:rPr>
              <a:t>C-</a:t>
            </a:r>
            <a:r>
              <a:rPr sz="2000" spc="-160" dirty="0">
                <a:latin typeface="Arial"/>
                <a:cs typeface="Arial"/>
              </a:rPr>
              <a:t>Uses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7627" y="5003291"/>
            <a:ext cx="989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0" marR="5080" indent="-12128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Mutation </a:t>
            </a:r>
            <a:r>
              <a:rPr sz="2000" spc="-10" dirty="0"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ABS - Absolute Value Insertion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2406556" y="2011412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327660" rIns="0" bIns="0" rtlCol="0">
            <a:spAutoFit/>
          </a:bodyPr>
          <a:lstStyle/>
          <a:p>
            <a:pPr marL="492759" marR="804545" indent="-457200">
              <a:lnSpc>
                <a:spcPct val="100400"/>
              </a:lnSpc>
              <a:spcBef>
                <a:spcPts val="2580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49960" marR="774700">
              <a:lnSpc>
                <a:spcPct val="100800"/>
              </a:lnSpc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y;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10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4289" y="2009180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325755" rIns="0" bIns="0" rtlCol="0">
            <a:spAutoFit/>
          </a:bodyPr>
          <a:lstStyle/>
          <a:p>
            <a:pPr marL="492759" marR="804545" indent="-457200">
              <a:lnSpc>
                <a:spcPct val="100800"/>
              </a:lnSpc>
              <a:spcBef>
                <a:spcPts val="256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49960" marR="775335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y;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10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E32400"/>
                </a:solidFill>
                <a:latin typeface="Arial"/>
                <a:cs typeface="Arial"/>
              </a:rPr>
              <a:t>abs(</a:t>
            </a:r>
            <a:r>
              <a:rPr sz="2400" spc="-10" dirty="0">
                <a:latin typeface="Arial"/>
                <a:cs typeface="Arial"/>
              </a:rPr>
              <a:t>x</a:t>
            </a:r>
            <a:r>
              <a:rPr sz="2400" b="1" spc="-10" dirty="0">
                <a:solidFill>
                  <a:srgbClr val="E32400"/>
                </a:solidFill>
                <a:latin typeface="Arial"/>
                <a:cs typeface="Arial"/>
              </a:rPr>
              <a:t>)</a:t>
            </a:r>
            <a:r>
              <a:rPr sz="2400" spc="-1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7183" y="3166268"/>
            <a:ext cx="918844" cy="918844"/>
            <a:chOff x="5717183" y="3166268"/>
            <a:chExt cx="918844" cy="918844"/>
          </a:xfrm>
        </p:grpSpPr>
        <p:sp>
          <p:nvSpPr>
            <p:cNvPr id="6" name="object 6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68"/>
                  </a:lnTo>
                  <a:lnTo>
                    <a:pt x="892968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4"/>
                  </a:lnTo>
                  <a:lnTo>
                    <a:pt x="500062" y="892969"/>
                  </a:lnTo>
                  <a:lnTo>
                    <a:pt x="500062" y="589359"/>
                  </a:lnTo>
                  <a:lnTo>
                    <a:pt x="0" y="589359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69491" y="6024733"/>
            <a:ext cx="187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7224" y="6021685"/>
            <a:ext cx="29210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9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AOR - Arithmetic Operator 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0206" y="2005062"/>
            <a:ext cx="3245485" cy="4013200"/>
            <a:chOff x="2400206" y="2005062"/>
            <a:chExt cx="3245485" cy="4013200"/>
          </a:xfrm>
        </p:grpSpPr>
        <p:sp>
          <p:nvSpPr>
            <p:cNvPr id="4" name="object 4"/>
            <p:cNvSpPr/>
            <p:nvPr/>
          </p:nvSpPr>
          <p:spPr>
            <a:xfrm>
              <a:off x="2406556" y="2011411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3232547" y="0"/>
                  </a:moveTo>
                  <a:lnTo>
                    <a:pt x="0" y="0"/>
                  </a:lnTo>
                  <a:lnTo>
                    <a:pt x="0" y="4000501"/>
                  </a:lnTo>
                  <a:lnTo>
                    <a:pt x="3232547" y="4000501"/>
                  </a:lnTo>
                  <a:lnTo>
                    <a:pt x="32325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6556" y="2011412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0" y="0"/>
                  </a:moveTo>
                  <a:lnTo>
                    <a:pt x="3232548" y="0"/>
                  </a:lnTo>
                  <a:lnTo>
                    <a:pt x="3232548" y="4000501"/>
                  </a:lnTo>
                  <a:lnTo>
                    <a:pt x="0" y="4000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9574" y="2328164"/>
            <a:ext cx="240982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indent="-45720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3974" y="3431540"/>
            <a:ext cx="95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2480" y="3438069"/>
            <a:ext cx="321945" cy="410845"/>
          </a:xfrm>
          <a:prstGeom prst="rect">
            <a:avLst/>
          </a:prstGeom>
          <a:solidFill>
            <a:srgbClr val="F2F2F2"/>
          </a:solidFill>
          <a:ln w="50800">
            <a:solidFill>
              <a:srgbClr val="E324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5"/>
              </a:spcBef>
            </a:pPr>
            <a:r>
              <a:rPr sz="2400" spc="-420" dirty="0">
                <a:latin typeface="Arial"/>
                <a:cs typeface="Arial"/>
              </a:rPr>
              <a:t>%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4272" y="343154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9574" y="3800347"/>
            <a:ext cx="195389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845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ts val="2845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14671" y="3005327"/>
            <a:ext cx="4075429" cy="1195070"/>
            <a:chOff x="4614671" y="3005327"/>
            <a:chExt cx="4075429" cy="119507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4671" y="3005327"/>
              <a:ext cx="4075176" cy="11948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2471" y="3227831"/>
              <a:ext cx="1667255" cy="8656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54001" y="3018254"/>
              <a:ext cx="3996690" cy="1116965"/>
            </a:xfrm>
            <a:custGeom>
              <a:avLst/>
              <a:gdLst/>
              <a:ahLst/>
              <a:cxnLst/>
              <a:rect l="l" t="t" r="r" b="b"/>
              <a:pathLst>
                <a:path w="3996690" h="1116964">
                  <a:moveTo>
                    <a:pt x="2627172" y="0"/>
                  </a:moveTo>
                  <a:lnTo>
                    <a:pt x="2566646" y="412"/>
                  </a:lnTo>
                  <a:lnTo>
                    <a:pt x="2506557" y="1901"/>
                  </a:lnTo>
                  <a:lnTo>
                    <a:pt x="2446978" y="4450"/>
                  </a:lnTo>
                  <a:lnTo>
                    <a:pt x="2387983" y="8040"/>
                  </a:lnTo>
                  <a:lnTo>
                    <a:pt x="2329643" y="12653"/>
                  </a:lnTo>
                  <a:lnTo>
                    <a:pt x="2272032" y="18269"/>
                  </a:lnTo>
                  <a:lnTo>
                    <a:pt x="2215223" y="24872"/>
                  </a:lnTo>
                  <a:lnTo>
                    <a:pt x="2159289" y="32441"/>
                  </a:lnTo>
                  <a:lnTo>
                    <a:pt x="2104302" y="40960"/>
                  </a:lnTo>
                  <a:lnTo>
                    <a:pt x="2050336" y="50409"/>
                  </a:lnTo>
                  <a:lnTo>
                    <a:pt x="1997463" y="60771"/>
                  </a:lnTo>
                  <a:lnTo>
                    <a:pt x="1945756" y="72027"/>
                  </a:lnTo>
                  <a:lnTo>
                    <a:pt x="1895289" y="84158"/>
                  </a:lnTo>
                  <a:lnTo>
                    <a:pt x="1846133" y="97146"/>
                  </a:lnTo>
                  <a:lnTo>
                    <a:pt x="1798363" y="110972"/>
                  </a:lnTo>
                  <a:lnTo>
                    <a:pt x="1752050" y="125620"/>
                  </a:lnTo>
                  <a:lnTo>
                    <a:pt x="1707268" y="141069"/>
                  </a:lnTo>
                  <a:lnTo>
                    <a:pt x="1664090" y="157301"/>
                  </a:lnTo>
                  <a:lnTo>
                    <a:pt x="1622588" y="174299"/>
                  </a:lnTo>
                  <a:lnTo>
                    <a:pt x="1582836" y="192044"/>
                  </a:lnTo>
                  <a:lnTo>
                    <a:pt x="1544906" y="210517"/>
                  </a:lnTo>
                  <a:lnTo>
                    <a:pt x="1508872" y="229701"/>
                  </a:lnTo>
                  <a:lnTo>
                    <a:pt x="1474805" y="249575"/>
                  </a:lnTo>
                  <a:lnTo>
                    <a:pt x="1412869" y="291327"/>
                  </a:lnTo>
                  <a:lnTo>
                    <a:pt x="1359679" y="335624"/>
                  </a:lnTo>
                  <a:lnTo>
                    <a:pt x="1315820" y="382321"/>
                  </a:lnTo>
                  <a:lnTo>
                    <a:pt x="1281875" y="431270"/>
                  </a:lnTo>
                  <a:lnTo>
                    <a:pt x="0" y="518322"/>
                  </a:lnTo>
                  <a:lnTo>
                    <a:pt x="1262202" y="644103"/>
                  </a:lnTo>
                  <a:lnTo>
                    <a:pt x="1274676" y="671968"/>
                  </a:lnTo>
                  <a:lnTo>
                    <a:pt x="1290478" y="699341"/>
                  </a:lnTo>
                  <a:lnTo>
                    <a:pt x="1331724" y="752460"/>
                  </a:lnTo>
                  <a:lnTo>
                    <a:pt x="1385261" y="803161"/>
                  </a:lnTo>
                  <a:lnTo>
                    <a:pt x="1416427" y="827513"/>
                  </a:lnTo>
                  <a:lnTo>
                    <a:pt x="1450411" y="851148"/>
                  </a:lnTo>
                  <a:lnTo>
                    <a:pt x="1487129" y="874032"/>
                  </a:lnTo>
                  <a:lnTo>
                    <a:pt x="1526495" y="896125"/>
                  </a:lnTo>
                  <a:lnTo>
                    <a:pt x="1568424" y="917391"/>
                  </a:lnTo>
                  <a:lnTo>
                    <a:pt x="1612832" y="937793"/>
                  </a:lnTo>
                  <a:lnTo>
                    <a:pt x="1659634" y="957294"/>
                  </a:lnTo>
                  <a:lnTo>
                    <a:pt x="1708745" y="975857"/>
                  </a:lnTo>
                  <a:lnTo>
                    <a:pt x="1760081" y="993443"/>
                  </a:lnTo>
                  <a:lnTo>
                    <a:pt x="1813555" y="1010018"/>
                  </a:lnTo>
                  <a:lnTo>
                    <a:pt x="1869084" y="1025542"/>
                  </a:lnTo>
                  <a:lnTo>
                    <a:pt x="1926582" y="1039980"/>
                  </a:lnTo>
                  <a:lnTo>
                    <a:pt x="1985965" y="1053293"/>
                  </a:lnTo>
                  <a:lnTo>
                    <a:pt x="2047148" y="1065445"/>
                  </a:lnTo>
                  <a:lnTo>
                    <a:pt x="2110046" y="1076399"/>
                  </a:lnTo>
                  <a:lnTo>
                    <a:pt x="2174574" y="1086118"/>
                  </a:lnTo>
                  <a:lnTo>
                    <a:pt x="2240647" y="1094564"/>
                  </a:lnTo>
                  <a:lnTo>
                    <a:pt x="2308180" y="1101700"/>
                  </a:lnTo>
                  <a:lnTo>
                    <a:pt x="2369799" y="1106952"/>
                  </a:lnTo>
                  <a:lnTo>
                    <a:pt x="2431346" y="1111034"/>
                  </a:lnTo>
                  <a:lnTo>
                    <a:pt x="2492746" y="1113966"/>
                  </a:lnTo>
                  <a:lnTo>
                    <a:pt x="2553928" y="1115764"/>
                  </a:lnTo>
                  <a:lnTo>
                    <a:pt x="2614819" y="1116448"/>
                  </a:lnTo>
                  <a:lnTo>
                    <a:pt x="2675345" y="1116036"/>
                  </a:lnTo>
                  <a:lnTo>
                    <a:pt x="2735434" y="1114546"/>
                  </a:lnTo>
                  <a:lnTo>
                    <a:pt x="2795013" y="1111997"/>
                  </a:lnTo>
                  <a:lnTo>
                    <a:pt x="2854009" y="1108407"/>
                  </a:lnTo>
                  <a:lnTo>
                    <a:pt x="2912348" y="1103795"/>
                  </a:lnTo>
                  <a:lnTo>
                    <a:pt x="2969959" y="1098178"/>
                  </a:lnTo>
                  <a:lnTo>
                    <a:pt x="3026768" y="1091575"/>
                  </a:lnTo>
                  <a:lnTo>
                    <a:pt x="3082703" y="1084006"/>
                  </a:lnTo>
                  <a:lnTo>
                    <a:pt x="3137689" y="1075487"/>
                  </a:lnTo>
                  <a:lnTo>
                    <a:pt x="3191656" y="1066038"/>
                  </a:lnTo>
                  <a:lnTo>
                    <a:pt x="3244529" y="1055676"/>
                  </a:lnTo>
                  <a:lnTo>
                    <a:pt x="3296235" y="1044420"/>
                  </a:lnTo>
                  <a:lnTo>
                    <a:pt x="3346703" y="1032289"/>
                  </a:lnTo>
                  <a:lnTo>
                    <a:pt x="3395858" y="1019301"/>
                  </a:lnTo>
                  <a:lnTo>
                    <a:pt x="3443629" y="1005474"/>
                  </a:lnTo>
                  <a:lnTo>
                    <a:pt x="3489941" y="990827"/>
                  </a:lnTo>
                  <a:lnTo>
                    <a:pt x="3534723" y="975378"/>
                  </a:lnTo>
                  <a:lnTo>
                    <a:pt x="3577901" y="959146"/>
                  </a:lnTo>
                  <a:lnTo>
                    <a:pt x="3619403" y="942148"/>
                  </a:lnTo>
                  <a:lnTo>
                    <a:pt x="3659155" y="924403"/>
                  </a:lnTo>
                  <a:lnTo>
                    <a:pt x="3697085" y="905930"/>
                  </a:lnTo>
                  <a:lnTo>
                    <a:pt x="3733119" y="886747"/>
                  </a:lnTo>
                  <a:lnTo>
                    <a:pt x="3767186" y="866872"/>
                  </a:lnTo>
                  <a:lnTo>
                    <a:pt x="3829123" y="825121"/>
                  </a:lnTo>
                  <a:lnTo>
                    <a:pt x="3882312" y="780823"/>
                  </a:lnTo>
                  <a:lnTo>
                    <a:pt x="3926171" y="734127"/>
                  </a:lnTo>
                  <a:lnTo>
                    <a:pt x="3960116" y="685178"/>
                  </a:lnTo>
                  <a:lnTo>
                    <a:pt x="3985186" y="628956"/>
                  </a:lnTo>
                  <a:lnTo>
                    <a:pt x="3995953" y="573070"/>
                  </a:lnTo>
                  <a:lnTo>
                    <a:pt x="3996134" y="545358"/>
                  </a:lnTo>
                  <a:lnTo>
                    <a:pt x="3992934" y="517858"/>
                  </a:lnTo>
                  <a:lnTo>
                    <a:pt x="3976643" y="463656"/>
                  </a:lnTo>
                  <a:lnTo>
                    <a:pt x="3947598" y="410803"/>
                  </a:lnTo>
                  <a:lnTo>
                    <a:pt x="3906313" y="359634"/>
                  </a:lnTo>
                  <a:lnTo>
                    <a:pt x="3853306" y="310487"/>
                  </a:lnTo>
                  <a:lnTo>
                    <a:pt x="3822567" y="286777"/>
                  </a:lnTo>
                  <a:lnTo>
                    <a:pt x="3789091" y="263699"/>
                  </a:lnTo>
                  <a:lnTo>
                    <a:pt x="3752942" y="241295"/>
                  </a:lnTo>
                  <a:lnTo>
                    <a:pt x="3714184" y="219606"/>
                  </a:lnTo>
                  <a:lnTo>
                    <a:pt x="3672883" y="198676"/>
                  </a:lnTo>
                  <a:lnTo>
                    <a:pt x="3629102" y="178547"/>
                  </a:lnTo>
                  <a:lnTo>
                    <a:pt x="3582906" y="159259"/>
                  </a:lnTo>
                  <a:lnTo>
                    <a:pt x="3534360" y="140857"/>
                  </a:lnTo>
                  <a:lnTo>
                    <a:pt x="3483528" y="123381"/>
                  </a:lnTo>
                  <a:lnTo>
                    <a:pt x="3430475" y="106873"/>
                  </a:lnTo>
                  <a:lnTo>
                    <a:pt x="3375264" y="91377"/>
                  </a:lnTo>
                  <a:lnTo>
                    <a:pt x="3317961" y="76934"/>
                  </a:lnTo>
                  <a:lnTo>
                    <a:pt x="3258630" y="63586"/>
                  </a:lnTo>
                  <a:lnTo>
                    <a:pt x="3197335" y="51375"/>
                  </a:lnTo>
                  <a:lnTo>
                    <a:pt x="3134142" y="40344"/>
                  </a:lnTo>
                  <a:lnTo>
                    <a:pt x="3069113" y="30534"/>
                  </a:lnTo>
                  <a:lnTo>
                    <a:pt x="3002315" y="21988"/>
                  </a:lnTo>
                  <a:lnTo>
                    <a:pt x="2933811" y="14748"/>
                  </a:lnTo>
                  <a:lnTo>
                    <a:pt x="2872192" y="9496"/>
                  </a:lnTo>
                  <a:lnTo>
                    <a:pt x="2810646" y="5413"/>
                  </a:lnTo>
                  <a:lnTo>
                    <a:pt x="2749245" y="2482"/>
                  </a:lnTo>
                  <a:lnTo>
                    <a:pt x="2688063" y="684"/>
                  </a:lnTo>
                  <a:lnTo>
                    <a:pt x="2627172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9047" y="3240023"/>
              <a:ext cx="826007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519" y="3240023"/>
              <a:ext cx="588264" cy="7894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6247" y="3240023"/>
              <a:ext cx="1133855" cy="7894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325622" y="3322827"/>
            <a:ext cx="1137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latin typeface="Arial"/>
                <a:cs typeface="Arial"/>
              </a:rPr>
              <a:t>+,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-</a:t>
            </a:r>
            <a:r>
              <a:rPr sz="2800" spc="-95" dirty="0">
                <a:latin typeface="Arial"/>
                <a:cs typeface="Arial"/>
              </a:rPr>
              <a:t>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105" dirty="0">
                <a:latin typeface="Arial"/>
                <a:cs typeface="Arial"/>
              </a:rPr>
              <a:t>*,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250" dirty="0">
                <a:latin typeface="Arial"/>
                <a:cs typeface="Arial"/>
              </a:rPr>
              <a:t>/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9491" y="6024733"/>
            <a:ext cx="187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AOR - Arithmetic Operator Replacement</a:t>
            </a:r>
            <a:endParaRPr spc="-280" dirty="0"/>
          </a:p>
        </p:txBody>
      </p:sp>
      <p:grpSp>
        <p:nvGrpSpPr>
          <p:cNvPr id="3" name="object 3"/>
          <p:cNvGrpSpPr/>
          <p:nvPr/>
        </p:nvGrpSpPr>
        <p:grpSpPr>
          <a:xfrm>
            <a:off x="2400206" y="2005062"/>
            <a:ext cx="3245485" cy="4013200"/>
            <a:chOff x="2400206" y="2005062"/>
            <a:chExt cx="3245485" cy="4013200"/>
          </a:xfrm>
        </p:grpSpPr>
        <p:sp>
          <p:nvSpPr>
            <p:cNvPr id="4" name="object 4"/>
            <p:cNvSpPr/>
            <p:nvPr/>
          </p:nvSpPr>
          <p:spPr>
            <a:xfrm>
              <a:off x="2406556" y="2011411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3232547" y="0"/>
                  </a:moveTo>
                  <a:lnTo>
                    <a:pt x="0" y="0"/>
                  </a:lnTo>
                  <a:lnTo>
                    <a:pt x="0" y="4000501"/>
                  </a:lnTo>
                  <a:lnTo>
                    <a:pt x="3232547" y="4000501"/>
                  </a:lnTo>
                  <a:lnTo>
                    <a:pt x="32325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6556" y="2011412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0" y="0"/>
                  </a:moveTo>
                  <a:lnTo>
                    <a:pt x="3232548" y="0"/>
                  </a:lnTo>
                  <a:lnTo>
                    <a:pt x="3232548" y="4000501"/>
                  </a:lnTo>
                  <a:lnTo>
                    <a:pt x="0" y="4000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9574" y="2328164"/>
            <a:ext cx="240982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 indent="-45720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3974" y="3431540"/>
            <a:ext cx="95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3059" y="3438069"/>
            <a:ext cx="239395" cy="434975"/>
          </a:xfrm>
          <a:prstGeom prst="rect">
            <a:avLst/>
          </a:prstGeom>
          <a:solidFill>
            <a:srgbClr val="F2F2F2"/>
          </a:solidFill>
          <a:ln w="50800">
            <a:solidFill>
              <a:srgbClr val="E324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45"/>
              </a:spcBef>
            </a:pPr>
            <a:r>
              <a:rPr sz="2400" spc="26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8361" y="343154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9574" y="3800347"/>
            <a:ext cx="195326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845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ts val="2845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41520" y="2968751"/>
            <a:ext cx="4078604" cy="1195070"/>
            <a:chOff x="4541520" y="2968751"/>
            <a:chExt cx="4078604" cy="119507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20" y="2968751"/>
              <a:ext cx="4078224" cy="11948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9320" y="3191255"/>
              <a:ext cx="1746503" cy="8656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82284" y="2982397"/>
              <a:ext cx="3996690" cy="1116965"/>
            </a:xfrm>
            <a:custGeom>
              <a:avLst/>
              <a:gdLst/>
              <a:ahLst/>
              <a:cxnLst/>
              <a:rect l="l" t="t" r="r" b="b"/>
              <a:pathLst>
                <a:path w="3996690" h="1116964">
                  <a:moveTo>
                    <a:pt x="2627172" y="0"/>
                  </a:moveTo>
                  <a:lnTo>
                    <a:pt x="2566646" y="412"/>
                  </a:lnTo>
                  <a:lnTo>
                    <a:pt x="2506557" y="1901"/>
                  </a:lnTo>
                  <a:lnTo>
                    <a:pt x="2446978" y="4450"/>
                  </a:lnTo>
                  <a:lnTo>
                    <a:pt x="2387983" y="8040"/>
                  </a:lnTo>
                  <a:lnTo>
                    <a:pt x="2329643" y="12653"/>
                  </a:lnTo>
                  <a:lnTo>
                    <a:pt x="2272032" y="18269"/>
                  </a:lnTo>
                  <a:lnTo>
                    <a:pt x="2215223" y="24871"/>
                  </a:lnTo>
                  <a:lnTo>
                    <a:pt x="2159289" y="32441"/>
                  </a:lnTo>
                  <a:lnTo>
                    <a:pt x="2104302" y="40960"/>
                  </a:lnTo>
                  <a:lnTo>
                    <a:pt x="2050336" y="50409"/>
                  </a:lnTo>
                  <a:lnTo>
                    <a:pt x="1997463" y="60771"/>
                  </a:lnTo>
                  <a:lnTo>
                    <a:pt x="1945756" y="72026"/>
                  </a:lnTo>
                  <a:lnTo>
                    <a:pt x="1895289" y="84157"/>
                  </a:lnTo>
                  <a:lnTo>
                    <a:pt x="1846133" y="97145"/>
                  </a:lnTo>
                  <a:lnTo>
                    <a:pt x="1798363" y="110972"/>
                  </a:lnTo>
                  <a:lnTo>
                    <a:pt x="1752050" y="125619"/>
                  </a:lnTo>
                  <a:lnTo>
                    <a:pt x="1707268" y="141068"/>
                  </a:lnTo>
                  <a:lnTo>
                    <a:pt x="1664090" y="157301"/>
                  </a:lnTo>
                  <a:lnTo>
                    <a:pt x="1622588" y="174299"/>
                  </a:lnTo>
                  <a:lnTo>
                    <a:pt x="1582836" y="192044"/>
                  </a:lnTo>
                  <a:lnTo>
                    <a:pt x="1544906" y="210517"/>
                  </a:lnTo>
                  <a:lnTo>
                    <a:pt x="1508872" y="229700"/>
                  </a:lnTo>
                  <a:lnTo>
                    <a:pt x="1474805" y="249575"/>
                  </a:lnTo>
                  <a:lnTo>
                    <a:pt x="1412869" y="291326"/>
                  </a:lnTo>
                  <a:lnTo>
                    <a:pt x="1359679" y="335623"/>
                  </a:lnTo>
                  <a:lnTo>
                    <a:pt x="1315820" y="382320"/>
                  </a:lnTo>
                  <a:lnTo>
                    <a:pt x="1281875" y="431268"/>
                  </a:lnTo>
                  <a:lnTo>
                    <a:pt x="0" y="518321"/>
                  </a:lnTo>
                  <a:lnTo>
                    <a:pt x="1262202" y="644101"/>
                  </a:lnTo>
                  <a:lnTo>
                    <a:pt x="1274676" y="671967"/>
                  </a:lnTo>
                  <a:lnTo>
                    <a:pt x="1290478" y="699340"/>
                  </a:lnTo>
                  <a:lnTo>
                    <a:pt x="1331724" y="752458"/>
                  </a:lnTo>
                  <a:lnTo>
                    <a:pt x="1385262" y="803160"/>
                  </a:lnTo>
                  <a:lnTo>
                    <a:pt x="1416428" y="827511"/>
                  </a:lnTo>
                  <a:lnTo>
                    <a:pt x="1450412" y="851147"/>
                  </a:lnTo>
                  <a:lnTo>
                    <a:pt x="1487130" y="874030"/>
                  </a:lnTo>
                  <a:lnTo>
                    <a:pt x="1526495" y="896124"/>
                  </a:lnTo>
                  <a:lnTo>
                    <a:pt x="1568425" y="917390"/>
                  </a:lnTo>
                  <a:lnTo>
                    <a:pt x="1612833" y="937792"/>
                  </a:lnTo>
                  <a:lnTo>
                    <a:pt x="1659635" y="957293"/>
                  </a:lnTo>
                  <a:lnTo>
                    <a:pt x="1708746" y="975855"/>
                  </a:lnTo>
                  <a:lnTo>
                    <a:pt x="1760081" y="993442"/>
                  </a:lnTo>
                  <a:lnTo>
                    <a:pt x="1813556" y="1010016"/>
                  </a:lnTo>
                  <a:lnTo>
                    <a:pt x="1869085" y="1025541"/>
                  </a:lnTo>
                  <a:lnTo>
                    <a:pt x="1926583" y="1039978"/>
                  </a:lnTo>
                  <a:lnTo>
                    <a:pt x="1985966" y="1053292"/>
                  </a:lnTo>
                  <a:lnTo>
                    <a:pt x="2047149" y="1065444"/>
                  </a:lnTo>
                  <a:lnTo>
                    <a:pt x="2110046" y="1076398"/>
                  </a:lnTo>
                  <a:lnTo>
                    <a:pt x="2174574" y="1086117"/>
                  </a:lnTo>
                  <a:lnTo>
                    <a:pt x="2240647" y="1094563"/>
                  </a:lnTo>
                  <a:lnTo>
                    <a:pt x="2308180" y="1101699"/>
                  </a:lnTo>
                  <a:lnTo>
                    <a:pt x="2369799" y="1106951"/>
                  </a:lnTo>
                  <a:lnTo>
                    <a:pt x="2431346" y="1111033"/>
                  </a:lnTo>
                  <a:lnTo>
                    <a:pt x="2492747" y="1113965"/>
                  </a:lnTo>
                  <a:lnTo>
                    <a:pt x="2553929" y="1115763"/>
                  </a:lnTo>
                  <a:lnTo>
                    <a:pt x="2614820" y="1116447"/>
                  </a:lnTo>
                  <a:lnTo>
                    <a:pt x="2675346" y="1116035"/>
                  </a:lnTo>
                  <a:lnTo>
                    <a:pt x="2735435" y="1114545"/>
                  </a:lnTo>
                  <a:lnTo>
                    <a:pt x="2795014" y="1111996"/>
                  </a:lnTo>
                  <a:lnTo>
                    <a:pt x="2854009" y="1108406"/>
                  </a:lnTo>
                  <a:lnTo>
                    <a:pt x="2912349" y="1103794"/>
                  </a:lnTo>
                  <a:lnTo>
                    <a:pt x="2969960" y="1098177"/>
                  </a:lnTo>
                  <a:lnTo>
                    <a:pt x="3026769" y="1091575"/>
                  </a:lnTo>
                  <a:lnTo>
                    <a:pt x="3082703" y="1084005"/>
                  </a:lnTo>
                  <a:lnTo>
                    <a:pt x="3137690" y="1075487"/>
                  </a:lnTo>
                  <a:lnTo>
                    <a:pt x="3191657" y="1066037"/>
                  </a:lnTo>
                  <a:lnTo>
                    <a:pt x="3244530" y="1055676"/>
                  </a:lnTo>
                  <a:lnTo>
                    <a:pt x="3296236" y="1044420"/>
                  </a:lnTo>
                  <a:lnTo>
                    <a:pt x="3346704" y="1032289"/>
                  </a:lnTo>
                  <a:lnTo>
                    <a:pt x="3395859" y="1019301"/>
                  </a:lnTo>
                  <a:lnTo>
                    <a:pt x="3443630" y="1005474"/>
                  </a:lnTo>
                  <a:lnTo>
                    <a:pt x="3489942" y="990827"/>
                  </a:lnTo>
                  <a:lnTo>
                    <a:pt x="3534724" y="975378"/>
                  </a:lnTo>
                  <a:lnTo>
                    <a:pt x="3577902" y="959145"/>
                  </a:lnTo>
                  <a:lnTo>
                    <a:pt x="3619404" y="942148"/>
                  </a:lnTo>
                  <a:lnTo>
                    <a:pt x="3659156" y="924403"/>
                  </a:lnTo>
                  <a:lnTo>
                    <a:pt x="3697086" y="905930"/>
                  </a:lnTo>
                  <a:lnTo>
                    <a:pt x="3733121" y="886747"/>
                  </a:lnTo>
                  <a:lnTo>
                    <a:pt x="3767187" y="866872"/>
                  </a:lnTo>
                  <a:lnTo>
                    <a:pt x="3829124" y="825121"/>
                  </a:lnTo>
                  <a:lnTo>
                    <a:pt x="3882313" y="780823"/>
                  </a:lnTo>
                  <a:lnTo>
                    <a:pt x="3926172" y="734127"/>
                  </a:lnTo>
                  <a:lnTo>
                    <a:pt x="3960117" y="685178"/>
                  </a:lnTo>
                  <a:lnTo>
                    <a:pt x="3985187" y="628955"/>
                  </a:lnTo>
                  <a:lnTo>
                    <a:pt x="3995954" y="573069"/>
                  </a:lnTo>
                  <a:lnTo>
                    <a:pt x="3996136" y="545358"/>
                  </a:lnTo>
                  <a:lnTo>
                    <a:pt x="3992935" y="517857"/>
                  </a:lnTo>
                  <a:lnTo>
                    <a:pt x="3976644" y="463656"/>
                  </a:lnTo>
                  <a:lnTo>
                    <a:pt x="3947599" y="410802"/>
                  </a:lnTo>
                  <a:lnTo>
                    <a:pt x="3906315" y="359633"/>
                  </a:lnTo>
                  <a:lnTo>
                    <a:pt x="3853307" y="310486"/>
                  </a:lnTo>
                  <a:lnTo>
                    <a:pt x="3822568" y="286776"/>
                  </a:lnTo>
                  <a:lnTo>
                    <a:pt x="3789092" y="263698"/>
                  </a:lnTo>
                  <a:lnTo>
                    <a:pt x="3752943" y="241294"/>
                  </a:lnTo>
                  <a:lnTo>
                    <a:pt x="3714185" y="219605"/>
                  </a:lnTo>
                  <a:lnTo>
                    <a:pt x="3672884" y="198675"/>
                  </a:lnTo>
                  <a:lnTo>
                    <a:pt x="3629103" y="178546"/>
                  </a:lnTo>
                  <a:lnTo>
                    <a:pt x="3582907" y="159259"/>
                  </a:lnTo>
                  <a:lnTo>
                    <a:pt x="3534361" y="140856"/>
                  </a:lnTo>
                  <a:lnTo>
                    <a:pt x="3483529" y="123380"/>
                  </a:lnTo>
                  <a:lnTo>
                    <a:pt x="3430475" y="106873"/>
                  </a:lnTo>
                  <a:lnTo>
                    <a:pt x="3375265" y="91376"/>
                  </a:lnTo>
                  <a:lnTo>
                    <a:pt x="3317962" y="76933"/>
                  </a:lnTo>
                  <a:lnTo>
                    <a:pt x="3258630" y="63585"/>
                  </a:lnTo>
                  <a:lnTo>
                    <a:pt x="3197336" y="51375"/>
                  </a:lnTo>
                  <a:lnTo>
                    <a:pt x="3134142" y="40344"/>
                  </a:lnTo>
                  <a:lnTo>
                    <a:pt x="3069114" y="30534"/>
                  </a:lnTo>
                  <a:lnTo>
                    <a:pt x="3002315" y="21988"/>
                  </a:lnTo>
                  <a:lnTo>
                    <a:pt x="2933811" y="14748"/>
                  </a:lnTo>
                  <a:lnTo>
                    <a:pt x="2872192" y="9496"/>
                  </a:lnTo>
                  <a:lnTo>
                    <a:pt x="2810646" y="5413"/>
                  </a:lnTo>
                  <a:lnTo>
                    <a:pt x="2749245" y="2482"/>
                  </a:lnTo>
                  <a:lnTo>
                    <a:pt x="2688063" y="684"/>
                  </a:lnTo>
                  <a:lnTo>
                    <a:pt x="2627172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8944" y="3203447"/>
              <a:ext cx="822959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16" y="3203447"/>
              <a:ext cx="585215" cy="7894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144" y="3203447"/>
              <a:ext cx="1210055" cy="7894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253906" y="3289300"/>
            <a:ext cx="1215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latin typeface="Arial"/>
                <a:cs typeface="Arial"/>
              </a:rPr>
              <a:t>+,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-</a:t>
            </a:r>
            <a:r>
              <a:rPr sz="2800" spc="-95" dirty="0">
                <a:latin typeface="Arial"/>
                <a:cs typeface="Arial"/>
              </a:rPr>
              <a:t>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%,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250" dirty="0">
                <a:latin typeface="Arial"/>
                <a:cs typeface="Arial"/>
              </a:rPr>
              <a:t>/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9491" y="6024733"/>
            <a:ext cx="187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ROR - Relational Operator 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0206" y="2005062"/>
            <a:ext cx="3245485" cy="4013200"/>
            <a:chOff x="2400206" y="2005062"/>
            <a:chExt cx="3245485" cy="4013200"/>
          </a:xfrm>
        </p:grpSpPr>
        <p:sp>
          <p:nvSpPr>
            <p:cNvPr id="4" name="object 4"/>
            <p:cNvSpPr/>
            <p:nvPr/>
          </p:nvSpPr>
          <p:spPr>
            <a:xfrm>
              <a:off x="2406556" y="2011411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3232547" y="0"/>
                  </a:moveTo>
                  <a:lnTo>
                    <a:pt x="0" y="0"/>
                  </a:lnTo>
                  <a:lnTo>
                    <a:pt x="0" y="4000501"/>
                  </a:lnTo>
                  <a:lnTo>
                    <a:pt x="3232547" y="4000501"/>
                  </a:lnTo>
                  <a:lnTo>
                    <a:pt x="323254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6556" y="2011412"/>
              <a:ext cx="3232785" cy="4000500"/>
            </a:xfrm>
            <a:custGeom>
              <a:avLst/>
              <a:gdLst/>
              <a:ahLst/>
              <a:cxnLst/>
              <a:rect l="l" t="t" r="r" b="b"/>
              <a:pathLst>
                <a:path w="3232785" h="4000500">
                  <a:moveTo>
                    <a:pt x="0" y="0"/>
                  </a:moveTo>
                  <a:lnTo>
                    <a:pt x="3232548" y="0"/>
                  </a:lnTo>
                  <a:lnTo>
                    <a:pt x="3232548" y="4000501"/>
                  </a:lnTo>
                  <a:lnTo>
                    <a:pt x="0" y="40005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9574" y="2328164"/>
            <a:ext cx="24098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5080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579" y="3081229"/>
            <a:ext cx="321945" cy="410845"/>
          </a:xfrm>
          <a:prstGeom prst="rect">
            <a:avLst/>
          </a:prstGeom>
          <a:solidFill>
            <a:srgbClr val="F2F2F2"/>
          </a:solidFill>
          <a:ln w="50800">
            <a:solidFill>
              <a:srgbClr val="E324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>
              <a:lnSpc>
                <a:spcPts val="2835"/>
              </a:lnSpc>
            </a:pPr>
            <a:r>
              <a:rPr sz="2400" spc="-25" dirty="0">
                <a:latin typeface="Arial"/>
                <a:cs typeface="Arial"/>
              </a:rPr>
              <a:t>!=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774" y="3062732"/>
            <a:ext cx="172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2385" algn="l"/>
              </a:tabLst>
            </a:pPr>
            <a:r>
              <a:rPr sz="2400" spc="-10" dirty="0">
                <a:latin typeface="Arial"/>
                <a:cs typeface="Arial"/>
              </a:rPr>
              <a:t>while(y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3974" y="3431540"/>
            <a:ext cx="1525905" cy="1116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y;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10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9574" y="4525771"/>
            <a:ext cx="154622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95800" y="2968751"/>
            <a:ext cx="6096000" cy="1304925"/>
            <a:chOff x="4495800" y="2968751"/>
            <a:chExt cx="6096000" cy="13049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00" y="2968751"/>
              <a:ext cx="6096000" cy="11948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9" y="2977895"/>
              <a:ext cx="3749039" cy="1295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36196" y="2982407"/>
              <a:ext cx="6015990" cy="1116965"/>
            </a:xfrm>
            <a:custGeom>
              <a:avLst/>
              <a:gdLst/>
              <a:ahLst/>
              <a:cxnLst/>
              <a:rect l="l" t="t" r="r" b="b"/>
              <a:pathLst>
                <a:path w="6015990" h="1116964">
                  <a:moveTo>
                    <a:pt x="3650284" y="0"/>
                  </a:moveTo>
                  <a:lnTo>
                    <a:pt x="3593202" y="195"/>
                  </a:lnTo>
                  <a:lnTo>
                    <a:pt x="3536230" y="716"/>
                  </a:lnTo>
                  <a:lnTo>
                    <a:pt x="3479393" y="1560"/>
                  </a:lnTo>
                  <a:lnTo>
                    <a:pt x="3422717" y="2727"/>
                  </a:lnTo>
                  <a:lnTo>
                    <a:pt x="3366226" y="4213"/>
                  </a:lnTo>
                  <a:lnTo>
                    <a:pt x="3309946" y="6018"/>
                  </a:lnTo>
                  <a:lnTo>
                    <a:pt x="3253901" y="8139"/>
                  </a:lnTo>
                  <a:lnTo>
                    <a:pt x="3198117" y="10576"/>
                  </a:lnTo>
                  <a:lnTo>
                    <a:pt x="3142620" y="13325"/>
                  </a:lnTo>
                  <a:lnTo>
                    <a:pt x="3087433" y="16385"/>
                  </a:lnTo>
                  <a:lnTo>
                    <a:pt x="3032583" y="19755"/>
                  </a:lnTo>
                  <a:lnTo>
                    <a:pt x="2978094" y="23433"/>
                  </a:lnTo>
                  <a:lnTo>
                    <a:pt x="2923991" y="27417"/>
                  </a:lnTo>
                  <a:lnTo>
                    <a:pt x="2870301" y="31704"/>
                  </a:lnTo>
                  <a:lnTo>
                    <a:pt x="2817047" y="36294"/>
                  </a:lnTo>
                  <a:lnTo>
                    <a:pt x="2764255" y="41185"/>
                  </a:lnTo>
                  <a:lnTo>
                    <a:pt x="2711950" y="46375"/>
                  </a:lnTo>
                  <a:lnTo>
                    <a:pt x="2660157" y="51861"/>
                  </a:lnTo>
                  <a:lnTo>
                    <a:pt x="2608902" y="57643"/>
                  </a:lnTo>
                  <a:lnTo>
                    <a:pt x="2558210" y="63718"/>
                  </a:lnTo>
                  <a:lnTo>
                    <a:pt x="2508104" y="70085"/>
                  </a:lnTo>
                  <a:lnTo>
                    <a:pt x="2458612" y="76743"/>
                  </a:lnTo>
                  <a:lnTo>
                    <a:pt x="2409758" y="83688"/>
                  </a:lnTo>
                  <a:lnTo>
                    <a:pt x="2361567" y="90919"/>
                  </a:lnTo>
                  <a:lnTo>
                    <a:pt x="2314064" y="98436"/>
                  </a:lnTo>
                  <a:lnTo>
                    <a:pt x="2267274" y="106235"/>
                  </a:lnTo>
                  <a:lnTo>
                    <a:pt x="2221223" y="114315"/>
                  </a:lnTo>
                  <a:lnTo>
                    <a:pt x="2175935" y="122675"/>
                  </a:lnTo>
                  <a:lnTo>
                    <a:pt x="2131436" y="131312"/>
                  </a:lnTo>
                  <a:lnTo>
                    <a:pt x="2087751" y="140225"/>
                  </a:lnTo>
                  <a:lnTo>
                    <a:pt x="2044905" y="149412"/>
                  </a:lnTo>
                  <a:lnTo>
                    <a:pt x="2002924" y="158871"/>
                  </a:lnTo>
                  <a:lnTo>
                    <a:pt x="1961831" y="168601"/>
                  </a:lnTo>
                  <a:lnTo>
                    <a:pt x="1921653" y="178599"/>
                  </a:lnTo>
                  <a:lnTo>
                    <a:pt x="1882415" y="188864"/>
                  </a:lnTo>
                  <a:lnTo>
                    <a:pt x="1844141" y="199394"/>
                  </a:lnTo>
                  <a:lnTo>
                    <a:pt x="1806857" y="210188"/>
                  </a:lnTo>
                  <a:lnTo>
                    <a:pt x="1735359" y="232558"/>
                  </a:lnTo>
                  <a:lnTo>
                    <a:pt x="1668123" y="255961"/>
                  </a:lnTo>
                  <a:lnTo>
                    <a:pt x="1605348" y="280381"/>
                  </a:lnTo>
                  <a:lnTo>
                    <a:pt x="1575697" y="292969"/>
                  </a:lnTo>
                  <a:lnTo>
                    <a:pt x="0" y="288046"/>
                  </a:lnTo>
                  <a:lnTo>
                    <a:pt x="1306520" y="496232"/>
                  </a:lnTo>
                  <a:lnTo>
                    <a:pt x="1298222" y="517405"/>
                  </a:lnTo>
                  <a:lnTo>
                    <a:pt x="1293348" y="538515"/>
                  </a:lnTo>
                  <a:lnTo>
                    <a:pt x="1293704" y="580476"/>
                  </a:lnTo>
                  <a:lnTo>
                    <a:pt x="1307253" y="621963"/>
                  </a:lnTo>
                  <a:lnTo>
                    <a:pt x="1333658" y="662824"/>
                  </a:lnTo>
                  <a:lnTo>
                    <a:pt x="1372586" y="702909"/>
                  </a:lnTo>
                  <a:lnTo>
                    <a:pt x="1423701" y="742065"/>
                  </a:lnTo>
                  <a:lnTo>
                    <a:pt x="1486666" y="780142"/>
                  </a:lnTo>
                  <a:lnTo>
                    <a:pt x="1522488" y="798728"/>
                  </a:lnTo>
                  <a:lnTo>
                    <a:pt x="1561147" y="816987"/>
                  </a:lnTo>
                  <a:lnTo>
                    <a:pt x="1602601" y="834901"/>
                  </a:lnTo>
                  <a:lnTo>
                    <a:pt x="1646808" y="852450"/>
                  </a:lnTo>
                  <a:lnTo>
                    <a:pt x="1693726" y="869616"/>
                  </a:lnTo>
                  <a:lnTo>
                    <a:pt x="1743314" y="886379"/>
                  </a:lnTo>
                  <a:lnTo>
                    <a:pt x="1795529" y="902721"/>
                  </a:lnTo>
                  <a:lnTo>
                    <a:pt x="1850329" y="918623"/>
                  </a:lnTo>
                  <a:lnTo>
                    <a:pt x="1907673" y="934065"/>
                  </a:lnTo>
                  <a:lnTo>
                    <a:pt x="1967519" y="949030"/>
                  </a:lnTo>
                  <a:lnTo>
                    <a:pt x="2029824" y="963497"/>
                  </a:lnTo>
                  <a:lnTo>
                    <a:pt x="2094547" y="977448"/>
                  </a:lnTo>
                  <a:lnTo>
                    <a:pt x="2161645" y="990864"/>
                  </a:lnTo>
                  <a:lnTo>
                    <a:pt x="2231078" y="1003727"/>
                  </a:lnTo>
                  <a:lnTo>
                    <a:pt x="2302803" y="1016016"/>
                  </a:lnTo>
                  <a:lnTo>
                    <a:pt x="2376777" y="1027714"/>
                  </a:lnTo>
                  <a:lnTo>
                    <a:pt x="2452960" y="1038801"/>
                  </a:lnTo>
                  <a:lnTo>
                    <a:pt x="2531309" y="1049259"/>
                  </a:lnTo>
                  <a:lnTo>
                    <a:pt x="2585313" y="1055945"/>
                  </a:lnTo>
                  <a:lnTo>
                    <a:pt x="2639709" y="1062269"/>
                  </a:lnTo>
                  <a:lnTo>
                    <a:pt x="2694473" y="1068235"/>
                  </a:lnTo>
                  <a:lnTo>
                    <a:pt x="2749580" y="1073843"/>
                  </a:lnTo>
                  <a:lnTo>
                    <a:pt x="2805003" y="1079096"/>
                  </a:lnTo>
                  <a:lnTo>
                    <a:pt x="2860719" y="1083995"/>
                  </a:lnTo>
                  <a:lnTo>
                    <a:pt x="2916702" y="1088542"/>
                  </a:lnTo>
                  <a:lnTo>
                    <a:pt x="2972927" y="1092738"/>
                  </a:lnTo>
                  <a:lnTo>
                    <a:pt x="3029369" y="1096586"/>
                  </a:lnTo>
                  <a:lnTo>
                    <a:pt x="3086002" y="1100088"/>
                  </a:lnTo>
                  <a:lnTo>
                    <a:pt x="3142802" y="1103244"/>
                  </a:lnTo>
                  <a:lnTo>
                    <a:pt x="3199743" y="1106058"/>
                  </a:lnTo>
                  <a:lnTo>
                    <a:pt x="3256800" y="1108529"/>
                  </a:lnTo>
                  <a:lnTo>
                    <a:pt x="3313948" y="1110662"/>
                  </a:lnTo>
                  <a:lnTo>
                    <a:pt x="3371162" y="1112456"/>
                  </a:lnTo>
                  <a:lnTo>
                    <a:pt x="3428417" y="1113914"/>
                  </a:lnTo>
                  <a:lnTo>
                    <a:pt x="3485688" y="1115039"/>
                  </a:lnTo>
                  <a:lnTo>
                    <a:pt x="3542949" y="1115830"/>
                  </a:lnTo>
                  <a:lnTo>
                    <a:pt x="3600176" y="1116291"/>
                  </a:lnTo>
                  <a:lnTo>
                    <a:pt x="3657342" y="1116423"/>
                  </a:lnTo>
                  <a:lnTo>
                    <a:pt x="3714424" y="1116227"/>
                  </a:lnTo>
                  <a:lnTo>
                    <a:pt x="3771396" y="1115706"/>
                  </a:lnTo>
                  <a:lnTo>
                    <a:pt x="3828233" y="1114862"/>
                  </a:lnTo>
                  <a:lnTo>
                    <a:pt x="3884909" y="1113695"/>
                  </a:lnTo>
                  <a:lnTo>
                    <a:pt x="3941400" y="1112209"/>
                  </a:lnTo>
                  <a:lnTo>
                    <a:pt x="3997681" y="1110404"/>
                  </a:lnTo>
                  <a:lnTo>
                    <a:pt x="4053725" y="1108283"/>
                  </a:lnTo>
                  <a:lnTo>
                    <a:pt x="4109509" y="1105847"/>
                  </a:lnTo>
                  <a:lnTo>
                    <a:pt x="4165007" y="1103097"/>
                  </a:lnTo>
                  <a:lnTo>
                    <a:pt x="4220193" y="1100037"/>
                  </a:lnTo>
                  <a:lnTo>
                    <a:pt x="4275044" y="1096667"/>
                  </a:lnTo>
                  <a:lnTo>
                    <a:pt x="4329533" y="1092989"/>
                  </a:lnTo>
                  <a:lnTo>
                    <a:pt x="4383635" y="1089006"/>
                  </a:lnTo>
                  <a:lnTo>
                    <a:pt x="4437326" y="1084718"/>
                  </a:lnTo>
                  <a:lnTo>
                    <a:pt x="4490579" y="1080128"/>
                  </a:lnTo>
                  <a:lnTo>
                    <a:pt x="4543371" y="1075237"/>
                  </a:lnTo>
                  <a:lnTo>
                    <a:pt x="4595676" y="1070048"/>
                  </a:lnTo>
                  <a:lnTo>
                    <a:pt x="4647469" y="1064561"/>
                  </a:lnTo>
                  <a:lnTo>
                    <a:pt x="4698724" y="1058779"/>
                  </a:lnTo>
                  <a:lnTo>
                    <a:pt x="4749417" y="1052704"/>
                  </a:lnTo>
                  <a:lnTo>
                    <a:pt x="4799522" y="1046337"/>
                  </a:lnTo>
                  <a:lnTo>
                    <a:pt x="4849014" y="1039680"/>
                  </a:lnTo>
                  <a:lnTo>
                    <a:pt x="4897868" y="1032735"/>
                  </a:lnTo>
                  <a:lnTo>
                    <a:pt x="4946059" y="1025503"/>
                  </a:lnTo>
                  <a:lnTo>
                    <a:pt x="4993562" y="1017987"/>
                  </a:lnTo>
                  <a:lnTo>
                    <a:pt x="5040352" y="1010187"/>
                  </a:lnTo>
                  <a:lnTo>
                    <a:pt x="5086403" y="1002107"/>
                  </a:lnTo>
                  <a:lnTo>
                    <a:pt x="5131691" y="993748"/>
                  </a:lnTo>
                  <a:lnTo>
                    <a:pt x="5176190" y="985110"/>
                  </a:lnTo>
                  <a:lnTo>
                    <a:pt x="5219875" y="976197"/>
                  </a:lnTo>
                  <a:lnTo>
                    <a:pt x="5262721" y="967011"/>
                  </a:lnTo>
                  <a:lnTo>
                    <a:pt x="5304702" y="957551"/>
                  </a:lnTo>
                  <a:lnTo>
                    <a:pt x="5345795" y="947822"/>
                  </a:lnTo>
                  <a:lnTo>
                    <a:pt x="5385973" y="937823"/>
                  </a:lnTo>
                  <a:lnTo>
                    <a:pt x="5425211" y="927558"/>
                  </a:lnTo>
                  <a:lnTo>
                    <a:pt x="5463485" y="917028"/>
                  </a:lnTo>
                  <a:lnTo>
                    <a:pt x="5500769" y="906234"/>
                  </a:lnTo>
                  <a:lnTo>
                    <a:pt x="5572267" y="883864"/>
                  </a:lnTo>
                  <a:lnTo>
                    <a:pt x="5639503" y="860461"/>
                  </a:lnTo>
                  <a:lnTo>
                    <a:pt x="5702278" y="836041"/>
                  </a:lnTo>
                  <a:lnTo>
                    <a:pt x="5770080" y="806053"/>
                  </a:lnTo>
                  <a:lnTo>
                    <a:pt x="5805404" y="788486"/>
                  </a:lnTo>
                  <a:lnTo>
                    <a:pt x="5867646" y="752906"/>
                  </a:lnTo>
                  <a:lnTo>
                    <a:pt x="5918809" y="716834"/>
                  </a:lnTo>
                  <a:lnTo>
                    <a:pt x="5959042" y="680390"/>
                  </a:lnTo>
                  <a:lnTo>
                    <a:pt x="5988498" y="643693"/>
                  </a:lnTo>
                  <a:lnTo>
                    <a:pt x="6007328" y="606864"/>
                  </a:lnTo>
                  <a:lnTo>
                    <a:pt x="6015981" y="551635"/>
                  </a:lnTo>
                  <a:lnTo>
                    <a:pt x="6013717" y="533289"/>
                  </a:lnTo>
                  <a:lnTo>
                    <a:pt x="6001579" y="496782"/>
                  </a:lnTo>
                  <a:lnTo>
                    <a:pt x="5979422" y="460623"/>
                  </a:lnTo>
                  <a:lnTo>
                    <a:pt x="5947397" y="424932"/>
                  </a:lnTo>
                  <a:lnTo>
                    <a:pt x="5905656" y="389828"/>
                  </a:lnTo>
                  <a:lnTo>
                    <a:pt x="5854350" y="355431"/>
                  </a:lnTo>
                  <a:lnTo>
                    <a:pt x="5793632" y="321862"/>
                  </a:lnTo>
                  <a:lnTo>
                    <a:pt x="5723652" y="289240"/>
                  </a:lnTo>
                  <a:lnTo>
                    <a:pt x="5685236" y="273322"/>
                  </a:lnTo>
                  <a:lnTo>
                    <a:pt x="5644562" y="257686"/>
                  </a:lnTo>
                  <a:lnTo>
                    <a:pt x="5601649" y="242347"/>
                  </a:lnTo>
                  <a:lnTo>
                    <a:pt x="5556514" y="227319"/>
                  </a:lnTo>
                  <a:lnTo>
                    <a:pt x="5509179" y="212619"/>
                  </a:lnTo>
                  <a:lnTo>
                    <a:pt x="5459660" y="198260"/>
                  </a:lnTo>
                  <a:lnTo>
                    <a:pt x="5407978" y="184258"/>
                  </a:lnTo>
                  <a:lnTo>
                    <a:pt x="5354151" y="170627"/>
                  </a:lnTo>
                  <a:lnTo>
                    <a:pt x="5298198" y="157384"/>
                  </a:lnTo>
                  <a:lnTo>
                    <a:pt x="5240138" y="144543"/>
                  </a:lnTo>
                  <a:lnTo>
                    <a:pt x="5179990" y="132118"/>
                  </a:lnTo>
                  <a:lnTo>
                    <a:pt x="5117773" y="120125"/>
                  </a:lnTo>
                  <a:lnTo>
                    <a:pt x="5053507" y="108579"/>
                  </a:lnTo>
                  <a:lnTo>
                    <a:pt x="4987209" y="97495"/>
                  </a:lnTo>
                  <a:lnTo>
                    <a:pt x="4918899" y="86887"/>
                  </a:lnTo>
                  <a:lnTo>
                    <a:pt x="4848596" y="76772"/>
                  </a:lnTo>
                  <a:lnTo>
                    <a:pt x="4776318" y="67163"/>
                  </a:lnTo>
                  <a:lnTo>
                    <a:pt x="4722315" y="60477"/>
                  </a:lnTo>
                  <a:lnTo>
                    <a:pt x="4667918" y="54152"/>
                  </a:lnTo>
                  <a:lnTo>
                    <a:pt x="4613154" y="48187"/>
                  </a:lnTo>
                  <a:lnTo>
                    <a:pt x="4558048" y="42579"/>
                  </a:lnTo>
                  <a:lnTo>
                    <a:pt x="4502624" y="37326"/>
                  </a:lnTo>
                  <a:lnTo>
                    <a:pt x="4446908" y="32427"/>
                  </a:lnTo>
                  <a:lnTo>
                    <a:pt x="4390925" y="27880"/>
                  </a:lnTo>
                  <a:lnTo>
                    <a:pt x="4334700" y="23684"/>
                  </a:lnTo>
                  <a:lnTo>
                    <a:pt x="4278258" y="19836"/>
                  </a:lnTo>
                  <a:lnTo>
                    <a:pt x="4221625" y="16334"/>
                  </a:lnTo>
                  <a:lnTo>
                    <a:pt x="4164825" y="13178"/>
                  </a:lnTo>
                  <a:lnTo>
                    <a:pt x="4107884" y="10364"/>
                  </a:lnTo>
                  <a:lnTo>
                    <a:pt x="4050827" y="7893"/>
                  </a:lnTo>
                  <a:lnTo>
                    <a:pt x="3993679" y="5760"/>
                  </a:lnTo>
                  <a:lnTo>
                    <a:pt x="3936464" y="3966"/>
                  </a:lnTo>
                  <a:lnTo>
                    <a:pt x="3879209" y="2508"/>
                  </a:lnTo>
                  <a:lnTo>
                    <a:pt x="3821939" y="1384"/>
                  </a:lnTo>
                  <a:lnTo>
                    <a:pt x="3764677" y="592"/>
                  </a:lnTo>
                  <a:lnTo>
                    <a:pt x="3707451" y="131"/>
                  </a:lnTo>
                  <a:lnTo>
                    <a:pt x="365028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5455" y="2990087"/>
              <a:ext cx="3675888" cy="7894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5455" y="3422903"/>
              <a:ext cx="1088136" cy="78943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542913" y="3072891"/>
            <a:ext cx="3141345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latin typeface="Arial"/>
                <a:cs typeface="Arial"/>
              </a:rPr>
              <a:t>&gt;,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&gt;=,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&lt;,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&lt;=,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==,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false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800" spc="-20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9491" y="6024733"/>
            <a:ext cx="1879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10665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 - Conditional Operator 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9682" y="2572003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if(a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&amp;&amp;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56" y="2267203"/>
            <a:ext cx="1096010" cy="1863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55" dirty="0">
                <a:latin typeface="Arial"/>
                <a:cs typeface="Arial"/>
              </a:rPr>
              <a:t>if(a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475" dirty="0">
                <a:latin typeface="Arial"/>
                <a:cs typeface="Arial"/>
              </a:rPr>
              <a:t>||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b) </a:t>
            </a:r>
            <a:r>
              <a:rPr sz="2400" spc="-10" dirty="0">
                <a:latin typeface="Arial"/>
                <a:cs typeface="Arial"/>
              </a:rPr>
              <a:t>if(false) if(true) if(a)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Arial"/>
                <a:cs typeface="Arial"/>
              </a:rPr>
              <a:t>if(b)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59994" y="2309854"/>
            <a:ext cx="918844" cy="918844"/>
            <a:chOff x="5359994" y="2309854"/>
            <a:chExt cx="918844" cy="918844"/>
          </a:xfrm>
        </p:grpSpPr>
        <p:sp>
          <p:nvSpPr>
            <p:cNvPr id="6" name="object 6"/>
            <p:cNvSpPr/>
            <p:nvPr/>
          </p:nvSpPr>
          <p:spPr>
            <a:xfrm>
              <a:off x="5372694" y="2322554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500063" y="0"/>
                  </a:moveTo>
                  <a:lnTo>
                    <a:pt x="500063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3" y="589360"/>
                  </a:lnTo>
                  <a:lnTo>
                    <a:pt x="500063" y="892970"/>
                  </a:lnTo>
                  <a:lnTo>
                    <a:pt x="892970" y="446485"/>
                  </a:lnTo>
                  <a:lnTo>
                    <a:pt x="50006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2694" y="2322554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5"/>
                  </a:lnTo>
                  <a:lnTo>
                    <a:pt x="500062" y="892970"/>
                  </a:lnTo>
                  <a:lnTo>
                    <a:pt x="500062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SOR - Shift Operator 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0198" y="2282444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m&gt;&gt;a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56" y="2023364"/>
            <a:ext cx="1292860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m&lt;&lt;a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m&gt;&gt;&gt;a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59994" y="2094703"/>
            <a:ext cx="918844" cy="918844"/>
            <a:chOff x="5359994" y="2094703"/>
            <a:chExt cx="918844" cy="918844"/>
          </a:xfrm>
        </p:grpSpPr>
        <p:sp>
          <p:nvSpPr>
            <p:cNvPr id="6" name="object 6"/>
            <p:cNvSpPr/>
            <p:nvPr/>
          </p:nvSpPr>
          <p:spPr>
            <a:xfrm>
              <a:off x="5372694" y="210740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68"/>
                  </a:lnTo>
                  <a:lnTo>
                    <a:pt x="892970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2694" y="210740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4"/>
                  </a:lnTo>
                  <a:lnTo>
                    <a:pt x="500062" y="892969"/>
                  </a:lnTo>
                  <a:lnTo>
                    <a:pt x="500062" y="589359"/>
                  </a:lnTo>
                  <a:lnTo>
                    <a:pt x="0" y="589359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LOR - Logical Operator 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8284" y="2282444"/>
            <a:ext cx="105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m&amp;n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56" y="2181859"/>
            <a:ext cx="1002030" cy="14947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75"/>
              </a:spcBef>
            </a:pPr>
            <a:r>
              <a:rPr sz="2400" spc="-170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m|n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 err="1">
                <a:latin typeface="Arial"/>
                <a:cs typeface="Arial"/>
              </a:rPr>
              <a:t>m</a:t>
            </a:r>
            <a:r>
              <a:rPr lang="en-US" sz="2400" spc="-40" dirty="0" err="1">
                <a:latin typeface="Arial"/>
                <a:cs typeface="Arial"/>
              </a:rPr>
              <a:t>^</a:t>
            </a:r>
            <a:r>
              <a:rPr sz="2400" spc="-40" dirty="0" err="1">
                <a:latin typeface="Arial"/>
                <a:cs typeface="Arial"/>
              </a:rPr>
              <a:t>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59994" y="2094706"/>
            <a:ext cx="918844" cy="918844"/>
            <a:chOff x="5359994" y="2094706"/>
            <a:chExt cx="918844" cy="918844"/>
          </a:xfrm>
        </p:grpSpPr>
        <p:sp>
          <p:nvSpPr>
            <p:cNvPr id="6" name="object 6"/>
            <p:cNvSpPr/>
            <p:nvPr/>
          </p:nvSpPr>
          <p:spPr>
            <a:xfrm>
              <a:off x="5372694" y="2107406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500062" y="0"/>
                  </a:moveTo>
                  <a:lnTo>
                    <a:pt x="500062" y="303608"/>
                  </a:lnTo>
                  <a:lnTo>
                    <a:pt x="0" y="303608"/>
                  </a:lnTo>
                  <a:lnTo>
                    <a:pt x="0" y="589358"/>
                  </a:lnTo>
                  <a:lnTo>
                    <a:pt x="500062" y="589358"/>
                  </a:lnTo>
                  <a:lnTo>
                    <a:pt x="500062" y="892968"/>
                  </a:lnTo>
                  <a:lnTo>
                    <a:pt x="892970" y="446483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2694" y="2107406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4"/>
                  </a:lnTo>
                  <a:lnTo>
                    <a:pt x="500062" y="892969"/>
                  </a:lnTo>
                  <a:lnTo>
                    <a:pt x="500062" y="589359"/>
                  </a:lnTo>
                  <a:lnTo>
                    <a:pt x="0" y="589359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UOI - Unary Operator 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3422" y="3393281"/>
            <a:ext cx="2509520" cy="482600"/>
          </a:xfrm>
          <a:prstGeom prst="rect">
            <a:avLst/>
          </a:prstGeom>
          <a:solidFill>
            <a:srgbClr val="F2F2F2"/>
          </a:solidFill>
          <a:ln w="50800">
            <a:solidFill>
              <a:srgbClr val="E324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0">
              <a:lnSpc>
                <a:spcPts val="3000"/>
              </a:lnSpc>
            </a:pPr>
            <a:r>
              <a:rPr sz="2800" spc="-10" dirty="0">
                <a:latin typeface="Arial"/>
                <a:cs typeface="Arial"/>
              </a:rPr>
              <a:t>tmp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x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0" dirty="0">
                <a:latin typeface="Arial"/>
                <a:cs typeface="Arial"/>
              </a:rPr>
              <a:t>%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y;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556" y="2011412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92759" marR="398145" indent="-457200">
              <a:lnSpc>
                <a:spcPct val="101400"/>
              </a:lnSpc>
              <a:spcBef>
                <a:spcPts val="370"/>
              </a:spcBef>
            </a:pPr>
            <a:r>
              <a:rPr sz="2800" dirty="0">
                <a:latin typeface="Arial"/>
                <a:cs typeface="Arial"/>
              </a:rPr>
              <a:t>int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gcd(int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x,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y)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{ </a:t>
            </a:r>
            <a:r>
              <a:rPr sz="2800" dirty="0">
                <a:latin typeface="Arial"/>
                <a:cs typeface="Arial"/>
              </a:rPr>
              <a:t>int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tmp;</a:t>
            </a:r>
            <a:endParaRPr sz="2800">
              <a:latin typeface="Arial"/>
              <a:cs typeface="Arial"/>
            </a:endParaRPr>
          </a:p>
          <a:p>
            <a:pPr marL="492759">
              <a:lnSpc>
                <a:spcPts val="3310"/>
              </a:lnSpc>
            </a:pPr>
            <a:r>
              <a:rPr sz="2800" spc="-75" dirty="0">
                <a:latin typeface="Arial"/>
                <a:cs typeface="Arial"/>
              </a:rPr>
              <a:t>while(y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!=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0)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949960">
              <a:lnSpc>
                <a:spcPts val="3325"/>
              </a:lnSpc>
            </a:pPr>
            <a:r>
              <a:rPr sz="2800" spc="-204" dirty="0">
                <a:latin typeface="Arial"/>
                <a:cs typeface="Arial"/>
              </a:rPr>
              <a:t>x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y;</a:t>
            </a:r>
            <a:endParaRPr sz="2800">
              <a:latin typeface="Arial"/>
              <a:cs typeface="Arial"/>
            </a:endParaRPr>
          </a:p>
          <a:p>
            <a:pPr marL="949960">
              <a:lnSpc>
                <a:spcPts val="3325"/>
              </a:lnSpc>
            </a:pPr>
            <a:r>
              <a:rPr sz="2800" spc="-140" dirty="0">
                <a:latin typeface="Arial"/>
                <a:cs typeface="Arial"/>
              </a:rPr>
              <a:t>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tmp;</a:t>
            </a:r>
            <a:endParaRPr sz="2800">
              <a:latin typeface="Arial"/>
              <a:cs typeface="Arial"/>
            </a:endParaRPr>
          </a:p>
          <a:p>
            <a:pPr marL="492759">
              <a:lnSpc>
                <a:spcPts val="3335"/>
              </a:lnSpc>
              <a:spcBef>
                <a:spcPts val="45"/>
              </a:spcBef>
            </a:pP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92759">
              <a:lnSpc>
                <a:spcPts val="3335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2800" spc="-5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9491" y="5977635"/>
            <a:ext cx="215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80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289" y="2009024"/>
            <a:ext cx="3375660" cy="4001135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949960" marR="85725" algn="just">
              <a:lnSpc>
                <a:spcPct val="100200"/>
              </a:lnSpc>
            </a:pPr>
            <a:r>
              <a:rPr sz="2800" spc="-20" dirty="0">
                <a:latin typeface="Arial"/>
                <a:cs typeface="Arial"/>
              </a:rPr>
              <a:t>tmp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x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0" dirty="0">
                <a:latin typeface="Arial"/>
                <a:cs typeface="Arial"/>
              </a:rPr>
              <a:t>%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</a:t>
            </a:r>
            <a:r>
              <a:rPr sz="2800" b="1" spc="-85" dirty="0">
                <a:solidFill>
                  <a:srgbClr val="E32400"/>
                </a:solidFill>
                <a:latin typeface="Arial"/>
                <a:cs typeface="Arial"/>
              </a:rPr>
              <a:t>-</a:t>
            </a:r>
            <a:r>
              <a:rPr sz="2800" spc="-90" dirty="0">
                <a:latin typeface="Arial"/>
                <a:cs typeface="Arial"/>
              </a:rPr>
              <a:t>y);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tmp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x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0" dirty="0">
                <a:latin typeface="Arial"/>
                <a:cs typeface="Arial"/>
              </a:rPr>
              <a:t>%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(</a:t>
            </a:r>
            <a:r>
              <a:rPr sz="2800" b="1" spc="-120" dirty="0">
                <a:solidFill>
                  <a:srgbClr val="E32400"/>
                </a:solidFill>
                <a:latin typeface="Arial"/>
                <a:cs typeface="Arial"/>
              </a:rPr>
              <a:t>+</a:t>
            </a:r>
            <a:r>
              <a:rPr sz="2800" spc="-120" dirty="0">
                <a:latin typeface="Arial"/>
                <a:cs typeface="Arial"/>
              </a:rPr>
              <a:t>y);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tmp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x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0" dirty="0">
                <a:latin typeface="Arial"/>
                <a:cs typeface="Arial"/>
              </a:rPr>
              <a:t>%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</a:t>
            </a:r>
            <a:r>
              <a:rPr sz="2800" b="1" spc="-85" dirty="0">
                <a:solidFill>
                  <a:srgbClr val="E32400"/>
                </a:solidFill>
                <a:latin typeface="Arial"/>
                <a:cs typeface="Arial"/>
              </a:rPr>
              <a:t>-</a:t>
            </a:r>
            <a:r>
              <a:rPr sz="2800" b="1" spc="-80" dirty="0">
                <a:solidFill>
                  <a:srgbClr val="E32400"/>
                </a:solidFill>
                <a:latin typeface="Arial"/>
                <a:cs typeface="Arial"/>
              </a:rPr>
              <a:t>-</a:t>
            </a:r>
            <a:r>
              <a:rPr sz="2800" spc="-90" dirty="0">
                <a:latin typeface="Arial"/>
                <a:cs typeface="Arial"/>
              </a:rPr>
              <a:t>y);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tmp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x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0" dirty="0">
                <a:latin typeface="Arial"/>
                <a:cs typeface="Arial"/>
              </a:rPr>
              <a:t>%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(</a:t>
            </a:r>
            <a:r>
              <a:rPr sz="2800" b="1" spc="-135" dirty="0">
                <a:solidFill>
                  <a:srgbClr val="E32400"/>
                </a:solidFill>
                <a:latin typeface="Arial"/>
                <a:cs typeface="Arial"/>
              </a:rPr>
              <a:t>++</a:t>
            </a:r>
            <a:r>
              <a:rPr sz="2800" spc="-135" dirty="0">
                <a:latin typeface="Arial"/>
                <a:cs typeface="Arial"/>
              </a:rPr>
              <a:t>y);</a:t>
            </a:r>
            <a:endParaRPr sz="2800">
              <a:latin typeface="Arial"/>
              <a:cs typeface="Arial"/>
            </a:endParaRPr>
          </a:p>
          <a:p>
            <a:pPr marL="949960">
              <a:lnSpc>
                <a:spcPct val="100000"/>
              </a:lnSpc>
              <a:spcBef>
                <a:spcPts val="25"/>
              </a:spcBef>
            </a:pPr>
            <a:r>
              <a:rPr sz="2800" spc="-2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5543" y="5977635"/>
            <a:ext cx="125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7183" y="3166268"/>
            <a:ext cx="918844" cy="918844"/>
            <a:chOff x="5717183" y="3166268"/>
            <a:chExt cx="918844" cy="918844"/>
          </a:xfrm>
        </p:grpSpPr>
        <p:sp>
          <p:nvSpPr>
            <p:cNvPr id="9" name="object 9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70"/>
                  </a:lnTo>
                  <a:lnTo>
                    <a:pt x="892968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5"/>
                  </a:lnTo>
                  <a:lnTo>
                    <a:pt x="500062" y="892970"/>
                  </a:lnTo>
                  <a:lnTo>
                    <a:pt x="500062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SVR - Scalar Variable 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3422" y="3393281"/>
            <a:ext cx="2509520" cy="482600"/>
          </a:xfrm>
          <a:prstGeom prst="rect">
            <a:avLst/>
          </a:prstGeom>
          <a:solidFill>
            <a:srgbClr val="F2F2F2"/>
          </a:solidFill>
          <a:ln w="50800">
            <a:solidFill>
              <a:srgbClr val="E324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742950">
              <a:lnSpc>
                <a:spcPct val="100000"/>
              </a:lnSpc>
              <a:spcBef>
                <a:spcPts val="400"/>
              </a:spcBef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6556" y="2011412"/>
            <a:ext cx="3232785" cy="4000500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327660" rIns="0" bIns="0" rtlCol="0">
            <a:spAutoFit/>
          </a:bodyPr>
          <a:lstStyle/>
          <a:p>
            <a:pPr marL="492759" marR="804545" indent="-457200">
              <a:lnSpc>
                <a:spcPct val="100400"/>
              </a:lnSpc>
              <a:spcBef>
                <a:spcPts val="2580"/>
              </a:spcBef>
            </a:pPr>
            <a:r>
              <a:rPr sz="2400" dirty="0">
                <a:latin typeface="Arial"/>
                <a:cs typeface="Arial"/>
              </a:rPr>
              <a:t>int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gcd(int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x,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y)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dirty="0">
                <a:latin typeface="Arial"/>
                <a:cs typeface="Arial"/>
              </a:rPr>
              <a:t>int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r>
              <a:rPr sz="2400" spc="6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while(y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!=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0)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949960">
              <a:lnSpc>
                <a:spcPts val="2845"/>
              </a:lnSpc>
            </a:pP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y;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45"/>
              </a:lnSpc>
            </a:pP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tmp;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return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x;</a:t>
            </a:r>
            <a:endParaRPr sz="24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20"/>
              </a:spcBef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9491" y="6010147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4289" y="2009024"/>
            <a:ext cx="3375660" cy="4001135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949960" marR="987425" algn="just">
              <a:lnSpc>
                <a:spcPct val="100800"/>
              </a:lnSpc>
              <a:spcBef>
                <a:spcPts val="2110"/>
              </a:spcBef>
            </a:pPr>
            <a:r>
              <a:rPr sz="2400" spc="-20" dirty="0">
                <a:latin typeface="Arial"/>
                <a:cs typeface="Arial"/>
              </a:rPr>
              <a:t>tmp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E32400"/>
                </a:solidFill>
                <a:latin typeface="Arial"/>
                <a:cs typeface="Arial"/>
              </a:rPr>
              <a:t>x</a:t>
            </a:r>
            <a:r>
              <a:rPr sz="2400" b="1" spc="-12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tmp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E32400"/>
                </a:solidFill>
                <a:latin typeface="Arial"/>
                <a:cs typeface="Arial"/>
              </a:rPr>
              <a:t>y</a:t>
            </a:r>
            <a:r>
              <a:rPr sz="2400" b="1" spc="-13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b="1" spc="-245" dirty="0">
                <a:solidFill>
                  <a:srgbClr val="E32400"/>
                </a:solidFill>
                <a:latin typeface="Arial"/>
                <a:cs typeface="Arial"/>
              </a:rPr>
              <a:t>x</a:t>
            </a:r>
            <a:r>
              <a:rPr sz="2400" b="1" spc="-135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x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949960" algn="just">
              <a:lnSpc>
                <a:spcPct val="100000"/>
              </a:lnSpc>
              <a:spcBef>
                <a:spcPts val="25"/>
              </a:spcBef>
            </a:pPr>
            <a:r>
              <a:rPr sz="2400" b="1" spc="-210" dirty="0">
                <a:solidFill>
                  <a:srgbClr val="E32400"/>
                </a:solidFill>
                <a:latin typeface="Arial"/>
                <a:cs typeface="Arial"/>
              </a:rPr>
              <a:t>y</a:t>
            </a:r>
            <a:r>
              <a:rPr sz="2400" b="1" spc="-125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45"/>
              </a:lnSpc>
            </a:pPr>
            <a:r>
              <a:rPr sz="2400" spc="-10" dirty="0">
                <a:latin typeface="Arial"/>
                <a:cs typeface="Arial"/>
              </a:rPr>
              <a:t>tmp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E32400"/>
                </a:solidFill>
                <a:latin typeface="Arial"/>
                <a:cs typeface="Arial"/>
              </a:rPr>
              <a:t>tmp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tmp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ts val="2845"/>
              </a:lnSpc>
            </a:pPr>
            <a:r>
              <a:rPr sz="2400" spc="-220" dirty="0">
                <a:latin typeface="Arial"/>
                <a:cs typeface="Arial"/>
              </a:rPr>
              <a:t>=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x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30" dirty="0">
                <a:latin typeface="Arial"/>
                <a:cs typeface="Arial"/>
              </a:rPr>
              <a:t>%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E32400"/>
                </a:solidFill>
                <a:latin typeface="Arial"/>
                <a:cs typeface="Arial"/>
              </a:rPr>
              <a:t>tmp</a:t>
            </a:r>
            <a:endParaRPr sz="2400">
              <a:latin typeface="Arial"/>
              <a:cs typeface="Arial"/>
            </a:endParaRPr>
          </a:p>
          <a:p>
            <a:pPr marL="949960">
              <a:lnSpc>
                <a:spcPct val="100000"/>
              </a:lnSpc>
              <a:spcBef>
                <a:spcPts val="25"/>
              </a:spcBef>
            </a:pPr>
            <a:r>
              <a:rPr sz="2400" spc="-2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5543" y="6007100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5" dirty="0">
                <a:latin typeface="Arial"/>
                <a:cs typeface="Arial"/>
              </a:rPr>
              <a:t>mutants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7183" y="3166268"/>
            <a:ext cx="918844" cy="918844"/>
            <a:chOff x="5717183" y="3166268"/>
            <a:chExt cx="918844" cy="918844"/>
          </a:xfrm>
        </p:grpSpPr>
        <p:sp>
          <p:nvSpPr>
            <p:cNvPr id="9" name="object 9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70"/>
                  </a:lnTo>
                  <a:lnTo>
                    <a:pt x="892968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9883" y="3178968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2" y="303609"/>
                  </a:lnTo>
                  <a:lnTo>
                    <a:pt x="500062" y="0"/>
                  </a:lnTo>
                  <a:lnTo>
                    <a:pt x="892969" y="446485"/>
                  </a:lnTo>
                  <a:lnTo>
                    <a:pt x="500062" y="892970"/>
                  </a:lnTo>
                  <a:lnTo>
                    <a:pt x="500062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Types</a:t>
            </a:r>
            <a:r>
              <a:rPr spc="-229" dirty="0"/>
              <a:t> </a:t>
            </a:r>
            <a:r>
              <a:rPr spc="-10" dirty="0"/>
              <a:t>of</a:t>
            </a:r>
            <a:r>
              <a:rPr spc="-290" dirty="0"/>
              <a:t> </a:t>
            </a:r>
            <a:r>
              <a:rPr spc="-100" dirty="0"/>
              <a:t>Mutants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453961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Killed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(distinguished)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Live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Equivalent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Non-</a:t>
            </a:r>
            <a:r>
              <a:rPr sz="2800" spc="-95" dirty="0">
                <a:latin typeface="Arial"/>
                <a:cs typeface="Arial"/>
              </a:rPr>
              <a:t>equivalent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5" dirty="0"/>
              <a:t>s</a:t>
            </a:r>
            <a:r>
              <a:rPr spc="-229" dirty="0"/>
              <a:t>t</a:t>
            </a:r>
            <a:r>
              <a:rPr spc="-23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625"/>
            <a:ext cx="3116580" cy="41084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0040" indent="-228600">
              <a:lnSpc>
                <a:spcPts val="3225"/>
              </a:lnSpc>
              <a:buChar char="•"/>
              <a:tabLst>
                <a:tab pos="320040" algn="l"/>
              </a:tabLst>
            </a:pPr>
            <a:r>
              <a:rPr sz="2800" spc="-229" dirty="0">
                <a:latin typeface="Arial"/>
                <a:cs typeface="Arial"/>
              </a:rPr>
              <a:t>Basic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19451"/>
            <a:ext cx="3720465" cy="27324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Detailed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800" spc="-75" dirty="0">
                <a:latin typeface="Arial"/>
                <a:cs typeface="Arial"/>
              </a:rPr>
              <a:t>Limitation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solutions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180" dirty="0">
                <a:latin typeface="Arial"/>
                <a:cs typeface="Arial"/>
              </a:rPr>
              <a:t>Do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fewer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400" spc="-180" dirty="0">
                <a:latin typeface="Arial"/>
                <a:cs typeface="Arial"/>
              </a:rPr>
              <a:t>Do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faster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8500" algn="l"/>
              </a:tabLst>
            </a:pPr>
            <a:r>
              <a:rPr sz="2400" spc="-180" dirty="0">
                <a:latin typeface="Arial"/>
                <a:cs typeface="Arial"/>
              </a:rPr>
              <a:t>Do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smarter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State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tools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Types</a:t>
            </a:r>
            <a:r>
              <a:rPr spc="-229" dirty="0"/>
              <a:t> </a:t>
            </a:r>
            <a:r>
              <a:rPr spc="-10" dirty="0"/>
              <a:t>of</a:t>
            </a:r>
            <a:r>
              <a:rPr spc="-240" dirty="0"/>
              <a:t> </a:t>
            </a:r>
            <a:r>
              <a:rPr spc="-125" dirty="0"/>
              <a:t>Mutants:</a:t>
            </a:r>
            <a:r>
              <a:rPr spc="-229" dirty="0"/>
              <a:t> </a:t>
            </a:r>
            <a:r>
              <a:rPr spc="-9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88245" cy="28530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265" dirty="0">
                <a:latin typeface="Arial"/>
                <a:cs typeface="Arial"/>
              </a:rPr>
              <a:t>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mutant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b="1" dirty="0">
                <a:latin typeface="Helvetica"/>
                <a:cs typeface="Helvetica"/>
              </a:rPr>
              <a:t>M</a:t>
            </a:r>
            <a:r>
              <a:rPr sz="2800" b="1" spc="-125" dirty="0">
                <a:latin typeface="Helvetica"/>
                <a:cs typeface="Helvetica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program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b="1" dirty="0">
                <a:latin typeface="Helvetica"/>
                <a:cs typeface="Helvetica"/>
              </a:rPr>
              <a:t>P</a:t>
            </a:r>
            <a:r>
              <a:rPr sz="2800" b="1" spc="-135" dirty="0">
                <a:latin typeface="Helvetica"/>
                <a:cs typeface="Helvetica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considered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Arial"/>
                <a:cs typeface="Arial"/>
              </a:rPr>
              <a:t>killed</a:t>
            </a:r>
            <a:r>
              <a:rPr sz="2800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(or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C00000"/>
                </a:solidFill>
                <a:latin typeface="Arial"/>
                <a:cs typeface="Arial"/>
              </a:rPr>
              <a:t>distinguished</a:t>
            </a:r>
            <a:r>
              <a:rPr sz="2800" spc="-110" dirty="0">
                <a:latin typeface="Arial"/>
                <a:cs typeface="Arial"/>
              </a:rPr>
              <a:t>)</a:t>
            </a:r>
            <a:r>
              <a:rPr sz="2800" spc="-130" dirty="0">
                <a:latin typeface="Arial"/>
                <a:cs typeface="Arial"/>
              </a:rPr>
              <a:t> by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b="1" dirty="0">
                <a:latin typeface="Helvetica"/>
                <a:cs typeface="Helvetica"/>
              </a:rPr>
              <a:t>t</a:t>
            </a:r>
            <a:r>
              <a:rPr sz="2800" b="1" spc="-130" dirty="0">
                <a:latin typeface="Helvetica"/>
                <a:cs typeface="Helvetica"/>
              </a:rPr>
              <a:t>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suite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b="1" spc="-35" dirty="0">
                <a:latin typeface="Helvetica"/>
                <a:cs typeface="Helvetica"/>
              </a:rPr>
              <a:t>T</a:t>
            </a:r>
            <a:r>
              <a:rPr sz="2800" spc="-35" dirty="0">
                <a:latin typeface="Arial"/>
                <a:cs typeface="Arial"/>
              </a:rPr>
              <a:t>,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iff: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0" dirty="0">
                <a:latin typeface="Helvetica"/>
                <a:cs typeface="Helvetica"/>
              </a:rPr>
              <a:t>P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b="1" spc="-10" dirty="0">
                <a:latin typeface="Helvetica"/>
                <a:cs typeface="Helvetica"/>
              </a:rPr>
              <a:t>t</a:t>
            </a:r>
            <a:r>
              <a:rPr sz="2400" spc="-10" dirty="0">
                <a:latin typeface="Arial"/>
                <a:cs typeface="Arial"/>
              </a:rPr>
              <a:t>)!=</a:t>
            </a:r>
            <a:r>
              <a:rPr sz="2400" b="1" spc="-10" dirty="0">
                <a:latin typeface="Helvetica"/>
                <a:cs typeface="Helvetica"/>
              </a:rPr>
              <a:t>M</a:t>
            </a:r>
            <a:r>
              <a:rPr sz="2400" spc="-10" dirty="0">
                <a:latin typeface="Arial"/>
                <a:cs typeface="Arial"/>
              </a:rPr>
              <a:t>(</a:t>
            </a:r>
            <a:r>
              <a:rPr sz="2400" b="1" spc="-10" dirty="0">
                <a:latin typeface="Helvetica"/>
                <a:cs typeface="Helvetica"/>
              </a:rPr>
              <a:t>t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698500" marR="855344" lvl="1" indent="-228600">
              <a:lnSpc>
                <a:spcPts val="262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40" dirty="0">
                <a:latin typeface="Helvetica"/>
                <a:cs typeface="Helvetica"/>
              </a:rPr>
              <a:t>P</a:t>
            </a:r>
            <a:r>
              <a:rPr sz="2400" spc="-40" dirty="0">
                <a:latin typeface="Arial"/>
                <a:cs typeface="Arial"/>
              </a:rPr>
              <a:t>(</a:t>
            </a:r>
            <a:r>
              <a:rPr sz="2400" b="1" spc="-40" dirty="0">
                <a:latin typeface="Helvetica"/>
                <a:cs typeface="Helvetica"/>
              </a:rPr>
              <a:t>t</a:t>
            </a:r>
            <a:r>
              <a:rPr sz="2400" spc="-40" dirty="0">
                <a:latin typeface="Arial"/>
                <a:cs typeface="Arial"/>
              </a:rPr>
              <a:t>)</a:t>
            </a:r>
            <a:r>
              <a:rPr sz="2400" spc="-125" dirty="0">
                <a:latin typeface="Arial"/>
                <a:cs typeface="Arial"/>
              </a:rPr>
              <a:t> and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spc="-45" dirty="0">
                <a:latin typeface="Helvetica"/>
                <a:cs typeface="Helvetica"/>
              </a:rPr>
              <a:t>M</a:t>
            </a:r>
            <a:r>
              <a:rPr sz="2400" spc="-45" dirty="0">
                <a:latin typeface="Arial"/>
                <a:cs typeface="Arial"/>
              </a:rPr>
              <a:t>(</a:t>
            </a:r>
            <a:r>
              <a:rPr sz="2400" b="1" spc="-45" dirty="0">
                <a:latin typeface="Helvetica"/>
                <a:cs typeface="Helvetica"/>
              </a:rPr>
              <a:t>t</a:t>
            </a:r>
            <a:r>
              <a:rPr sz="2400" spc="-45" dirty="0">
                <a:latin typeface="Arial"/>
                <a:cs typeface="Arial"/>
              </a:rPr>
              <a:t>)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denote,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respectively,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outputs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dirty="0">
                <a:latin typeface="Helvetica"/>
                <a:cs typeface="Helvetica"/>
              </a:rPr>
              <a:t>P</a:t>
            </a:r>
            <a:r>
              <a:rPr sz="2400" b="1" spc="-120" dirty="0">
                <a:latin typeface="Helvetica"/>
                <a:cs typeface="Helvetica"/>
              </a:rPr>
              <a:t> </a:t>
            </a:r>
            <a:r>
              <a:rPr sz="2400" spc="-125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b="1" dirty="0">
                <a:latin typeface="Helvetica"/>
                <a:cs typeface="Helvetica"/>
              </a:rPr>
              <a:t>M</a:t>
            </a:r>
            <a:r>
              <a:rPr sz="2400" b="1" spc="-114" dirty="0">
                <a:latin typeface="Helvetica"/>
                <a:cs typeface="Helvetica"/>
              </a:rPr>
              <a:t> </a:t>
            </a:r>
            <a:r>
              <a:rPr sz="2400" spc="-20" dirty="0">
                <a:latin typeface="Arial"/>
                <a:cs typeface="Arial"/>
              </a:rPr>
              <a:t>when </a:t>
            </a:r>
            <a:r>
              <a:rPr sz="2400" spc="-125" dirty="0">
                <a:latin typeface="Arial"/>
                <a:cs typeface="Arial"/>
              </a:rPr>
              <a:t>executed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test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spc="-25" dirty="0">
                <a:latin typeface="Helvetica"/>
                <a:cs typeface="Helvetica"/>
              </a:rPr>
              <a:t>t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Char char="•"/>
              <a:tabLst>
                <a:tab pos="241300" algn="l"/>
              </a:tabLst>
            </a:pPr>
            <a:r>
              <a:rPr sz="2800" spc="-265" dirty="0">
                <a:latin typeface="Arial"/>
                <a:cs typeface="Arial"/>
              </a:rPr>
              <a:t>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mutant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b="1" dirty="0">
                <a:latin typeface="Helvetica"/>
                <a:cs typeface="Helvetica"/>
              </a:rPr>
              <a:t>M</a:t>
            </a:r>
            <a:r>
              <a:rPr sz="2800" b="1" spc="-110" dirty="0">
                <a:latin typeface="Helvetica"/>
                <a:cs typeface="Helvetica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considered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be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C00000"/>
                </a:solidFill>
                <a:latin typeface="Arial"/>
                <a:cs typeface="Arial"/>
              </a:rPr>
              <a:t>equivalent</a:t>
            </a:r>
            <a:r>
              <a:rPr sz="2800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mutant,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iff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60" dirty="0">
                <a:latin typeface="Helvetica"/>
                <a:cs typeface="Helvetica"/>
              </a:rPr>
              <a:t>P</a:t>
            </a:r>
            <a:r>
              <a:rPr sz="2400" spc="-60" dirty="0">
                <a:latin typeface="Arial"/>
                <a:cs typeface="Arial"/>
              </a:rPr>
              <a:t>(</a:t>
            </a:r>
            <a:r>
              <a:rPr sz="2400" b="1" spc="-60" dirty="0">
                <a:latin typeface="Helvetica"/>
                <a:cs typeface="Helvetica"/>
              </a:rPr>
              <a:t>t</a:t>
            </a:r>
            <a:r>
              <a:rPr sz="2400" spc="-60" dirty="0">
                <a:latin typeface="Arial"/>
                <a:cs typeface="Arial"/>
              </a:rPr>
              <a:t>)=</a:t>
            </a:r>
            <a:r>
              <a:rPr sz="2400" b="1" spc="-60" dirty="0">
                <a:latin typeface="Helvetica"/>
                <a:cs typeface="Helvetica"/>
              </a:rPr>
              <a:t>M</a:t>
            </a:r>
            <a:r>
              <a:rPr sz="2400" spc="-60" dirty="0">
                <a:latin typeface="Arial"/>
                <a:cs typeface="Arial"/>
              </a:rPr>
              <a:t>(</a:t>
            </a:r>
            <a:r>
              <a:rPr sz="2400" b="1" spc="-60" dirty="0">
                <a:latin typeface="Helvetica"/>
                <a:cs typeface="Helvetica"/>
              </a:rPr>
              <a:t>t</a:t>
            </a:r>
            <a:r>
              <a:rPr sz="2400" spc="-60" dirty="0">
                <a:latin typeface="Arial"/>
                <a:cs typeface="Arial"/>
              </a:rPr>
              <a:t>)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Helvetica"/>
                <a:cs typeface="Helvetica"/>
              </a:rPr>
              <a:t>t</a:t>
            </a:r>
            <a:endParaRPr sz="24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06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Equivalent</a:t>
            </a:r>
            <a:r>
              <a:rPr spc="-195" dirty="0"/>
              <a:t> </a:t>
            </a:r>
            <a:r>
              <a:rPr spc="-70" dirty="0"/>
              <a:t>Mutant:</a:t>
            </a:r>
            <a:r>
              <a:rPr spc="-204" dirty="0"/>
              <a:t> </a:t>
            </a:r>
            <a:r>
              <a:rPr spc="-275" dirty="0"/>
              <a:t>example</a:t>
            </a:r>
            <a:r>
              <a:rPr spc="-195" dirty="0"/>
              <a:t> </a:t>
            </a:r>
            <a:r>
              <a:rPr spc="-55" dirty="0"/>
              <a:t>(1)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14133" y="2825611"/>
            <a:ext cx="918844" cy="918844"/>
            <a:chOff x="5414133" y="2825611"/>
            <a:chExt cx="918844" cy="918844"/>
          </a:xfrm>
        </p:grpSpPr>
        <p:sp>
          <p:nvSpPr>
            <p:cNvPr id="4" name="object 4"/>
            <p:cNvSpPr/>
            <p:nvPr/>
          </p:nvSpPr>
          <p:spPr>
            <a:xfrm>
              <a:off x="5426833" y="2838311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70"/>
                  </a:lnTo>
                  <a:lnTo>
                    <a:pt x="892970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6833" y="2838311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3" y="303609"/>
                  </a:lnTo>
                  <a:lnTo>
                    <a:pt x="500063" y="0"/>
                  </a:lnTo>
                  <a:lnTo>
                    <a:pt x="892970" y="446485"/>
                  </a:lnTo>
                  <a:lnTo>
                    <a:pt x="500063" y="892970"/>
                  </a:lnTo>
                  <a:lnTo>
                    <a:pt x="500063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91026" y="3690111"/>
            <a:ext cx="19316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180" dirty="0">
                <a:latin typeface="Arial"/>
                <a:cs typeface="Arial"/>
              </a:rPr>
              <a:t>Scalar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114" dirty="0">
                <a:latin typeface="Arial"/>
                <a:cs typeface="Arial"/>
              </a:rPr>
              <a:t>Variable </a:t>
            </a:r>
            <a:r>
              <a:rPr sz="2500" spc="-40" dirty="0">
                <a:latin typeface="Arial"/>
                <a:cs typeface="Arial"/>
              </a:rPr>
              <a:t>Replacement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6374" y="2630063"/>
            <a:ext cx="1696720" cy="1888489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5560" marR="393065">
              <a:lnSpc>
                <a:spcPct val="100200"/>
              </a:lnSpc>
              <a:spcBef>
                <a:spcPts val="505"/>
              </a:spcBef>
            </a:pPr>
            <a:r>
              <a:rPr sz="2800" spc="-135" dirty="0">
                <a:latin typeface="Arial"/>
                <a:cs typeface="Arial"/>
              </a:rPr>
              <a:t>read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b </a:t>
            </a:r>
            <a:r>
              <a:rPr sz="2800" spc="-25" dirty="0">
                <a:latin typeface="Arial"/>
                <a:cs typeface="Arial"/>
              </a:rPr>
              <a:t>a=b </a:t>
            </a:r>
            <a:r>
              <a:rPr sz="2800" spc="-10" dirty="0">
                <a:latin typeface="Arial"/>
                <a:cs typeface="Arial"/>
              </a:rPr>
              <a:t>x=a+b </a:t>
            </a:r>
            <a:r>
              <a:rPr sz="2800" dirty="0">
                <a:latin typeface="Arial"/>
                <a:cs typeface="Arial"/>
              </a:rPr>
              <a:t>print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0919" y="2630064"/>
            <a:ext cx="1696720" cy="1888489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35560" marR="393065">
              <a:lnSpc>
                <a:spcPct val="100200"/>
              </a:lnSpc>
              <a:spcBef>
                <a:spcPts val="505"/>
              </a:spcBef>
            </a:pPr>
            <a:r>
              <a:rPr sz="2800" spc="-135" dirty="0">
                <a:latin typeface="Arial"/>
                <a:cs typeface="Arial"/>
              </a:rPr>
              <a:t>read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b </a:t>
            </a:r>
            <a:r>
              <a:rPr sz="2800" spc="-25" dirty="0">
                <a:latin typeface="Arial"/>
                <a:cs typeface="Arial"/>
              </a:rPr>
              <a:t>a=b </a:t>
            </a:r>
            <a:r>
              <a:rPr sz="2800" spc="-30" dirty="0">
                <a:latin typeface="Arial"/>
                <a:cs typeface="Arial"/>
              </a:rPr>
              <a:t>x=a+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print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9348" y="4556252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4056" y="4541011"/>
            <a:ext cx="29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06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Equivalent</a:t>
            </a:r>
            <a:r>
              <a:rPr spc="-195" dirty="0"/>
              <a:t> </a:t>
            </a:r>
            <a:r>
              <a:rPr spc="-70" dirty="0"/>
              <a:t>Mutant:</a:t>
            </a:r>
            <a:r>
              <a:rPr spc="-204" dirty="0"/>
              <a:t> </a:t>
            </a:r>
            <a:r>
              <a:rPr spc="-275" dirty="0"/>
              <a:t>example</a:t>
            </a:r>
            <a:r>
              <a:rPr spc="-195" dirty="0"/>
              <a:t> </a:t>
            </a:r>
            <a:r>
              <a:rPr spc="-60" dirty="0"/>
              <a:t>(2)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14133" y="2825611"/>
            <a:ext cx="918844" cy="918844"/>
            <a:chOff x="5414133" y="2825611"/>
            <a:chExt cx="918844" cy="918844"/>
          </a:xfrm>
        </p:grpSpPr>
        <p:sp>
          <p:nvSpPr>
            <p:cNvPr id="4" name="object 4"/>
            <p:cNvSpPr/>
            <p:nvPr/>
          </p:nvSpPr>
          <p:spPr>
            <a:xfrm>
              <a:off x="5426833" y="2838311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0"/>
                  </a:lnTo>
                  <a:lnTo>
                    <a:pt x="500062" y="589360"/>
                  </a:lnTo>
                  <a:lnTo>
                    <a:pt x="500062" y="892970"/>
                  </a:lnTo>
                  <a:lnTo>
                    <a:pt x="892970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26833" y="2838311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5">
                  <a:moveTo>
                    <a:pt x="0" y="303609"/>
                  </a:moveTo>
                  <a:lnTo>
                    <a:pt x="500063" y="303609"/>
                  </a:lnTo>
                  <a:lnTo>
                    <a:pt x="500063" y="0"/>
                  </a:lnTo>
                  <a:lnTo>
                    <a:pt x="892970" y="446485"/>
                  </a:lnTo>
                  <a:lnTo>
                    <a:pt x="500063" y="892970"/>
                  </a:lnTo>
                  <a:lnTo>
                    <a:pt x="500063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91026" y="3690111"/>
            <a:ext cx="1970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100" dirty="0">
                <a:latin typeface="Arial"/>
                <a:cs typeface="Arial"/>
              </a:rPr>
              <a:t>Absolute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-145" dirty="0">
                <a:latin typeface="Arial"/>
                <a:cs typeface="Arial"/>
              </a:rPr>
              <a:t>Value </a:t>
            </a:r>
            <a:r>
              <a:rPr sz="2500" spc="-10" dirty="0">
                <a:latin typeface="Arial"/>
                <a:cs typeface="Arial"/>
              </a:rPr>
              <a:t>Insertion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66373" y="2188473"/>
            <a:ext cx="2148465" cy="2993127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endParaRPr lang="en-US" sz="2800" spc="-5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(x&gt;0) </a:t>
            </a:r>
            <a:r>
              <a:rPr lang="en-US" sz="2800" spc="-20" dirty="0">
                <a:latin typeface="Arial"/>
                <a:cs typeface="Arial"/>
              </a:rPr>
              <a:t>    </a:t>
            </a: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20" dirty="0">
                <a:latin typeface="Arial"/>
                <a:cs typeface="Arial"/>
              </a:rPr>
              <a:t>  </a:t>
            </a:r>
            <a:r>
              <a:rPr sz="2800" spc="-20" dirty="0">
                <a:latin typeface="Arial"/>
                <a:cs typeface="Arial"/>
              </a:rPr>
              <a:t>x=x+1; else </a:t>
            </a:r>
            <a:endParaRPr lang="en-US" sz="2800" spc="-2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20" dirty="0">
                <a:latin typeface="Arial"/>
                <a:cs typeface="Arial"/>
              </a:rPr>
              <a:t>  </a:t>
            </a:r>
            <a:r>
              <a:rPr sz="2800" spc="-210" dirty="0">
                <a:latin typeface="Arial"/>
                <a:cs typeface="Arial"/>
              </a:rPr>
              <a:t>x=x-</a:t>
            </a:r>
            <a:r>
              <a:rPr sz="2800" spc="-25" dirty="0">
                <a:latin typeface="Arial"/>
                <a:cs typeface="Arial"/>
              </a:rPr>
              <a:t>1;</a:t>
            </a:r>
            <a:endParaRPr sz="2800" dirty="0">
              <a:latin typeface="Arial"/>
              <a:cs typeface="Arial"/>
            </a:endParaRPr>
          </a:p>
          <a:p>
            <a:pPr marL="35560">
              <a:lnSpc>
                <a:spcPts val="3310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9348" y="5165852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0709" y="5165852"/>
            <a:ext cx="29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37618" y="2324832"/>
            <a:ext cx="1896110" cy="2827655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35560" marR="854075">
              <a:lnSpc>
                <a:spcPct val="101400"/>
              </a:lnSpc>
              <a:spcBef>
                <a:spcPts val="805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(x&gt;0)</a:t>
            </a:r>
            <a:endParaRPr sz="2800">
              <a:latin typeface="Arial"/>
              <a:cs typeface="Arial"/>
            </a:endParaRPr>
          </a:p>
          <a:p>
            <a:pPr marL="35560" marR="40005" indent="161925">
              <a:lnSpc>
                <a:spcPts val="3410"/>
              </a:lnSpc>
            </a:pPr>
            <a:r>
              <a:rPr sz="2800" spc="-175" dirty="0">
                <a:latin typeface="Arial"/>
                <a:cs typeface="Arial"/>
              </a:rPr>
              <a:t>x=</a:t>
            </a:r>
            <a:r>
              <a:rPr sz="2800" spc="-175" dirty="0">
                <a:solidFill>
                  <a:srgbClr val="C00000"/>
                </a:solidFill>
                <a:latin typeface="Arial"/>
                <a:cs typeface="Arial"/>
              </a:rPr>
              <a:t>abs(</a:t>
            </a:r>
            <a:r>
              <a:rPr sz="2800" spc="-175" dirty="0">
                <a:latin typeface="Arial"/>
                <a:cs typeface="Arial"/>
              </a:rPr>
              <a:t>x</a:t>
            </a:r>
            <a:r>
              <a:rPr sz="2800" spc="-17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2800" spc="-175" dirty="0">
                <a:latin typeface="Arial"/>
                <a:cs typeface="Arial"/>
              </a:rPr>
              <a:t>+1; </a:t>
            </a:r>
            <a:r>
              <a:rPr sz="2800" spc="-20" dirty="0"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35560" marR="611505" indent="161925">
              <a:lnSpc>
                <a:spcPts val="3310"/>
              </a:lnSpc>
              <a:spcBef>
                <a:spcPts val="55"/>
              </a:spcBef>
            </a:pPr>
            <a:r>
              <a:rPr sz="2800" spc="-210" dirty="0">
                <a:latin typeface="Arial"/>
                <a:cs typeface="Arial"/>
              </a:rPr>
              <a:t>x=x-</a:t>
            </a:r>
            <a:r>
              <a:rPr sz="2800" spc="-25" dirty="0">
                <a:latin typeface="Arial"/>
                <a:cs typeface="Arial"/>
              </a:rPr>
              <a:t>1; </a:t>
            </a: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x;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67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Kill</a:t>
            </a:r>
            <a:r>
              <a:rPr spc="-210" dirty="0"/>
              <a:t> </a:t>
            </a:r>
            <a:r>
              <a:rPr spc="-395" dirty="0"/>
              <a:t>a</a:t>
            </a:r>
            <a:r>
              <a:rPr spc="-204" dirty="0"/>
              <a:t> </a:t>
            </a:r>
            <a:r>
              <a:rPr spc="-40" dirty="0"/>
              <a:t>Mutant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395595" cy="2686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Reachability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165" dirty="0">
                <a:latin typeface="Arial"/>
                <a:cs typeface="Arial"/>
              </a:rPr>
              <a:t>Execute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mutated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50" dirty="0">
                <a:latin typeface="Arial"/>
                <a:cs typeface="Arial"/>
              </a:rPr>
              <a:t>Necessity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"/>
                <a:cs typeface="Arial"/>
              </a:rPr>
              <a:t>Make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program </a:t>
            </a:r>
            <a:r>
              <a:rPr sz="2400" spc="-45" dirty="0">
                <a:latin typeface="Arial"/>
                <a:cs typeface="Arial"/>
              </a:rPr>
              <a:t>internal</a:t>
            </a:r>
            <a:r>
              <a:rPr sz="2400" spc="-100" dirty="0">
                <a:latin typeface="Arial"/>
                <a:cs typeface="Arial"/>
              </a:rPr>
              <a:t> state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change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Char char="•"/>
              <a:tabLst>
                <a:tab pos="241300" algn="l"/>
              </a:tabLst>
            </a:pPr>
            <a:r>
              <a:rPr sz="2800" spc="-45" dirty="0">
                <a:latin typeface="Arial"/>
                <a:cs typeface="Arial"/>
              </a:rPr>
              <a:t>Sufficiency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8500" algn="l"/>
              </a:tabLst>
            </a:pPr>
            <a:r>
              <a:rPr sz="2400" spc="-145" dirty="0">
                <a:latin typeface="Arial"/>
                <a:cs typeface="Arial"/>
              </a:rPr>
              <a:t>Propagate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change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Kill</a:t>
            </a:r>
            <a:r>
              <a:rPr spc="-200" dirty="0"/>
              <a:t> </a:t>
            </a:r>
            <a:r>
              <a:rPr spc="-395" dirty="0"/>
              <a:t>a</a:t>
            </a:r>
            <a:r>
              <a:rPr spc="-195" dirty="0"/>
              <a:t> </a:t>
            </a:r>
            <a:r>
              <a:rPr spc="-70" dirty="0"/>
              <a:t>Mutant:</a:t>
            </a:r>
            <a:r>
              <a:rPr spc="-204" dirty="0"/>
              <a:t> </a:t>
            </a:r>
            <a:r>
              <a:rPr spc="-28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9687" y="2286693"/>
            <a:ext cx="918844" cy="918844"/>
            <a:chOff x="5869687" y="2286693"/>
            <a:chExt cx="918844" cy="918844"/>
          </a:xfrm>
        </p:grpSpPr>
        <p:sp>
          <p:nvSpPr>
            <p:cNvPr id="4" name="object 4"/>
            <p:cNvSpPr/>
            <p:nvPr/>
          </p:nvSpPr>
          <p:spPr>
            <a:xfrm>
              <a:off x="5882387" y="229939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1"/>
                  </a:lnTo>
                  <a:lnTo>
                    <a:pt x="500062" y="589361"/>
                  </a:lnTo>
                  <a:lnTo>
                    <a:pt x="500062" y="892970"/>
                  </a:lnTo>
                  <a:lnTo>
                    <a:pt x="892970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2387" y="229939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0" y="303609"/>
                  </a:moveTo>
                  <a:lnTo>
                    <a:pt x="500063" y="303609"/>
                  </a:lnTo>
                  <a:lnTo>
                    <a:pt x="500063" y="0"/>
                  </a:lnTo>
                  <a:lnTo>
                    <a:pt x="892970" y="446485"/>
                  </a:lnTo>
                  <a:lnTo>
                    <a:pt x="500063" y="892970"/>
                  </a:lnTo>
                  <a:lnTo>
                    <a:pt x="500063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942" y="3141979"/>
            <a:ext cx="16510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3497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Arial"/>
                <a:cs typeface="Arial"/>
              </a:rPr>
              <a:t>Value </a:t>
            </a:r>
            <a:r>
              <a:rPr sz="2400" spc="-135" dirty="0"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76735" y="4752895"/>
          <a:ext cx="6932927" cy="174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tests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reachability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necessity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sufficiency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killed?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16839">
                        <a:lnSpc>
                          <a:spcPts val="2655"/>
                        </a:lnSpc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0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655"/>
                        </a:lnSpc>
                      </a:pPr>
                      <a:r>
                        <a:rPr sz="2500" spc="-204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(1=1)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15570">
                        <a:lnSpc>
                          <a:spcPts val="2655"/>
                        </a:lnSpc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585"/>
                        </a:lnSpc>
                      </a:pPr>
                      <a:r>
                        <a:rPr sz="2500" spc="-204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(1=1)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472C4"/>
                      </a:solidFill>
                      <a:prstDash val="solid"/>
                    </a:lnL>
                    <a:lnR w="12700">
                      <a:solidFill>
                        <a:srgbClr val="4472C4"/>
                      </a:solidFill>
                      <a:prstDash val="solid"/>
                    </a:lnR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  <a:solidFill>
                      <a:srgbClr val="4472C4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4591" y="5472703"/>
            <a:ext cx="330399" cy="29587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320783" y="2636520"/>
            <a:ext cx="2267712" cy="862584"/>
            <a:chOff x="9320783" y="2636520"/>
            <a:chExt cx="2267712" cy="86258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783" y="2685288"/>
              <a:ext cx="2267712" cy="649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4183" y="2636520"/>
              <a:ext cx="1066800" cy="862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61272" y="2698499"/>
              <a:ext cx="2188210" cy="571500"/>
            </a:xfrm>
            <a:custGeom>
              <a:avLst/>
              <a:gdLst/>
              <a:ahLst/>
              <a:cxnLst/>
              <a:rect l="l" t="t" r="r" b="b"/>
              <a:pathLst>
                <a:path w="2188209" h="571500">
                  <a:moveTo>
                    <a:pt x="1315085" y="0"/>
                  </a:moveTo>
                  <a:lnTo>
                    <a:pt x="1257375" y="1139"/>
                  </a:lnTo>
                  <a:lnTo>
                    <a:pt x="1200341" y="3579"/>
                  </a:lnTo>
                  <a:lnTo>
                    <a:pt x="1144164" y="7290"/>
                  </a:lnTo>
                  <a:lnTo>
                    <a:pt x="1089027" y="12240"/>
                  </a:lnTo>
                  <a:lnTo>
                    <a:pt x="1035113" y="18400"/>
                  </a:lnTo>
                  <a:lnTo>
                    <a:pt x="982604" y="25739"/>
                  </a:lnTo>
                  <a:lnTo>
                    <a:pt x="931682" y="34227"/>
                  </a:lnTo>
                  <a:lnTo>
                    <a:pt x="882531" y="43834"/>
                  </a:lnTo>
                  <a:lnTo>
                    <a:pt x="835332" y="54528"/>
                  </a:lnTo>
                  <a:lnTo>
                    <a:pt x="790269" y="66279"/>
                  </a:lnTo>
                  <a:lnTo>
                    <a:pt x="747524" y="79058"/>
                  </a:lnTo>
                  <a:lnTo>
                    <a:pt x="707280" y="92833"/>
                  </a:lnTo>
                  <a:lnTo>
                    <a:pt x="669718" y="107574"/>
                  </a:lnTo>
                  <a:lnTo>
                    <a:pt x="603374" y="139833"/>
                  </a:lnTo>
                  <a:lnTo>
                    <a:pt x="549952" y="175591"/>
                  </a:lnTo>
                  <a:lnTo>
                    <a:pt x="528544" y="194706"/>
                  </a:lnTo>
                  <a:lnTo>
                    <a:pt x="0" y="226122"/>
                  </a:lnTo>
                  <a:lnTo>
                    <a:pt x="485679" y="302801"/>
                  </a:lnTo>
                  <a:lnTo>
                    <a:pt x="493270" y="327457"/>
                  </a:lnTo>
                  <a:lnTo>
                    <a:pt x="507002" y="351524"/>
                  </a:lnTo>
                  <a:lnTo>
                    <a:pt x="551940" y="397476"/>
                  </a:lnTo>
                  <a:lnTo>
                    <a:pt x="618601" y="439825"/>
                  </a:lnTo>
                  <a:lnTo>
                    <a:pt x="659486" y="459390"/>
                  </a:lnTo>
                  <a:lnTo>
                    <a:pt x="705091" y="477743"/>
                  </a:lnTo>
                  <a:lnTo>
                    <a:pt x="755180" y="494780"/>
                  </a:lnTo>
                  <a:lnTo>
                    <a:pt x="809517" y="510398"/>
                  </a:lnTo>
                  <a:lnTo>
                    <a:pt x="867865" y="524494"/>
                  </a:lnTo>
                  <a:lnTo>
                    <a:pt x="929986" y="536962"/>
                  </a:lnTo>
                  <a:lnTo>
                    <a:pt x="995645" y="547700"/>
                  </a:lnTo>
                  <a:lnTo>
                    <a:pt x="1064605" y="556604"/>
                  </a:lnTo>
                  <a:lnTo>
                    <a:pt x="1122951" y="562426"/>
                  </a:lnTo>
                  <a:lnTo>
                    <a:pt x="1181534" y="566794"/>
                  </a:lnTo>
                  <a:lnTo>
                    <a:pt x="1240173" y="569740"/>
                  </a:lnTo>
                  <a:lnTo>
                    <a:pt x="1298684" y="571293"/>
                  </a:lnTo>
                  <a:lnTo>
                    <a:pt x="1356886" y="571485"/>
                  </a:lnTo>
                  <a:lnTo>
                    <a:pt x="1414595" y="570346"/>
                  </a:lnTo>
                  <a:lnTo>
                    <a:pt x="1471630" y="567906"/>
                  </a:lnTo>
                  <a:lnTo>
                    <a:pt x="1527807" y="564195"/>
                  </a:lnTo>
                  <a:lnTo>
                    <a:pt x="1582944" y="559245"/>
                  </a:lnTo>
                  <a:lnTo>
                    <a:pt x="1636858" y="553085"/>
                  </a:lnTo>
                  <a:lnTo>
                    <a:pt x="1689367" y="545745"/>
                  </a:lnTo>
                  <a:lnTo>
                    <a:pt x="1740289" y="537258"/>
                  </a:lnTo>
                  <a:lnTo>
                    <a:pt x="1789440" y="527651"/>
                  </a:lnTo>
                  <a:lnTo>
                    <a:pt x="1836638" y="516957"/>
                  </a:lnTo>
                  <a:lnTo>
                    <a:pt x="1881702" y="505206"/>
                  </a:lnTo>
                  <a:lnTo>
                    <a:pt x="1924447" y="492427"/>
                  </a:lnTo>
                  <a:lnTo>
                    <a:pt x="1964692" y="478652"/>
                  </a:lnTo>
                  <a:lnTo>
                    <a:pt x="2002253" y="463911"/>
                  </a:lnTo>
                  <a:lnTo>
                    <a:pt x="2068597" y="431652"/>
                  </a:lnTo>
                  <a:lnTo>
                    <a:pt x="2122019" y="395894"/>
                  </a:lnTo>
                  <a:lnTo>
                    <a:pt x="2163878" y="353073"/>
                  </a:lnTo>
                  <a:lnTo>
                    <a:pt x="2185986" y="305478"/>
                  </a:lnTo>
                  <a:lnTo>
                    <a:pt x="2187963" y="281804"/>
                  </a:lnTo>
                  <a:lnTo>
                    <a:pt x="2184104" y="258359"/>
                  </a:lnTo>
                  <a:lnTo>
                    <a:pt x="2159520" y="212586"/>
                  </a:lnTo>
                  <a:lnTo>
                    <a:pt x="2113521" y="169028"/>
                  </a:lnTo>
                  <a:lnTo>
                    <a:pt x="2047396" y="128554"/>
                  </a:lnTo>
                  <a:lnTo>
                    <a:pt x="2007187" y="109745"/>
                  </a:lnTo>
                  <a:lnTo>
                    <a:pt x="1962430" y="92034"/>
                  </a:lnTo>
                  <a:lnTo>
                    <a:pt x="1913284" y="75527"/>
                  </a:lnTo>
                  <a:lnTo>
                    <a:pt x="1859911" y="60335"/>
                  </a:lnTo>
                  <a:lnTo>
                    <a:pt x="1802472" y="46566"/>
                  </a:lnTo>
                  <a:lnTo>
                    <a:pt x="1741127" y="34328"/>
                  </a:lnTo>
                  <a:lnTo>
                    <a:pt x="1676038" y="23730"/>
                  </a:lnTo>
                  <a:lnTo>
                    <a:pt x="1607365" y="14881"/>
                  </a:lnTo>
                  <a:lnTo>
                    <a:pt x="1549019" y="9059"/>
                  </a:lnTo>
                  <a:lnTo>
                    <a:pt x="1490436" y="4691"/>
                  </a:lnTo>
                  <a:lnTo>
                    <a:pt x="1431798" y="1745"/>
                  </a:lnTo>
                  <a:lnTo>
                    <a:pt x="1373286" y="191"/>
                  </a:lnTo>
                  <a:lnTo>
                    <a:pt x="1315085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89888" y="2545079"/>
            <a:ext cx="2218943" cy="865632"/>
            <a:chOff x="1389888" y="2545079"/>
            <a:chExt cx="2218943" cy="865632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9888" y="2593847"/>
              <a:ext cx="2218943" cy="6522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608" y="2545079"/>
              <a:ext cx="1066800" cy="8656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28962" y="2609118"/>
              <a:ext cx="2139950" cy="572135"/>
            </a:xfrm>
            <a:custGeom>
              <a:avLst/>
              <a:gdLst/>
              <a:ahLst/>
              <a:cxnLst/>
              <a:rect l="l" t="t" r="r" b="b"/>
              <a:pathLst>
                <a:path w="2139950" h="572135">
                  <a:moveTo>
                    <a:pt x="848104" y="0"/>
                  </a:moveTo>
                  <a:lnTo>
                    <a:pt x="787394" y="807"/>
                  </a:lnTo>
                  <a:lnTo>
                    <a:pt x="727420" y="3054"/>
                  </a:lnTo>
                  <a:lnTo>
                    <a:pt x="668387" y="6703"/>
                  </a:lnTo>
                  <a:lnTo>
                    <a:pt x="610499" y="11717"/>
                  </a:lnTo>
                  <a:lnTo>
                    <a:pt x="553961" y="18060"/>
                  </a:lnTo>
                  <a:lnTo>
                    <a:pt x="498978" y="25693"/>
                  </a:lnTo>
                  <a:lnTo>
                    <a:pt x="445755" y="34580"/>
                  </a:lnTo>
                  <a:lnTo>
                    <a:pt x="394496" y="44683"/>
                  </a:lnTo>
                  <a:lnTo>
                    <a:pt x="345407" y="55965"/>
                  </a:lnTo>
                  <a:lnTo>
                    <a:pt x="298692" y="68390"/>
                  </a:lnTo>
                  <a:lnTo>
                    <a:pt x="254555" y="81918"/>
                  </a:lnTo>
                  <a:lnTo>
                    <a:pt x="213203" y="96515"/>
                  </a:lnTo>
                  <a:lnTo>
                    <a:pt x="174839" y="112141"/>
                  </a:lnTo>
                  <a:lnTo>
                    <a:pt x="139668" y="128760"/>
                  </a:lnTo>
                  <a:lnTo>
                    <a:pt x="79726" y="164829"/>
                  </a:lnTo>
                  <a:lnTo>
                    <a:pt x="35015" y="204423"/>
                  </a:lnTo>
                  <a:lnTo>
                    <a:pt x="5461" y="252312"/>
                  </a:lnTo>
                  <a:lnTo>
                    <a:pt x="0" y="276185"/>
                  </a:lnTo>
                  <a:lnTo>
                    <a:pt x="519" y="299867"/>
                  </a:lnTo>
                  <a:lnTo>
                    <a:pt x="18812" y="346234"/>
                  </a:lnTo>
                  <a:lnTo>
                    <a:pt x="58963" y="390559"/>
                  </a:lnTo>
                  <a:lnTo>
                    <a:pt x="119591" y="431990"/>
                  </a:lnTo>
                  <a:lnTo>
                    <a:pt x="157154" y="451354"/>
                  </a:lnTo>
                  <a:lnTo>
                    <a:pt x="199320" y="469674"/>
                  </a:lnTo>
                  <a:lnTo>
                    <a:pt x="245917" y="486844"/>
                  </a:lnTo>
                  <a:lnTo>
                    <a:pt x="296772" y="502757"/>
                  </a:lnTo>
                  <a:lnTo>
                    <a:pt x="351713" y="517306"/>
                  </a:lnTo>
                  <a:lnTo>
                    <a:pt x="410568" y="530385"/>
                  </a:lnTo>
                  <a:lnTo>
                    <a:pt x="473165" y="541888"/>
                  </a:lnTo>
                  <a:lnTo>
                    <a:pt x="539331" y="551707"/>
                  </a:lnTo>
                  <a:lnTo>
                    <a:pt x="608894" y="559736"/>
                  </a:lnTo>
                  <a:lnTo>
                    <a:pt x="670498" y="565060"/>
                  </a:lnTo>
                  <a:lnTo>
                    <a:pt x="732186" y="568795"/>
                  </a:lnTo>
                  <a:lnTo>
                    <a:pt x="793752" y="570979"/>
                  </a:lnTo>
                  <a:lnTo>
                    <a:pt x="854993" y="571649"/>
                  </a:lnTo>
                  <a:lnTo>
                    <a:pt x="915702" y="570842"/>
                  </a:lnTo>
                  <a:lnTo>
                    <a:pt x="975676" y="568595"/>
                  </a:lnTo>
                  <a:lnTo>
                    <a:pt x="1034709" y="564945"/>
                  </a:lnTo>
                  <a:lnTo>
                    <a:pt x="1092597" y="559931"/>
                  </a:lnTo>
                  <a:lnTo>
                    <a:pt x="1149135" y="553588"/>
                  </a:lnTo>
                  <a:lnTo>
                    <a:pt x="1204118" y="545955"/>
                  </a:lnTo>
                  <a:lnTo>
                    <a:pt x="1257341" y="537068"/>
                  </a:lnTo>
                  <a:lnTo>
                    <a:pt x="1308600" y="526965"/>
                  </a:lnTo>
                  <a:lnTo>
                    <a:pt x="1357689" y="515683"/>
                  </a:lnTo>
                  <a:lnTo>
                    <a:pt x="1404404" y="503258"/>
                  </a:lnTo>
                  <a:lnTo>
                    <a:pt x="1448541" y="489730"/>
                  </a:lnTo>
                  <a:lnTo>
                    <a:pt x="1489893" y="475133"/>
                  </a:lnTo>
                  <a:lnTo>
                    <a:pt x="1528257" y="459507"/>
                  </a:lnTo>
                  <a:lnTo>
                    <a:pt x="1563428" y="442888"/>
                  </a:lnTo>
                  <a:lnTo>
                    <a:pt x="1623370" y="406819"/>
                  </a:lnTo>
                  <a:lnTo>
                    <a:pt x="1668082" y="367225"/>
                  </a:lnTo>
                  <a:lnTo>
                    <a:pt x="2139492" y="327814"/>
                  </a:lnTo>
                  <a:lnTo>
                    <a:pt x="1699524" y="258689"/>
                  </a:lnTo>
                  <a:lnTo>
                    <a:pt x="1689339" y="234138"/>
                  </a:lnTo>
                  <a:lnTo>
                    <a:pt x="1673078" y="210249"/>
                  </a:lnTo>
                  <a:lnTo>
                    <a:pt x="1623324" y="164859"/>
                  </a:lnTo>
                  <a:lnTo>
                    <a:pt x="1590324" y="143560"/>
                  </a:lnTo>
                  <a:lnTo>
                    <a:pt x="1552240" y="123327"/>
                  </a:lnTo>
                  <a:lnTo>
                    <a:pt x="1509318" y="104259"/>
                  </a:lnTo>
                  <a:lnTo>
                    <a:pt x="1461806" y="86459"/>
                  </a:lnTo>
                  <a:lnTo>
                    <a:pt x="1409952" y="70026"/>
                  </a:lnTo>
                  <a:lnTo>
                    <a:pt x="1354003" y="55062"/>
                  </a:lnTo>
                  <a:lnTo>
                    <a:pt x="1294206" y="41668"/>
                  </a:lnTo>
                  <a:lnTo>
                    <a:pt x="1230808" y="29944"/>
                  </a:lnTo>
                  <a:lnTo>
                    <a:pt x="1164058" y="19992"/>
                  </a:lnTo>
                  <a:lnTo>
                    <a:pt x="1094203" y="11912"/>
                  </a:lnTo>
                  <a:lnTo>
                    <a:pt x="1032599" y="6588"/>
                  </a:lnTo>
                  <a:lnTo>
                    <a:pt x="970911" y="2853"/>
                  </a:lnTo>
                  <a:lnTo>
                    <a:pt x="909344" y="669"/>
                  </a:lnTo>
                  <a:lnTo>
                    <a:pt x="84810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94860" y="1525963"/>
            <a:ext cx="1994082" cy="2993127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endParaRPr lang="en-US" sz="2800" spc="-5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(x&gt;0) </a:t>
            </a:r>
            <a:endParaRPr lang="en-US" sz="2800" spc="-2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x=x+1; </a:t>
            </a:r>
            <a:r>
              <a:rPr sz="2800" spc="-10" dirty="0">
                <a:latin typeface="Arial"/>
                <a:cs typeface="Arial"/>
              </a:rPr>
              <a:t>if(x&lt;4) </a:t>
            </a:r>
            <a:endParaRPr lang="en-US" sz="2800" spc="-1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x=1;</a:t>
            </a:r>
            <a:endParaRPr sz="2800" dirty="0">
              <a:latin typeface="Arial"/>
              <a:cs typeface="Arial"/>
            </a:endParaRPr>
          </a:p>
          <a:p>
            <a:pPr marL="35560">
              <a:lnSpc>
                <a:spcPts val="3310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3716" y="1534698"/>
            <a:ext cx="2204897" cy="2930288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endParaRPr lang="en-US" sz="2800" spc="-50" dirty="0">
              <a:latin typeface="Arial"/>
              <a:cs typeface="Arial"/>
            </a:endParaRPr>
          </a:p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(x&gt;0) </a:t>
            </a:r>
            <a:endParaRPr lang="en-US" sz="2800" spc="-20" dirty="0">
              <a:latin typeface="Arial"/>
              <a:cs typeface="Arial"/>
            </a:endParaRPr>
          </a:p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lang="en-US" sz="2800" spc="-2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x=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+1;</a:t>
            </a:r>
            <a:endParaRPr sz="2800" dirty="0">
              <a:latin typeface="Arial"/>
              <a:cs typeface="Arial"/>
            </a:endParaRPr>
          </a:p>
          <a:p>
            <a:pPr marL="197485" marR="934719" indent="-161925">
              <a:lnSpc>
                <a:spcPts val="3410"/>
              </a:lnSpc>
              <a:spcBef>
                <a:spcPts val="100"/>
              </a:spcBef>
            </a:pPr>
            <a:r>
              <a:rPr sz="2800" spc="-105" dirty="0">
                <a:latin typeface="Arial"/>
                <a:cs typeface="Arial"/>
              </a:rPr>
              <a:t>if(x&lt;4) </a:t>
            </a:r>
            <a:r>
              <a:rPr sz="2800" spc="-20" dirty="0">
                <a:latin typeface="Arial"/>
                <a:cs typeface="Arial"/>
              </a:rPr>
              <a:t>x=1;</a:t>
            </a:r>
            <a:endParaRPr sz="2800" dirty="0">
              <a:latin typeface="Arial"/>
              <a:cs typeface="Arial"/>
            </a:endParaRPr>
          </a:p>
          <a:p>
            <a:pPr marL="35560">
              <a:lnSpc>
                <a:spcPts val="3190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98DA2289-D2E7-15B7-CBBC-545EEA8C2495}"/>
              </a:ext>
            </a:extLst>
          </p:cNvPr>
          <p:cNvSpPr txBox="1"/>
          <p:nvPr/>
        </p:nvSpPr>
        <p:spPr>
          <a:xfrm>
            <a:off x="1760086" y="2698499"/>
            <a:ext cx="53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Arial"/>
                <a:cs typeface="Arial"/>
              </a:rPr>
              <a:t>x=</a:t>
            </a:r>
            <a:r>
              <a:rPr lang="en-US" sz="2800" spc="-175" dirty="0"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952468B6-97CD-DAF7-69E6-88F5D1AC2473}"/>
              </a:ext>
            </a:extLst>
          </p:cNvPr>
          <p:cNvSpPr txBox="1"/>
          <p:nvPr/>
        </p:nvSpPr>
        <p:spPr>
          <a:xfrm>
            <a:off x="10238034" y="2758189"/>
            <a:ext cx="53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Arial"/>
                <a:cs typeface="Arial"/>
              </a:rPr>
              <a:t>x=</a:t>
            </a:r>
            <a:r>
              <a:rPr lang="en-US" sz="2800" spc="-175" dirty="0"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Kill</a:t>
            </a:r>
            <a:r>
              <a:rPr spc="-200" dirty="0"/>
              <a:t> </a:t>
            </a:r>
            <a:r>
              <a:rPr spc="-395" dirty="0"/>
              <a:t>a</a:t>
            </a:r>
            <a:r>
              <a:rPr spc="-195" dirty="0"/>
              <a:t> </a:t>
            </a:r>
            <a:r>
              <a:rPr spc="-70" dirty="0"/>
              <a:t>Mutant:</a:t>
            </a:r>
            <a:r>
              <a:rPr spc="-204" dirty="0"/>
              <a:t> </a:t>
            </a:r>
            <a:r>
              <a:rPr spc="-28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9687" y="2286693"/>
            <a:ext cx="918844" cy="918844"/>
            <a:chOff x="5869687" y="2286693"/>
            <a:chExt cx="918844" cy="918844"/>
          </a:xfrm>
        </p:grpSpPr>
        <p:sp>
          <p:nvSpPr>
            <p:cNvPr id="4" name="object 4"/>
            <p:cNvSpPr/>
            <p:nvPr/>
          </p:nvSpPr>
          <p:spPr>
            <a:xfrm>
              <a:off x="5882387" y="229939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500062" y="0"/>
                  </a:moveTo>
                  <a:lnTo>
                    <a:pt x="500062" y="303610"/>
                  </a:lnTo>
                  <a:lnTo>
                    <a:pt x="0" y="303610"/>
                  </a:lnTo>
                  <a:lnTo>
                    <a:pt x="0" y="589361"/>
                  </a:lnTo>
                  <a:lnTo>
                    <a:pt x="500062" y="589361"/>
                  </a:lnTo>
                  <a:lnTo>
                    <a:pt x="500062" y="892970"/>
                  </a:lnTo>
                  <a:lnTo>
                    <a:pt x="892970" y="446485"/>
                  </a:lnTo>
                  <a:lnTo>
                    <a:pt x="500062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2387" y="2299393"/>
              <a:ext cx="893444" cy="893444"/>
            </a:xfrm>
            <a:custGeom>
              <a:avLst/>
              <a:gdLst/>
              <a:ahLst/>
              <a:cxnLst/>
              <a:rect l="l" t="t" r="r" b="b"/>
              <a:pathLst>
                <a:path w="893445" h="893444">
                  <a:moveTo>
                    <a:pt x="0" y="303609"/>
                  </a:moveTo>
                  <a:lnTo>
                    <a:pt x="500063" y="303609"/>
                  </a:lnTo>
                  <a:lnTo>
                    <a:pt x="500063" y="0"/>
                  </a:lnTo>
                  <a:lnTo>
                    <a:pt x="892970" y="446485"/>
                  </a:lnTo>
                  <a:lnTo>
                    <a:pt x="500063" y="892970"/>
                  </a:lnTo>
                  <a:lnTo>
                    <a:pt x="500063" y="589360"/>
                  </a:lnTo>
                  <a:lnTo>
                    <a:pt x="0" y="589360"/>
                  </a:lnTo>
                  <a:lnTo>
                    <a:pt x="0" y="303609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942" y="3141979"/>
            <a:ext cx="16510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34975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Arial"/>
                <a:cs typeface="Arial"/>
              </a:rPr>
              <a:t>Value </a:t>
            </a:r>
            <a:r>
              <a:rPr sz="2400" spc="-135" dirty="0">
                <a:latin typeface="Arial"/>
                <a:cs typeface="Arial"/>
              </a:rPr>
              <a:t>Replacement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20783" y="2636520"/>
            <a:ext cx="2267712" cy="862584"/>
            <a:chOff x="9320783" y="2636520"/>
            <a:chExt cx="2267712" cy="86258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783" y="2685288"/>
              <a:ext cx="2267712" cy="6492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4183" y="2636520"/>
              <a:ext cx="1066800" cy="8625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61272" y="2698499"/>
              <a:ext cx="2188210" cy="571500"/>
            </a:xfrm>
            <a:custGeom>
              <a:avLst/>
              <a:gdLst/>
              <a:ahLst/>
              <a:cxnLst/>
              <a:rect l="l" t="t" r="r" b="b"/>
              <a:pathLst>
                <a:path w="2188209" h="571500">
                  <a:moveTo>
                    <a:pt x="1315085" y="0"/>
                  </a:moveTo>
                  <a:lnTo>
                    <a:pt x="1257375" y="1139"/>
                  </a:lnTo>
                  <a:lnTo>
                    <a:pt x="1200341" y="3579"/>
                  </a:lnTo>
                  <a:lnTo>
                    <a:pt x="1144164" y="7290"/>
                  </a:lnTo>
                  <a:lnTo>
                    <a:pt x="1089027" y="12240"/>
                  </a:lnTo>
                  <a:lnTo>
                    <a:pt x="1035113" y="18400"/>
                  </a:lnTo>
                  <a:lnTo>
                    <a:pt x="982604" y="25739"/>
                  </a:lnTo>
                  <a:lnTo>
                    <a:pt x="931682" y="34227"/>
                  </a:lnTo>
                  <a:lnTo>
                    <a:pt x="882531" y="43834"/>
                  </a:lnTo>
                  <a:lnTo>
                    <a:pt x="835332" y="54528"/>
                  </a:lnTo>
                  <a:lnTo>
                    <a:pt x="790269" y="66279"/>
                  </a:lnTo>
                  <a:lnTo>
                    <a:pt x="747524" y="79058"/>
                  </a:lnTo>
                  <a:lnTo>
                    <a:pt x="707280" y="92833"/>
                  </a:lnTo>
                  <a:lnTo>
                    <a:pt x="669718" y="107574"/>
                  </a:lnTo>
                  <a:lnTo>
                    <a:pt x="603374" y="139833"/>
                  </a:lnTo>
                  <a:lnTo>
                    <a:pt x="549952" y="175591"/>
                  </a:lnTo>
                  <a:lnTo>
                    <a:pt x="528544" y="194706"/>
                  </a:lnTo>
                  <a:lnTo>
                    <a:pt x="0" y="226122"/>
                  </a:lnTo>
                  <a:lnTo>
                    <a:pt x="485679" y="302801"/>
                  </a:lnTo>
                  <a:lnTo>
                    <a:pt x="493270" y="327457"/>
                  </a:lnTo>
                  <a:lnTo>
                    <a:pt x="507002" y="351524"/>
                  </a:lnTo>
                  <a:lnTo>
                    <a:pt x="551940" y="397476"/>
                  </a:lnTo>
                  <a:lnTo>
                    <a:pt x="618601" y="439825"/>
                  </a:lnTo>
                  <a:lnTo>
                    <a:pt x="659486" y="459390"/>
                  </a:lnTo>
                  <a:lnTo>
                    <a:pt x="705091" y="477743"/>
                  </a:lnTo>
                  <a:lnTo>
                    <a:pt x="755180" y="494780"/>
                  </a:lnTo>
                  <a:lnTo>
                    <a:pt x="809517" y="510398"/>
                  </a:lnTo>
                  <a:lnTo>
                    <a:pt x="867865" y="524494"/>
                  </a:lnTo>
                  <a:lnTo>
                    <a:pt x="929986" y="536962"/>
                  </a:lnTo>
                  <a:lnTo>
                    <a:pt x="995645" y="547700"/>
                  </a:lnTo>
                  <a:lnTo>
                    <a:pt x="1064605" y="556604"/>
                  </a:lnTo>
                  <a:lnTo>
                    <a:pt x="1122951" y="562426"/>
                  </a:lnTo>
                  <a:lnTo>
                    <a:pt x="1181534" y="566794"/>
                  </a:lnTo>
                  <a:lnTo>
                    <a:pt x="1240173" y="569740"/>
                  </a:lnTo>
                  <a:lnTo>
                    <a:pt x="1298684" y="571293"/>
                  </a:lnTo>
                  <a:lnTo>
                    <a:pt x="1356886" y="571485"/>
                  </a:lnTo>
                  <a:lnTo>
                    <a:pt x="1414595" y="570346"/>
                  </a:lnTo>
                  <a:lnTo>
                    <a:pt x="1471630" y="567906"/>
                  </a:lnTo>
                  <a:lnTo>
                    <a:pt x="1527807" y="564195"/>
                  </a:lnTo>
                  <a:lnTo>
                    <a:pt x="1582944" y="559245"/>
                  </a:lnTo>
                  <a:lnTo>
                    <a:pt x="1636858" y="553085"/>
                  </a:lnTo>
                  <a:lnTo>
                    <a:pt x="1689367" y="545745"/>
                  </a:lnTo>
                  <a:lnTo>
                    <a:pt x="1740289" y="537258"/>
                  </a:lnTo>
                  <a:lnTo>
                    <a:pt x="1789440" y="527651"/>
                  </a:lnTo>
                  <a:lnTo>
                    <a:pt x="1836638" y="516957"/>
                  </a:lnTo>
                  <a:lnTo>
                    <a:pt x="1881702" y="505206"/>
                  </a:lnTo>
                  <a:lnTo>
                    <a:pt x="1924447" y="492427"/>
                  </a:lnTo>
                  <a:lnTo>
                    <a:pt x="1964692" y="478652"/>
                  </a:lnTo>
                  <a:lnTo>
                    <a:pt x="2002253" y="463911"/>
                  </a:lnTo>
                  <a:lnTo>
                    <a:pt x="2068597" y="431652"/>
                  </a:lnTo>
                  <a:lnTo>
                    <a:pt x="2122019" y="395894"/>
                  </a:lnTo>
                  <a:lnTo>
                    <a:pt x="2163878" y="353073"/>
                  </a:lnTo>
                  <a:lnTo>
                    <a:pt x="2185986" y="305478"/>
                  </a:lnTo>
                  <a:lnTo>
                    <a:pt x="2187963" y="281804"/>
                  </a:lnTo>
                  <a:lnTo>
                    <a:pt x="2184104" y="258359"/>
                  </a:lnTo>
                  <a:lnTo>
                    <a:pt x="2159520" y="212586"/>
                  </a:lnTo>
                  <a:lnTo>
                    <a:pt x="2113521" y="169028"/>
                  </a:lnTo>
                  <a:lnTo>
                    <a:pt x="2047396" y="128554"/>
                  </a:lnTo>
                  <a:lnTo>
                    <a:pt x="2007187" y="109745"/>
                  </a:lnTo>
                  <a:lnTo>
                    <a:pt x="1962430" y="92034"/>
                  </a:lnTo>
                  <a:lnTo>
                    <a:pt x="1913284" y="75527"/>
                  </a:lnTo>
                  <a:lnTo>
                    <a:pt x="1859911" y="60335"/>
                  </a:lnTo>
                  <a:lnTo>
                    <a:pt x="1802472" y="46566"/>
                  </a:lnTo>
                  <a:lnTo>
                    <a:pt x="1741127" y="34328"/>
                  </a:lnTo>
                  <a:lnTo>
                    <a:pt x="1676038" y="23730"/>
                  </a:lnTo>
                  <a:lnTo>
                    <a:pt x="1607365" y="14881"/>
                  </a:lnTo>
                  <a:lnTo>
                    <a:pt x="1549019" y="9059"/>
                  </a:lnTo>
                  <a:lnTo>
                    <a:pt x="1490436" y="4691"/>
                  </a:lnTo>
                  <a:lnTo>
                    <a:pt x="1431798" y="1745"/>
                  </a:lnTo>
                  <a:lnTo>
                    <a:pt x="1373286" y="191"/>
                  </a:lnTo>
                  <a:lnTo>
                    <a:pt x="1315085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89888" y="2545079"/>
            <a:ext cx="2218943" cy="865632"/>
            <a:chOff x="1389888" y="2545079"/>
            <a:chExt cx="2218943" cy="865632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9888" y="2593847"/>
              <a:ext cx="2218943" cy="6522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608" y="2545079"/>
              <a:ext cx="1066800" cy="8656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28962" y="2609118"/>
              <a:ext cx="2139950" cy="572135"/>
            </a:xfrm>
            <a:custGeom>
              <a:avLst/>
              <a:gdLst/>
              <a:ahLst/>
              <a:cxnLst/>
              <a:rect l="l" t="t" r="r" b="b"/>
              <a:pathLst>
                <a:path w="2139950" h="572135">
                  <a:moveTo>
                    <a:pt x="848104" y="0"/>
                  </a:moveTo>
                  <a:lnTo>
                    <a:pt x="787394" y="807"/>
                  </a:lnTo>
                  <a:lnTo>
                    <a:pt x="727420" y="3054"/>
                  </a:lnTo>
                  <a:lnTo>
                    <a:pt x="668387" y="6703"/>
                  </a:lnTo>
                  <a:lnTo>
                    <a:pt x="610499" y="11717"/>
                  </a:lnTo>
                  <a:lnTo>
                    <a:pt x="553961" y="18060"/>
                  </a:lnTo>
                  <a:lnTo>
                    <a:pt x="498978" y="25693"/>
                  </a:lnTo>
                  <a:lnTo>
                    <a:pt x="445755" y="34580"/>
                  </a:lnTo>
                  <a:lnTo>
                    <a:pt x="394496" y="44683"/>
                  </a:lnTo>
                  <a:lnTo>
                    <a:pt x="345407" y="55965"/>
                  </a:lnTo>
                  <a:lnTo>
                    <a:pt x="298692" y="68390"/>
                  </a:lnTo>
                  <a:lnTo>
                    <a:pt x="254555" y="81918"/>
                  </a:lnTo>
                  <a:lnTo>
                    <a:pt x="213203" y="96515"/>
                  </a:lnTo>
                  <a:lnTo>
                    <a:pt x="174839" y="112141"/>
                  </a:lnTo>
                  <a:lnTo>
                    <a:pt x="139668" y="128760"/>
                  </a:lnTo>
                  <a:lnTo>
                    <a:pt x="79726" y="164829"/>
                  </a:lnTo>
                  <a:lnTo>
                    <a:pt x="35015" y="204423"/>
                  </a:lnTo>
                  <a:lnTo>
                    <a:pt x="5461" y="252312"/>
                  </a:lnTo>
                  <a:lnTo>
                    <a:pt x="0" y="276185"/>
                  </a:lnTo>
                  <a:lnTo>
                    <a:pt x="519" y="299867"/>
                  </a:lnTo>
                  <a:lnTo>
                    <a:pt x="18812" y="346234"/>
                  </a:lnTo>
                  <a:lnTo>
                    <a:pt x="58963" y="390559"/>
                  </a:lnTo>
                  <a:lnTo>
                    <a:pt x="119591" y="431990"/>
                  </a:lnTo>
                  <a:lnTo>
                    <a:pt x="157154" y="451354"/>
                  </a:lnTo>
                  <a:lnTo>
                    <a:pt x="199320" y="469674"/>
                  </a:lnTo>
                  <a:lnTo>
                    <a:pt x="245917" y="486844"/>
                  </a:lnTo>
                  <a:lnTo>
                    <a:pt x="296772" y="502757"/>
                  </a:lnTo>
                  <a:lnTo>
                    <a:pt x="351713" y="517306"/>
                  </a:lnTo>
                  <a:lnTo>
                    <a:pt x="410568" y="530385"/>
                  </a:lnTo>
                  <a:lnTo>
                    <a:pt x="473165" y="541888"/>
                  </a:lnTo>
                  <a:lnTo>
                    <a:pt x="539331" y="551707"/>
                  </a:lnTo>
                  <a:lnTo>
                    <a:pt x="608894" y="559736"/>
                  </a:lnTo>
                  <a:lnTo>
                    <a:pt x="670498" y="565060"/>
                  </a:lnTo>
                  <a:lnTo>
                    <a:pt x="732186" y="568795"/>
                  </a:lnTo>
                  <a:lnTo>
                    <a:pt x="793752" y="570979"/>
                  </a:lnTo>
                  <a:lnTo>
                    <a:pt x="854993" y="571649"/>
                  </a:lnTo>
                  <a:lnTo>
                    <a:pt x="915702" y="570842"/>
                  </a:lnTo>
                  <a:lnTo>
                    <a:pt x="975676" y="568595"/>
                  </a:lnTo>
                  <a:lnTo>
                    <a:pt x="1034709" y="564945"/>
                  </a:lnTo>
                  <a:lnTo>
                    <a:pt x="1092597" y="559931"/>
                  </a:lnTo>
                  <a:lnTo>
                    <a:pt x="1149135" y="553588"/>
                  </a:lnTo>
                  <a:lnTo>
                    <a:pt x="1204118" y="545955"/>
                  </a:lnTo>
                  <a:lnTo>
                    <a:pt x="1257341" y="537068"/>
                  </a:lnTo>
                  <a:lnTo>
                    <a:pt x="1308600" y="526965"/>
                  </a:lnTo>
                  <a:lnTo>
                    <a:pt x="1357689" y="515683"/>
                  </a:lnTo>
                  <a:lnTo>
                    <a:pt x="1404404" y="503258"/>
                  </a:lnTo>
                  <a:lnTo>
                    <a:pt x="1448541" y="489730"/>
                  </a:lnTo>
                  <a:lnTo>
                    <a:pt x="1489893" y="475133"/>
                  </a:lnTo>
                  <a:lnTo>
                    <a:pt x="1528257" y="459507"/>
                  </a:lnTo>
                  <a:lnTo>
                    <a:pt x="1563428" y="442888"/>
                  </a:lnTo>
                  <a:lnTo>
                    <a:pt x="1623370" y="406819"/>
                  </a:lnTo>
                  <a:lnTo>
                    <a:pt x="1668082" y="367225"/>
                  </a:lnTo>
                  <a:lnTo>
                    <a:pt x="2139492" y="327814"/>
                  </a:lnTo>
                  <a:lnTo>
                    <a:pt x="1699524" y="258689"/>
                  </a:lnTo>
                  <a:lnTo>
                    <a:pt x="1689339" y="234138"/>
                  </a:lnTo>
                  <a:lnTo>
                    <a:pt x="1673078" y="210249"/>
                  </a:lnTo>
                  <a:lnTo>
                    <a:pt x="1623324" y="164859"/>
                  </a:lnTo>
                  <a:lnTo>
                    <a:pt x="1590324" y="143560"/>
                  </a:lnTo>
                  <a:lnTo>
                    <a:pt x="1552240" y="123327"/>
                  </a:lnTo>
                  <a:lnTo>
                    <a:pt x="1509318" y="104259"/>
                  </a:lnTo>
                  <a:lnTo>
                    <a:pt x="1461806" y="86459"/>
                  </a:lnTo>
                  <a:lnTo>
                    <a:pt x="1409952" y="70026"/>
                  </a:lnTo>
                  <a:lnTo>
                    <a:pt x="1354003" y="55062"/>
                  </a:lnTo>
                  <a:lnTo>
                    <a:pt x="1294206" y="41668"/>
                  </a:lnTo>
                  <a:lnTo>
                    <a:pt x="1230808" y="29944"/>
                  </a:lnTo>
                  <a:lnTo>
                    <a:pt x="1164058" y="19992"/>
                  </a:lnTo>
                  <a:lnTo>
                    <a:pt x="1094203" y="11912"/>
                  </a:lnTo>
                  <a:lnTo>
                    <a:pt x="1032599" y="6588"/>
                  </a:lnTo>
                  <a:lnTo>
                    <a:pt x="970911" y="2853"/>
                  </a:lnTo>
                  <a:lnTo>
                    <a:pt x="909344" y="669"/>
                  </a:lnTo>
                  <a:lnTo>
                    <a:pt x="84810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60086" y="2698499"/>
            <a:ext cx="53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Arial"/>
                <a:cs typeface="Arial"/>
              </a:rPr>
              <a:t>x=</a:t>
            </a:r>
            <a:r>
              <a:rPr lang="en-US" sz="2800" spc="-175" dirty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94860" y="1525963"/>
            <a:ext cx="1994082" cy="2993127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endParaRPr lang="en-US" sz="2800" spc="-5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(x&gt;0) </a:t>
            </a:r>
            <a:endParaRPr lang="en-US" sz="2800" spc="-2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x=x+1; </a:t>
            </a:r>
            <a:r>
              <a:rPr sz="2800" spc="-10" dirty="0">
                <a:latin typeface="Arial"/>
                <a:cs typeface="Arial"/>
              </a:rPr>
              <a:t>if(x&lt;4) </a:t>
            </a:r>
            <a:endParaRPr lang="en-US" sz="2800" spc="-10" dirty="0">
              <a:latin typeface="Arial"/>
              <a:cs typeface="Arial"/>
            </a:endParaRPr>
          </a:p>
          <a:p>
            <a:pPr marL="35560" marR="750570">
              <a:lnSpc>
                <a:spcPct val="100400"/>
              </a:lnSpc>
              <a:spcBef>
                <a:spcPts val="840"/>
              </a:spcBef>
            </a:pPr>
            <a:r>
              <a:rPr lang="en-US"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x=1;</a:t>
            </a:r>
            <a:endParaRPr sz="2800" dirty="0">
              <a:latin typeface="Arial"/>
              <a:cs typeface="Arial"/>
            </a:endParaRPr>
          </a:p>
          <a:p>
            <a:pPr marL="35560">
              <a:lnSpc>
                <a:spcPts val="3310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3716" y="1534698"/>
            <a:ext cx="2204897" cy="2930288"/>
          </a:xfrm>
          <a:prstGeom prst="rect">
            <a:avLst/>
          </a:prstGeom>
          <a:solidFill>
            <a:srgbClr val="F2F2F2"/>
          </a:solidFill>
          <a:ln w="12700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sz="2800" spc="-130" dirty="0">
                <a:latin typeface="Arial"/>
                <a:cs typeface="Arial"/>
              </a:rPr>
              <a:t>read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x </a:t>
            </a:r>
            <a:endParaRPr lang="en-US" sz="2800" spc="-50" dirty="0">
              <a:latin typeface="Arial"/>
              <a:cs typeface="Arial"/>
            </a:endParaRPr>
          </a:p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sz="2800" dirty="0">
                <a:latin typeface="Arial"/>
                <a:cs typeface="Arial"/>
              </a:rPr>
              <a:t>if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(x&gt;0) </a:t>
            </a:r>
            <a:endParaRPr lang="en-US" sz="2800" spc="-20" dirty="0">
              <a:latin typeface="Arial"/>
              <a:cs typeface="Arial"/>
            </a:endParaRPr>
          </a:p>
          <a:p>
            <a:pPr marL="35560" marR="723900">
              <a:lnSpc>
                <a:spcPct val="99600"/>
              </a:lnSpc>
              <a:spcBef>
                <a:spcPts val="869"/>
              </a:spcBef>
            </a:pPr>
            <a:r>
              <a:rPr lang="en-US" sz="2800" spc="-20" dirty="0">
                <a:latin typeface="Arial"/>
                <a:cs typeface="Arial"/>
              </a:rPr>
              <a:t>  </a:t>
            </a:r>
            <a:r>
              <a:rPr sz="2800" spc="-10" dirty="0">
                <a:latin typeface="Arial"/>
                <a:cs typeface="Arial"/>
              </a:rPr>
              <a:t>x=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+1;</a:t>
            </a:r>
            <a:endParaRPr sz="2800" dirty="0">
              <a:latin typeface="Arial"/>
              <a:cs typeface="Arial"/>
            </a:endParaRPr>
          </a:p>
          <a:p>
            <a:pPr marL="197485" marR="934719" indent="-161925">
              <a:lnSpc>
                <a:spcPts val="3410"/>
              </a:lnSpc>
              <a:spcBef>
                <a:spcPts val="100"/>
              </a:spcBef>
            </a:pPr>
            <a:r>
              <a:rPr sz="2800" spc="-105" dirty="0">
                <a:latin typeface="Arial"/>
                <a:cs typeface="Arial"/>
              </a:rPr>
              <a:t>if(x&lt;4) </a:t>
            </a:r>
            <a:r>
              <a:rPr sz="2800" spc="-20" dirty="0">
                <a:latin typeface="Arial"/>
                <a:cs typeface="Arial"/>
              </a:rPr>
              <a:t>x=1;</a:t>
            </a:r>
            <a:endParaRPr sz="2800" dirty="0">
              <a:latin typeface="Arial"/>
              <a:cs typeface="Arial"/>
            </a:endParaRPr>
          </a:p>
          <a:p>
            <a:pPr marL="35560">
              <a:lnSpc>
                <a:spcPts val="3190"/>
              </a:lnSpc>
            </a:pPr>
            <a:r>
              <a:rPr sz="2800" spc="-30" dirty="0">
                <a:latin typeface="Arial"/>
                <a:cs typeface="Arial"/>
              </a:rPr>
              <a:t>return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x;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BCA96219-5EF5-61B1-5AD3-C7A2A940D578}"/>
              </a:ext>
            </a:extLst>
          </p:cNvPr>
          <p:cNvGrpSpPr/>
          <p:nvPr/>
        </p:nvGrpSpPr>
        <p:grpSpPr>
          <a:xfrm>
            <a:off x="2770385" y="4710686"/>
            <a:ext cx="6955155" cy="1776095"/>
            <a:chOff x="2770385" y="4710686"/>
            <a:chExt cx="6955155" cy="1776095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3A9501F7-A8EB-B336-13E8-483D1F9A2883}"/>
                </a:ext>
              </a:extLst>
            </p:cNvPr>
            <p:cNvSpPr/>
            <p:nvPr/>
          </p:nvSpPr>
          <p:spPr>
            <a:xfrm>
              <a:off x="4168965" y="5423484"/>
              <a:ext cx="4157979" cy="1050290"/>
            </a:xfrm>
            <a:custGeom>
              <a:avLst/>
              <a:gdLst/>
              <a:ahLst/>
              <a:cxnLst/>
              <a:rect l="l" t="t" r="r" b="b"/>
              <a:pathLst>
                <a:path w="4157979" h="1050289">
                  <a:moveTo>
                    <a:pt x="4157662" y="700087"/>
                  </a:moveTo>
                  <a:lnTo>
                    <a:pt x="2771775" y="700087"/>
                  </a:lnTo>
                  <a:lnTo>
                    <a:pt x="1514551" y="700087"/>
                  </a:lnTo>
                  <a:lnTo>
                    <a:pt x="0" y="700087"/>
                  </a:lnTo>
                  <a:lnTo>
                    <a:pt x="0" y="1050124"/>
                  </a:lnTo>
                  <a:lnTo>
                    <a:pt x="1514551" y="1050124"/>
                  </a:lnTo>
                  <a:lnTo>
                    <a:pt x="2771775" y="1050124"/>
                  </a:lnTo>
                  <a:lnTo>
                    <a:pt x="4157662" y="1050124"/>
                  </a:lnTo>
                  <a:lnTo>
                    <a:pt x="4157662" y="700087"/>
                  </a:lnTo>
                  <a:close/>
                </a:path>
                <a:path w="4157979" h="1050289">
                  <a:moveTo>
                    <a:pt x="4157662" y="0"/>
                  </a:moveTo>
                  <a:lnTo>
                    <a:pt x="2771775" y="0"/>
                  </a:lnTo>
                  <a:lnTo>
                    <a:pt x="1514551" y="0"/>
                  </a:lnTo>
                  <a:lnTo>
                    <a:pt x="0" y="0"/>
                  </a:lnTo>
                  <a:lnTo>
                    <a:pt x="0" y="350037"/>
                  </a:lnTo>
                  <a:lnTo>
                    <a:pt x="1514551" y="350037"/>
                  </a:lnTo>
                  <a:lnTo>
                    <a:pt x="2771775" y="350037"/>
                  </a:lnTo>
                  <a:lnTo>
                    <a:pt x="4157662" y="350037"/>
                  </a:lnTo>
                  <a:lnTo>
                    <a:pt x="4157662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FFCFFE8-9038-F378-6AD2-FA53636E26CC}"/>
                </a:ext>
              </a:extLst>
            </p:cNvPr>
            <p:cNvSpPr/>
            <p:nvPr/>
          </p:nvSpPr>
          <p:spPr>
            <a:xfrm>
              <a:off x="2776735" y="4717036"/>
              <a:ext cx="6942455" cy="1763395"/>
            </a:xfrm>
            <a:custGeom>
              <a:avLst/>
              <a:gdLst/>
              <a:ahLst/>
              <a:cxnLst/>
              <a:rect l="l" t="t" r="r" b="b"/>
              <a:pathLst>
                <a:path w="6942455" h="1763395">
                  <a:moveTo>
                    <a:pt x="1392238" y="0"/>
                  </a:moveTo>
                  <a:lnTo>
                    <a:pt x="1392238" y="1762920"/>
                  </a:lnTo>
                </a:path>
                <a:path w="6942455" h="1763395">
                  <a:moveTo>
                    <a:pt x="2906785" y="0"/>
                  </a:moveTo>
                  <a:lnTo>
                    <a:pt x="2906785" y="1762920"/>
                  </a:lnTo>
                </a:path>
                <a:path w="6942455" h="1763395">
                  <a:moveTo>
                    <a:pt x="4164012" y="0"/>
                  </a:moveTo>
                  <a:lnTo>
                    <a:pt x="4164012" y="1762920"/>
                  </a:lnTo>
                </a:path>
                <a:path w="6942455" h="1763395">
                  <a:moveTo>
                    <a:pt x="5549900" y="0"/>
                  </a:moveTo>
                  <a:lnTo>
                    <a:pt x="5549900" y="1762920"/>
                  </a:lnTo>
                </a:path>
                <a:path w="6942455" h="1763395">
                  <a:moveTo>
                    <a:pt x="0" y="356394"/>
                  </a:moveTo>
                  <a:lnTo>
                    <a:pt x="6942138" y="356394"/>
                  </a:lnTo>
                </a:path>
                <a:path w="6942455" h="1763395">
                  <a:moveTo>
                    <a:pt x="0" y="706438"/>
                  </a:moveTo>
                  <a:lnTo>
                    <a:pt x="6942138" y="706438"/>
                  </a:lnTo>
                </a:path>
                <a:path w="6942455" h="1763395">
                  <a:moveTo>
                    <a:pt x="0" y="1056482"/>
                  </a:moveTo>
                  <a:lnTo>
                    <a:pt x="6942138" y="1056482"/>
                  </a:lnTo>
                </a:path>
                <a:path w="6942455" h="1763395">
                  <a:moveTo>
                    <a:pt x="0" y="1406526"/>
                  </a:moveTo>
                  <a:lnTo>
                    <a:pt x="6942138" y="1406526"/>
                  </a:lnTo>
                </a:path>
                <a:path w="6942455" h="1763395">
                  <a:moveTo>
                    <a:pt x="6350" y="0"/>
                  </a:moveTo>
                  <a:lnTo>
                    <a:pt x="6350" y="1762920"/>
                  </a:lnTo>
                </a:path>
                <a:path w="6942455" h="1763395">
                  <a:moveTo>
                    <a:pt x="6935788" y="0"/>
                  </a:moveTo>
                  <a:lnTo>
                    <a:pt x="6935788" y="1762920"/>
                  </a:lnTo>
                </a:path>
                <a:path w="6942455" h="1763395">
                  <a:moveTo>
                    <a:pt x="0" y="6350"/>
                  </a:moveTo>
                  <a:lnTo>
                    <a:pt x="6942138" y="6350"/>
                  </a:lnTo>
                </a:path>
                <a:path w="6942455" h="1763395">
                  <a:moveTo>
                    <a:pt x="0" y="1756570"/>
                  </a:moveTo>
                  <a:lnTo>
                    <a:pt x="6942138" y="175657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5">
            <a:extLst>
              <a:ext uri="{FF2B5EF4-FFF2-40B4-BE49-F238E27FC236}">
                <a16:creationId xmlns:a16="http://schemas.microsoft.com/office/drawing/2014/main" id="{0E2D886F-A617-AE1C-3AC1-806C03367688}"/>
              </a:ext>
            </a:extLst>
          </p:cNvPr>
          <p:cNvSpPr txBox="1"/>
          <p:nvPr/>
        </p:nvSpPr>
        <p:spPr>
          <a:xfrm>
            <a:off x="2783085" y="4723386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B0CDF026-F407-9B04-4ABA-CAE2DCEE3637}"/>
              </a:ext>
            </a:extLst>
          </p:cNvPr>
          <p:cNvSpPr txBox="1"/>
          <p:nvPr/>
        </p:nvSpPr>
        <p:spPr>
          <a:xfrm>
            <a:off x="4168973" y="4723386"/>
            <a:ext cx="1515110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reachability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DA75BE6A-A929-DC63-06B7-AA172B97A958}"/>
              </a:ext>
            </a:extLst>
          </p:cNvPr>
          <p:cNvSpPr txBox="1"/>
          <p:nvPr/>
        </p:nvSpPr>
        <p:spPr>
          <a:xfrm>
            <a:off x="5683520" y="4723386"/>
            <a:ext cx="1257300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necessity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2185858E-9F05-CBF3-D62E-5B9B1E554539}"/>
              </a:ext>
            </a:extLst>
          </p:cNvPr>
          <p:cNvSpPr txBox="1"/>
          <p:nvPr/>
        </p:nvSpPr>
        <p:spPr>
          <a:xfrm>
            <a:off x="6940747" y="4723386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sufficiency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D965C657-4856-22C6-E2C6-DF8224F77461}"/>
              </a:ext>
            </a:extLst>
          </p:cNvPr>
          <p:cNvSpPr txBox="1"/>
          <p:nvPr/>
        </p:nvSpPr>
        <p:spPr>
          <a:xfrm>
            <a:off x="8326635" y="4723386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latin typeface="Arial"/>
                <a:cs typeface="Arial"/>
              </a:rPr>
              <a:t>killed?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A20A8733-8A0F-84A7-A6F3-08AC9D2825A1}"/>
              </a:ext>
            </a:extLst>
          </p:cNvPr>
          <p:cNvSpPr txBox="1"/>
          <p:nvPr/>
        </p:nvSpPr>
        <p:spPr>
          <a:xfrm>
            <a:off x="2783085" y="5073430"/>
            <a:ext cx="1386205" cy="35052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16839">
              <a:lnSpc>
                <a:spcPts val="2535"/>
              </a:lnSpc>
              <a:spcBef>
                <a:spcPts val="220"/>
              </a:spcBef>
            </a:pPr>
            <a:r>
              <a:rPr sz="2500" spc="-125" dirty="0">
                <a:latin typeface="Arial"/>
                <a:cs typeface="Arial"/>
              </a:rPr>
              <a:t>0</a:t>
            </a:r>
            <a:endParaRPr sz="2500">
              <a:latin typeface="Arial"/>
              <a:cs typeface="Arial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B18C24AD-640D-9B0D-4CF3-22C9A8D9D26F}"/>
              </a:ext>
            </a:extLst>
          </p:cNvPr>
          <p:cNvSpPr txBox="1"/>
          <p:nvPr/>
        </p:nvSpPr>
        <p:spPr>
          <a:xfrm>
            <a:off x="8326635" y="5073430"/>
            <a:ext cx="1386205" cy="35052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8900">
              <a:lnSpc>
                <a:spcPts val="2535"/>
              </a:lnSpc>
              <a:spcBef>
                <a:spcPts val="220"/>
              </a:spcBef>
            </a:pPr>
            <a:r>
              <a:rPr sz="2500" spc="-204" dirty="0">
                <a:latin typeface="Arial"/>
                <a:cs typeface="Arial"/>
              </a:rPr>
              <a:t>N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(1=1)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5B666637-49DE-5E09-575D-AC52202851C0}"/>
              </a:ext>
            </a:extLst>
          </p:cNvPr>
          <p:cNvSpPr txBox="1"/>
          <p:nvPr/>
        </p:nvSpPr>
        <p:spPr>
          <a:xfrm>
            <a:off x="2783085" y="5423474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15570">
              <a:lnSpc>
                <a:spcPts val="2745"/>
              </a:lnSpc>
              <a:spcBef>
                <a:spcPts val="10"/>
              </a:spcBef>
            </a:pPr>
            <a:r>
              <a:rPr sz="2500" spc="-125" dirty="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740233A2-D358-3C1B-7B29-18D19A77A39D}"/>
              </a:ext>
            </a:extLst>
          </p:cNvPr>
          <p:cNvGrpSpPr/>
          <p:nvPr/>
        </p:nvGrpSpPr>
        <p:grpSpPr>
          <a:xfrm>
            <a:off x="4613671" y="5472703"/>
            <a:ext cx="3098800" cy="949325"/>
            <a:chOff x="4613671" y="5472703"/>
            <a:chExt cx="3098800" cy="949325"/>
          </a:xfrm>
        </p:grpSpPr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62FB9A7E-868D-4EB1-8BD4-3E6FAB5C1BF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4591" y="5472703"/>
              <a:ext cx="330399" cy="295874"/>
            </a:xfrm>
            <a:prstGeom prst="rect">
              <a:avLst/>
            </a:prstGeom>
          </p:spPr>
        </p:pic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00AB64AE-EE39-4C48-3DA8-22DC88A891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3671" y="5831085"/>
              <a:ext cx="330397" cy="590554"/>
            </a:xfrm>
            <a:prstGeom prst="rect">
              <a:avLst/>
            </a:prstGeom>
          </p:spPr>
        </p:pic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1D475E02-E271-170C-38F0-C9855B4839E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718" y="5831085"/>
              <a:ext cx="330397" cy="590554"/>
            </a:xfrm>
            <a:prstGeom prst="rect">
              <a:avLst/>
            </a:prstGeom>
          </p:spPr>
        </p:pic>
        <p:pic>
          <p:nvPicPr>
            <p:cNvPr id="39" name="object 37">
              <a:extLst>
                <a:ext uri="{FF2B5EF4-FFF2-40B4-BE49-F238E27FC236}">
                  <a16:creationId xmlns:a16="http://schemas.microsoft.com/office/drawing/2014/main" id="{DA0EA5AD-40B1-BA95-5834-390041934BE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1874" y="6125766"/>
              <a:ext cx="330397" cy="295874"/>
            </a:xfrm>
            <a:prstGeom prst="rect">
              <a:avLst/>
            </a:prstGeom>
          </p:spPr>
        </p:pic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47BCDDD5-BCFE-B34E-F852-1AD23940F63B}"/>
              </a:ext>
            </a:extLst>
          </p:cNvPr>
          <p:cNvSpPr txBox="1"/>
          <p:nvPr/>
        </p:nvSpPr>
        <p:spPr>
          <a:xfrm>
            <a:off x="8326635" y="5423474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2755"/>
              </a:lnSpc>
            </a:pPr>
            <a:r>
              <a:rPr sz="2500" spc="-204" dirty="0">
                <a:latin typeface="Arial"/>
                <a:cs typeface="Arial"/>
              </a:rPr>
              <a:t>N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(1=1)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B0385712-8785-AA35-F73E-9EB166885E6F}"/>
              </a:ext>
            </a:extLst>
          </p:cNvPr>
          <p:cNvSpPr txBox="1"/>
          <p:nvPr/>
        </p:nvSpPr>
        <p:spPr>
          <a:xfrm>
            <a:off x="2783085" y="5773518"/>
            <a:ext cx="1386205" cy="35052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2755"/>
              </a:lnSpc>
            </a:pPr>
            <a:r>
              <a:rPr sz="2500" spc="-125" dirty="0">
                <a:latin typeface="Arial"/>
                <a:cs typeface="Arial"/>
              </a:rPr>
              <a:t>2</a:t>
            </a:r>
            <a:endParaRPr sz="2500">
              <a:latin typeface="Arial"/>
              <a:cs typeface="Arial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BB713221-12BE-2B95-2B10-A76F9460CA0D}"/>
              </a:ext>
            </a:extLst>
          </p:cNvPr>
          <p:cNvSpPr txBox="1"/>
          <p:nvPr/>
        </p:nvSpPr>
        <p:spPr>
          <a:xfrm>
            <a:off x="8326635" y="5773518"/>
            <a:ext cx="1386205" cy="350520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2705"/>
              </a:lnSpc>
            </a:pPr>
            <a:r>
              <a:rPr sz="2500" spc="-204" dirty="0">
                <a:latin typeface="Arial"/>
                <a:cs typeface="Arial"/>
              </a:rPr>
              <a:t>N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(1=1)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7AD49964-0589-1BBE-939B-7DEDF25D1373}"/>
              </a:ext>
            </a:extLst>
          </p:cNvPr>
          <p:cNvSpPr txBox="1"/>
          <p:nvPr/>
        </p:nvSpPr>
        <p:spPr>
          <a:xfrm>
            <a:off x="2783085" y="6123562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2420"/>
              </a:lnSpc>
            </a:pPr>
            <a:r>
              <a:rPr sz="2500" spc="-125" dirty="0">
                <a:latin typeface="Arial"/>
                <a:cs typeface="Arial"/>
              </a:rPr>
              <a:t>3</a:t>
            </a:r>
            <a:endParaRPr sz="2500">
              <a:latin typeface="Arial"/>
              <a:cs typeface="Arial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A90062B9-E8F1-CEB6-088C-D8CB716A4FE1}"/>
              </a:ext>
            </a:extLst>
          </p:cNvPr>
          <p:cNvSpPr txBox="1"/>
          <p:nvPr/>
        </p:nvSpPr>
        <p:spPr>
          <a:xfrm>
            <a:off x="8326635" y="6123562"/>
            <a:ext cx="1386205" cy="350520"/>
          </a:xfrm>
          <a:prstGeom prst="rect">
            <a:avLst/>
          </a:prstGeom>
          <a:solidFill>
            <a:srgbClr val="4472C4">
              <a:alpha val="19999"/>
            </a:srgbClr>
          </a:solidFill>
          <a:ln w="12700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2345"/>
              </a:lnSpc>
            </a:pPr>
            <a:r>
              <a:rPr sz="2500" b="1" spc="-385" dirty="0">
                <a:solidFill>
                  <a:srgbClr val="E32400"/>
                </a:solidFill>
                <a:latin typeface="Arial"/>
                <a:cs typeface="Arial"/>
              </a:rPr>
              <a:t>Y</a:t>
            </a:r>
            <a:r>
              <a:rPr sz="2500" b="1" spc="-110" dirty="0">
                <a:solidFill>
                  <a:srgbClr val="E32400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(4!=1)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035AEB0E-625C-1268-FD92-8B665D0B6B80}"/>
              </a:ext>
            </a:extLst>
          </p:cNvPr>
          <p:cNvSpPr txBox="1"/>
          <p:nvPr/>
        </p:nvSpPr>
        <p:spPr>
          <a:xfrm>
            <a:off x="10213410" y="2746115"/>
            <a:ext cx="537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latin typeface="Arial"/>
                <a:cs typeface="Arial"/>
              </a:rPr>
              <a:t>x=</a:t>
            </a:r>
            <a:r>
              <a:rPr lang="en-US" sz="2800" spc="-175" dirty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096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F54A-8002-3764-3154-855F1A11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2887-F2E5-513F-D074-17C5C0F0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7891" y="1439644"/>
            <a:ext cx="10396217" cy="55707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Quiz 8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Questions for Assignment 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https://cs.gmu.edu/~winglam/classes/637/assigns/assign06.html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Assignment 6 is due next week. We will then release the </a:t>
            </a:r>
            <a:r>
              <a:rPr lang="en-US" sz="2000" i="1" u="sng" dirty="0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take-home final. If you are concerned about your grades, I </a:t>
            </a:r>
            <a:r>
              <a:rPr lang="en-US" sz="2000" b="1" u="sng" dirty="0">
                <a:solidFill>
                  <a:schemeClr val="bg1">
                    <a:lumMod val="50000"/>
                  </a:schemeClr>
                </a:solidFill>
              </a:rPr>
              <a:t>highly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encourage you to spend time on the optional take-home final</a:t>
            </a:r>
            <a:endParaRPr lang="en-US" sz="1800" b="1" u="sng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Wrap up lecture on Chapters 8.1.4 &amp; 8.1.5 Logic Coverage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on Chapter 9.1 &amp; 9.5 Grammar-based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15min 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Lecture on Ch 9.1.2 Mutation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 back Quiz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week’s will be on Mutation Testing and Android Testing. </a:t>
            </a:r>
            <a:br>
              <a:rPr lang="en-US" sz="2400" dirty="0"/>
            </a:br>
            <a:r>
              <a:rPr lang="en-US" sz="2400" dirty="0"/>
              <a:t>Read Ch 9.1.2 and </a:t>
            </a:r>
            <a:r>
              <a:rPr lang="en-US" sz="2400" dirty="0" err="1"/>
              <a:t>CodeDefenders</a:t>
            </a:r>
            <a:r>
              <a:rPr lang="en-US" sz="2400" dirty="0"/>
              <a:t> </a:t>
            </a:r>
            <a:r>
              <a:rPr lang="en-US" sz="2400" b="1" u="sng" dirty="0"/>
              <a:t>before</a:t>
            </a:r>
            <a:r>
              <a:rPr lang="en-US" sz="2400" dirty="0"/>
              <a:t>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https://code-defenders.org</a:t>
            </a:r>
            <a:r>
              <a:rPr lang="en-US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C000"/>
                </a:solidFill>
              </a:rPr>
              <a:t>Everyone should bring a laptop for next week (Nov. 16</a:t>
            </a:r>
            <a:r>
              <a:rPr lang="en-US" sz="2000" b="1" i="1" baseline="30000" dirty="0">
                <a:solidFill>
                  <a:srgbClr val="FFC000"/>
                </a:solidFill>
              </a:rPr>
              <a:t>th</a:t>
            </a:r>
            <a:r>
              <a:rPr lang="en-US" sz="2000" b="1" i="1" dirty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Who </a:t>
            </a:r>
            <a:r>
              <a:rPr spc="-20" dirty="0"/>
              <a:t>will</a:t>
            </a:r>
            <a:r>
              <a:rPr spc="-235" dirty="0"/>
              <a:t> </a:t>
            </a:r>
            <a:r>
              <a:rPr spc="-120" dirty="0"/>
              <a:t>test</a:t>
            </a:r>
            <a:r>
              <a:rPr spc="-220" dirty="0"/>
              <a:t> </a:t>
            </a:r>
            <a:r>
              <a:rPr spc="-85" dirty="0"/>
              <a:t>the</a:t>
            </a:r>
            <a:r>
              <a:rPr spc="-220" dirty="0"/>
              <a:t> </a:t>
            </a:r>
            <a:r>
              <a:rPr spc="-190" dirty="0"/>
              <a:t>tests?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47706" y="1794868"/>
            <a:ext cx="2423795" cy="1313180"/>
            <a:chOff x="7047706" y="1794868"/>
            <a:chExt cx="2423795" cy="1313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8758" y="1794868"/>
              <a:ext cx="1312663" cy="1312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60406" y="1893093"/>
              <a:ext cx="1285875" cy="705485"/>
            </a:xfrm>
            <a:custGeom>
              <a:avLst/>
              <a:gdLst/>
              <a:ahLst/>
              <a:cxnLst/>
              <a:rect l="l" t="t" r="r" b="b"/>
              <a:pathLst>
                <a:path w="1285875" h="705485">
                  <a:moveTo>
                    <a:pt x="392904" y="0"/>
                  </a:moveTo>
                  <a:lnTo>
                    <a:pt x="0" y="352723"/>
                  </a:lnTo>
                  <a:lnTo>
                    <a:pt x="392904" y="705445"/>
                  </a:lnTo>
                  <a:lnTo>
                    <a:pt x="392904" y="465594"/>
                  </a:lnTo>
                  <a:lnTo>
                    <a:pt x="1285875" y="465594"/>
                  </a:lnTo>
                  <a:lnTo>
                    <a:pt x="1285875" y="239852"/>
                  </a:lnTo>
                  <a:lnTo>
                    <a:pt x="392904" y="239852"/>
                  </a:lnTo>
                  <a:lnTo>
                    <a:pt x="39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60406" y="1893093"/>
              <a:ext cx="1285875" cy="705485"/>
            </a:xfrm>
            <a:custGeom>
              <a:avLst/>
              <a:gdLst/>
              <a:ahLst/>
              <a:cxnLst/>
              <a:rect l="l" t="t" r="r" b="b"/>
              <a:pathLst>
                <a:path w="1285875" h="705485">
                  <a:moveTo>
                    <a:pt x="1285875" y="465594"/>
                  </a:moveTo>
                  <a:lnTo>
                    <a:pt x="392904" y="465594"/>
                  </a:lnTo>
                  <a:lnTo>
                    <a:pt x="392904" y="705446"/>
                  </a:lnTo>
                  <a:lnTo>
                    <a:pt x="0" y="352723"/>
                  </a:lnTo>
                  <a:lnTo>
                    <a:pt x="392904" y="0"/>
                  </a:lnTo>
                  <a:lnTo>
                    <a:pt x="392904" y="239851"/>
                  </a:lnTo>
                  <a:lnTo>
                    <a:pt x="1285875" y="239851"/>
                  </a:lnTo>
                  <a:lnTo>
                    <a:pt x="1285875" y="46559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6635" y="1539240"/>
            <a:ext cx="13931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Arial"/>
                <a:cs typeface="Arial"/>
              </a:rPr>
              <a:t>Verify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Quality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9181" y="1839129"/>
            <a:ext cx="1427480" cy="1187450"/>
            <a:chOff x="2299181" y="1839129"/>
            <a:chExt cx="1427480" cy="11874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881" y="1851829"/>
              <a:ext cx="1256683" cy="10129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5531" y="1845479"/>
              <a:ext cx="1270000" cy="1026160"/>
            </a:xfrm>
            <a:custGeom>
              <a:avLst/>
              <a:gdLst/>
              <a:ahLst/>
              <a:cxnLst/>
              <a:rect l="l" t="t" r="r" b="b"/>
              <a:pathLst>
                <a:path w="1270000" h="1026160">
                  <a:moveTo>
                    <a:pt x="0" y="0"/>
                  </a:moveTo>
                  <a:lnTo>
                    <a:pt x="1269382" y="0"/>
                  </a:lnTo>
                  <a:lnTo>
                    <a:pt x="1269382" y="1025638"/>
                  </a:lnTo>
                  <a:lnTo>
                    <a:pt x="0" y="10256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4521" y="1927702"/>
              <a:ext cx="1256684" cy="10129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78171" y="1921352"/>
              <a:ext cx="1270000" cy="1026160"/>
            </a:xfrm>
            <a:custGeom>
              <a:avLst/>
              <a:gdLst/>
              <a:ahLst/>
              <a:cxnLst/>
              <a:rect l="l" t="t" r="r" b="b"/>
              <a:pathLst>
                <a:path w="1270000" h="1026160">
                  <a:moveTo>
                    <a:pt x="0" y="0"/>
                  </a:moveTo>
                  <a:lnTo>
                    <a:pt x="1269383" y="0"/>
                  </a:lnTo>
                  <a:lnTo>
                    <a:pt x="1269383" y="1025638"/>
                  </a:lnTo>
                  <a:lnTo>
                    <a:pt x="0" y="10256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7162" y="2000343"/>
              <a:ext cx="1256684" cy="101293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50813" y="1993992"/>
              <a:ext cx="1270000" cy="1026160"/>
            </a:xfrm>
            <a:custGeom>
              <a:avLst/>
              <a:gdLst/>
              <a:ahLst/>
              <a:cxnLst/>
              <a:rect l="l" t="t" r="r" b="b"/>
              <a:pathLst>
                <a:path w="1270000" h="1026160">
                  <a:moveTo>
                    <a:pt x="0" y="0"/>
                  </a:moveTo>
                  <a:lnTo>
                    <a:pt x="1269383" y="0"/>
                  </a:lnTo>
                  <a:lnTo>
                    <a:pt x="1269383" y="1025638"/>
                  </a:lnTo>
                  <a:lnTo>
                    <a:pt x="0" y="10256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80844" y="3020567"/>
            <a:ext cx="9080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Arial"/>
                <a:cs typeface="Arial"/>
              </a:rPr>
              <a:t>Program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32120" y="1819655"/>
            <a:ext cx="1049020" cy="1259205"/>
            <a:chOff x="5532120" y="1819655"/>
            <a:chExt cx="1049020" cy="1259205"/>
          </a:xfrm>
        </p:grpSpPr>
        <p:sp>
          <p:nvSpPr>
            <p:cNvPr id="18" name="object 18"/>
            <p:cNvSpPr/>
            <p:nvPr/>
          </p:nvSpPr>
          <p:spPr>
            <a:xfrm>
              <a:off x="5612606" y="1857374"/>
              <a:ext cx="955675" cy="991235"/>
            </a:xfrm>
            <a:custGeom>
              <a:avLst/>
              <a:gdLst/>
              <a:ahLst/>
              <a:cxnLst/>
              <a:rect l="l" t="t" r="r" b="b"/>
              <a:pathLst>
                <a:path w="955675" h="991235">
                  <a:moveTo>
                    <a:pt x="955476" y="0"/>
                  </a:moveTo>
                  <a:lnTo>
                    <a:pt x="0" y="0"/>
                  </a:lnTo>
                  <a:lnTo>
                    <a:pt x="0" y="991196"/>
                  </a:lnTo>
                  <a:lnTo>
                    <a:pt x="955476" y="991196"/>
                  </a:lnTo>
                  <a:lnTo>
                    <a:pt x="955476" y="0"/>
                  </a:lnTo>
                  <a:close/>
                </a:path>
              </a:pathLst>
            </a:custGeom>
            <a:solidFill>
              <a:srgbClr val="00AB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120" y="1819655"/>
              <a:ext cx="1048664" cy="12588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892800" y="1957832"/>
            <a:ext cx="3086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5996" y="1893093"/>
            <a:ext cx="1285875" cy="705485"/>
          </a:xfrm>
          <a:custGeom>
            <a:avLst/>
            <a:gdLst/>
            <a:ahLst/>
            <a:cxnLst/>
            <a:rect l="l" t="t" r="r" b="b"/>
            <a:pathLst>
              <a:path w="1285875" h="705485">
                <a:moveTo>
                  <a:pt x="1285876" y="465595"/>
                </a:moveTo>
                <a:lnTo>
                  <a:pt x="392905" y="465595"/>
                </a:lnTo>
                <a:lnTo>
                  <a:pt x="392905" y="705447"/>
                </a:lnTo>
                <a:lnTo>
                  <a:pt x="0" y="352723"/>
                </a:lnTo>
                <a:lnTo>
                  <a:pt x="392905" y="0"/>
                </a:lnTo>
                <a:lnTo>
                  <a:pt x="392905" y="239852"/>
                </a:lnTo>
                <a:lnTo>
                  <a:pt x="1285876" y="239852"/>
                </a:lnTo>
                <a:lnTo>
                  <a:pt x="1285876" y="4655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165701" y="1539240"/>
            <a:ext cx="13931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Arial"/>
                <a:cs typeface="Arial"/>
              </a:rPr>
              <a:t>Verify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Quality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5696" y="2950922"/>
            <a:ext cx="6200775" cy="30384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645"/>
              </a:spcBef>
            </a:pPr>
            <a:r>
              <a:rPr sz="1700" b="1" spc="-10" dirty="0">
                <a:latin typeface="Arial"/>
                <a:cs typeface="Arial"/>
              </a:rPr>
              <a:t>Tests</a:t>
            </a:r>
            <a:endParaRPr sz="1700" dirty="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1000"/>
              </a:spcBef>
              <a:buChar char="•"/>
              <a:tabLst>
                <a:tab pos="314960" algn="l"/>
                <a:tab pos="315595" algn="l"/>
              </a:tabLst>
            </a:pPr>
            <a:r>
              <a:rPr sz="3100" spc="-254" dirty="0">
                <a:latin typeface="Arial"/>
                <a:cs typeface="Arial"/>
              </a:rPr>
              <a:t>Code</a:t>
            </a:r>
            <a:r>
              <a:rPr sz="3100" spc="-155" dirty="0">
                <a:latin typeface="Arial"/>
                <a:cs typeface="Arial"/>
              </a:rPr>
              <a:t> </a:t>
            </a:r>
            <a:r>
              <a:rPr sz="3100" spc="-65" dirty="0">
                <a:latin typeface="Arial"/>
                <a:cs typeface="Arial"/>
              </a:rPr>
              <a:t>coverage</a:t>
            </a:r>
            <a:endParaRPr sz="3100" dirty="0">
              <a:latin typeface="Arial"/>
              <a:cs typeface="Arial"/>
            </a:endParaRPr>
          </a:p>
          <a:p>
            <a:pPr marL="617855" marR="304800" lvl="1" indent="-302895">
              <a:lnSpc>
                <a:spcPts val="3290"/>
              </a:lnSpc>
              <a:spcBef>
                <a:spcPts val="1165"/>
              </a:spcBef>
              <a:buChar char="•"/>
              <a:tabLst>
                <a:tab pos="617855" algn="l"/>
                <a:tab pos="618490" algn="l"/>
              </a:tabLst>
            </a:pPr>
            <a:r>
              <a:rPr sz="3100" spc="-145" dirty="0">
                <a:latin typeface="Arial"/>
                <a:cs typeface="Arial"/>
              </a:rPr>
              <a:t>e.g., </a:t>
            </a:r>
            <a:r>
              <a:rPr sz="3100" spc="-95" dirty="0">
                <a:latin typeface="Arial"/>
                <a:cs typeface="Arial"/>
              </a:rPr>
              <a:t>statement</a:t>
            </a:r>
            <a:r>
              <a:rPr sz="3100" spc="-150" dirty="0">
                <a:latin typeface="Arial"/>
                <a:cs typeface="Arial"/>
              </a:rPr>
              <a:t> </a:t>
            </a:r>
            <a:r>
              <a:rPr sz="3100" spc="-180" dirty="0">
                <a:latin typeface="Arial"/>
                <a:cs typeface="Arial"/>
              </a:rPr>
              <a:t>coverage,</a:t>
            </a:r>
            <a:r>
              <a:rPr sz="3100" spc="-145" dirty="0">
                <a:latin typeface="Arial"/>
                <a:cs typeface="Arial"/>
              </a:rPr>
              <a:t> </a:t>
            </a:r>
            <a:r>
              <a:rPr sz="3100" spc="-45" dirty="0">
                <a:latin typeface="Arial"/>
                <a:cs typeface="Arial"/>
              </a:rPr>
              <a:t>branch </a:t>
            </a:r>
            <a:r>
              <a:rPr sz="3100" spc="-180" dirty="0">
                <a:latin typeface="Arial"/>
                <a:cs typeface="Arial"/>
              </a:rPr>
              <a:t>coverage,</a:t>
            </a:r>
            <a:r>
              <a:rPr sz="3100" spc="-130" dirty="0">
                <a:latin typeface="Arial"/>
                <a:cs typeface="Arial"/>
              </a:rPr>
              <a:t> data-</a:t>
            </a:r>
            <a:r>
              <a:rPr sz="3100" spc="-10" dirty="0">
                <a:latin typeface="Arial"/>
                <a:cs typeface="Arial"/>
              </a:rPr>
              <a:t>flow</a:t>
            </a:r>
            <a:r>
              <a:rPr sz="3100" spc="-120" dirty="0">
                <a:latin typeface="Arial"/>
                <a:cs typeface="Arial"/>
              </a:rPr>
              <a:t> </a:t>
            </a:r>
            <a:r>
              <a:rPr sz="3100" spc="-200" dirty="0">
                <a:latin typeface="Arial"/>
                <a:cs typeface="Arial"/>
              </a:rPr>
              <a:t>coverage</a:t>
            </a:r>
            <a:r>
              <a:rPr sz="3100" spc="-120" dirty="0">
                <a:latin typeface="Arial"/>
                <a:cs typeface="Arial"/>
              </a:rPr>
              <a:t> </a:t>
            </a:r>
            <a:r>
              <a:rPr sz="3100" spc="-25" dirty="0">
                <a:latin typeface="Arial"/>
                <a:cs typeface="Arial"/>
              </a:rPr>
              <a:t>(</a:t>
            </a:r>
            <a:r>
              <a:rPr sz="3100" b="1" spc="-25" dirty="0">
                <a:solidFill>
                  <a:srgbClr val="5B9BD5"/>
                </a:solidFill>
                <a:latin typeface="Helvetica"/>
                <a:cs typeface="Helvetica"/>
              </a:rPr>
              <a:t>X</a:t>
            </a:r>
            <a:r>
              <a:rPr sz="3100" spc="-25" dirty="0">
                <a:latin typeface="Arial"/>
                <a:cs typeface="Arial"/>
              </a:rPr>
              <a:t>)</a:t>
            </a:r>
            <a:endParaRPr sz="3100" dirty="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635"/>
              </a:spcBef>
              <a:buChar char="•"/>
              <a:tabLst>
                <a:tab pos="314960" algn="l"/>
                <a:tab pos="315595" algn="l"/>
              </a:tabLst>
            </a:pPr>
            <a:r>
              <a:rPr sz="3100" spc="-70" dirty="0">
                <a:latin typeface="Arial"/>
                <a:cs typeface="Arial"/>
              </a:rPr>
              <a:t>Different</a:t>
            </a:r>
            <a:r>
              <a:rPr sz="3100" spc="-135" dirty="0">
                <a:latin typeface="Arial"/>
                <a:cs typeface="Arial"/>
              </a:rPr>
              <a:t> </a:t>
            </a:r>
            <a:r>
              <a:rPr sz="3100" spc="-235" dirty="0">
                <a:latin typeface="Arial"/>
                <a:cs typeface="Arial"/>
              </a:rPr>
              <a:t>ways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dirty="0">
                <a:latin typeface="Arial"/>
                <a:cs typeface="Arial"/>
              </a:rPr>
              <a:t>to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spc="-305" dirty="0">
                <a:latin typeface="Arial"/>
                <a:cs typeface="Arial"/>
              </a:rPr>
              <a:t>assess</a:t>
            </a:r>
            <a:r>
              <a:rPr sz="3100" spc="-130" dirty="0">
                <a:latin typeface="Arial"/>
                <a:cs typeface="Arial"/>
              </a:rPr>
              <a:t> </a:t>
            </a:r>
            <a:r>
              <a:rPr sz="3100" spc="-70" dirty="0">
                <a:latin typeface="Arial"/>
                <a:cs typeface="Arial"/>
              </a:rPr>
              <a:t>test</a:t>
            </a:r>
            <a:r>
              <a:rPr sz="3100" spc="-135" dirty="0">
                <a:latin typeface="Arial"/>
                <a:cs typeface="Arial"/>
              </a:rPr>
              <a:t> </a:t>
            </a:r>
            <a:r>
              <a:rPr sz="3100" spc="-55" dirty="0">
                <a:latin typeface="Arial"/>
                <a:cs typeface="Arial"/>
              </a:rPr>
              <a:t>quality?</a:t>
            </a:r>
            <a:endParaRPr sz="3100" dirty="0">
              <a:latin typeface="Arial"/>
              <a:cs typeface="Arial"/>
            </a:endParaRPr>
          </a:p>
          <a:p>
            <a:pPr marL="314960" indent="-30226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14960" algn="l"/>
                <a:tab pos="315595" algn="l"/>
              </a:tabLst>
            </a:pPr>
            <a:r>
              <a:rPr sz="3100" b="1" dirty="0">
                <a:solidFill>
                  <a:srgbClr val="E32400"/>
                </a:solidFill>
                <a:latin typeface="Helvetica"/>
                <a:cs typeface="Helvetica"/>
              </a:rPr>
              <a:t>Real</a:t>
            </a:r>
            <a:r>
              <a:rPr sz="3100" b="1" spc="-5" dirty="0">
                <a:solidFill>
                  <a:srgbClr val="E32400"/>
                </a:solidFill>
                <a:latin typeface="Helvetica"/>
                <a:cs typeface="Helvetica"/>
              </a:rPr>
              <a:t> </a:t>
            </a:r>
            <a:r>
              <a:rPr sz="3100" b="1" spc="-10" dirty="0">
                <a:solidFill>
                  <a:srgbClr val="E32400"/>
                </a:solidFill>
                <a:latin typeface="Helvetica"/>
                <a:cs typeface="Helvetica"/>
              </a:rPr>
              <a:t>bugs!!!</a:t>
            </a:r>
            <a:endParaRPr sz="3100" dirty="0">
              <a:latin typeface="Helvetica"/>
              <a:cs typeface="Helvetic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3148" y="5456040"/>
            <a:ext cx="419695" cy="41969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588182" y="5109919"/>
            <a:ext cx="3375660" cy="65659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678180" marR="74930" indent="-642620">
              <a:lnSpc>
                <a:spcPts val="1510"/>
              </a:lnSpc>
              <a:spcBef>
                <a:spcPts val="290"/>
              </a:spcBef>
            </a:pPr>
            <a:r>
              <a:rPr sz="1300" dirty="0">
                <a:solidFill>
                  <a:srgbClr val="931A68"/>
                </a:solidFill>
                <a:latin typeface="Monaco"/>
                <a:cs typeface="Monaco"/>
              </a:rPr>
              <a:t>public</a:t>
            </a:r>
            <a:r>
              <a:rPr sz="1300" spc="-100" dirty="0">
                <a:solidFill>
                  <a:srgbClr val="931A68"/>
                </a:solidFill>
                <a:latin typeface="Monaco"/>
                <a:cs typeface="Monaco"/>
              </a:rPr>
              <a:t> </a:t>
            </a:r>
            <a:r>
              <a:rPr sz="1300" dirty="0">
                <a:solidFill>
                  <a:srgbClr val="931A68"/>
                </a:solidFill>
                <a:latin typeface="Monaco"/>
                <a:cs typeface="Monaco"/>
              </a:rPr>
              <a:t>int</a:t>
            </a:r>
            <a:r>
              <a:rPr sz="1300" spc="-105" dirty="0">
                <a:solidFill>
                  <a:srgbClr val="931A68"/>
                </a:solidFill>
                <a:latin typeface="Monaco"/>
                <a:cs typeface="Monaco"/>
              </a:rPr>
              <a:t> </a:t>
            </a:r>
            <a:r>
              <a:rPr sz="1300" dirty="0">
                <a:latin typeface="Monaco"/>
                <a:cs typeface="Monaco"/>
              </a:rPr>
              <a:t>sum(</a:t>
            </a:r>
            <a:r>
              <a:rPr sz="1300" dirty="0">
                <a:solidFill>
                  <a:srgbClr val="931A68"/>
                </a:solidFill>
                <a:latin typeface="Monaco"/>
                <a:cs typeface="Monaco"/>
              </a:rPr>
              <a:t>int</a:t>
            </a:r>
            <a:r>
              <a:rPr sz="1300" spc="-105" dirty="0">
                <a:solidFill>
                  <a:srgbClr val="931A68"/>
                </a:solidFill>
                <a:latin typeface="Monaco"/>
                <a:cs typeface="Monaco"/>
              </a:rPr>
              <a:t> </a:t>
            </a:r>
            <a:r>
              <a:rPr sz="1300" dirty="0">
                <a:latin typeface="Monaco"/>
                <a:cs typeface="Monaco"/>
              </a:rPr>
              <a:t>x,</a:t>
            </a:r>
            <a:r>
              <a:rPr sz="1300" spc="-105" dirty="0">
                <a:latin typeface="Monaco"/>
                <a:cs typeface="Monaco"/>
              </a:rPr>
              <a:t> </a:t>
            </a:r>
            <a:r>
              <a:rPr sz="1300" dirty="0">
                <a:solidFill>
                  <a:srgbClr val="931A68"/>
                </a:solidFill>
                <a:latin typeface="Monaco"/>
                <a:cs typeface="Monaco"/>
              </a:rPr>
              <a:t>int</a:t>
            </a:r>
            <a:r>
              <a:rPr sz="1300" spc="-100" dirty="0">
                <a:solidFill>
                  <a:srgbClr val="931A68"/>
                </a:solidFill>
                <a:latin typeface="Monaco"/>
                <a:cs typeface="Monaco"/>
              </a:rPr>
              <a:t> </a:t>
            </a:r>
            <a:r>
              <a:rPr sz="1300" spc="-25" dirty="0">
                <a:latin typeface="Monaco"/>
                <a:cs typeface="Monaco"/>
              </a:rPr>
              <a:t>y){ </a:t>
            </a:r>
            <a:r>
              <a:rPr sz="1300" dirty="0">
                <a:solidFill>
                  <a:srgbClr val="931A68"/>
                </a:solidFill>
                <a:latin typeface="Monaco"/>
                <a:cs typeface="Monaco"/>
              </a:rPr>
              <a:t>return</a:t>
            </a:r>
            <a:r>
              <a:rPr sz="1300" spc="-120" dirty="0">
                <a:solidFill>
                  <a:srgbClr val="931A68"/>
                </a:solidFill>
                <a:latin typeface="Monaco"/>
                <a:cs typeface="Monaco"/>
              </a:rPr>
              <a:t> </a:t>
            </a:r>
            <a:r>
              <a:rPr sz="1300" spc="-20" dirty="0">
                <a:latin typeface="Monaco"/>
                <a:cs typeface="Monaco"/>
              </a:rPr>
              <a:t>x-</a:t>
            </a:r>
            <a:r>
              <a:rPr sz="1300" dirty="0">
                <a:latin typeface="Monaco"/>
                <a:cs typeface="Monaco"/>
              </a:rPr>
              <a:t>y;</a:t>
            </a:r>
            <a:r>
              <a:rPr sz="1300" spc="-110" dirty="0">
                <a:latin typeface="Monaco"/>
                <a:cs typeface="Monaco"/>
              </a:rPr>
              <a:t> </a:t>
            </a:r>
            <a:r>
              <a:rPr sz="1300" dirty="0">
                <a:solidFill>
                  <a:srgbClr val="4E9072"/>
                </a:solidFill>
                <a:latin typeface="Monaco"/>
                <a:cs typeface="Monaco"/>
              </a:rPr>
              <a:t>//should</a:t>
            </a:r>
            <a:r>
              <a:rPr sz="1300" spc="-110" dirty="0">
                <a:solidFill>
                  <a:srgbClr val="4E9072"/>
                </a:solidFill>
                <a:latin typeface="Monaco"/>
                <a:cs typeface="Monaco"/>
              </a:rPr>
              <a:t> </a:t>
            </a:r>
            <a:r>
              <a:rPr sz="1300" dirty="0">
                <a:solidFill>
                  <a:srgbClr val="4E9072"/>
                </a:solidFill>
                <a:latin typeface="Monaco"/>
                <a:cs typeface="Monaco"/>
              </a:rPr>
              <a:t>be</a:t>
            </a:r>
            <a:r>
              <a:rPr sz="1300" spc="-105" dirty="0">
                <a:solidFill>
                  <a:srgbClr val="4E9072"/>
                </a:solidFill>
                <a:latin typeface="Monaco"/>
                <a:cs typeface="Monaco"/>
              </a:rPr>
              <a:t> </a:t>
            </a:r>
            <a:r>
              <a:rPr sz="1300" spc="-25" dirty="0">
                <a:solidFill>
                  <a:srgbClr val="4E9072"/>
                </a:solidFill>
                <a:latin typeface="Monaco"/>
                <a:cs typeface="Monaco"/>
              </a:rPr>
              <a:t>x+y</a:t>
            </a:r>
            <a:endParaRPr sz="1300">
              <a:latin typeface="Monaco"/>
              <a:cs typeface="Monaco"/>
            </a:endParaRPr>
          </a:p>
          <a:p>
            <a:pPr marL="356870">
              <a:lnSpc>
                <a:spcPts val="1545"/>
              </a:lnSpc>
            </a:pPr>
            <a:r>
              <a:rPr sz="1300" dirty="0">
                <a:latin typeface="Monaco"/>
                <a:cs typeface="Monaco"/>
              </a:rPr>
              <a:t>}</a:t>
            </a:r>
            <a:endParaRPr sz="1300">
              <a:latin typeface="Monaco"/>
              <a:cs typeface="Monac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5197" y="3874805"/>
            <a:ext cx="2025014" cy="3321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90"/>
              </a:spcBef>
            </a:pPr>
            <a:r>
              <a:rPr sz="1700" b="1" spc="-20" dirty="0">
                <a:latin typeface="Arial"/>
                <a:cs typeface="Arial"/>
              </a:rPr>
              <a:t>Test: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sum(1,0)==1?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92015" y="4250531"/>
            <a:ext cx="705485" cy="759460"/>
          </a:xfrm>
          <a:custGeom>
            <a:avLst/>
            <a:gdLst/>
            <a:ahLst/>
            <a:cxnLst/>
            <a:rect l="l" t="t" r="r" b="b"/>
            <a:pathLst>
              <a:path w="705485" h="759460">
                <a:moveTo>
                  <a:pt x="465594" y="0"/>
                </a:moveTo>
                <a:lnTo>
                  <a:pt x="465594" y="366120"/>
                </a:lnTo>
                <a:lnTo>
                  <a:pt x="705446" y="366120"/>
                </a:lnTo>
                <a:lnTo>
                  <a:pt x="352722" y="759025"/>
                </a:lnTo>
                <a:lnTo>
                  <a:pt x="0" y="366120"/>
                </a:lnTo>
                <a:lnTo>
                  <a:pt x="239851" y="366120"/>
                </a:lnTo>
                <a:lnTo>
                  <a:pt x="239851" y="0"/>
                </a:lnTo>
                <a:lnTo>
                  <a:pt x="465594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1226" y="4567371"/>
            <a:ext cx="419694" cy="4196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7355" y="4571024"/>
            <a:ext cx="419694" cy="4196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Real</a:t>
            </a:r>
            <a:r>
              <a:rPr spc="-204" dirty="0"/>
              <a:t> </a:t>
            </a:r>
            <a:r>
              <a:rPr spc="-315" dirty="0"/>
              <a:t>bugs</a:t>
            </a:r>
            <a:r>
              <a:rPr spc="-210" dirty="0"/>
              <a:t> </a:t>
            </a:r>
            <a:r>
              <a:rPr spc="-45" dirty="0"/>
              <a:t>for</a:t>
            </a:r>
            <a:r>
              <a:rPr spc="-220" dirty="0"/>
              <a:t> </a:t>
            </a:r>
            <a:r>
              <a:rPr spc="-120" dirty="0"/>
              <a:t>test</a:t>
            </a:r>
            <a:r>
              <a:rPr spc="-204" dirty="0"/>
              <a:t> </a:t>
            </a:r>
            <a:r>
              <a:rPr spc="-225" dirty="0"/>
              <a:t>effectiveness</a:t>
            </a:r>
            <a:r>
              <a:rPr spc="-210" dirty="0"/>
              <a:t> </a:t>
            </a:r>
            <a:r>
              <a:rPr spc="-130" dirty="0"/>
              <a:t>evaluation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3439" y="1639823"/>
            <a:ext cx="9476740" cy="1003300"/>
            <a:chOff x="853439" y="1639823"/>
            <a:chExt cx="9476740" cy="10033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07" y="1639823"/>
              <a:ext cx="4617720" cy="9723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39" y="1740407"/>
              <a:ext cx="4117848" cy="8900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693" y="1690687"/>
              <a:ext cx="4514089" cy="869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0015" y="1789175"/>
              <a:ext cx="4017264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6336" y="1676399"/>
              <a:ext cx="4593336" cy="947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5168" y="1776983"/>
              <a:ext cx="4069080" cy="8656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7354" y="1690687"/>
              <a:ext cx="4514089" cy="8690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4792" y="1789175"/>
              <a:ext cx="3989832" cy="78943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6939" y="1875027"/>
            <a:ext cx="9638665" cy="336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100"/>
              </a:spcBef>
              <a:tabLst>
                <a:tab pos="4895850" algn="l"/>
              </a:tabLst>
            </a:pP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bugs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effective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suite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However,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real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bugs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are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usually</a:t>
            </a:r>
            <a:r>
              <a:rPr sz="2800" spc="-130" dirty="0">
                <a:latin typeface="Arial"/>
                <a:cs typeface="Arial"/>
              </a:rPr>
              <a:t> small </a:t>
            </a:r>
            <a:r>
              <a:rPr sz="2800" spc="-30" dirty="0">
                <a:latin typeface="Arial"/>
                <a:cs typeface="Arial"/>
              </a:rPr>
              <a:t>in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number,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making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it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hard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Evaluate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test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effectiveness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comprehensively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Evaluate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test</a:t>
            </a:r>
            <a:r>
              <a:rPr sz="2400" spc="-110" dirty="0">
                <a:latin typeface="Arial"/>
                <a:cs typeface="Arial"/>
              </a:rPr>
              <a:t> effectiveness </a:t>
            </a:r>
            <a:r>
              <a:rPr sz="2400" spc="-40" dirty="0">
                <a:latin typeface="Arial"/>
                <a:cs typeface="Arial"/>
              </a:rPr>
              <a:t>in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detecting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future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bugs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Any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other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ways?</a:t>
            </a:r>
            <a:endParaRPr sz="2800" dirty="0">
              <a:latin typeface="Arial"/>
              <a:cs typeface="Arial"/>
            </a:endParaRPr>
          </a:p>
          <a:p>
            <a:pPr marL="698500" marR="687070" lvl="1" indent="-228600">
              <a:lnSpc>
                <a:spcPts val="2590"/>
              </a:lnSpc>
              <a:spcBef>
                <a:spcPts val="560"/>
              </a:spcBef>
              <a:buChar char="•"/>
              <a:tabLst>
                <a:tab pos="698500" algn="l"/>
                <a:tab pos="5262245" algn="l"/>
                <a:tab pos="8176259" algn="l"/>
              </a:tabLst>
            </a:pPr>
            <a:r>
              <a:rPr sz="2400" spc="-130" dirty="0">
                <a:latin typeface="Arial"/>
                <a:cs typeface="Arial"/>
              </a:rPr>
              <a:t>How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about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creating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artificial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bugs</a:t>
            </a:r>
            <a:r>
              <a:rPr sz="2400" dirty="0">
                <a:latin typeface="Arial"/>
                <a:cs typeface="Arial"/>
              </a:rPr>
              <a:t>	to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simulate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real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bugs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test </a:t>
            </a:r>
            <a:r>
              <a:rPr sz="2400" spc="-110" dirty="0">
                <a:latin typeface="Arial"/>
                <a:cs typeface="Arial"/>
              </a:rPr>
              <a:t>effectiveness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evaluation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728" y="3450844"/>
            <a:ext cx="9228455" cy="1735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29730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Genetic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mutation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injects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changes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4472C4"/>
                </a:solidFill>
                <a:latin typeface="Arial"/>
                <a:cs typeface="Arial"/>
              </a:rPr>
              <a:t>chromosomes</a:t>
            </a:r>
            <a:r>
              <a:rPr sz="2800" spc="-8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4472C4"/>
                </a:solidFill>
                <a:latin typeface="Arial"/>
                <a:cs typeface="Arial"/>
              </a:rPr>
              <a:t>of </a:t>
            </a:r>
            <a:r>
              <a:rPr sz="2800" spc="-55" dirty="0">
                <a:solidFill>
                  <a:srgbClr val="4472C4"/>
                </a:solidFill>
                <a:latin typeface="Arial"/>
                <a:cs typeface="Arial"/>
              </a:rPr>
              <a:t>organisms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100"/>
              </a:lnSpc>
              <a:spcBef>
                <a:spcPts val="925"/>
              </a:spcBef>
              <a:buChar char="•"/>
              <a:tabLst>
                <a:tab pos="241300" algn="l"/>
              </a:tabLst>
            </a:pPr>
            <a:r>
              <a:rPr sz="2800" i="1" spc="-25" dirty="0">
                <a:latin typeface="Arial"/>
                <a:cs typeface="Arial"/>
              </a:rPr>
              <a:t>Mutation</a:t>
            </a:r>
            <a:r>
              <a:rPr sz="2800" i="1" spc="-110" dirty="0">
                <a:latin typeface="Arial"/>
                <a:cs typeface="Arial"/>
              </a:rPr>
              <a:t> </a:t>
            </a:r>
            <a:r>
              <a:rPr sz="2800" i="1" spc="-90" dirty="0">
                <a:latin typeface="Arial"/>
                <a:cs typeface="Arial"/>
              </a:rPr>
              <a:t>testing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injects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changes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4472C4"/>
                </a:solidFill>
                <a:latin typeface="Arial"/>
                <a:cs typeface="Arial"/>
              </a:rPr>
              <a:t>statements</a:t>
            </a:r>
            <a:r>
              <a:rPr sz="2800" spc="-114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472C4"/>
                </a:solidFill>
                <a:latin typeface="Arial"/>
                <a:cs typeface="Arial"/>
              </a:rPr>
              <a:t>of</a:t>
            </a:r>
            <a:r>
              <a:rPr sz="2800" spc="-12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4472C4"/>
                </a:solidFill>
                <a:latin typeface="Arial"/>
                <a:cs typeface="Arial"/>
              </a:rPr>
              <a:t>programs</a:t>
            </a:r>
            <a:r>
              <a:rPr sz="2800" spc="-10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generate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artificial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bugs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0216" y="2997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7799" y="5717616"/>
            <a:ext cx="3146425" cy="1102360"/>
            <a:chOff x="1627799" y="5717616"/>
            <a:chExt cx="3146425" cy="1102360"/>
          </a:xfrm>
        </p:grpSpPr>
        <p:sp>
          <p:nvSpPr>
            <p:cNvPr id="5" name="object 5"/>
            <p:cNvSpPr/>
            <p:nvPr/>
          </p:nvSpPr>
          <p:spPr>
            <a:xfrm>
              <a:off x="1634149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2589072" y="0"/>
                  </a:moveTo>
                  <a:lnTo>
                    <a:pt x="0" y="0"/>
                  </a:lnTo>
                  <a:lnTo>
                    <a:pt x="544606" y="544607"/>
                  </a:lnTo>
                  <a:lnTo>
                    <a:pt x="0" y="1089211"/>
                  </a:lnTo>
                  <a:lnTo>
                    <a:pt x="2589072" y="1089211"/>
                  </a:lnTo>
                  <a:lnTo>
                    <a:pt x="3133675" y="544607"/>
                  </a:lnTo>
                  <a:lnTo>
                    <a:pt x="2589072" y="0"/>
                  </a:lnTo>
                  <a:close/>
                </a:path>
              </a:pathLst>
            </a:custGeom>
            <a:solidFill>
              <a:srgbClr val="5B9BD5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4149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0" y="0"/>
                  </a:moveTo>
                  <a:lnTo>
                    <a:pt x="2589072" y="0"/>
                  </a:lnTo>
                  <a:lnTo>
                    <a:pt x="3133675" y="544607"/>
                  </a:lnTo>
                  <a:lnTo>
                    <a:pt x="2589072" y="1089212"/>
                  </a:lnTo>
                  <a:lnTo>
                    <a:pt x="0" y="1089212"/>
                  </a:lnTo>
                  <a:lnTo>
                    <a:pt x="544606" y="5446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29006" y="5869940"/>
            <a:ext cx="18084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225" marR="5080" indent="-10160">
              <a:lnSpc>
                <a:spcPts val="2590"/>
              </a:lnSpc>
              <a:spcBef>
                <a:spcPts val="425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bugs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detected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48106" y="5717616"/>
            <a:ext cx="3146425" cy="1102360"/>
            <a:chOff x="4448106" y="5717616"/>
            <a:chExt cx="3146425" cy="1102360"/>
          </a:xfrm>
        </p:grpSpPr>
        <p:sp>
          <p:nvSpPr>
            <p:cNvPr id="9" name="object 9"/>
            <p:cNvSpPr/>
            <p:nvPr/>
          </p:nvSpPr>
          <p:spPr>
            <a:xfrm>
              <a:off x="4454456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2589072" y="0"/>
                  </a:moveTo>
                  <a:lnTo>
                    <a:pt x="0" y="0"/>
                  </a:lnTo>
                  <a:lnTo>
                    <a:pt x="544606" y="544607"/>
                  </a:lnTo>
                  <a:lnTo>
                    <a:pt x="0" y="1089211"/>
                  </a:lnTo>
                  <a:lnTo>
                    <a:pt x="2589072" y="1089211"/>
                  </a:lnTo>
                  <a:lnTo>
                    <a:pt x="3133675" y="544607"/>
                  </a:lnTo>
                  <a:lnTo>
                    <a:pt x="2589072" y="0"/>
                  </a:lnTo>
                  <a:close/>
                </a:path>
              </a:pathLst>
            </a:custGeom>
            <a:solidFill>
              <a:srgbClr val="5B9BD5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4456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0" y="0"/>
                  </a:moveTo>
                  <a:lnTo>
                    <a:pt x="2589072" y="0"/>
                  </a:lnTo>
                  <a:lnTo>
                    <a:pt x="3133675" y="544607"/>
                  </a:lnTo>
                  <a:lnTo>
                    <a:pt x="2589072" y="1089212"/>
                  </a:lnTo>
                  <a:lnTo>
                    <a:pt x="0" y="1089212"/>
                  </a:lnTo>
                  <a:lnTo>
                    <a:pt x="544606" y="5446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63833" y="5702300"/>
            <a:ext cx="1576070" cy="10648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ct val="92100"/>
              </a:lnSpc>
              <a:spcBef>
                <a:spcPts val="325"/>
              </a:spcBef>
            </a:pP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Capability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bugs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68414" y="5717616"/>
            <a:ext cx="3146425" cy="1102360"/>
            <a:chOff x="7268414" y="5717616"/>
            <a:chExt cx="3146425" cy="1102360"/>
          </a:xfrm>
        </p:grpSpPr>
        <p:sp>
          <p:nvSpPr>
            <p:cNvPr id="13" name="object 13"/>
            <p:cNvSpPr/>
            <p:nvPr/>
          </p:nvSpPr>
          <p:spPr>
            <a:xfrm>
              <a:off x="7274764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2589072" y="0"/>
                  </a:moveTo>
                  <a:lnTo>
                    <a:pt x="0" y="0"/>
                  </a:lnTo>
                  <a:lnTo>
                    <a:pt x="544606" y="544607"/>
                  </a:lnTo>
                  <a:lnTo>
                    <a:pt x="0" y="1089211"/>
                  </a:lnTo>
                  <a:lnTo>
                    <a:pt x="2589072" y="1089211"/>
                  </a:lnTo>
                  <a:lnTo>
                    <a:pt x="3133675" y="544607"/>
                  </a:lnTo>
                  <a:lnTo>
                    <a:pt x="2589072" y="0"/>
                  </a:lnTo>
                  <a:close/>
                </a:path>
              </a:pathLst>
            </a:custGeom>
            <a:solidFill>
              <a:srgbClr val="5B9BD5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4764" y="5723966"/>
              <a:ext cx="3133725" cy="1089660"/>
            </a:xfrm>
            <a:custGeom>
              <a:avLst/>
              <a:gdLst/>
              <a:ahLst/>
              <a:cxnLst/>
              <a:rect l="l" t="t" r="r" b="b"/>
              <a:pathLst>
                <a:path w="3133725" h="1089659">
                  <a:moveTo>
                    <a:pt x="0" y="0"/>
                  </a:moveTo>
                  <a:lnTo>
                    <a:pt x="2589072" y="0"/>
                  </a:lnTo>
                  <a:lnTo>
                    <a:pt x="3133675" y="544607"/>
                  </a:lnTo>
                  <a:lnTo>
                    <a:pt x="2589072" y="1089212"/>
                  </a:lnTo>
                  <a:lnTo>
                    <a:pt x="0" y="1089212"/>
                  </a:lnTo>
                  <a:lnTo>
                    <a:pt x="544606" y="5446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57174" y="5869940"/>
            <a:ext cx="18332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2300" marR="5080" indent="-610235">
              <a:lnSpc>
                <a:spcPts val="2590"/>
              </a:lnSpc>
              <a:spcBef>
                <a:spcPts val="425"/>
              </a:spcBef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5" dirty="0"/>
              <a:t>s</a:t>
            </a:r>
            <a:r>
              <a:rPr spc="-229" dirty="0"/>
              <a:t>t</a:t>
            </a:r>
            <a:r>
              <a:rPr spc="-23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89012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Step-</a:t>
            </a:r>
            <a:r>
              <a:rPr sz="2800" spc="-100" dirty="0">
                <a:latin typeface="Arial"/>
                <a:cs typeface="Arial"/>
              </a:rPr>
              <a:t>1: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Applies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artificial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changes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based</a:t>
            </a:r>
            <a:r>
              <a:rPr sz="2800" spc="-105" dirty="0">
                <a:latin typeface="Arial"/>
                <a:cs typeface="Arial"/>
              </a:rPr>
              <a:t> on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mutation</a:t>
            </a:r>
            <a:r>
              <a:rPr sz="2800" spc="-105" dirty="0">
                <a:latin typeface="Arial"/>
                <a:cs typeface="Arial"/>
              </a:rPr>
              <a:t> operators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(aka </a:t>
            </a:r>
            <a:r>
              <a:rPr sz="2800" spc="-80" dirty="0">
                <a:latin typeface="Arial"/>
                <a:cs typeface="Arial"/>
              </a:rPr>
              <a:t>mutators)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generate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0216" y="2997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718" y="2638722"/>
            <a:ext cx="1787959" cy="15805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15631" y="4352544"/>
            <a:ext cx="177418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Original</a:t>
            </a:r>
            <a:r>
              <a:rPr sz="1700" b="1" spc="-9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Program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8695" y="2580233"/>
            <a:ext cx="1741289" cy="172387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72883" y="3509366"/>
            <a:ext cx="1009650" cy="705485"/>
          </a:xfrm>
          <a:custGeom>
            <a:avLst/>
            <a:gdLst/>
            <a:ahLst/>
            <a:cxnLst/>
            <a:rect l="l" t="t" r="r" b="b"/>
            <a:pathLst>
              <a:path w="1009650" h="705485">
                <a:moveTo>
                  <a:pt x="0" y="239851"/>
                </a:moveTo>
                <a:lnTo>
                  <a:pt x="616150" y="239851"/>
                </a:lnTo>
                <a:lnTo>
                  <a:pt x="616150" y="0"/>
                </a:lnTo>
                <a:lnTo>
                  <a:pt x="1009055" y="352723"/>
                </a:lnTo>
                <a:lnTo>
                  <a:pt x="616150" y="705446"/>
                </a:lnTo>
                <a:lnTo>
                  <a:pt x="616150" y="465594"/>
                </a:lnTo>
                <a:lnTo>
                  <a:pt x="0" y="465594"/>
                </a:lnTo>
                <a:lnTo>
                  <a:pt x="0" y="2398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51164" y="3509366"/>
            <a:ext cx="1009650" cy="705485"/>
          </a:xfrm>
          <a:custGeom>
            <a:avLst/>
            <a:gdLst/>
            <a:ahLst/>
            <a:cxnLst/>
            <a:rect l="l" t="t" r="r" b="b"/>
            <a:pathLst>
              <a:path w="1009650" h="705485">
                <a:moveTo>
                  <a:pt x="0" y="239851"/>
                </a:moveTo>
                <a:lnTo>
                  <a:pt x="616150" y="239851"/>
                </a:lnTo>
                <a:lnTo>
                  <a:pt x="616150" y="0"/>
                </a:lnTo>
                <a:lnTo>
                  <a:pt x="1009055" y="352723"/>
                </a:lnTo>
                <a:lnTo>
                  <a:pt x="616150" y="705446"/>
                </a:lnTo>
                <a:lnTo>
                  <a:pt x="616150" y="465594"/>
                </a:lnTo>
                <a:lnTo>
                  <a:pt x="0" y="465594"/>
                </a:lnTo>
                <a:lnTo>
                  <a:pt x="0" y="2398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0118" y="3375421"/>
            <a:ext cx="1023938" cy="76795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1290" y="4891236"/>
            <a:ext cx="1312663" cy="9844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250529" y="4352544"/>
            <a:ext cx="7258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Arial"/>
                <a:cs typeface="Arial"/>
              </a:rPr>
              <a:t>Mutant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6804" y="5931408"/>
            <a:ext cx="18776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Mutation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Operator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67312" y="4149233"/>
            <a:ext cx="2072005" cy="2244725"/>
          </a:xfrm>
          <a:custGeom>
            <a:avLst/>
            <a:gdLst/>
            <a:ahLst/>
            <a:cxnLst/>
            <a:rect l="l" t="t" r="r" b="b"/>
            <a:pathLst>
              <a:path w="2072004" h="2244725">
                <a:moveTo>
                  <a:pt x="1017429" y="0"/>
                </a:moveTo>
                <a:lnTo>
                  <a:pt x="936479" y="645998"/>
                </a:lnTo>
                <a:lnTo>
                  <a:pt x="432848" y="645998"/>
                </a:lnTo>
                <a:lnTo>
                  <a:pt x="385675" y="648538"/>
                </a:lnTo>
                <a:lnTo>
                  <a:pt x="339976" y="655981"/>
                </a:lnTo>
                <a:lnTo>
                  <a:pt x="296015" y="668064"/>
                </a:lnTo>
                <a:lnTo>
                  <a:pt x="254054" y="684522"/>
                </a:lnTo>
                <a:lnTo>
                  <a:pt x="214358" y="705091"/>
                </a:lnTo>
                <a:lnTo>
                  <a:pt x="177191" y="729507"/>
                </a:lnTo>
                <a:lnTo>
                  <a:pt x="142816" y="757506"/>
                </a:lnTo>
                <a:lnTo>
                  <a:pt x="111498" y="788823"/>
                </a:lnTo>
                <a:lnTo>
                  <a:pt x="83499" y="823195"/>
                </a:lnTo>
                <a:lnTo>
                  <a:pt x="59085" y="860357"/>
                </a:lnTo>
                <a:lnTo>
                  <a:pt x="38517" y="900046"/>
                </a:lnTo>
                <a:lnTo>
                  <a:pt x="22061" y="941996"/>
                </a:lnTo>
                <a:lnTo>
                  <a:pt x="9981" y="985944"/>
                </a:lnTo>
                <a:lnTo>
                  <a:pt x="2539" y="1031625"/>
                </a:lnTo>
                <a:lnTo>
                  <a:pt x="0" y="1078777"/>
                </a:lnTo>
                <a:lnTo>
                  <a:pt x="0" y="1811643"/>
                </a:lnTo>
                <a:lnTo>
                  <a:pt x="2539" y="1858794"/>
                </a:lnTo>
                <a:lnTo>
                  <a:pt x="9981" y="1904476"/>
                </a:lnTo>
                <a:lnTo>
                  <a:pt x="22061" y="1948424"/>
                </a:lnTo>
                <a:lnTo>
                  <a:pt x="38517" y="1990374"/>
                </a:lnTo>
                <a:lnTo>
                  <a:pt x="59085" y="2030062"/>
                </a:lnTo>
                <a:lnTo>
                  <a:pt x="83499" y="2067224"/>
                </a:lnTo>
                <a:lnTo>
                  <a:pt x="111498" y="2101596"/>
                </a:lnTo>
                <a:lnTo>
                  <a:pt x="142816" y="2132914"/>
                </a:lnTo>
                <a:lnTo>
                  <a:pt x="177191" y="2160912"/>
                </a:lnTo>
                <a:lnTo>
                  <a:pt x="214358" y="2185328"/>
                </a:lnTo>
                <a:lnTo>
                  <a:pt x="254054" y="2205898"/>
                </a:lnTo>
                <a:lnTo>
                  <a:pt x="296015" y="2222356"/>
                </a:lnTo>
                <a:lnTo>
                  <a:pt x="339976" y="2234438"/>
                </a:lnTo>
                <a:lnTo>
                  <a:pt x="385675" y="2241882"/>
                </a:lnTo>
                <a:lnTo>
                  <a:pt x="432848" y="2244422"/>
                </a:lnTo>
                <a:lnTo>
                  <a:pt x="1638840" y="2244422"/>
                </a:lnTo>
                <a:lnTo>
                  <a:pt x="1686012" y="2241882"/>
                </a:lnTo>
                <a:lnTo>
                  <a:pt x="1731711" y="2234438"/>
                </a:lnTo>
                <a:lnTo>
                  <a:pt x="1775673" y="2222356"/>
                </a:lnTo>
                <a:lnTo>
                  <a:pt x="1817633" y="2205898"/>
                </a:lnTo>
                <a:lnTo>
                  <a:pt x="1857329" y="2185328"/>
                </a:lnTo>
                <a:lnTo>
                  <a:pt x="1894496" y="2160912"/>
                </a:lnTo>
                <a:lnTo>
                  <a:pt x="1928871" y="2132914"/>
                </a:lnTo>
                <a:lnTo>
                  <a:pt x="1960189" y="2101596"/>
                </a:lnTo>
                <a:lnTo>
                  <a:pt x="1988188" y="2067224"/>
                </a:lnTo>
                <a:lnTo>
                  <a:pt x="2012603" y="2030062"/>
                </a:lnTo>
                <a:lnTo>
                  <a:pt x="2033170" y="1990374"/>
                </a:lnTo>
                <a:lnTo>
                  <a:pt x="2049626" y="1948424"/>
                </a:lnTo>
                <a:lnTo>
                  <a:pt x="2061706" y="1904476"/>
                </a:lnTo>
                <a:lnTo>
                  <a:pt x="2069148" y="1858794"/>
                </a:lnTo>
                <a:lnTo>
                  <a:pt x="2071688" y="1811643"/>
                </a:lnTo>
                <a:lnTo>
                  <a:pt x="2071688" y="1078777"/>
                </a:lnTo>
                <a:lnTo>
                  <a:pt x="2069148" y="1031625"/>
                </a:lnTo>
                <a:lnTo>
                  <a:pt x="2061706" y="985944"/>
                </a:lnTo>
                <a:lnTo>
                  <a:pt x="2049626" y="941996"/>
                </a:lnTo>
                <a:lnTo>
                  <a:pt x="2033170" y="900046"/>
                </a:lnTo>
                <a:lnTo>
                  <a:pt x="2012603" y="860357"/>
                </a:lnTo>
                <a:lnTo>
                  <a:pt x="1988188" y="823195"/>
                </a:lnTo>
                <a:lnTo>
                  <a:pt x="1960189" y="788823"/>
                </a:lnTo>
                <a:lnTo>
                  <a:pt x="1928871" y="757506"/>
                </a:lnTo>
                <a:lnTo>
                  <a:pt x="1894496" y="729507"/>
                </a:lnTo>
                <a:lnTo>
                  <a:pt x="1857329" y="705091"/>
                </a:lnTo>
                <a:lnTo>
                  <a:pt x="1817633" y="684522"/>
                </a:lnTo>
                <a:lnTo>
                  <a:pt x="1775673" y="668064"/>
                </a:lnTo>
                <a:lnTo>
                  <a:pt x="1731711" y="655981"/>
                </a:lnTo>
                <a:lnTo>
                  <a:pt x="1686012" y="648538"/>
                </a:lnTo>
                <a:lnTo>
                  <a:pt x="1638840" y="645998"/>
                </a:lnTo>
                <a:lnTo>
                  <a:pt x="1115067" y="645998"/>
                </a:lnTo>
                <a:lnTo>
                  <a:pt x="1017429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35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0" dirty="0"/>
              <a:t>s</a:t>
            </a:r>
            <a:r>
              <a:rPr spc="-235" dirty="0"/>
              <a:t>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890125" cy="1228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Step-</a:t>
            </a:r>
            <a:r>
              <a:rPr sz="2800" spc="-100" dirty="0">
                <a:latin typeface="Arial"/>
                <a:cs typeface="Arial"/>
              </a:rPr>
              <a:t>1: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Applies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artificial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changes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based</a:t>
            </a:r>
            <a:r>
              <a:rPr sz="2800" spc="-105" dirty="0">
                <a:latin typeface="Arial"/>
                <a:cs typeface="Arial"/>
              </a:rPr>
              <a:t> on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mutation</a:t>
            </a:r>
            <a:r>
              <a:rPr sz="2800" spc="-105" dirty="0">
                <a:latin typeface="Arial"/>
                <a:cs typeface="Arial"/>
              </a:rPr>
              <a:t> operators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(aka </a:t>
            </a:r>
            <a:r>
              <a:rPr sz="2800" spc="-80" dirty="0">
                <a:latin typeface="Arial"/>
                <a:cs typeface="Arial"/>
              </a:rPr>
              <a:t>mutators)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generate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400" spc="-40" dirty="0">
                <a:latin typeface="Arial"/>
                <a:cs typeface="Arial"/>
              </a:rPr>
              <a:t>Mutating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Apache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Commons-</a:t>
            </a:r>
            <a:r>
              <a:rPr sz="2400" spc="-210" dirty="0">
                <a:latin typeface="Arial"/>
                <a:cs typeface="Arial"/>
              </a:rPr>
              <a:t>Lang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using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example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197" y="3603640"/>
            <a:ext cx="3550285" cy="1354455"/>
          </a:xfrm>
          <a:prstGeom prst="rect">
            <a:avLst/>
          </a:prstGeom>
          <a:solidFill>
            <a:srgbClr val="F2F2F2"/>
          </a:solidFill>
          <a:ln w="9525">
            <a:solidFill>
              <a:srgbClr val="7F7F7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205104" marR="1205865" indent="-114300">
              <a:lnSpc>
                <a:spcPct val="103800"/>
              </a:lnSpc>
              <a:spcBef>
                <a:spcPts val="190"/>
              </a:spcBef>
            </a:pPr>
            <a:r>
              <a:rPr sz="1600" b="1" dirty="0">
                <a:solidFill>
                  <a:srgbClr val="5B9BD5"/>
                </a:solidFill>
                <a:latin typeface="Gill Sans"/>
                <a:cs typeface="Gill Sans"/>
              </a:rPr>
              <a:t>if</a:t>
            </a:r>
            <a:r>
              <a:rPr sz="1600" b="1" spc="-85" dirty="0">
                <a:solidFill>
                  <a:srgbClr val="5B9BD5"/>
                </a:solidFill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(mTimeZoneForced)</a:t>
            </a:r>
            <a:r>
              <a:rPr sz="1600" spc="-55" dirty="0">
                <a:latin typeface="Gill Sans"/>
                <a:cs typeface="Gill Sans"/>
              </a:rPr>
              <a:t> </a:t>
            </a:r>
            <a:r>
              <a:rPr sz="1600" spc="-50" dirty="0">
                <a:latin typeface="Gill Sans"/>
                <a:cs typeface="Gill Sans"/>
              </a:rPr>
              <a:t>{ </a:t>
            </a:r>
            <a:r>
              <a:rPr sz="1600" spc="-10" dirty="0">
                <a:latin typeface="Gill Sans"/>
                <a:cs typeface="Gill Sans"/>
              </a:rPr>
              <a:t>calendar.getTimeInMillis();</a:t>
            </a:r>
            <a:endParaRPr sz="1600">
              <a:latin typeface="Gill Sans"/>
              <a:cs typeface="Gill Sans"/>
            </a:endParaRPr>
          </a:p>
          <a:p>
            <a:pPr marL="205104" marR="143510">
              <a:lnSpc>
                <a:spcPts val="1900"/>
              </a:lnSpc>
              <a:spcBef>
                <a:spcPts val="55"/>
              </a:spcBef>
            </a:pPr>
            <a:r>
              <a:rPr sz="1600" dirty="0">
                <a:latin typeface="Gill Sans"/>
                <a:cs typeface="Gill Sans"/>
              </a:rPr>
              <a:t>calendar</a:t>
            </a:r>
            <a:r>
              <a:rPr sz="1600" spc="-10" dirty="0"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=</a:t>
            </a:r>
            <a:r>
              <a:rPr sz="1600" spc="-10" dirty="0">
                <a:latin typeface="Gill Sans"/>
                <a:cs typeface="Gill Sans"/>
              </a:rPr>
              <a:t> </a:t>
            </a:r>
            <a:r>
              <a:rPr sz="1600" dirty="0">
                <a:latin typeface="Gill Sans"/>
                <a:cs typeface="Gill Sans"/>
              </a:rPr>
              <a:t>(Calendar)</a:t>
            </a:r>
            <a:r>
              <a:rPr sz="1600" spc="-10" dirty="0">
                <a:latin typeface="Gill Sans"/>
                <a:cs typeface="Gill Sans"/>
              </a:rPr>
              <a:t> calendar.clone(); calendar.setTimeZone(mTimeZone);</a:t>
            </a:r>
            <a:endParaRPr sz="1600">
              <a:latin typeface="Gill Sans"/>
              <a:cs typeface="Gill Sans"/>
            </a:endParaRPr>
          </a:p>
          <a:p>
            <a:pPr marL="90805">
              <a:lnSpc>
                <a:spcPts val="1855"/>
              </a:lnSpc>
            </a:pPr>
            <a:r>
              <a:rPr sz="1600" dirty="0">
                <a:latin typeface="Gill Sans"/>
                <a:cs typeface="Gill Sans"/>
              </a:rPr>
              <a:t>}</a:t>
            </a:r>
            <a:endParaRPr sz="1600">
              <a:latin typeface="Gill Sans"/>
              <a:cs typeface="Gill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1" y="5007355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Original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Program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b="1" spc="-305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E2E344F-A45C-E1DC-82B8-550DD49BBA51}"/>
              </a:ext>
            </a:extLst>
          </p:cNvPr>
          <p:cNvGrpSpPr/>
          <p:nvPr/>
        </p:nvGrpSpPr>
        <p:grpSpPr>
          <a:xfrm>
            <a:off x="4388219" y="3509183"/>
            <a:ext cx="5592358" cy="1363980"/>
            <a:chOff x="4388219" y="3509183"/>
            <a:chExt cx="5592358" cy="1363980"/>
          </a:xfrm>
        </p:grpSpPr>
        <p:grpSp>
          <p:nvGrpSpPr>
            <p:cNvPr id="7" name="object 7"/>
            <p:cNvGrpSpPr/>
            <p:nvPr/>
          </p:nvGrpSpPr>
          <p:grpSpPr>
            <a:xfrm>
              <a:off x="6024008" y="3509183"/>
              <a:ext cx="3559810" cy="1363980"/>
              <a:chOff x="6024008" y="3509183"/>
              <a:chExt cx="3559810" cy="136398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3550022" y="0"/>
                    </a:moveTo>
                    <a:lnTo>
                      <a:pt x="0" y="0"/>
                    </a:lnTo>
                    <a:lnTo>
                      <a:pt x="0" y="1354217"/>
                    </a:lnTo>
                    <a:lnTo>
                      <a:pt x="3550022" y="1354217"/>
                    </a:lnTo>
                    <a:lnTo>
                      <a:pt x="3550022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0" y="0"/>
                    </a:moveTo>
                    <a:lnTo>
                      <a:pt x="3550022" y="0"/>
                    </a:lnTo>
                    <a:lnTo>
                      <a:pt x="3550022" y="1354217"/>
                    </a:lnTo>
                    <a:lnTo>
                      <a:pt x="0" y="1354217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/>
            <p:nvPr/>
          </p:nvSpPr>
          <p:spPr>
            <a:xfrm>
              <a:off x="4388219" y="3892646"/>
              <a:ext cx="1640839" cy="85725"/>
            </a:xfrm>
            <a:custGeom>
              <a:avLst/>
              <a:gdLst/>
              <a:ahLst/>
              <a:cxnLst/>
              <a:rect l="l" t="t" r="r" b="b"/>
              <a:pathLst>
                <a:path w="1640839" h="85725">
                  <a:moveTo>
                    <a:pt x="1554826" y="57149"/>
                  </a:moveTo>
                  <a:lnTo>
                    <a:pt x="1554826" y="85724"/>
                  </a:lnTo>
                  <a:lnTo>
                    <a:pt x="1611976" y="57149"/>
                  </a:lnTo>
                  <a:lnTo>
                    <a:pt x="1554826" y="57149"/>
                  </a:lnTo>
                  <a:close/>
                </a:path>
                <a:path w="1640839" h="85725">
                  <a:moveTo>
                    <a:pt x="1554826" y="28574"/>
                  </a:moveTo>
                  <a:lnTo>
                    <a:pt x="1554826" y="57149"/>
                  </a:lnTo>
                  <a:lnTo>
                    <a:pt x="1569114" y="57149"/>
                  </a:lnTo>
                  <a:lnTo>
                    <a:pt x="1569114" y="28574"/>
                  </a:lnTo>
                  <a:lnTo>
                    <a:pt x="1554826" y="28574"/>
                  </a:lnTo>
                  <a:close/>
                </a:path>
                <a:path w="1640839" h="85725">
                  <a:moveTo>
                    <a:pt x="1554826" y="0"/>
                  </a:moveTo>
                  <a:lnTo>
                    <a:pt x="1554826" y="28574"/>
                  </a:lnTo>
                  <a:lnTo>
                    <a:pt x="1569114" y="28574"/>
                  </a:lnTo>
                  <a:lnTo>
                    <a:pt x="1569114" y="57149"/>
                  </a:lnTo>
                  <a:lnTo>
                    <a:pt x="1611979" y="57148"/>
                  </a:lnTo>
                  <a:lnTo>
                    <a:pt x="1640551" y="42862"/>
                  </a:lnTo>
                  <a:lnTo>
                    <a:pt x="1554826" y="0"/>
                  </a:lnTo>
                  <a:close/>
                </a:path>
                <a:path w="1640839" h="85725">
                  <a:moveTo>
                    <a:pt x="0" y="28573"/>
                  </a:moveTo>
                  <a:lnTo>
                    <a:pt x="0" y="57148"/>
                  </a:lnTo>
                  <a:lnTo>
                    <a:pt x="1554826" y="57149"/>
                  </a:lnTo>
                  <a:lnTo>
                    <a:pt x="1554826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626882" y="3529076"/>
              <a:ext cx="3536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Arial"/>
                  <a:cs typeface="Arial"/>
                </a:rPr>
                <a:t>M</a:t>
              </a:r>
              <a:r>
                <a:rPr lang="en-US" sz="1800" b="1" spc="-25" dirty="0">
                  <a:latin typeface="Arial"/>
                  <a:cs typeface="Arial"/>
                </a:rPr>
                <a:t>1</a:t>
              </a:r>
              <a:endParaRPr sz="1800" baseline="-13888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4393722" y="3600196"/>
              <a:ext cx="16338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3345">
                <a:lnSpc>
                  <a:spcPct val="100000"/>
                </a:lnSpc>
                <a:spcBef>
                  <a:spcPts val="100"/>
                </a:spcBef>
              </a:pPr>
              <a:r>
                <a:rPr sz="1600" spc="-110" dirty="0">
                  <a:latin typeface="Arial"/>
                  <a:cs typeface="Arial"/>
                </a:rPr>
                <a:t>Cond.</a:t>
              </a:r>
              <a:r>
                <a:rPr sz="1600" spc="-75" dirty="0">
                  <a:latin typeface="Arial"/>
                  <a:cs typeface="Arial"/>
                </a:rPr>
                <a:t> </a:t>
              </a:r>
              <a:r>
                <a:rPr sz="1600" spc="-10" dirty="0">
                  <a:latin typeface="Arial"/>
                  <a:cs typeface="Arial"/>
                </a:rPr>
                <a:t>Negation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39" name="object 28">
              <a:extLst>
                <a:ext uri="{FF2B5EF4-FFF2-40B4-BE49-F238E27FC236}">
                  <a16:creationId xmlns:a16="http://schemas.microsoft.com/office/drawing/2014/main" id="{3D10C35C-83D6-E6E9-8DB1-060FB1E76325}"/>
                </a:ext>
              </a:extLst>
            </p:cNvPr>
            <p:cNvSpPr txBox="1"/>
            <p:nvPr/>
          </p:nvSpPr>
          <p:spPr>
            <a:xfrm>
              <a:off x="6096000" y="3559873"/>
              <a:ext cx="2513884" cy="51469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0" marR="5080" indent="-114300">
                <a:lnSpc>
                  <a:spcPct val="105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5B9BD5"/>
                  </a:solidFill>
                  <a:latin typeface="Gill Sans"/>
                  <a:cs typeface="Gill Sans"/>
                </a:rPr>
                <a:t>if</a:t>
              </a:r>
              <a:r>
                <a:rPr sz="1600" b="1" spc="-85" dirty="0">
                  <a:solidFill>
                    <a:srgbClr val="5B9BD5"/>
                  </a:solidFill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</a:t>
              </a:r>
              <a:r>
                <a:rPr lang="en-US" sz="1600" b="1" dirty="0">
                  <a:solidFill>
                    <a:srgbClr val="FF0000"/>
                  </a:solidFill>
                  <a:latin typeface="Gill Sans"/>
                  <a:cs typeface="Gill Sans"/>
                </a:rPr>
                <a:t>!</a:t>
              </a:r>
              <a:r>
                <a:rPr sz="1600" dirty="0" err="1">
                  <a:latin typeface="Gill Sans"/>
                  <a:cs typeface="Gill Sans"/>
                </a:rPr>
                <a:t>mTimeZoneForced</a:t>
              </a:r>
              <a:r>
                <a:rPr sz="1600" dirty="0">
                  <a:latin typeface="Gill Sans"/>
                  <a:cs typeface="Gill Sans"/>
                </a:rPr>
                <a:t>)</a:t>
              </a:r>
              <a:r>
                <a:rPr sz="1600" spc="-55" dirty="0">
                  <a:latin typeface="Gill Sans"/>
                  <a:cs typeface="Gill Sans"/>
                </a:rPr>
                <a:t> </a:t>
              </a:r>
              <a:r>
                <a:rPr sz="1600" spc="-50" dirty="0">
                  <a:latin typeface="Gill Sans"/>
                  <a:cs typeface="Gill Sans"/>
                </a:rPr>
                <a:t>{ </a:t>
              </a:r>
              <a:r>
                <a:rPr sz="1600" spc="-10" dirty="0" err="1">
                  <a:latin typeface="Gill Sans"/>
                  <a:cs typeface="Gill Sans"/>
                </a:rPr>
                <a:t>calendar.getTimeInMillis</a:t>
              </a:r>
              <a:r>
                <a:rPr sz="1600" spc="-10" dirty="0">
                  <a:latin typeface="Gill Sans"/>
                  <a:cs typeface="Gill Sans"/>
                </a:rPr>
                <a:t>();</a:t>
              </a:r>
              <a:endParaRPr sz="1600" dirty="0">
                <a:latin typeface="Gill Sans"/>
                <a:cs typeface="Gill Sans"/>
              </a:endParaRPr>
            </a:p>
          </p:txBody>
        </p:sp>
        <p:sp>
          <p:nvSpPr>
            <p:cNvPr id="40" name="object 29">
              <a:extLst>
                <a:ext uri="{FF2B5EF4-FFF2-40B4-BE49-F238E27FC236}">
                  <a16:creationId xmlns:a16="http://schemas.microsoft.com/office/drawing/2014/main" id="{9EE1A9C5-2652-FB49-71FC-56F78DC83BB7}"/>
                </a:ext>
              </a:extLst>
            </p:cNvPr>
            <p:cNvSpPr txBox="1"/>
            <p:nvPr/>
          </p:nvSpPr>
          <p:spPr>
            <a:xfrm>
              <a:off x="6230620" y="4068890"/>
              <a:ext cx="32181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Gill Sans"/>
                  <a:cs typeface="Gill Sans"/>
                </a:rPr>
                <a:t>calendar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=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(Calendar)</a:t>
              </a:r>
              <a:r>
                <a:rPr sz="1600" spc="-10" dirty="0">
                  <a:latin typeface="Gill Sans"/>
                  <a:cs typeface="Gill Sans"/>
                </a:rPr>
                <a:t> calendar.clone();</a:t>
              </a:r>
              <a:endParaRPr sz="1600" dirty="0">
                <a:latin typeface="Gill Sans"/>
                <a:cs typeface="Gill Sans"/>
              </a:endParaRPr>
            </a:p>
          </p:txBody>
        </p:sp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28A52D87-B75A-2ACD-6F36-7B8F7F9CD91C}"/>
                </a:ext>
              </a:extLst>
            </p:cNvPr>
            <p:cNvSpPr txBox="1"/>
            <p:nvPr/>
          </p:nvSpPr>
          <p:spPr>
            <a:xfrm>
              <a:off x="6096000" y="4300463"/>
              <a:ext cx="3157855" cy="5001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ts val="1910"/>
                </a:lnSpc>
              </a:pPr>
              <a:r>
                <a:rPr lang="en-US" sz="1600" spc="-10" dirty="0">
                  <a:latin typeface="Gill Sans"/>
                  <a:cs typeface="Gill Sans"/>
                </a:rPr>
                <a:t>  </a:t>
              </a:r>
              <a:r>
                <a:rPr lang="en-US" sz="1600" spc="-10" dirty="0" err="1">
                  <a:latin typeface="Gill Sans"/>
                  <a:cs typeface="Gill Sans"/>
                </a:rPr>
                <a:t>calendar.setTimeZone</a:t>
              </a:r>
              <a:r>
                <a:rPr lang="en-US" sz="1600" spc="-10" dirty="0">
                  <a:latin typeface="Gill Sans"/>
                  <a:cs typeface="Gill Sans"/>
                </a:rPr>
                <a:t>(</a:t>
              </a:r>
              <a:r>
                <a:rPr lang="en-US" sz="1600" spc="-10" dirty="0" err="1">
                  <a:latin typeface="Gill Sans"/>
                  <a:cs typeface="Gill Sans"/>
                </a:rPr>
                <a:t>mTimeZone</a:t>
              </a:r>
              <a:r>
                <a:rPr lang="en-US" sz="1600" spc="-10" dirty="0">
                  <a:latin typeface="Gill Sans"/>
                  <a:cs typeface="Gill Sans"/>
                </a:rPr>
                <a:t>);</a:t>
              </a:r>
              <a:endParaRPr lang="en-US" sz="1600" dirty="0">
                <a:latin typeface="Gill Sans"/>
                <a:cs typeface="Gill Sans"/>
              </a:endParaRPr>
            </a:p>
            <a:p>
              <a:pPr marL="12700">
                <a:lnSpc>
                  <a:spcPts val="1910"/>
                </a:lnSpc>
              </a:pPr>
              <a:r>
                <a:rPr sz="1600" dirty="0">
                  <a:latin typeface="Gill Sans"/>
                  <a:cs typeface="Gill Sans"/>
                </a:rPr>
                <a:t>}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3C46AE-81DC-FA1D-930A-190880386C64}"/>
              </a:ext>
            </a:extLst>
          </p:cNvPr>
          <p:cNvGrpSpPr/>
          <p:nvPr/>
        </p:nvGrpSpPr>
        <p:grpSpPr>
          <a:xfrm>
            <a:off x="4388219" y="3957080"/>
            <a:ext cx="5592358" cy="1363980"/>
            <a:chOff x="3509387" y="6259420"/>
            <a:chExt cx="5592358" cy="1363980"/>
          </a:xfrm>
        </p:grpSpPr>
        <p:grpSp>
          <p:nvGrpSpPr>
            <p:cNvPr id="42" name="object 7">
              <a:extLst>
                <a:ext uri="{FF2B5EF4-FFF2-40B4-BE49-F238E27FC236}">
                  <a16:creationId xmlns:a16="http://schemas.microsoft.com/office/drawing/2014/main" id="{36521324-91CB-98B9-86A8-473AD9066FD0}"/>
                </a:ext>
              </a:extLst>
            </p:cNvPr>
            <p:cNvGrpSpPr/>
            <p:nvPr/>
          </p:nvGrpSpPr>
          <p:grpSpPr>
            <a:xfrm>
              <a:off x="5145176" y="6259420"/>
              <a:ext cx="3559810" cy="1363980"/>
              <a:chOff x="6024008" y="3509183"/>
              <a:chExt cx="3559810" cy="1363980"/>
            </a:xfrm>
          </p:grpSpPr>
          <p:sp>
            <p:nvSpPr>
              <p:cNvPr id="43" name="object 8">
                <a:extLst>
                  <a:ext uri="{FF2B5EF4-FFF2-40B4-BE49-F238E27FC236}">
                    <a16:creationId xmlns:a16="http://schemas.microsoft.com/office/drawing/2014/main" id="{1BB394E8-6869-6F0C-3A5D-4D12BDCBC191}"/>
                  </a:ext>
                </a:extLst>
              </p:cNvPr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3550022" y="0"/>
                    </a:moveTo>
                    <a:lnTo>
                      <a:pt x="0" y="0"/>
                    </a:lnTo>
                    <a:lnTo>
                      <a:pt x="0" y="1354217"/>
                    </a:lnTo>
                    <a:lnTo>
                      <a:pt x="3550022" y="1354217"/>
                    </a:lnTo>
                    <a:lnTo>
                      <a:pt x="3550022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9">
                <a:extLst>
                  <a:ext uri="{FF2B5EF4-FFF2-40B4-BE49-F238E27FC236}">
                    <a16:creationId xmlns:a16="http://schemas.microsoft.com/office/drawing/2014/main" id="{700C7628-2745-B2B1-0C86-649C027B141C}"/>
                  </a:ext>
                </a:extLst>
              </p:cNvPr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0" y="0"/>
                    </a:moveTo>
                    <a:lnTo>
                      <a:pt x="3550022" y="0"/>
                    </a:lnTo>
                    <a:lnTo>
                      <a:pt x="3550022" y="1354217"/>
                    </a:lnTo>
                    <a:lnTo>
                      <a:pt x="0" y="1354217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3727553D-8424-1FFD-2920-8A423D09B01A}"/>
                </a:ext>
              </a:extLst>
            </p:cNvPr>
            <p:cNvSpPr/>
            <p:nvPr/>
          </p:nvSpPr>
          <p:spPr>
            <a:xfrm>
              <a:off x="3509387" y="6642883"/>
              <a:ext cx="1640839" cy="85725"/>
            </a:xfrm>
            <a:custGeom>
              <a:avLst/>
              <a:gdLst/>
              <a:ahLst/>
              <a:cxnLst/>
              <a:rect l="l" t="t" r="r" b="b"/>
              <a:pathLst>
                <a:path w="1640839" h="85725">
                  <a:moveTo>
                    <a:pt x="1554826" y="57149"/>
                  </a:moveTo>
                  <a:lnTo>
                    <a:pt x="1554826" y="85724"/>
                  </a:lnTo>
                  <a:lnTo>
                    <a:pt x="1611976" y="57149"/>
                  </a:lnTo>
                  <a:lnTo>
                    <a:pt x="1554826" y="57149"/>
                  </a:lnTo>
                  <a:close/>
                </a:path>
                <a:path w="1640839" h="85725">
                  <a:moveTo>
                    <a:pt x="1554826" y="28574"/>
                  </a:moveTo>
                  <a:lnTo>
                    <a:pt x="1554826" y="57149"/>
                  </a:lnTo>
                  <a:lnTo>
                    <a:pt x="1569114" y="57149"/>
                  </a:lnTo>
                  <a:lnTo>
                    <a:pt x="1569114" y="28574"/>
                  </a:lnTo>
                  <a:lnTo>
                    <a:pt x="1554826" y="28574"/>
                  </a:lnTo>
                  <a:close/>
                </a:path>
                <a:path w="1640839" h="85725">
                  <a:moveTo>
                    <a:pt x="1554826" y="0"/>
                  </a:moveTo>
                  <a:lnTo>
                    <a:pt x="1554826" y="28574"/>
                  </a:lnTo>
                  <a:lnTo>
                    <a:pt x="1569114" y="28574"/>
                  </a:lnTo>
                  <a:lnTo>
                    <a:pt x="1569114" y="57149"/>
                  </a:lnTo>
                  <a:lnTo>
                    <a:pt x="1611979" y="57148"/>
                  </a:lnTo>
                  <a:lnTo>
                    <a:pt x="1640551" y="42862"/>
                  </a:lnTo>
                  <a:lnTo>
                    <a:pt x="1554826" y="0"/>
                  </a:lnTo>
                  <a:close/>
                </a:path>
                <a:path w="1640839" h="85725">
                  <a:moveTo>
                    <a:pt x="0" y="28573"/>
                  </a:moveTo>
                  <a:lnTo>
                    <a:pt x="0" y="57148"/>
                  </a:lnTo>
                  <a:lnTo>
                    <a:pt x="1554826" y="57149"/>
                  </a:lnTo>
                  <a:lnTo>
                    <a:pt x="1554826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7">
              <a:extLst>
                <a:ext uri="{FF2B5EF4-FFF2-40B4-BE49-F238E27FC236}">
                  <a16:creationId xmlns:a16="http://schemas.microsoft.com/office/drawing/2014/main" id="{9C03F559-761E-20B5-48B4-B6931EB4BD7C}"/>
                </a:ext>
              </a:extLst>
            </p:cNvPr>
            <p:cNvSpPr txBox="1"/>
            <p:nvPr/>
          </p:nvSpPr>
          <p:spPr>
            <a:xfrm>
              <a:off x="8748050" y="6279313"/>
              <a:ext cx="3536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Arial"/>
                  <a:cs typeface="Arial"/>
                </a:rPr>
                <a:t>M</a:t>
              </a:r>
              <a:r>
                <a:rPr lang="en-US" sz="1800" b="1" spc="-25" dirty="0">
                  <a:latin typeface="Arial"/>
                  <a:cs typeface="Arial"/>
                </a:rPr>
                <a:t>2</a:t>
              </a:r>
              <a:endParaRPr sz="1800" baseline="-13888" dirty="0">
                <a:latin typeface="Arial"/>
                <a:cs typeface="Arial"/>
              </a:endParaRPr>
            </a:p>
          </p:txBody>
        </p:sp>
        <p:sp>
          <p:nvSpPr>
            <p:cNvPr id="47" name="object 23">
              <a:extLst>
                <a:ext uri="{FF2B5EF4-FFF2-40B4-BE49-F238E27FC236}">
                  <a16:creationId xmlns:a16="http://schemas.microsoft.com/office/drawing/2014/main" id="{4F150426-986C-60D8-9FC8-ED4FA10849C4}"/>
                </a:ext>
              </a:extLst>
            </p:cNvPr>
            <p:cNvSpPr txBox="1"/>
            <p:nvPr/>
          </p:nvSpPr>
          <p:spPr>
            <a:xfrm>
              <a:off x="3514890" y="6350433"/>
              <a:ext cx="16338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-60" dirty="0">
                  <a:latin typeface="Arial"/>
                  <a:cs typeface="Arial"/>
                </a:rPr>
                <a:t>Invocation</a:t>
              </a:r>
              <a:r>
                <a:rPr lang="en-US" sz="1600" spc="-90" dirty="0">
                  <a:latin typeface="Arial"/>
                  <a:cs typeface="Arial"/>
                </a:rPr>
                <a:t> </a:t>
              </a:r>
              <a:r>
                <a:rPr lang="en-US" sz="1600" spc="-25" dirty="0">
                  <a:latin typeface="Arial"/>
                  <a:cs typeface="Arial"/>
                </a:rPr>
                <a:t>Deletion</a:t>
              </a:r>
              <a:endParaRPr lang="en-US" sz="2400" baseline="3472" dirty="0">
                <a:latin typeface="Gill Sans"/>
                <a:cs typeface="Gill Sans"/>
              </a:endParaRPr>
            </a:p>
          </p:txBody>
        </p:sp>
        <p:sp>
          <p:nvSpPr>
            <p:cNvPr id="48" name="object 28">
              <a:extLst>
                <a:ext uri="{FF2B5EF4-FFF2-40B4-BE49-F238E27FC236}">
                  <a16:creationId xmlns:a16="http://schemas.microsoft.com/office/drawing/2014/main" id="{FD0E611B-8018-C703-20C6-A93247148100}"/>
                </a:ext>
              </a:extLst>
            </p:cNvPr>
            <p:cNvSpPr txBox="1"/>
            <p:nvPr/>
          </p:nvSpPr>
          <p:spPr>
            <a:xfrm>
              <a:off x="5217168" y="6310110"/>
              <a:ext cx="2513884" cy="51469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0" marR="5080" indent="-114300">
                <a:lnSpc>
                  <a:spcPct val="105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5B9BD5"/>
                  </a:solidFill>
                  <a:latin typeface="Gill Sans"/>
                  <a:cs typeface="Gill Sans"/>
                </a:rPr>
                <a:t>if</a:t>
              </a:r>
              <a:r>
                <a:rPr sz="1600" b="1" spc="-85" dirty="0">
                  <a:solidFill>
                    <a:srgbClr val="5B9BD5"/>
                  </a:solidFill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</a:t>
              </a:r>
              <a:r>
                <a:rPr sz="1600" dirty="0" err="1">
                  <a:latin typeface="Gill Sans"/>
                  <a:cs typeface="Gill Sans"/>
                </a:rPr>
                <a:t>mTimeZoneForced</a:t>
              </a:r>
              <a:r>
                <a:rPr sz="1600" dirty="0">
                  <a:latin typeface="Gill Sans"/>
                  <a:cs typeface="Gill Sans"/>
                </a:rPr>
                <a:t>)</a:t>
              </a:r>
              <a:r>
                <a:rPr sz="1600" spc="-55" dirty="0">
                  <a:latin typeface="Gill Sans"/>
                  <a:cs typeface="Gill Sans"/>
                </a:rPr>
                <a:t> </a:t>
              </a:r>
              <a:r>
                <a:rPr sz="1600" spc="-50" dirty="0">
                  <a:latin typeface="Gill Sans"/>
                  <a:cs typeface="Gill Sans"/>
                </a:rPr>
                <a:t>{</a:t>
              </a:r>
              <a:r>
                <a:rPr lang="en-US" sz="1600" spc="-50" dirty="0">
                  <a:latin typeface="Gill Sans"/>
                  <a:cs typeface="Gill Sans"/>
                </a:rPr>
                <a:t> </a:t>
              </a:r>
              <a:r>
                <a:rPr sz="1600" strike="sngStrike" spc="-10" dirty="0" err="1">
                  <a:latin typeface="Gill Sans"/>
                  <a:cs typeface="Gill Sans"/>
                </a:rPr>
                <a:t>calendar.getTimeInMillis</a:t>
              </a:r>
              <a:r>
                <a:rPr sz="1600" strike="sngStrike" spc="-10" dirty="0">
                  <a:latin typeface="Gill Sans"/>
                  <a:cs typeface="Gill Sans"/>
                </a:rPr>
                <a:t>();</a:t>
              </a:r>
              <a:endParaRPr sz="1600" strike="sngStrike" dirty="0">
                <a:latin typeface="Gill Sans"/>
                <a:cs typeface="Gill Sans"/>
              </a:endParaRPr>
            </a:p>
          </p:txBody>
        </p:sp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CAC95045-CB2D-3B1F-4586-750DB14E5485}"/>
                </a:ext>
              </a:extLst>
            </p:cNvPr>
            <p:cNvSpPr txBox="1"/>
            <p:nvPr/>
          </p:nvSpPr>
          <p:spPr>
            <a:xfrm>
              <a:off x="5351788" y="6819127"/>
              <a:ext cx="32181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Gill Sans"/>
                  <a:cs typeface="Gill Sans"/>
                </a:rPr>
                <a:t>calendar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=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(Calendar)</a:t>
              </a:r>
              <a:r>
                <a:rPr sz="1600" spc="-10" dirty="0">
                  <a:latin typeface="Gill Sans"/>
                  <a:cs typeface="Gill Sans"/>
                </a:rPr>
                <a:t> calendar.clone();</a:t>
              </a:r>
              <a:endParaRPr sz="1600" dirty="0">
                <a:latin typeface="Gill Sans"/>
                <a:cs typeface="Gill Sans"/>
              </a:endParaRPr>
            </a:p>
          </p:txBody>
        </p:sp>
        <p:sp>
          <p:nvSpPr>
            <p:cNvPr id="50" name="object 30">
              <a:extLst>
                <a:ext uri="{FF2B5EF4-FFF2-40B4-BE49-F238E27FC236}">
                  <a16:creationId xmlns:a16="http://schemas.microsoft.com/office/drawing/2014/main" id="{883B16D2-2D61-8D23-750D-F4FAE102F2BC}"/>
                </a:ext>
              </a:extLst>
            </p:cNvPr>
            <p:cNvSpPr txBox="1"/>
            <p:nvPr/>
          </p:nvSpPr>
          <p:spPr>
            <a:xfrm>
              <a:off x="5217168" y="7050700"/>
              <a:ext cx="3157855" cy="5001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ts val="1910"/>
                </a:lnSpc>
              </a:pPr>
              <a:r>
                <a:rPr lang="en-US" sz="1600" spc="-10" dirty="0">
                  <a:latin typeface="Gill Sans"/>
                  <a:cs typeface="Gill Sans"/>
                </a:rPr>
                <a:t>  </a:t>
              </a:r>
              <a:r>
                <a:rPr lang="en-US" sz="1600" spc="-10" dirty="0" err="1">
                  <a:latin typeface="Gill Sans"/>
                  <a:cs typeface="Gill Sans"/>
                </a:rPr>
                <a:t>calendar.setTimeZone</a:t>
              </a:r>
              <a:r>
                <a:rPr lang="en-US" sz="1600" spc="-10" dirty="0">
                  <a:latin typeface="Gill Sans"/>
                  <a:cs typeface="Gill Sans"/>
                </a:rPr>
                <a:t>(</a:t>
              </a:r>
              <a:r>
                <a:rPr lang="en-US" sz="1600" spc="-10" dirty="0" err="1">
                  <a:latin typeface="Gill Sans"/>
                  <a:cs typeface="Gill Sans"/>
                </a:rPr>
                <a:t>mTimeZone</a:t>
              </a:r>
              <a:r>
                <a:rPr lang="en-US" sz="1600" spc="-10" dirty="0">
                  <a:latin typeface="Gill Sans"/>
                  <a:cs typeface="Gill Sans"/>
                </a:rPr>
                <a:t>);</a:t>
              </a:r>
              <a:endParaRPr lang="en-US" sz="1600" dirty="0">
                <a:latin typeface="Gill Sans"/>
                <a:cs typeface="Gill Sans"/>
              </a:endParaRPr>
            </a:p>
            <a:p>
              <a:pPr marL="12700">
                <a:lnSpc>
                  <a:spcPts val="1910"/>
                </a:lnSpc>
              </a:pPr>
              <a:r>
                <a:rPr sz="1600" dirty="0">
                  <a:latin typeface="Gill Sans"/>
                  <a:cs typeface="Gill Sans"/>
                </a:rPr>
                <a:t>}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B3DD4C-132F-7226-082D-0D2C5FB4DA6D}"/>
              </a:ext>
            </a:extLst>
          </p:cNvPr>
          <p:cNvGrpSpPr/>
          <p:nvPr/>
        </p:nvGrpSpPr>
        <p:grpSpPr>
          <a:xfrm>
            <a:off x="4388219" y="4453232"/>
            <a:ext cx="5592358" cy="1363980"/>
            <a:chOff x="3509387" y="6259420"/>
            <a:chExt cx="5592358" cy="1363980"/>
          </a:xfrm>
        </p:grpSpPr>
        <p:grpSp>
          <p:nvGrpSpPr>
            <p:cNvPr id="54" name="object 7">
              <a:extLst>
                <a:ext uri="{FF2B5EF4-FFF2-40B4-BE49-F238E27FC236}">
                  <a16:creationId xmlns:a16="http://schemas.microsoft.com/office/drawing/2014/main" id="{25F93D39-D6FD-26B4-DA6C-A03C808AFE35}"/>
                </a:ext>
              </a:extLst>
            </p:cNvPr>
            <p:cNvGrpSpPr/>
            <p:nvPr/>
          </p:nvGrpSpPr>
          <p:grpSpPr>
            <a:xfrm>
              <a:off x="5145176" y="6259420"/>
              <a:ext cx="3559810" cy="1363980"/>
              <a:chOff x="6024008" y="3509183"/>
              <a:chExt cx="3559810" cy="1363980"/>
            </a:xfrm>
          </p:grpSpPr>
          <p:sp>
            <p:nvSpPr>
              <p:cNvPr id="61" name="object 8">
                <a:extLst>
                  <a:ext uri="{FF2B5EF4-FFF2-40B4-BE49-F238E27FC236}">
                    <a16:creationId xmlns:a16="http://schemas.microsoft.com/office/drawing/2014/main" id="{17A0E700-AD27-CD4A-6426-0340B6624161}"/>
                  </a:ext>
                </a:extLst>
              </p:cNvPr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3550022" y="0"/>
                    </a:moveTo>
                    <a:lnTo>
                      <a:pt x="0" y="0"/>
                    </a:lnTo>
                    <a:lnTo>
                      <a:pt x="0" y="1354217"/>
                    </a:lnTo>
                    <a:lnTo>
                      <a:pt x="3550022" y="1354217"/>
                    </a:lnTo>
                    <a:lnTo>
                      <a:pt x="3550022" y="0"/>
                    </a:lnTo>
                    <a:close/>
                  </a:path>
                </a:pathLst>
              </a:custGeom>
              <a:solidFill>
                <a:srgbClr val="F2F2F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9">
                <a:extLst>
                  <a:ext uri="{FF2B5EF4-FFF2-40B4-BE49-F238E27FC236}">
                    <a16:creationId xmlns:a16="http://schemas.microsoft.com/office/drawing/2014/main" id="{E6A394EA-34E5-171C-79AF-901841712D32}"/>
                  </a:ext>
                </a:extLst>
              </p:cNvPr>
              <p:cNvSpPr/>
              <p:nvPr/>
            </p:nvSpPr>
            <p:spPr>
              <a:xfrm>
                <a:off x="6028771" y="3513946"/>
                <a:ext cx="3550285" cy="1354455"/>
              </a:xfrm>
              <a:custGeom>
                <a:avLst/>
                <a:gdLst/>
                <a:ahLst/>
                <a:cxnLst/>
                <a:rect l="l" t="t" r="r" b="b"/>
                <a:pathLst>
                  <a:path w="3550284" h="1354454">
                    <a:moveTo>
                      <a:pt x="0" y="0"/>
                    </a:moveTo>
                    <a:lnTo>
                      <a:pt x="3550022" y="0"/>
                    </a:lnTo>
                    <a:lnTo>
                      <a:pt x="3550022" y="1354217"/>
                    </a:lnTo>
                    <a:lnTo>
                      <a:pt x="0" y="1354217"/>
                    </a:lnTo>
                    <a:lnTo>
                      <a:pt x="0" y="0"/>
                    </a:lnTo>
                    <a:close/>
                  </a:path>
                </a:pathLst>
              </a:custGeom>
              <a:ln w="9525">
                <a:solidFill>
                  <a:srgbClr val="7F7F7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C52C22F3-5D67-81ED-DFCC-E43CD93E4E7E}"/>
                </a:ext>
              </a:extLst>
            </p:cNvPr>
            <p:cNvSpPr/>
            <p:nvPr/>
          </p:nvSpPr>
          <p:spPr>
            <a:xfrm>
              <a:off x="3509387" y="6642883"/>
              <a:ext cx="1640839" cy="85725"/>
            </a:xfrm>
            <a:custGeom>
              <a:avLst/>
              <a:gdLst/>
              <a:ahLst/>
              <a:cxnLst/>
              <a:rect l="l" t="t" r="r" b="b"/>
              <a:pathLst>
                <a:path w="1640839" h="85725">
                  <a:moveTo>
                    <a:pt x="1554826" y="57149"/>
                  </a:moveTo>
                  <a:lnTo>
                    <a:pt x="1554826" y="85724"/>
                  </a:lnTo>
                  <a:lnTo>
                    <a:pt x="1611976" y="57149"/>
                  </a:lnTo>
                  <a:lnTo>
                    <a:pt x="1554826" y="57149"/>
                  </a:lnTo>
                  <a:close/>
                </a:path>
                <a:path w="1640839" h="85725">
                  <a:moveTo>
                    <a:pt x="1554826" y="28574"/>
                  </a:moveTo>
                  <a:lnTo>
                    <a:pt x="1554826" y="57149"/>
                  </a:lnTo>
                  <a:lnTo>
                    <a:pt x="1569114" y="57149"/>
                  </a:lnTo>
                  <a:lnTo>
                    <a:pt x="1569114" y="28574"/>
                  </a:lnTo>
                  <a:lnTo>
                    <a:pt x="1554826" y="28574"/>
                  </a:lnTo>
                  <a:close/>
                </a:path>
                <a:path w="1640839" h="85725">
                  <a:moveTo>
                    <a:pt x="1554826" y="0"/>
                  </a:moveTo>
                  <a:lnTo>
                    <a:pt x="1554826" y="28574"/>
                  </a:lnTo>
                  <a:lnTo>
                    <a:pt x="1569114" y="28574"/>
                  </a:lnTo>
                  <a:lnTo>
                    <a:pt x="1569114" y="57149"/>
                  </a:lnTo>
                  <a:lnTo>
                    <a:pt x="1611979" y="57148"/>
                  </a:lnTo>
                  <a:lnTo>
                    <a:pt x="1640551" y="42862"/>
                  </a:lnTo>
                  <a:lnTo>
                    <a:pt x="1554826" y="0"/>
                  </a:lnTo>
                  <a:close/>
                </a:path>
                <a:path w="1640839" h="85725">
                  <a:moveTo>
                    <a:pt x="0" y="28573"/>
                  </a:moveTo>
                  <a:lnTo>
                    <a:pt x="0" y="57148"/>
                  </a:lnTo>
                  <a:lnTo>
                    <a:pt x="1554826" y="57149"/>
                  </a:lnTo>
                  <a:lnTo>
                    <a:pt x="1554826" y="28574"/>
                  </a:lnTo>
                  <a:lnTo>
                    <a:pt x="0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7">
              <a:extLst>
                <a:ext uri="{FF2B5EF4-FFF2-40B4-BE49-F238E27FC236}">
                  <a16:creationId xmlns:a16="http://schemas.microsoft.com/office/drawing/2014/main" id="{78A0425A-B454-704A-112D-555C2D4849ED}"/>
                </a:ext>
              </a:extLst>
            </p:cNvPr>
            <p:cNvSpPr txBox="1"/>
            <p:nvPr/>
          </p:nvSpPr>
          <p:spPr>
            <a:xfrm>
              <a:off x="8748050" y="6279313"/>
              <a:ext cx="3536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Arial"/>
                  <a:cs typeface="Arial"/>
                </a:rPr>
                <a:t>M</a:t>
              </a:r>
              <a:r>
                <a:rPr lang="en-US" b="1" spc="-25" dirty="0">
                  <a:latin typeface="Arial"/>
                  <a:cs typeface="Arial"/>
                </a:rPr>
                <a:t>3</a:t>
              </a:r>
              <a:endParaRPr sz="1800" baseline="-13888" dirty="0">
                <a:latin typeface="Arial"/>
                <a:cs typeface="Arial"/>
              </a:endParaRPr>
            </a:p>
          </p:txBody>
        </p:sp>
        <p:sp>
          <p:nvSpPr>
            <p:cNvPr id="57" name="object 23">
              <a:extLst>
                <a:ext uri="{FF2B5EF4-FFF2-40B4-BE49-F238E27FC236}">
                  <a16:creationId xmlns:a16="http://schemas.microsoft.com/office/drawing/2014/main" id="{6A5CA3F2-3B4C-BA03-053A-919916ECEA05}"/>
                </a:ext>
              </a:extLst>
            </p:cNvPr>
            <p:cNvSpPr txBox="1"/>
            <p:nvPr/>
          </p:nvSpPr>
          <p:spPr>
            <a:xfrm>
              <a:off x="3514890" y="6350433"/>
              <a:ext cx="16338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600" spc="-60" dirty="0">
                  <a:latin typeface="Arial"/>
                  <a:cs typeface="Arial"/>
                </a:rPr>
                <a:t>Invocation</a:t>
              </a:r>
              <a:r>
                <a:rPr lang="en-US" sz="1600" spc="-90" dirty="0">
                  <a:latin typeface="Arial"/>
                  <a:cs typeface="Arial"/>
                </a:rPr>
                <a:t> </a:t>
              </a:r>
              <a:r>
                <a:rPr lang="en-US" sz="1600" spc="-25" dirty="0">
                  <a:latin typeface="Arial"/>
                  <a:cs typeface="Arial"/>
                </a:rPr>
                <a:t>Deletion</a:t>
              </a:r>
              <a:endParaRPr lang="en-US" sz="2400" baseline="3472" dirty="0">
                <a:latin typeface="Gill Sans"/>
                <a:cs typeface="Gill Sans"/>
              </a:endParaRPr>
            </a:p>
          </p:txBody>
        </p:sp>
        <p:sp>
          <p:nvSpPr>
            <p:cNvPr id="58" name="object 28">
              <a:extLst>
                <a:ext uri="{FF2B5EF4-FFF2-40B4-BE49-F238E27FC236}">
                  <a16:creationId xmlns:a16="http://schemas.microsoft.com/office/drawing/2014/main" id="{8516FF55-1702-3272-9CDA-B9088F0D5140}"/>
                </a:ext>
              </a:extLst>
            </p:cNvPr>
            <p:cNvSpPr txBox="1"/>
            <p:nvPr/>
          </p:nvSpPr>
          <p:spPr>
            <a:xfrm>
              <a:off x="5217168" y="6310110"/>
              <a:ext cx="2513884" cy="51469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0" marR="5080" indent="-114300">
                <a:lnSpc>
                  <a:spcPct val="105000"/>
                </a:lnSpc>
                <a:spcBef>
                  <a:spcPts val="100"/>
                </a:spcBef>
              </a:pPr>
              <a:r>
                <a:rPr sz="1600" b="1" dirty="0">
                  <a:solidFill>
                    <a:srgbClr val="5B9BD5"/>
                  </a:solidFill>
                  <a:latin typeface="Gill Sans"/>
                  <a:cs typeface="Gill Sans"/>
                </a:rPr>
                <a:t>if</a:t>
              </a:r>
              <a:r>
                <a:rPr sz="1600" b="1" spc="-85" dirty="0">
                  <a:solidFill>
                    <a:srgbClr val="5B9BD5"/>
                  </a:solidFill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</a:t>
              </a:r>
              <a:r>
                <a:rPr sz="1600" dirty="0" err="1">
                  <a:latin typeface="Gill Sans"/>
                  <a:cs typeface="Gill Sans"/>
                </a:rPr>
                <a:t>mTimeZoneForced</a:t>
              </a:r>
              <a:r>
                <a:rPr sz="1600" dirty="0">
                  <a:latin typeface="Gill Sans"/>
                  <a:cs typeface="Gill Sans"/>
                </a:rPr>
                <a:t>)</a:t>
              </a:r>
              <a:r>
                <a:rPr sz="1600" spc="-55" dirty="0">
                  <a:latin typeface="Gill Sans"/>
                  <a:cs typeface="Gill Sans"/>
                </a:rPr>
                <a:t> </a:t>
              </a:r>
              <a:r>
                <a:rPr sz="1600" spc="-50" dirty="0">
                  <a:latin typeface="Gill Sans"/>
                  <a:cs typeface="Gill Sans"/>
                </a:rPr>
                <a:t>{</a:t>
              </a:r>
              <a:r>
                <a:rPr lang="en-US" sz="1600" spc="-50" dirty="0">
                  <a:latin typeface="Gill Sans"/>
                  <a:cs typeface="Gill Sans"/>
                </a:rPr>
                <a:t> </a:t>
              </a:r>
              <a:r>
                <a:rPr sz="1600" spc="-10" dirty="0" err="1">
                  <a:latin typeface="Gill Sans"/>
                  <a:cs typeface="Gill Sans"/>
                </a:rPr>
                <a:t>calendar.getTimeInMillis</a:t>
              </a:r>
              <a:r>
                <a:rPr sz="1600" spc="-10" dirty="0">
                  <a:latin typeface="Gill Sans"/>
                  <a:cs typeface="Gill Sans"/>
                </a:rPr>
                <a:t>();</a:t>
              </a:r>
              <a:endParaRPr sz="1600" dirty="0">
                <a:latin typeface="Gill Sans"/>
                <a:cs typeface="Gill Sans"/>
              </a:endParaRPr>
            </a:p>
          </p:txBody>
        </p:sp>
        <p:sp>
          <p:nvSpPr>
            <p:cNvPr id="59" name="object 29">
              <a:extLst>
                <a:ext uri="{FF2B5EF4-FFF2-40B4-BE49-F238E27FC236}">
                  <a16:creationId xmlns:a16="http://schemas.microsoft.com/office/drawing/2014/main" id="{26E2E73C-21AC-70C0-BFCF-D7C303F8714F}"/>
                </a:ext>
              </a:extLst>
            </p:cNvPr>
            <p:cNvSpPr txBox="1"/>
            <p:nvPr/>
          </p:nvSpPr>
          <p:spPr>
            <a:xfrm>
              <a:off x="5351788" y="6819127"/>
              <a:ext cx="321818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Gill Sans"/>
                  <a:cs typeface="Gill Sans"/>
                </a:rPr>
                <a:t>calendar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=</a:t>
              </a:r>
              <a:r>
                <a:rPr sz="1600" spc="-10" dirty="0">
                  <a:latin typeface="Gill Sans"/>
                  <a:cs typeface="Gill Sans"/>
                </a:rPr>
                <a:t> </a:t>
              </a:r>
              <a:r>
                <a:rPr sz="1600" dirty="0">
                  <a:latin typeface="Gill Sans"/>
                  <a:cs typeface="Gill Sans"/>
                </a:rPr>
                <a:t>(Calendar)</a:t>
              </a:r>
              <a:r>
                <a:rPr sz="1600" spc="-10" dirty="0">
                  <a:latin typeface="Gill Sans"/>
                  <a:cs typeface="Gill Sans"/>
                </a:rPr>
                <a:t> calendar.clone();</a:t>
              </a:r>
              <a:endParaRPr sz="1600" dirty="0">
                <a:latin typeface="Gill Sans"/>
                <a:cs typeface="Gill Sans"/>
              </a:endParaRPr>
            </a:p>
          </p:txBody>
        </p:sp>
        <p:sp>
          <p:nvSpPr>
            <p:cNvPr id="60" name="object 30">
              <a:extLst>
                <a:ext uri="{FF2B5EF4-FFF2-40B4-BE49-F238E27FC236}">
                  <a16:creationId xmlns:a16="http://schemas.microsoft.com/office/drawing/2014/main" id="{A7CFF0EB-5B59-3F37-ED0E-31F88F318148}"/>
                </a:ext>
              </a:extLst>
            </p:cNvPr>
            <p:cNvSpPr txBox="1"/>
            <p:nvPr/>
          </p:nvSpPr>
          <p:spPr>
            <a:xfrm>
              <a:off x="5217168" y="7050700"/>
              <a:ext cx="3157855" cy="50013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ts val="1910"/>
                </a:lnSpc>
              </a:pPr>
              <a:r>
                <a:rPr lang="en-US" sz="1600" spc="-10" dirty="0">
                  <a:latin typeface="Gill Sans"/>
                  <a:cs typeface="Gill Sans"/>
                </a:rPr>
                <a:t> </a:t>
              </a:r>
              <a:r>
                <a:rPr lang="en-US" sz="1600" strike="sngStrike" spc="-10" dirty="0">
                  <a:latin typeface="Gill Sans"/>
                  <a:cs typeface="Gill Sans"/>
                </a:rPr>
                <a:t> </a:t>
              </a:r>
              <a:r>
                <a:rPr lang="en-US" sz="1600" strike="sngStrike" spc="-10" dirty="0" err="1">
                  <a:latin typeface="Gill Sans"/>
                  <a:cs typeface="Gill Sans"/>
                </a:rPr>
                <a:t>calendar.setTimeZone</a:t>
              </a:r>
              <a:r>
                <a:rPr lang="en-US" sz="1600" strike="sngStrike" spc="-10" dirty="0">
                  <a:latin typeface="Gill Sans"/>
                  <a:cs typeface="Gill Sans"/>
                </a:rPr>
                <a:t>(</a:t>
              </a:r>
              <a:r>
                <a:rPr lang="en-US" sz="1600" strike="sngStrike" spc="-10" dirty="0" err="1">
                  <a:latin typeface="Gill Sans"/>
                  <a:cs typeface="Gill Sans"/>
                </a:rPr>
                <a:t>mTimeZone</a:t>
              </a:r>
              <a:r>
                <a:rPr lang="en-US" sz="1600" strike="sngStrike" spc="-10" dirty="0">
                  <a:latin typeface="Gill Sans"/>
                  <a:cs typeface="Gill Sans"/>
                </a:rPr>
                <a:t>);</a:t>
              </a:r>
              <a:endParaRPr lang="en-US" sz="1600" strike="sngStrike" dirty="0">
                <a:latin typeface="Gill Sans"/>
                <a:cs typeface="Gill Sans"/>
              </a:endParaRPr>
            </a:p>
            <a:p>
              <a:pPr marL="12700">
                <a:lnSpc>
                  <a:spcPts val="1910"/>
                </a:lnSpc>
              </a:pPr>
              <a:r>
                <a:rPr sz="1600" dirty="0">
                  <a:latin typeface="Gill Sans"/>
                  <a:cs typeface="Gill Sans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3331771" y="4349788"/>
            <a:ext cx="6981190" cy="2179443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094230" indent="-402590">
              <a:lnSpc>
                <a:spcPct val="100000"/>
              </a:lnSpc>
              <a:spcBef>
                <a:spcPts val="855"/>
              </a:spcBef>
              <a:buSzPct val="104000"/>
              <a:buChar char="•"/>
              <a:tabLst>
                <a:tab pos="2094230" algn="l"/>
                <a:tab pos="2094864" algn="l"/>
              </a:tabLst>
            </a:pPr>
            <a:r>
              <a:rPr sz="2500" dirty="0">
                <a:latin typeface="Helvetica-Light"/>
                <a:cs typeface="Helvetica-Light"/>
              </a:rPr>
              <a:t>All</a:t>
            </a:r>
            <a:r>
              <a:rPr sz="2500" spc="4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tests</a:t>
            </a:r>
            <a:r>
              <a:rPr sz="2500" spc="6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pass,</a:t>
            </a:r>
            <a:r>
              <a:rPr sz="2500" spc="6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the</a:t>
            </a:r>
            <a:r>
              <a:rPr sz="2500" spc="7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mutant</a:t>
            </a:r>
            <a:r>
              <a:rPr sz="2500" spc="60" dirty="0">
                <a:latin typeface="Helvetica-Light"/>
                <a:cs typeface="Helvetica-Light"/>
              </a:rPr>
              <a:t> </a:t>
            </a:r>
            <a:r>
              <a:rPr sz="2500" spc="-10" dirty="0">
                <a:latin typeface="Helvetica-Light"/>
                <a:cs typeface="Helvetica-Light"/>
              </a:rPr>
              <a:t>survives</a:t>
            </a:r>
            <a:endParaRPr sz="2500" dirty="0">
              <a:latin typeface="Helvetica-Light"/>
              <a:cs typeface="Helvetica-Light"/>
            </a:endParaRPr>
          </a:p>
          <a:p>
            <a:pPr marL="2094230" indent="-402590">
              <a:lnSpc>
                <a:spcPct val="100000"/>
              </a:lnSpc>
              <a:spcBef>
                <a:spcPts val="890"/>
              </a:spcBef>
              <a:buSzPct val="104000"/>
              <a:buChar char="•"/>
              <a:tabLst>
                <a:tab pos="2094230" algn="l"/>
                <a:tab pos="2094864" algn="l"/>
              </a:tabLst>
            </a:pPr>
            <a:r>
              <a:rPr sz="2500" dirty="0">
                <a:latin typeface="Helvetica-Light"/>
                <a:cs typeface="Helvetica-Light"/>
              </a:rPr>
              <a:t>Any</a:t>
            </a:r>
            <a:r>
              <a:rPr sz="2500" spc="6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test</a:t>
            </a:r>
            <a:r>
              <a:rPr sz="2500" spc="6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fails</a:t>
            </a:r>
            <a:r>
              <a:rPr sz="2500" spc="6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(i.e.,</a:t>
            </a:r>
            <a:r>
              <a:rPr sz="2500" spc="6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mutant’s</a:t>
            </a:r>
            <a:r>
              <a:rPr sz="2500" spc="70" dirty="0">
                <a:latin typeface="Helvetica-Light"/>
                <a:cs typeface="Helvetica-Light"/>
              </a:rPr>
              <a:t> </a:t>
            </a:r>
            <a:r>
              <a:rPr sz="2500" spc="-10" dirty="0">
                <a:latin typeface="Helvetica-Light"/>
                <a:cs typeface="Helvetica-Light"/>
              </a:rPr>
              <a:t>output</a:t>
            </a:r>
            <a:endParaRPr sz="2500" dirty="0">
              <a:latin typeface="Helvetica-Light"/>
              <a:cs typeface="Helvetica-Light"/>
            </a:endParaRPr>
          </a:p>
          <a:p>
            <a:pPr marL="2094230" marR="288925">
              <a:lnSpc>
                <a:spcPct val="100000"/>
              </a:lnSpc>
            </a:pPr>
            <a:r>
              <a:rPr sz="2500" dirty="0">
                <a:latin typeface="Helvetica-Light"/>
                <a:cs typeface="Helvetica-Light"/>
              </a:rPr>
              <a:t>!=</a:t>
            </a:r>
            <a:r>
              <a:rPr sz="2500" spc="8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original</a:t>
            </a:r>
            <a:r>
              <a:rPr sz="2500" spc="75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output),</a:t>
            </a:r>
            <a:r>
              <a:rPr sz="2500" spc="7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the</a:t>
            </a:r>
            <a:r>
              <a:rPr sz="2500" spc="90" dirty="0">
                <a:latin typeface="Helvetica-Light"/>
                <a:cs typeface="Helvetica-Light"/>
              </a:rPr>
              <a:t> </a:t>
            </a:r>
            <a:r>
              <a:rPr sz="2500" dirty="0">
                <a:latin typeface="Helvetica-Light"/>
                <a:cs typeface="Helvetica-Light"/>
              </a:rPr>
              <a:t>mutant</a:t>
            </a:r>
            <a:r>
              <a:rPr sz="2500" spc="75" dirty="0">
                <a:latin typeface="Helvetica-Light"/>
                <a:cs typeface="Helvetica-Light"/>
              </a:rPr>
              <a:t> </a:t>
            </a:r>
            <a:r>
              <a:rPr sz="2500" spc="-25" dirty="0">
                <a:latin typeface="Helvetica-Light"/>
                <a:cs typeface="Helvetica-Light"/>
              </a:rPr>
              <a:t>is </a:t>
            </a:r>
            <a:r>
              <a:rPr sz="2500" spc="-10" dirty="0">
                <a:solidFill>
                  <a:srgbClr val="D95000"/>
                </a:solidFill>
                <a:latin typeface="Helvetica-Light"/>
                <a:cs typeface="Helvetica-Light"/>
              </a:rPr>
              <a:t>killed</a:t>
            </a:r>
            <a:endParaRPr sz="2500" dirty="0">
              <a:latin typeface="Helvetica-Light"/>
              <a:cs typeface="Helvetica-Light"/>
            </a:endParaRPr>
          </a:p>
          <a:p>
            <a:pPr>
              <a:lnSpc>
                <a:spcPct val="100000"/>
              </a:lnSpc>
            </a:pPr>
            <a:endParaRPr sz="2700" dirty="0">
              <a:latin typeface="Helvetica-Light"/>
              <a:cs typeface="Helvetica-Light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Mutation</a:t>
            </a:r>
            <a:r>
              <a:rPr spc="-229" dirty="0"/>
              <a:t> </a:t>
            </a:r>
            <a:r>
              <a:rPr spc="-745" dirty="0"/>
              <a:t>T</a:t>
            </a:r>
            <a:r>
              <a:rPr spc="-235" dirty="0"/>
              <a:t>e</a:t>
            </a:r>
            <a:r>
              <a:rPr spc="-315" dirty="0"/>
              <a:t>s</a:t>
            </a:r>
            <a:r>
              <a:rPr spc="-229" dirty="0"/>
              <a:t>t</a:t>
            </a:r>
            <a:r>
              <a:rPr spc="-235"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1667"/>
            <a:ext cx="74695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75" dirty="0">
                <a:latin typeface="Arial"/>
                <a:cs typeface="Arial"/>
              </a:rPr>
              <a:t>Step-</a:t>
            </a:r>
            <a:r>
              <a:rPr sz="2800" spc="-100" dirty="0">
                <a:latin typeface="Arial"/>
                <a:cs typeface="Arial"/>
              </a:rPr>
              <a:t>2: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Execute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suite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against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each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mutant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0216" y="2997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039" y="2106960"/>
            <a:ext cx="1741288" cy="17238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355085" y="2794991"/>
            <a:ext cx="955675" cy="705485"/>
          </a:xfrm>
          <a:custGeom>
            <a:avLst/>
            <a:gdLst/>
            <a:ahLst/>
            <a:cxnLst/>
            <a:rect l="l" t="t" r="r" b="b"/>
            <a:pathLst>
              <a:path w="955675" h="705485">
                <a:moveTo>
                  <a:pt x="562570" y="0"/>
                </a:moveTo>
                <a:lnTo>
                  <a:pt x="562570" y="239852"/>
                </a:lnTo>
                <a:lnTo>
                  <a:pt x="0" y="239852"/>
                </a:lnTo>
                <a:lnTo>
                  <a:pt x="0" y="465594"/>
                </a:lnTo>
                <a:lnTo>
                  <a:pt x="562570" y="465594"/>
                </a:lnTo>
                <a:lnTo>
                  <a:pt x="562570" y="705445"/>
                </a:lnTo>
                <a:lnTo>
                  <a:pt x="955475" y="352723"/>
                </a:lnTo>
                <a:lnTo>
                  <a:pt x="562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55085" y="2794991"/>
            <a:ext cx="955675" cy="705485"/>
          </a:xfrm>
          <a:custGeom>
            <a:avLst/>
            <a:gdLst/>
            <a:ahLst/>
            <a:cxnLst/>
            <a:rect l="l" t="t" r="r" b="b"/>
            <a:pathLst>
              <a:path w="955675" h="705485">
                <a:moveTo>
                  <a:pt x="0" y="239851"/>
                </a:moveTo>
                <a:lnTo>
                  <a:pt x="562571" y="239851"/>
                </a:lnTo>
                <a:lnTo>
                  <a:pt x="562571" y="0"/>
                </a:lnTo>
                <a:lnTo>
                  <a:pt x="955476" y="352723"/>
                </a:lnTo>
                <a:lnTo>
                  <a:pt x="562571" y="705446"/>
                </a:lnTo>
                <a:lnTo>
                  <a:pt x="562571" y="465594"/>
                </a:lnTo>
                <a:lnTo>
                  <a:pt x="0" y="465594"/>
                </a:lnTo>
                <a:lnTo>
                  <a:pt x="0" y="2398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0921" y="2473523"/>
            <a:ext cx="1835925" cy="13751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14871" y="3877055"/>
            <a:ext cx="7258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Arial"/>
                <a:cs typeface="Arial"/>
              </a:rPr>
              <a:t>Mutant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5226" y="5025266"/>
            <a:ext cx="2089547" cy="143983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DF5FDC4-AD6D-0B56-236E-3CEF6A519656}"/>
              </a:ext>
            </a:extLst>
          </p:cNvPr>
          <p:cNvGrpSpPr/>
          <p:nvPr/>
        </p:nvGrpSpPr>
        <p:grpSpPr>
          <a:xfrm>
            <a:off x="3324010" y="2169913"/>
            <a:ext cx="905686" cy="2848572"/>
            <a:chOff x="3324010" y="2169913"/>
            <a:chExt cx="905686" cy="2848572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5840" y="2169913"/>
              <a:ext cx="839391" cy="8393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305" y="2794991"/>
              <a:ext cx="839391" cy="8393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305" y="3420070"/>
              <a:ext cx="839391" cy="839391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3324010" y="3983735"/>
              <a:ext cx="569595" cy="284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b="1" spc="-30" dirty="0">
                  <a:latin typeface="Arial"/>
                  <a:cs typeface="Arial"/>
                </a:rPr>
                <a:t>Tests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52812" y="4304110"/>
              <a:ext cx="705485" cy="714375"/>
            </a:xfrm>
            <a:custGeom>
              <a:avLst/>
              <a:gdLst/>
              <a:ahLst/>
              <a:cxnLst/>
              <a:rect l="l" t="t" r="r" b="b"/>
              <a:pathLst>
                <a:path w="705485" h="714375">
                  <a:moveTo>
                    <a:pt x="239851" y="714376"/>
                  </a:moveTo>
                  <a:lnTo>
                    <a:pt x="239851" y="392905"/>
                  </a:lnTo>
                  <a:lnTo>
                    <a:pt x="0" y="392905"/>
                  </a:lnTo>
                  <a:lnTo>
                    <a:pt x="352723" y="0"/>
                  </a:lnTo>
                  <a:lnTo>
                    <a:pt x="705446" y="392905"/>
                  </a:lnTo>
                  <a:lnTo>
                    <a:pt x="465594" y="392905"/>
                  </a:lnTo>
                  <a:lnTo>
                    <a:pt x="465594" y="714376"/>
                  </a:lnTo>
                  <a:lnTo>
                    <a:pt x="239851" y="7143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327921" y="2803922"/>
            <a:ext cx="1009650" cy="705485"/>
          </a:xfrm>
          <a:custGeom>
            <a:avLst/>
            <a:gdLst/>
            <a:ahLst/>
            <a:cxnLst/>
            <a:rect l="l" t="t" r="r" b="b"/>
            <a:pathLst>
              <a:path w="1009650" h="705485">
                <a:moveTo>
                  <a:pt x="0" y="239851"/>
                </a:moveTo>
                <a:lnTo>
                  <a:pt x="616150" y="239851"/>
                </a:lnTo>
                <a:lnTo>
                  <a:pt x="616150" y="0"/>
                </a:lnTo>
                <a:lnTo>
                  <a:pt x="1009055" y="352723"/>
                </a:lnTo>
                <a:lnTo>
                  <a:pt x="616150" y="705446"/>
                </a:lnTo>
                <a:lnTo>
                  <a:pt x="616150" y="465594"/>
                </a:lnTo>
                <a:lnTo>
                  <a:pt x="0" y="465594"/>
                </a:lnTo>
                <a:lnTo>
                  <a:pt x="0" y="239851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26630" y="3858767"/>
            <a:ext cx="15309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Test</a:t>
            </a:r>
            <a:r>
              <a:rPr sz="1700" b="1" spc="-9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Execution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2997" y="4411265"/>
            <a:ext cx="5572930" cy="20070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C63687-E69B-BABE-F437-9630FF99E9D1}"/>
              </a:ext>
            </a:extLst>
          </p:cNvPr>
          <p:cNvSpPr txBox="1"/>
          <p:nvPr/>
        </p:nvSpPr>
        <p:spPr>
          <a:xfrm>
            <a:off x="3118805" y="641195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20" dirty="0">
                <a:latin typeface="Arial"/>
                <a:cs typeface="Arial"/>
              </a:rPr>
              <a:t>Test</a:t>
            </a:r>
            <a:r>
              <a:rPr lang="en-US" sz="1800" b="1" spc="-105" dirty="0">
                <a:latin typeface="Arial"/>
                <a:cs typeface="Arial"/>
              </a:rPr>
              <a:t> </a:t>
            </a:r>
            <a:r>
              <a:rPr lang="en-US" sz="1800" b="1" spc="-20" dirty="0">
                <a:latin typeface="Arial"/>
                <a:cs typeface="Arial"/>
              </a:rPr>
              <a:t>Suite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10" grpId="0"/>
      <p:bldP spid="19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2186</Words>
  <Application>Microsoft Macintosh PowerPoint</Application>
  <PresentationFormat>Widescreen</PresentationFormat>
  <Paragraphs>411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Arial-BoldItalicMT</vt:lpstr>
      <vt:lpstr>Arial</vt:lpstr>
      <vt:lpstr>Calibri</vt:lpstr>
      <vt:lpstr>Gill Sans</vt:lpstr>
      <vt:lpstr>Helvetica</vt:lpstr>
      <vt:lpstr>Helvetica-Light</vt:lpstr>
      <vt:lpstr>Monaco</vt:lpstr>
      <vt:lpstr>Times New Roman</vt:lpstr>
      <vt:lpstr>Office Theme</vt:lpstr>
      <vt:lpstr>Agenda</vt:lpstr>
      <vt:lpstr>Coverage subsumption graph</vt:lpstr>
      <vt:lpstr>Mutation Testing</vt:lpstr>
      <vt:lpstr>Who will test the tests?</vt:lpstr>
      <vt:lpstr>Real bugs for test effectiveness evaluation</vt:lpstr>
      <vt:lpstr>PowerPoint Presentation</vt:lpstr>
      <vt:lpstr>Mutation Testing</vt:lpstr>
      <vt:lpstr>Mutation Testing</vt:lpstr>
      <vt:lpstr>Mutation Testing</vt:lpstr>
      <vt:lpstr>Mutation Testing</vt:lpstr>
      <vt:lpstr>Mutation Testing</vt:lpstr>
      <vt:lpstr>Summary of Mutation Testing</vt:lpstr>
      <vt:lpstr>Does Mutation Testing work?</vt:lpstr>
      <vt:lpstr>Does Mutation Testing work?</vt:lpstr>
      <vt:lpstr>Does Mutation Testing work?</vt:lpstr>
      <vt:lpstr>This class</vt:lpstr>
      <vt:lpstr>Mutation Operators</vt:lpstr>
      <vt:lpstr>Java Mutation Operators (the MuJava tool)</vt:lpstr>
      <vt:lpstr>ABS - Absolute Value Insertion</vt:lpstr>
      <vt:lpstr>ABS - Absolute Value Insertion</vt:lpstr>
      <vt:lpstr>AOR - Arithmetic Operator Replacement</vt:lpstr>
      <vt:lpstr>AOR - Arithmetic Operator Replacement</vt:lpstr>
      <vt:lpstr>ROR - Relational Operator Replacement</vt:lpstr>
      <vt:lpstr>COR - Conditional Operator Replacement</vt:lpstr>
      <vt:lpstr>SOR - Shift Operator Replacement</vt:lpstr>
      <vt:lpstr>LOR - Logical Operator Replacement</vt:lpstr>
      <vt:lpstr>UOI - Unary Operator Insertion</vt:lpstr>
      <vt:lpstr>SVR - Scalar Variable Replacement</vt:lpstr>
      <vt:lpstr>Types of Mutants</vt:lpstr>
      <vt:lpstr>Types of Mutants: definitions</vt:lpstr>
      <vt:lpstr>Equivalent Mutant: example (1)</vt:lpstr>
      <vt:lpstr>Equivalent Mutant: example (2)</vt:lpstr>
      <vt:lpstr>Kill a Mutant</vt:lpstr>
      <vt:lpstr>Kill a Mutant: example</vt:lpstr>
      <vt:lpstr>Kill a Mutant: example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 Software Testing and Debugging Mutation Testing</dc:title>
  <cp:lastModifiedBy>Wing Lam</cp:lastModifiedBy>
  <cp:revision>39</cp:revision>
  <dcterms:created xsi:type="dcterms:W3CDTF">2023-04-20T19:09:39Z</dcterms:created>
  <dcterms:modified xsi:type="dcterms:W3CDTF">2023-11-10T00:03:54Z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2023-01-31T00:00:00Z</vt:filetime>
  </property>
  <property fmtid="{D5CDD505-2E9C-101B-9397-08002B2CF9AE}" pid="3" name="LastSaved">
    <vt:filetime>2023-04-20T00:00:00Z</vt:filetime>
  </property>
  <property fmtid="{D5CDD505-2E9C-101B-9397-08002B2CF9AE}" pid="4" name="Producer">
    <vt:lpwstr>macOS Version 10.15.4 (Build 19E287) Quartz PDFContext</vt:lpwstr>
  </property>
</Properties>
</file>