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1" r:id="rId2"/>
    <p:sldMasterId id="2147483862" r:id="rId3"/>
    <p:sldMasterId id="2147483888" r:id="rId4"/>
  </p:sldMasterIdLst>
  <p:notesMasterIdLst>
    <p:notesMasterId r:id="rId50"/>
  </p:notesMasterIdLst>
  <p:sldIdLst>
    <p:sldId id="256" r:id="rId5"/>
    <p:sldId id="924" r:id="rId6"/>
    <p:sldId id="879" r:id="rId7"/>
    <p:sldId id="880" r:id="rId8"/>
    <p:sldId id="271" r:id="rId9"/>
    <p:sldId id="272" r:id="rId10"/>
    <p:sldId id="913" r:id="rId11"/>
    <p:sldId id="912" r:id="rId12"/>
    <p:sldId id="275" r:id="rId13"/>
    <p:sldId id="274" r:id="rId14"/>
    <p:sldId id="938" r:id="rId15"/>
    <p:sldId id="936" r:id="rId16"/>
    <p:sldId id="937" r:id="rId17"/>
    <p:sldId id="927" r:id="rId18"/>
    <p:sldId id="928" r:id="rId19"/>
    <p:sldId id="940" r:id="rId20"/>
    <p:sldId id="939" r:id="rId21"/>
    <p:sldId id="270" r:id="rId22"/>
    <p:sldId id="269" r:id="rId23"/>
    <p:sldId id="929" r:id="rId24"/>
    <p:sldId id="267" r:id="rId25"/>
    <p:sldId id="930" r:id="rId26"/>
    <p:sldId id="931" r:id="rId27"/>
    <p:sldId id="932" r:id="rId28"/>
    <p:sldId id="933" r:id="rId29"/>
    <p:sldId id="286" r:id="rId30"/>
    <p:sldId id="262" r:id="rId31"/>
    <p:sldId id="934" r:id="rId32"/>
    <p:sldId id="881" r:id="rId33"/>
    <p:sldId id="257" r:id="rId34"/>
    <p:sldId id="943" r:id="rId35"/>
    <p:sldId id="882" r:id="rId36"/>
    <p:sldId id="883" r:id="rId37"/>
    <p:sldId id="884" r:id="rId38"/>
    <p:sldId id="941" r:id="rId39"/>
    <p:sldId id="907" r:id="rId40"/>
    <p:sldId id="839" r:id="rId41"/>
    <p:sldId id="449" r:id="rId42"/>
    <p:sldId id="922" r:id="rId43"/>
    <p:sldId id="538" r:id="rId44"/>
    <p:sldId id="458" r:id="rId45"/>
    <p:sldId id="450" r:id="rId46"/>
    <p:sldId id="894" r:id="rId47"/>
    <p:sldId id="425" r:id="rId48"/>
    <p:sldId id="942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5A8AC9F-65B7-B149-AE38-0372F2C08FE6}">
          <p14:sldIdLst>
            <p14:sldId id="256"/>
            <p14:sldId id="924"/>
          </p14:sldIdLst>
        </p14:section>
        <p14:section name="iDFlakies" id="{93977471-7301-424C-935E-358CCDD517C7}">
          <p14:sldIdLst>
            <p14:sldId id="879"/>
            <p14:sldId id="880"/>
            <p14:sldId id="271"/>
            <p14:sldId id="272"/>
            <p14:sldId id="913"/>
            <p14:sldId id="912"/>
            <p14:sldId id="275"/>
            <p14:sldId id="274"/>
            <p14:sldId id="938"/>
            <p14:sldId id="936"/>
            <p14:sldId id="937"/>
            <p14:sldId id="927"/>
            <p14:sldId id="928"/>
            <p14:sldId id="940"/>
            <p14:sldId id="939"/>
            <p14:sldId id="270"/>
            <p14:sldId id="269"/>
            <p14:sldId id="929"/>
            <p14:sldId id="267"/>
            <p14:sldId id="930"/>
            <p14:sldId id="931"/>
            <p14:sldId id="932"/>
            <p14:sldId id="933"/>
            <p14:sldId id="286"/>
            <p14:sldId id="262"/>
            <p14:sldId id="934"/>
            <p14:sldId id="881"/>
            <p14:sldId id="257"/>
            <p14:sldId id="943"/>
            <p14:sldId id="882"/>
            <p14:sldId id="883"/>
            <p14:sldId id="884"/>
            <p14:sldId id="941"/>
            <p14:sldId id="907"/>
            <p14:sldId id="839"/>
            <p14:sldId id="449"/>
            <p14:sldId id="922"/>
            <p14:sldId id="538"/>
            <p14:sldId id="458"/>
            <p14:sldId id="450"/>
            <p14:sldId id="894"/>
            <p14:sldId id="425"/>
            <p14:sldId id="9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g Lam" initials="WL" lastIdx="1" clrIdx="0">
    <p:extLst>
      <p:ext uri="{19B8F6BF-5375-455C-9EA6-DF929625EA0E}">
        <p15:presenceInfo xmlns:p15="http://schemas.microsoft.com/office/powerpoint/2012/main" userId="S::winglam2@illinois.edu::7217b990-c4fc-46e7-bb5c-aa54f17366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79909D"/>
    <a:srgbClr val="92CF50"/>
    <a:srgbClr val="5B9BD5"/>
    <a:srgbClr val="E89B38"/>
    <a:srgbClr val="FF0000"/>
    <a:srgbClr val="00B14F"/>
    <a:srgbClr val="78909C"/>
    <a:srgbClr val="EA9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/>
    <p:restoredTop sz="70544" autoAdjust="0"/>
  </p:normalViewPr>
  <p:slideViewPr>
    <p:cSldViewPr snapToGrid="0">
      <p:cViewPr varScale="1">
        <p:scale>
          <a:sx n="112" d="100"/>
          <a:sy n="112" d="100"/>
        </p:scale>
        <p:origin x="1440" y="17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3ACFA-5E92-CF4A-AC72-7D257A4D53FE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18CE6-E259-2F43-B621-AB7ABB0E1CC1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Causes</a:t>
          </a:r>
          <a:br>
            <a:rPr lang="en-US" sz="1800">
              <a:solidFill>
                <a:schemeClr val="tx1"/>
              </a:solidFill>
            </a:rPr>
          </a:br>
          <a:r>
            <a:rPr lang="en-US" sz="1800">
              <a:solidFill>
                <a:schemeClr val="tx1"/>
              </a:solidFill>
            </a:rPr>
            <a:t>of Flaky Tests</a:t>
          </a:r>
        </a:p>
      </dgm:t>
    </dgm:pt>
    <dgm:pt modelId="{C11CC716-75D4-3940-B6DD-FE8046E739B3}" type="parTrans" cxnId="{582F0289-3217-DB4A-B030-31ACFB4436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490121-449A-0D4A-9C2E-D788366341BF}" type="sibTrans" cxnId="{582F0289-3217-DB4A-B030-31ACFB4436D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25DC0D-8F9A-3943-A3F0-C4DE0590DDB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>
              <a:solidFill>
                <a:schemeClr val="tx1"/>
              </a:solidFill>
            </a:rPr>
            <a:t>Order-Dependent</a:t>
          </a:r>
        </a:p>
      </dgm:t>
    </dgm:pt>
    <dgm:pt modelId="{BAAFB61C-BD10-2243-81BA-B6C42A8BF1E2}" type="parTrans" cxnId="{12E9E766-6569-CE44-9664-940F102ACE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4D4BE1-24F6-6F43-86FD-C7AD80D35872}" type="sibTrans" cxnId="{12E9E766-6569-CE44-9664-940F102ACE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E17198-A698-5642-BB99-50385FC96ADF}">
      <dgm:prSet phldrT="[Text]" custT="1"/>
      <dgm:spPr/>
      <dgm:t>
        <a:bodyPr/>
        <a:lstStyle/>
        <a:p>
          <a:r>
            <a:rPr lang="en-US" sz="1800">
              <a:solidFill>
                <a:schemeClr val="tx1"/>
              </a:solidFill>
            </a:rPr>
            <a:t>Order-Independent</a:t>
          </a:r>
        </a:p>
      </dgm:t>
    </dgm:pt>
    <dgm:pt modelId="{8262C9D1-BBDC-6541-B58A-F1456BF577ED}" type="parTrans" cxnId="{BC461DAA-781D-1740-8EA2-5F8191FAA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6836BD-D375-BE4D-8761-C09AD0CDE590}" type="sibTrans" cxnId="{BC461DAA-781D-1740-8EA2-5F8191FAA5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44487B1-FA71-CB49-93FE-642824083290}" type="asst">
      <dgm:prSet custT="1"/>
      <dgm:spPr>
        <a:solidFill>
          <a:schemeClr val="accent4"/>
        </a:solidFill>
      </dgm:spPr>
      <dgm:t>
        <a:bodyPr/>
        <a:lstStyle/>
        <a:p>
          <a:r>
            <a:rPr lang="en-US" sz="1200">
              <a:solidFill>
                <a:schemeClr val="tx1"/>
              </a:solidFill>
            </a:rPr>
            <a:t>Async Wait</a:t>
          </a:r>
        </a:p>
      </dgm:t>
    </dgm:pt>
    <dgm:pt modelId="{ED9D2FF2-D307-6443-BDC5-ACEED9310842}" type="parTrans" cxnId="{4B21067D-D43A-BD4D-9246-D150A52493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E88589-4E21-2845-96C0-8A6C2F7A5E72}" type="sibTrans" cxnId="{4B21067D-D43A-BD4D-9246-D150A52493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094417-A035-7341-93ED-6646B841CEF5}" type="asst">
      <dgm:prSet custT="1"/>
      <dgm:spPr/>
      <dgm:t>
        <a:bodyPr/>
        <a:lstStyle/>
        <a:p>
          <a:r>
            <a:rPr lang="en-US" sz="1200">
              <a:solidFill>
                <a:schemeClr val="tx1"/>
              </a:solidFill>
            </a:rPr>
            <a:t>…</a:t>
          </a:r>
        </a:p>
      </dgm:t>
    </dgm:pt>
    <dgm:pt modelId="{60F31D2D-BE22-A847-8D36-59434908FFD9}" type="parTrans" cxnId="{8FBB55C0-5D72-164B-92FF-397F9B1B4A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467EED-F462-E642-8158-D4B29E0F5FA9}" type="sibTrans" cxnId="{8FBB55C0-5D72-164B-92FF-397F9B1B4A2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72B788-D4E3-7F4D-8B1B-6B9B20CB85B1}" type="asst">
      <dgm:prSet custT="1"/>
      <dgm:spPr>
        <a:solidFill>
          <a:schemeClr val="accent4"/>
        </a:solidFill>
      </dgm:spPr>
      <dgm:t>
        <a:bodyPr/>
        <a:lstStyle/>
        <a:p>
          <a:r>
            <a:rPr lang="en-US" sz="1200">
              <a:solidFill>
                <a:schemeClr val="tx1"/>
              </a:solidFill>
            </a:rPr>
            <a:t>Concurrency</a:t>
          </a:r>
          <a:endParaRPr lang="en-US" sz="1200" b="0">
            <a:solidFill>
              <a:schemeClr val="tx1"/>
            </a:solidFill>
          </a:endParaRPr>
        </a:p>
      </dgm:t>
    </dgm:pt>
    <dgm:pt modelId="{EE4FBACB-58E8-194F-83A2-468ADACC54B3}" type="parTrans" cxnId="{F6D30FBB-D6F8-EA4C-8872-7C0444BA2F61}">
      <dgm:prSet/>
      <dgm:spPr/>
      <dgm:t>
        <a:bodyPr/>
        <a:lstStyle/>
        <a:p>
          <a:endParaRPr lang="en-US"/>
        </a:p>
      </dgm:t>
    </dgm:pt>
    <dgm:pt modelId="{00A3702C-8D69-8F44-95E7-D56D79F7259E}" type="sibTrans" cxnId="{F6D30FBB-D6F8-EA4C-8872-7C0444BA2F61}">
      <dgm:prSet/>
      <dgm:spPr/>
      <dgm:t>
        <a:bodyPr/>
        <a:lstStyle/>
        <a:p>
          <a:endParaRPr lang="en-US"/>
        </a:p>
      </dgm:t>
    </dgm:pt>
    <dgm:pt modelId="{B96BC913-DFAF-C44F-9B61-391DFC9A5524}" type="asst">
      <dgm:prSet custT="1"/>
      <dgm:spPr>
        <a:solidFill>
          <a:schemeClr val="accent4"/>
        </a:solidFill>
      </dgm:spPr>
      <dgm:t>
        <a:bodyPr/>
        <a:lstStyle/>
        <a:p>
          <a:r>
            <a:rPr lang="en-US" sz="1200" b="0">
              <a:solidFill>
                <a:schemeClr val="tx1"/>
              </a:solidFill>
            </a:rPr>
            <a:t>Network</a:t>
          </a:r>
          <a:endParaRPr lang="en-US" sz="1200">
            <a:solidFill>
              <a:schemeClr val="tx1"/>
            </a:solidFill>
          </a:endParaRPr>
        </a:p>
      </dgm:t>
    </dgm:pt>
    <dgm:pt modelId="{7FA8B645-0129-2F42-B187-722D148ADFD3}" type="sibTrans" cxnId="{E70500A0-8C91-834D-9ABA-24A42D783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794968B-182C-074A-ABC3-43C0E5F36EC5}" type="parTrans" cxnId="{E70500A0-8C91-834D-9ABA-24A42D783D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114240-8227-3F48-A0DF-F8794F02530B}" type="pres">
      <dgm:prSet presAssocID="{49D3ACFA-5E92-CF4A-AC72-7D257A4D53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6A9804-6813-5D44-9E00-A24525FCC267}" type="pres">
      <dgm:prSet presAssocID="{B4918CE6-E259-2F43-B621-AB7ABB0E1CC1}" presName="root1" presStyleCnt="0"/>
      <dgm:spPr/>
    </dgm:pt>
    <dgm:pt modelId="{ED740A8C-3EB6-C643-B2ED-87BEACFE6826}" type="pres">
      <dgm:prSet presAssocID="{B4918CE6-E259-2F43-B621-AB7ABB0E1CC1}" presName="LevelOneTextNode" presStyleLbl="node0" presStyleIdx="0" presStyleCnt="1" custScaleX="67182" custScaleY="67182" custLinFactNeighborX="-59368" custLinFactNeighborY="47783">
        <dgm:presLayoutVars>
          <dgm:chPref val="3"/>
        </dgm:presLayoutVars>
      </dgm:prSet>
      <dgm:spPr/>
    </dgm:pt>
    <dgm:pt modelId="{0C37B221-9C01-3147-8E6F-85537C88B9BD}" type="pres">
      <dgm:prSet presAssocID="{B4918CE6-E259-2F43-B621-AB7ABB0E1CC1}" presName="level2hierChild" presStyleCnt="0"/>
      <dgm:spPr/>
    </dgm:pt>
    <dgm:pt modelId="{63B7D09A-B19E-514C-AB9C-20B5B4943B5D}" type="pres">
      <dgm:prSet presAssocID="{BAAFB61C-BD10-2243-81BA-B6C42A8BF1E2}" presName="conn2-1" presStyleLbl="parChTrans1D2" presStyleIdx="0" presStyleCnt="2"/>
      <dgm:spPr/>
    </dgm:pt>
    <dgm:pt modelId="{C6118C00-5AD2-5644-81A8-F26EEB7991D1}" type="pres">
      <dgm:prSet presAssocID="{BAAFB61C-BD10-2243-81BA-B6C42A8BF1E2}" presName="connTx" presStyleLbl="parChTrans1D2" presStyleIdx="0" presStyleCnt="2"/>
      <dgm:spPr/>
    </dgm:pt>
    <dgm:pt modelId="{497C9D9C-4E2D-C940-97E2-51D55F6A576A}" type="pres">
      <dgm:prSet presAssocID="{8625DC0D-8F9A-3943-A3F0-C4DE0590DDBB}" presName="root2" presStyleCnt="0"/>
      <dgm:spPr/>
    </dgm:pt>
    <dgm:pt modelId="{232BF02D-9B0D-4549-B7BD-4965F886126C}" type="pres">
      <dgm:prSet presAssocID="{8625DC0D-8F9A-3943-A3F0-C4DE0590DDBB}" presName="LevelTwoTextNode" presStyleLbl="node2" presStyleIdx="0" presStyleCnt="2" custScaleX="60530" custScaleY="63320" custLinFactNeighborX="-24683" custLinFactNeighborY="55312">
        <dgm:presLayoutVars>
          <dgm:chPref val="3"/>
        </dgm:presLayoutVars>
      </dgm:prSet>
      <dgm:spPr/>
    </dgm:pt>
    <dgm:pt modelId="{8BD54692-B4BE-3A4B-BEAE-EC3E0286751B}" type="pres">
      <dgm:prSet presAssocID="{8625DC0D-8F9A-3943-A3F0-C4DE0590DDBB}" presName="level3hierChild" presStyleCnt="0"/>
      <dgm:spPr/>
    </dgm:pt>
    <dgm:pt modelId="{29D68865-5CC7-A64C-B9CD-202D88ABC213}" type="pres">
      <dgm:prSet presAssocID="{8262C9D1-BBDC-6541-B58A-F1456BF577ED}" presName="conn2-1" presStyleLbl="parChTrans1D2" presStyleIdx="1" presStyleCnt="2"/>
      <dgm:spPr/>
    </dgm:pt>
    <dgm:pt modelId="{929972A9-CF17-174F-9201-5CAA19439FBA}" type="pres">
      <dgm:prSet presAssocID="{8262C9D1-BBDC-6541-B58A-F1456BF577ED}" presName="connTx" presStyleLbl="parChTrans1D2" presStyleIdx="1" presStyleCnt="2"/>
      <dgm:spPr/>
    </dgm:pt>
    <dgm:pt modelId="{A35018FC-2DC2-F84A-8446-9DF5529E4FBC}" type="pres">
      <dgm:prSet presAssocID="{3BE17198-A698-5642-BB99-50385FC96ADF}" presName="root2" presStyleCnt="0"/>
      <dgm:spPr/>
    </dgm:pt>
    <dgm:pt modelId="{0B56841E-9BC5-C34B-AFDF-57886FB194DC}" type="pres">
      <dgm:prSet presAssocID="{3BE17198-A698-5642-BB99-50385FC96ADF}" presName="LevelTwoTextNode" presStyleLbl="node2" presStyleIdx="1" presStyleCnt="2" custScaleX="60528" custScaleY="60528" custLinFactNeighborX="-24683" custLinFactNeighborY="46326">
        <dgm:presLayoutVars>
          <dgm:chPref val="3"/>
        </dgm:presLayoutVars>
      </dgm:prSet>
      <dgm:spPr/>
    </dgm:pt>
    <dgm:pt modelId="{99EF65BD-D4FD-524B-B0A1-60E234E65BFB}" type="pres">
      <dgm:prSet presAssocID="{3BE17198-A698-5642-BB99-50385FC96ADF}" presName="level3hierChild" presStyleCnt="0"/>
      <dgm:spPr/>
    </dgm:pt>
    <dgm:pt modelId="{03C54A78-06AA-C640-AAD3-F480527E0CA5}" type="pres">
      <dgm:prSet presAssocID="{ED9D2FF2-D307-6443-BDC5-ACEED9310842}" presName="conn2-1" presStyleLbl="parChTrans1D3" presStyleIdx="0" presStyleCnt="4"/>
      <dgm:spPr/>
    </dgm:pt>
    <dgm:pt modelId="{179233D5-0D9A-7F40-B778-C7EC18F3C8E7}" type="pres">
      <dgm:prSet presAssocID="{ED9D2FF2-D307-6443-BDC5-ACEED9310842}" presName="connTx" presStyleLbl="parChTrans1D3" presStyleIdx="0" presStyleCnt="4"/>
      <dgm:spPr/>
    </dgm:pt>
    <dgm:pt modelId="{62D1EFDD-6128-B842-A56E-6BD76FD44073}" type="pres">
      <dgm:prSet presAssocID="{044487B1-FA71-CB49-93FE-642824083290}" presName="root2" presStyleCnt="0"/>
      <dgm:spPr/>
    </dgm:pt>
    <dgm:pt modelId="{A4E8DE77-E84E-1A40-AC25-89F5856C9EA0}" type="pres">
      <dgm:prSet presAssocID="{044487B1-FA71-CB49-93FE-642824083290}" presName="LevelTwoTextNode" presStyleLbl="asst2" presStyleIdx="0" presStyleCnt="4" custScaleX="43793" custScaleY="43793" custLinFactNeighborX="100" custLinFactNeighborY="-22986">
        <dgm:presLayoutVars>
          <dgm:chPref val="3"/>
        </dgm:presLayoutVars>
      </dgm:prSet>
      <dgm:spPr/>
    </dgm:pt>
    <dgm:pt modelId="{187ED4C2-48E4-0E4A-B792-0E199726EF61}" type="pres">
      <dgm:prSet presAssocID="{044487B1-FA71-CB49-93FE-642824083290}" presName="level3hierChild" presStyleCnt="0"/>
      <dgm:spPr/>
    </dgm:pt>
    <dgm:pt modelId="{86E9DC02-0A47-8247-81D4-2D0711BE8587}" type="pres">
      <dgm:prSet presAssocID="{5794968B-182C-074A-ABC3-43C0E5F36EC5}" presName="conn2-1" presStyleLbl="parChTrans1D3" presStyleIdx="1" presStyleCnt="4"/>
      <dgm:spPr/>
    </dgm:pt>
    <dgm:pt modelId="{D8F8D89C-C108-1545-A873-28C272DC6BB4}" type="pres">
      <dgm:prSet presAssocID="{5794968B-182C-074A-ABC3-43C0E5F36EC5}" presName="connTx" presStyleLbl="parChTrans1D3" presStyleIdx="1" presStyleCnt="4"/>
      <dgm:spPr/>
    </dgm:pt>
    <dgm:pt modelId="{EAAD5E74-8EBB-AC48-8F64-B3555AC2B16E}" type="pres">
      <dgm:prSet presAssocID="{B96BC913-DFAF-C44F-9B61-391DFC9A5524}" presName="root2" presStyleCnt="0"/>
      <dgm:spPr/>
    </dgm:pt>
    <dgm:pt modelId="{73392174-D481-F249-B575-EA086EE472E6}" type="pres">
      <dgm:prSet presAssocID="{B96BC913-DFAF-C44F-9B61-391DFC9A5524}" presName="LevelTwoTextNode" presStyleLbl="asst2" presStyleIdx="1" presStyleCnt="4" custScaleX="43793" custScaleY="43793" custLinFactNeighborX="552" custLinFactNeighborY="868">
        <dgm:presLayoutVars>
          <dgm:chPref val="3"/>
        </dgm:presLayoutVars>
      </dgm:prSet>
      <dgm:spPr/>
    </dgm:pt>
    <dgm:pt modelId="{50CDFDED-E5D3-E541-9DC1-86DC573DFE3E}" type="pres">
      <dgm:prSet presAssocID="{B96BC913-DFAF-C44F-9B61-391DFC9A5524}" presName="level3hierChild" presStyleCnt="0"/>
      <dgm:spPr/>
    </dgm:pt>
    <dgm:pt modelId="{B6E1DC56-F6E3-E84C-BF2D-650982F265BE}" type="pres">
      <dgm:prSet presAssocID="{EE4FBACB-58E8-194F-83A2-468ADACC54B3}" presName="conn2-1" presStyleLbl="parChTrans1D3" presStyleIdx="2" presStyleCnt="4"/>
      <dgm:spPr/>
    </dgm:pt>
    <dgm:pt modelId="{539AD0CF-70AE-2B40-9E40-7D2D9417C717}" type="pres">
      <dgm:prSet presAssocID="{EE4FBACB-58E8-194F-83A2-468ADACC54B3}" presName="connTx" presStyleLbl="parChTrans1D3" presStyleIdx="2" presStyleCnt="4"/>
      <dgm:spPr/>
    </dgm:pt>
    <dgm:pt modelId="{E2B45154-2C28-DF4A-A6ED-F15BA307DEA2}" type="pres">
      <dgm:prSet presAssocID="{7F72B788-D4E3-7F4D-8B1B-6B9B20CB85B1}" presName="root2" presStyleCnt="0"/>
      <dgm:spPr/>
    </dgm:pt>
    <dgm:pt modelId="{E96CD20A-02E0-FF4A-9F63-86EED321F38F}" type="pres">
      <dgm:prSet presAssocID="{7F72B788-D4E3-7F4D-8B1B-6B9B20CB85B1}" presName="LevelTwoTextNode" presStyleLbl="asst2" presStyleIdx="2" presStyleCnt="4" custScaleX="43401" custScaleY="43401" custLinFactNeighborX="997" custLinFactNeighborY="-798">
        <dgm:presLayoutVars>
          <dgm:chPref val="3"/>
        </dgm:presLayoutVars>
      </dgm:prSet>
      <dgm:spPr/>
    </dgm:pt>
    <dgm:pt modelId="{446F5B9A-57C5-2E43-B6C3-BFDA7734BAE7}" type="pres">
      <dgm:prSet presAssocID="{7F72B788-D4E3-7F4D-8B1B-6B9B20CB85B1}" presName="level3hierChild" presStyleCnt="0"/>
      <dgm:spPr/>
    </dgm:pt>
    <dgm:pt modelId="{AB0F87D1-871B-BF48-B647-4191F730E9C5}" type="pres">
      <dgm:prSet presAssocID="{60F31D2D-BE22-A847-8D36-59434908FFD9}" presName="conn2-1" presStyleLbl="parChTrans1D3" presStyleIdx="3" presStyleCnt="4"/>
      <dgm:spPr/>
    </dgm:pt>
    <dgm:pt modelId="{9D07D575-88F8-F045-BDF4-E56E23CB21FB}" type="pres">
      <dgm:prSet presAssocID="{60F31D2D-BE22-A847-8D36-59434908FFD9}" presName="connTx" presStyleLbl="parChTrans1D3" presStyleIdx="3" presStyleCnt="4"/>
      <dgm:spPr/>
    </dgm:pt>
    <dgm:pt modelId="{BC101FCE-816E-4841-B202-DEDF7D2188C8}" type="pres">
      <dgm:prSet presAssocID="{4F094417-A035-7341-93ED-6646B841CEF5}" presName="root2" presStyleCnt="0"/>
      <dgm:spPr/>
    </dgm:pt>
    <dgm:pt modelId="{28584A6F-ABC6-0344-8F32-720C570785BF}" type="pres">
      <dgm:prSet presAssocID="{4F094417-A035-7341-93ED-6646B841CEF5}" presName="LevelTwoTextNode" presStyleLbl="asst2" presStyleIdx="3" presStyleCnt="4" custScaleX="42322" custScaleY="43793" custLinFactNeighborX="1657" custLinFactNeighborY="-2294">
        <dgm:presLayoutVars>
          <dgm:chPref val="3"/>
        </dgm:presLayoutVars>
      </dgm:prSet>
      <dgm:spPr/>
    </dgm:pt>
    <dgm:pt modelId="{880146A4-4BA7-8A40-A39F-635448627487}" type="pres">
      <dgm:prSet presAssocID="{4F094417-A035-7341-93ED-6646B841CEF5}" presName="level3hierChild" presStyleCnt="0"/>
      <dgm:spPr/>
    </dgm:pt>
  </dgm:ptLst>
  <dgm:cxnLst>
    <dgm:cxn modelId="{CBF19028-7C21-904F-AE79-609B584E417B}" type="presOf" srcId="{BAAFB61C-BD10-2243-81BA-B6C42A8BF1E2}" destId="{63B7D09A-B19E-514C-AB9C-20B5B4943B5D}" srcOrd="0" destOrd="0" presId="urn:microsoft.com/office/officeart/2005/8/layout/hierarchy2"/>
    <dgm:cxn modelId="{4F34FB2D-9321-A348-A152-A77F7B64A5E8}" type="presOf" srcId="{8262C9D1-BBDC-6541-B58A-F1456BF577ED}" destId="{929972A9-CF17-174F-9201-5CAA19439FBA}" srcOrd="1" destOrd="0" presId="urn:microsoft.com/office/officeart/2005/8/layout/hierarchy2"/>
    <dgm:cxn modelId="{7DA06240-EB16-3849-ACE9-6339F10BEF04}" type="presOf" srcId="{60F31D2D-BE22-A847-8D36-59434908FFD9}" destId="{AB0F87D1-871B-BF48-B647-4191F730E9C5}" srcOrd="0" destOrd="0" presId="urn:microsoft.com/office/officeart/2005/8/layout/hierarchy2"/>
    <dgm:cxn modelId="{0AE87D61-73C9-F541-83EF-0C14B364674F}" type="presOf" srcId="{5794968B-182C-074A-ABC3-43C0E5F36EC5}" destId="{D8F8D89C-C108-1545-A873-28C272DC6BB4}" srcOrd="1" destOrd="0" presId="urn:microsoft.com/office/officeart/2005/8/layout/hierarchy2"/>
    <dgm:cxn modelId="{CBB98D61-7677-1244-A9FD-69D04A7A8D8E}" type="presOf" srcId="{ED9D2FF2-D307-6443-BDC5-ACEED9310842}" destId="{179233D5-0D9A-7F40-B778-C7EC18F3C8E7}" srcOrd="1" destOrd="0" presId="urn:microsoft.com/office/officeart/2005/8/layout/hierarchy2"/>
    <dgm:cxn modelId="{5C97E265-FED0-6042-9FBE-0C2FA1B49EDC}" type="presOf" srcId="{ED9D2FF2-D307-6443-BDC5-ACEED9310842}" destId="{03C54A78-06AA-C640-AAD3-F480527E0CA5}" srcOrd="0" destOrd="0" presId="urn:microsoft.com/office/officeart/2005/8/layout/hierarchy2"/>
    <dgm:cxn modelId="{12E9E766-6569-CE44-9664-940F102ACE67}" srcId="{B4918CE6-E259-2F43-B621-AB7ABB0E1CC1}" destId="{8625DC0D-8F9A-3943-A3F0-C4DE0590DDBB}" srcOrd="0" destOrd="0" parTransId="{BAAFB61C-BD10-2243-81BA-B6C42A8BF1E2}" sibTransId="{C24D4BE1-24F6-6F43-86FD-C7AD80D35872}"/>
    <dgm:cxn modelId="{D0206F6D-4FF6-8E46-8FF6-3AAC84E4D04D}" type="presOf" srcId="{BAAFB61C-BD10-2243-81BA-B6C42A8BF1E2}" destId="{C6118C00-5AD2-5644-81A8-F26EEB7991D1}" srcOrd="1" destOrd="0" presId="urn:microsoft.com/office/officeart/2005/8/layout/hierarchy2"/>
    <dgm:cxn modelId="{29385C78-9DDC-E143-ABCB-684C287A26FB}" type="presOf" srcId="{49D3ACFA-5E92-CF4A-AC72-7D257A4D53FE}" destId="{9F114240-8227-3F48-A0DF-F8794F02530B}" srcOrd="0" destOrd="0" presId="urn:microsoft.com/office/officeart/2005/8/layout/hierarchy2"/>
    <dgm:cxn modelId="{4B21067D-D43A-BD4D-9246-D150A52493FF}" srcId="{3BE17198-A698-5642-BB99-50385FC96ADF}" destId="{044487B1-FA71-CB49-93FE-642824083290}" srcOrd="0" destOrd="0" parTransId="{ED9D2FF2-D307-6443-BDC5-ACEED9310842}" sibTransId="{1DE88589-4E21-2845-96C0-8A6C2F7A5E72}"/>
    <dgm:cxn modelId="{582F0289-3217-DB4A-B030-31ACFB4436D7}" srcId="{49D3ACFA-5E92-CF4A-AC72-7D257A4D53FE}" destId="{B4918CE6-E259-2F43-B621-AB7ABB0E1CC1}" srcOrd="0" destOrd="0" parTransId="{C11CC716-75D4-3940-B6DD-FE8046E739B3}" sibTransId="{FB490121-449A-0D4A-9C2E-D788366341BF}"/>
    <dgm:cxn modelId="{5F44478E-42A2-CE4B-A87F-BFFB47B360BA}" type="presOf" srcId="{8262C9D1-BBDC-6541-B58A-F1456BF577ED}" destId="{29D68865-5CC7-A64C-B9CD-202D88ABC213}" srcOrd="0" destOrd="0" presId="urn:microsoft.com/office/officeart/2005/8/layout/hierarchy2"/>
    <dgm:cxn modelId="{E70500A0-8C91-834D-9ABA-24A42D783DF4}" srcId="{3BE17198-A698-5642-BB99-50385FC96ADF}" destId="{B96BC913-DFAF-C44F-9B61-391DFC9A5524}" srcOrd="1" destOrd="0" parTransId="{5794968B-182C-074A-ABC3-43C0E5F36EC5}" sibTransId="{7FA8B645-0129-2F42-B187-722D148ADFD3}"/>
    <dgm:cxn modelId="{BC461DAA-781D-1740-8EA2-5F8191FAA562}" srcId="{B4918CE6-E259-2F43-B621-AB7ABB0E1CC1}" destId="{3BE17198-A698-5642-BB99-50385FC96ADF}" srcOrd="1" destOrd="0" parTransId="{8262C9D1-BBDC-6541-B58A-F1456BF577ED}" sibTransId="{546836BD-D375-BE4D-8761-C09AD0CDE590}"/>
    <dgm:cxn modelId="{231526B2-521D-9845-B7C8-85F253666C98}" type="presOf" srcId="{EE4FBACB-58E8-194F-83A2-468ADACC54B3}" destId="{539AD0CF-70AE-2B40-9E40-7D2D9417C717}" srcOrd="1" destOrd="0" presId="urn:microsoft.com/office/officeart/2005/8/layout/hierarchy2"/>
    <dgm:cxn modelId="{A88B2FB6-2B82-8044-A070-ED33ABEE04ED}" type="presOf" srcId="{EE4FBACB-58E8-194F-83A2-468ADACC54B3}" destId="{B6E1DC56-F6E3-E84C-BF2D-650982F265BE}" srcOrd="0" destOrd="0" presId="urn:microsoft.com/office/officeart/2005/8/layout/hierarchy2"/>
    <dgm:cxn modelId="{5F76F0B8-9CC8-AD48-9A5A-A9953D683826}" type="presOf" srcId="{7F72B788-D4E3-7F4D-8B1B-6B9B20CB85B1}" destId="{E96CD20A-02E0-FF4A-9F63-86EED321F38F}" srcOrd="0" destOrd="0" presId="urn:microsoft.com/office/officeart/2005/8/layout/hierarchy2"/>
    <dgm:cxn modelId="{F6D30FBB-D6F8-EA4C-8872-7C0444BA2F61}" srcId="{3BE17198-A698-5642-BB99-50385FC96ADF}" destId="{7F72B788-D4E3-7F4D-8B1B-6B9B20CB85B1}" srcOrd="2" destOrd="0" parTransId="{EE4FBACB-58E8-194F-83A2-468ADACC54B3}" sibTransId="{00A3702C-8D69-8F44-95E7-D56D79F7259E}"/>
    <dgm:cxn modelId="{FF2D62BF-06FC-4647-BF5D-83F3F466A67F}" type="presOf" srcId="{4F094417-A035-7341-93ED-6646B841CEF5}" destId="{28584A6F-ABC6-0344-8F32-720C570785BF}" srcOrd="0" destOrd="0" presId="urn:microsoft.com/office/officeart/2005/8/layout/hierarchy2"/>
    <dgm:cxn modelId="{8FBB55C0-5D72-164B-92FF-397F9B1B4A22}" srcId="{3BE17198-A698-5642-BB99-50385FC96ADF}" destId="{4F094417-A035-7341-93ED-6646B841CEF5}" srcOrd="3" destOrd="0" parTransId="{60F31D2D-BE22-A847-8D36-59434908FFD9}" sibTransId="{16467EED-F462-E642-8158-D4B29E0F5FA9}"/>
    <dgm:cxn modelId="{0EC255D0-0C34-784E-B850-3706F858BB18}" type="presOf" srcId="{5794968B-182C-074A-ABC3-43C0E5F36EC5}" destId="{86E9DC02-0A47-8247-81D4-2D0711BE8587}" srcOrd="0" destOrd="0" presId="urn:microsoft.com/office/officeart/2005/8/layout/hierarchy2"/>
    <dgm:cxn modelId="{57798ED9-F59B-0F41-8578-F2D9A0B67FAA}" type="presOf" srcId="{B96BC913-DFAF-C44F-9B61-391DFC9A5524}" destId="{73392174-D481-F249-B575-EA086EE472E6}" srcOrd="0" destOrd="0" presId="urn:microsoft.com/office/officeart/2005/8/layout/hierarchy2"/>
    <dgm:cxn modelId="{237477DF-E485-2C44-97C9-17A24C93159B}" type="presOf" srcId="{3BE17198-A698-5642-BB99-50385FC96ADF}" destId="{0B56841E-9BC5-C34B-AFDF-57886FB194DC}" srcOrd="0" destOrd="0" presId="urn:microsoft.com/office/officeart/2005/8/layout/hierarchy2"/>
    <dgm:cxn modelId="{E1270AF2-8ECC-814A-BC98-BE02AAD92AC1}" type="presOf" srcId="{8625DC0D-8F9A-3943-A3F0-C4DE0590DDBB}" destId="{232BF02D-9B0D-4549-B7BD-4965F886126C}" srcOrd="0" destOrd="0" presId="urn:microsoft.com/office/officeart/2005/8/layout/hierarchy2"/>
    <dgm:cxn modelId="{99CD6DF2-F60C-8E46-9FFE-EBBB407B2BF2}" type="presOf" srcId="{044487B1-FA71-CB49-93FE-642824083290}" destId="{A4E8DE77-E84E-1A40-AC25-89F5856C9EA0}" srcOrd="0" destOrd="0" presId="urn:microsoft.com/office/officeart/2005/8/layout/hierarchy2"/>
    <dgm:cxn modelId="{35ED35F5-DAB8-184A-A82F-66DCAD8F68E3}" type="presOf" srcId="{60F31D2D-BE22-A847-8D36-59434908FFD9}" destId="{9D07D575-88F8-F045-BDF4-E56E23CB21FB}" srcOrd="1" destOrd="0" presId="urn:microsoft.com/office/officeart/2005/8/layout/hierarchy2"/>
    <dgm:cxn modelId="{D29624FE-E966-2341-B541-7FB36612BD00}" type="presOf" srcId="{B4918CE6-E259-2F43-B621-AB7ABB0E1CC1}" destId="{ED740A8C-3EB6-C643-B2ED-87BEACFE6826}" srcOrd="0" destOrd="0" presId="urn:microsoft.com/office/officeart/2005/8/layout/hierarchy2"/>
    <dgm:cxn modelId="{B41983CB-2F3D-3C40-BF50-CB8D97D62520}" type="presParOf" srcId="{9F114240-8227-3F48-A0DF-F8794F02530B}" destId="{6F6A9804-6813-5D44-9E00-A24525FCC267}" srcOrd="0" destOrd="0" presId="urn:microsoft.com/office/officeart/2005/8/layout/hierarchy2"/>
    <dgm:cxn modelId="{A4C41E67-D756-804E-AF25-B9436E7AB3C5}" type="presParOf" srcId="{6F6A9804-6813-5D44-9E00-A24525FCC267}" destId="{ED740A8C-3EB6-C643-B2ED-87BEACFE6826}" srcOrd="0" destOrd="0" presId="urn:microsoft.com/office/officeart/2005/8/layout/hierarchy2"/>
    <dgm:cxn modelId="{4005BC6A-7343-C14D-8CCE-FA443EDCCBE5}" type="presParOf" srcId="{6F6A9804-6813-5D44-9E00-A24525FCC267}" destId="{0C37B221-9C01-3147-8E6F-85537C88B9BD}" srcOrd="1" destOrd="0" presId="urn:microsoft.com/office/officeart/2005/8/layout/hierarchy2"/>
    <dgm:cxn modelId="{686F7E99-2D55-114D-9287-C68B7CF88FF7}" type="presParOf" srcId="{0C37B221-9C01-3147-8E6F-85537C88B9BD}" destId="{63B7D09A-B19E-514C-AB9C-20B5B4943B5D}" srcOrd="0" destOrd="0" presId="urn:microsoft.com/office/officeart/2005/8/layout/hierarchy2"/>
    <dgm:cxn modelId="{9A2071A9-572B-EC46-A860-7BE22BB70E93}" type="presParOf" srcId="{63B7D09A-B19E-514C-AB9C-20B5B4943B5D}" destId="{C6118C00-5AD2-5644-81A8-F26EEB7991D1}" srcOrd="0" destOrd="0" presId="urn:microsoft.com/office/officeart/2005/8/layout/hierarchy2"/>
    <dgm:cxn modelId="{DB57C795-AE09-A747-8084-C0128047C360}" type="presParOf" srcId="{0C37B221-9C01-3147-8E6F-85537C88B9BD}" destId="{497C9D9C-4E2D-C940-97E2-51D55F6A576A}" srcOrd="1" destOrd="0" presId="urn:microsoft.com/office/officeart/2005/8/layout/hierarchy2"/>
    <dgm:cxn modelId="{E7663D1C-0F39-8D41-87F3-8BFCF17ACC98}" type="presParOf" srcId="{497C9D9C-4E2D-C940-97E2-51D55F6A576A}" destId="{232BF02D-9B0D-4549-B7BD-4965F886126C}" srcOrd="0" destOrd="0" presId="urn:microsoft.com/office/officeart/2005/8/layout/hierarchy2"/>
    <dgm:cxn modelId="{7CBEEC82-6D70-E24A-B48C-7B3293FBC61A}" type="presParOf" srcId="{497C9D9C-4E2D-C940-97E2-51D55F6A576A}" destId="{8BD54692-B4BE-3A4B-BEAE-EC3E0286751B}" srcOrd="1" destOrd="0" presId="urn:microsoft.com/office/officeart/2005/8/layout/hierarchy2"/>
    <dgm:cxn modelId="{4AD168E5-E0A8-C349-AD14-BD74D22D096A}" type="presParOf" srcId="{0C37B221-9C01-3147-8E6F-85537C88B9BD}" destId="{29D68865-5CC7-A64C-B9CD-202D88ABC213}" srcOrd="2" destOrd="0" presId="urn:microsoft.com/office/officeart/2005/8/layout/hierarchy2"/>
    <dgm:cxn modelId="{CD9BE09C-20EC-154B-A57D-AB999892BB20}" type="presParOf" srcId="{29D68865-5CC7-A64C-B9CD-202D88ABC213}" destId="{929972A9-CF17-174F-9201-5CAA19439FBA}" srcOrd="0" destOrd="0" presId="urn:microsoft.com/office/officeart/2005/8/layout/hierarchy2"/>
    <dgm:cxn modelId="{E75A3E6B-8F2E-6141-8AAB-8E9C34F102B5}" type="presParOf" srcId="{0C37B221-9C01-3147-8E6F-85537C88B9BD}" destId="{A35018FC-2DC2-F84A-8446-9DF5529E4FBC}" srcOrd="3" destOrd="0" presId="urn:microsoft.com/office/officeart/2005/8/layout/hierarchy2"/>
    <dgm:cxn modelId="{847E0818-FE8D-C541-86DF-425FBAEEB283}" type="presParOf" srcId="{A35018FC-2DC2-F84A-8446-9DF5529E4FBC}" destId="{0B56841E-9BC5-C34B-AFDF-57886FB194DC}" srcOrd="0" destOrd="0" presId="urn:microsoft.com/office/officeart/2005/8/layout/hierarchy2"/>
    <dgm:cxn modelId="{8D203DA7-1E82-2C47-ADDA-87AC2A074733}" type="presParOf" srcId="{A35018FC-2DC2-F84A-8446-9DF5529E4FBC}" destId="{99EF65BD-D4FD-524B-B0A1-60E234E65BFB}" srcOrd="1" destOrd="0" presId="urn:microsoft.com/office/officeart/2005/8/layout/hierarchy2"/>
    <dgm:cxn modelId="{06E9C2A3-ADE5-D94E-88F5-735DE4B38424}" type="presParOf" srcId="{99EF65BD-D4FD-524B-B0A1-60E234E65BFB}" destId="{03C54A78-06AA-C640-AAD3-F480527E0CA5}" srcOrd="0" destOrd="0" presId="urn:microsoft.com/office/officeart/2005/8/layout/hierarchy2"/>
    <dgm:cxn modelId="{92A4EAAE-2E2E-2546-9660-83EF628F16A4}" type="presParOf" srcId="{03C54A78-06AA-C640-AAD3-F480527E0CA5}" destId="{179233D5-0D9A-7F40-B778-C7EC18F3C8E7}" srcOrd="0" destOrd="0" presId="urn:microsoft.com/office/officeart/2005/8/layout/hierarchy2"/>
    <dgm:cxn modelId="{7B831403-865B-C642-B57B-E8CBB281894C}" type="presParOf" srcId="{99EF65BD-D4FD-524B-B0A1-60E234E65BFB}" destId="{62D1EFDD-6128-B842-A56E-6BD76FD44073}" srcOrd="1" destOrd="0" presId="urn:microsoft.com/office/officeart/2005/8/layout/hierarchy2"/>
    <dgm:cxn modelId="{8EF57BE0-30CD-6848-9628-813911BBDAC4}" type="presParOf" srcId="{62D1EFDD-6128-B842-A56E-6BD76FD44073}" destId="{A4E8DE77-E84E-1A40-AC25-89F5856C9EA0}" srcOrd="0" destOrd="0" presId="urn:microsoft.com/office/officeart/2005/8/layout/hierarchy2"/>
    <dgm:cxn modelId="{8A397B11-F130-0149-AEBF-FDE40A273CE9}" type="presParOf" srcId="{62D1EFDD-6128-B842-A56E-6BD76FD44073}" destId="{187ED4C2-48E4-0E4A-B792-0E199726EF61}" srcOrd="1" destOrd="0" presId="urn:microsoft.com/office/officeart/2005/8/layout/hierarchy2"/>
    <dgm:cxn modelId="{1FE5BFB8-EC43-DA4C-8043-CBB483B40896}" type="presParOf" srcId="{99EF65BD-D4FD-524B-B0A1-60E234E65BFB}" destId="{86E9DC02-0A47-8247-81D4-2D0711BE8587}" srcOrd="2" destOrd="0" presId="urn:microsoft.com/office/officeart/2005/8/layout/hierarchy2"/>
    <dgm:cxn modelId="{4F6FA790-2D0A-8847-8021-2841BFEB1510}" type="presParOf" srcId="{86E9DC02-0A47-8247-81D4-2D0711BE8587}" destId="{D8F8D89C-C108-1545-A873-28C272DC6BB4}" srcOrd="0" destOrd="0" presId="urn:microsoft.com/office/officeart/2005/8/layout/hierarchy2"/>
    <dgm:cxn modelId="{52649B9B-089D-F247-9B31-3925C145C68D}" type="presParOf" srcId="{99EF65BD-D4FD-524B-B0A1-60E234E65BFB}" destId="{EAAD5E74-8EBB-AC48-8F64-B3555AC2B16E}" srcOrd="3" destOrd="0" presId="urn:microsoft.com/office/officeart/2005/8/layout/hierarchy2"/>
    <dgm:cxn modelId="{1647DF3F-DB10-444A-94FB-512249D0F009}" type="presParOf" srcId="{EAAD5E74-8EBB-AC48-8F64-B3555AC2B16E}" destId="{73392174-D481-F249-B575-EA086EE472E6}" srcOrd="0" destOrd="0" presId="urn:microsoft.com/office/officeart/2005/8/layout/hierarchy2"/>
    <dgm:cxn modelId="{860C6669-9D14-F34B-858D-ECA2268F00FA}" type="presParOf" srcId="{EAAD5E74-8EBB-AC48-8F64-B3555AC2B16E}" destId="{50CDFDED-E5D3-E541-9DC1-86DC573DFE3E}" srcOrd="1" destOrd="0" presId="urn:microsoft.com/office/officeart/2005/8/layout/hierarchy2"/>
    <dgm:cxn modelId="{921AA12E-EA51-A049-90EC-F7C537DFA0D0}" type="presParOf" srcId="{99EF65BD-D4FD-524B-B0A1-60E234E65BFB}" destId="{B6E1DC56-F6E3-E84C-BF2D-650982F265BE}" srcOrd="4" destOrd="0" presId="urn:microsoft.com/office/officeart/2005/8/layout/hierarchy2"/>
    <dgm:cxn modelId="{80C61B06-09A3-6B40-B9D7-CACD6C2D8371}" type="presParOf" srcId="{B6E1DC56-F6E3-E84C-BF2D-650982F265BE}" destId="{539AD0CF-70AE-2B40-9E40-7D2D9417C717}" srcOrd="0" destOrd="0" presId="urn:microsoft.com/office/officeart/2005/8/layout/hierarchy2"/>
    <dgm:cxn modelId="{8F0EB654-A7D9-7247-A1AC-045499C819DC}" type="presParOf" srcId="{99EF65BD-D4FD-524B-B0A1-60E234E65BFB}" destId="{E2B45154-2C28-DF4A-A6ED-F15BA307DEA2}" srcOrd="5" destOrd="0" presId="urn:microsoft.com/office/officeart/2005/8/layout/hierarchy2"/>
    <dgm:cxn modelId="{5837D0C5-5C44-5048-89BE-CB104AD5F651}" type="presParOf" srcId="{E2B45154-2C28-DF4A-A6ED-F15BA307DEA2}" destId="{E96CD20A-02E0-FF4A-9F63-86EED321F38F}" srcOrd="0" destOrd="0" presId="urn:microsoft.com/office/officeart/2005/8/layout/hierarchy2"/>
    <dgm:cxn modelId="{2CBB2835-ADCA-0849-99AA-8517B8BC729A}" type="presParOf" srcId="{E2B45154-2C28-DF4A-A6ED-F15BA307DEA2}" destId="{446F5B9A-57C5-2E43-B6C3-BFDA7734BAE7}" srcOrd="1" destOrd="0" presId="urn:microsoft.com/office/officeart/2005/8/layout/hierarchy2"/>
    <dgm:cxn modelId="{A29A1576-5F0C-6544-AF9E-682E4A588A94}" type="presParOf" srcId="{99EF65BD-D4FD-524B-B0A1-60E234E65BFB}" destId="{AB0F87D1-871B-BF48-B647-4191F730E9C5}" srcOrd="6" destOrd="0" presId="urn:microsoft.com/office/officeart/2005/8/layout/hierarchy2"/>
    <dgm:cxn modelId="{5EDD6D9B-5CAE-824B-90EA-497AC931DE9F}" type="presParOf" srcId="{AB0F87D1-871B-BF48-B647-4191F730E9C5}" destId="{9D07D575-88F8-F045-BDF4-E56E23CB21FB}" srcOrd="0" destOrd="0" presId="urn:microsoft.com/office/officeart/2005/8/layout/hierarchy2"/>
    <dgm:cxn modelId="{34D8D26E-F846-1048-8DA1-8A759497F2DB}" type="presParOf" srcId="{99EF65BD-D4FD-524B-B0A1-60E234E65BFB}" destId="{BC101FCE-816E-4841-B202-DEDF7D2188C8}" srcOrd="7" destOrd="0" presId="urn:microsoft.com/office/officeart/2005/8/layout/hierarchy2"/>
    <dgm:cxn modelId="{9C3E5BFC-518A-504A-8260-B7308B4F60C8}" type="presParOf" srcId="{BC101FCE-816E-4841-B202-DEDF7D2188C8}" destId="{28584A6F-ABC6-0344-8F32-720C570785BF}" srcOrd="0" destOrd="0" presId="urn:microsoft.com/office/officeart/2005/8/layout/hierarchy2"/>
    <dgm:cxn modelId="{04B0D1E6-4580-F242-A13E-A5B536E18ADA}" type="presParOf" srcId="{BC101FCE-816E-4841-B202-DEDF7D2188C8}" destId="{880146A4-4BA7-8A40-A39F-63544862748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40A8C-3EB6-C643-B2ED-87BEACFE6826}">
      <dsp:nvSpPr>
        <dsp:cNvPr id="0" name=""/>
        <dsp:cNvSpPr/>
      </dsp:nvSpPr>
      <dsp:spPr>
        <a:xfrm>
          <a:off x="136318" y="1010470"/>
          <a:ext cx="1596904" cy="798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Causes</a:t>
          </a:r>
          <a:br>
            <a:rPr lang="en-US" sz="1800" kern="1200">
              <a:solidFill>
                <a:schemeClr val="tx1"/>
              </a:solidFill>
            </a:rPr>
          </a:br>
          <a:r>
            <a:rPr lang="en-US" sz="1800" kern="1200">
              <a:solidFill>
                <a:schemeClr val="tx1"/>
              </a:solidFill>
            </a:rPr>
            <a:t>of Flaky Tests</a:t>
          </a:r>
        </a:p>
      </dsp:txBody>
      <dsp:txXfrm>
        <a:off x="159704" y="1033856"/>
        <a:ext cx="1550132" cy="751680"/>
      </dsp:txXfrm>
    </dsp:sp>
    <dsp:sp modelId="{63B7D09A-B19E-514C-AB9C-20B5B4943B5D}">
      <dsp:nvSpPr>
        <dsp:cNvPr id="0" name=""/>
        <dsp:cNvSpPr/>
      </dsp:nvSpPr>
      <dsp:spPr>
        <a:xfrm rot="20913419">
          <a:off x="1715221" y="1189112"/>
          <a:ext cx="1811252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811252" y="4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2575565" y="1184744"/>
        <a:ext cx="90562" cy="90562"/>
      </dsp:txXfrm>
    </dsp:sp>
    <dsp:sp modelId="{232BF02D-9B0D-4549-B7BD-4965F886126C}">
      <dsp:nvSpPr>
        <dsp:cNvPr id="0" name=""/>
        <dsp:cNvSpPr/>
      </dsp:nvSpPr>
      <dsp:spPr>
        <a:xfrm>
          <a:off x="3508471" y="674079"/>
          <a:ext cx="1438787" cy="752552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Order-Dependent</a:t>
          </a:r>
        </a:p>
      </dsp:txBody>
      <dsp:txXfrm>
        <a:off x="3530512" y="696120"/>
        <a:ext cx="1394705" cy="708470"/>
      </dsp:txXfrm>
    </dsp:sp>
    <dsp:sp modelId="{29D68865-5CC7-A64C-B9CD-202D88ABC213}">
      <dsp:nvSpPr>
        <dsp:cNvPr id="0" name=""/>
        <dsp:cNvSpPr/>
      </dsp:nvSpPr>
      <dsp:spPr>
        <a:xfrm rot="849979">
          <a:off x="1705382" y="1592831"/>
          <a:ext cx="1830928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830928" y="409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2575074" y="1587971"/>
        <a:ext cx="91546" cy="91546"/>
      </dsp:txXfrm>
    </dsp:sp>
    <dsp:sp modelId="{0B56841E-9BC5-C34B-AFDF-57886FB194DC}">
      <dsp:nvSpPr>
        <dsp:cNvPr id="0" name=""/>
        <dsp:cNvSpPr/>
      </dsp:nvSpPr>
      <dsp:spPr>
        <a:xfrm>
          <a:off x="3508471" y="1498107"/>
          <a:ext cx="1438739" cy="719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Order-Independent</a:t>
          </a:r>
        </a:p>
      </dsp:txBody>
      <dsp:txXfrm>
        <a:off x="3529541" y="1519177"/>
        <a:ext cx="1396599" cy="677229"/>
      </dsp:txXfrm>
    </dsp:sp>
    <dsp:sp modelId="{03C54A78-06AA-C640-AAD3-F480527E0CA5}">
      <dsp:nvSpPr>
        <dsp:cNvPr id="0" name=""/>
        <dsp:cNvSpPr/>
      </dsp:nvSpPr>
      <dsp:spPr>
        <a:xfrm rot="18836812">
          <a:off x="4607713" y="1018102"/>
          <a:ext cx="2218876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2218876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5661679" y="1003543"/>
        <a:ext cx="110943" cy="110943"/>
      </dsp:txXfrm>
    </dsp:sp>
    <dsp:sp modelId="{A4E8DE77-E84E-1A40-AC25-89F5856C9EA0}">
      <dsp:nvSpPr>
        <dsp:cNvPr id="0" name=""/>
        <dsp:cNvSpPr/>
      </dsp:nvSpPr>
      <dsp:spPr>
        <a:xfrm>
          <a:off x="6487091" y="0"/>
          <a:ext cx="1040951" cy="52047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</a:rPr>
            <a:t>Async Wait</a:t>
          </a:r>
        </a:p>
      </dsp:txBody>
      <dsp:txXfrm>
        <a:off x="6502335" y="15244"/>
        <a:ext cx="1010463" cy="489987"/>
      </dsp:txXfrm>
    </dsp:sp>
    <dsp:sp modelId="{86E9DC02-0A47-8247-81D4-2D0711BE8587}">
      <dsp:nvSpPr>
        <dsp:cNvPr id="0" name=""/>
        <dsp:cNvSpPr/>
      </dsp:nvSpPr>
      <dsp:spPr>
        <a:xfrm rot="19813238">
          <a:off x="4829249" y="1373224"/>
          <a:ext cx="1786548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786548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5677859" y="1369474"/>
        <a:ext cx="89327" cy="89327"/>
      </dsp:txXfrm>
    </dsp:sp>
    <dsp:sp modelId="{73392174-D481-F249-B575-EA086EE472E6}">
      <dsp:nvSpPr>
        <dsp:cNvPr id="0" name=""/>
        <dsp:cNvSpPr/>
      </dsp:nvSpPr>
      <dsp:spPr>
        <a:xfrm>
          <a:off x="6497835" y="710245"/>
          <a:ext cx="1040951" cy="520475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>
              <a:solidFill>
                <a:schemeClr val="tx1"/>
              </a:solidFill>
            </a:rPr>
            <a:t>Network</a:t>
          </a:r>
          <a:endParaRPr lang="en-US" sz="1200" kern="1200">
            <a:solidFill>
              <a:schemeClr val="tx1"/>
            </a:solidFill>
          </a:endParaRPr>
        </a:p>
      </dsp:txBody>
      <dsp:txXfrm>
        <a:off x="6513079" y="725489"/>
        <a:ext cx="1010463" cy="489987"/>
      </dsp:txXfrm>
    </dsp:sp>
    <dsp:sp modelId="{B6E1DC56-F6E3-E84C-BF2D-650982F265BE}">
      <dsp:nvSpPr>
        <dsp:cNvPr id="0" name=""/>
        <dsp:cNvSpPr/>
      </dsp:nvSpPr>
      <dsp:spPr>
        <a:xfrm rot="21138850">
          <a:off x="4940135" y="1711534"/>
          <a:ext cx="1575354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575354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8428" y="1713064"/>
        <a:ext cx="78767" cy="78767"/>
      </dsp:txXfrm>
    </dsp:sp>
    <dsp:sp modelId="{E96CD20A-02E0-FF4A-9F63-86EED321F38F}">
      <dsp:nvSpPr>
        <dsp:cNvPr id="0" name=""/>
        <dsp:cNvSpPr/>
      </dsp:nvSpPr>
      <dsp:spPr>
        <a:xfrm>
          <a:off x="6508413" y="1389194"/>
          <a:ext cx="1031634" cy="515817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</a:rPr>
            <a:t>Concurrency</a:t>
          </a:r>
          <a:endParaRPr lang="en-US" sz="1200" b="0" kern="1200">
            <a:solidFill>
              <a:schemeClr val="tx1"/>
            </a:solidFill>
          </a:endParaRPr>
        </a:p>
      </dsp:txBody>
      <dsp:txXfrm>
        <a:off x="6523521" y="1404302"/>
        <a:ext cx="1001418" cy="485601"/>
      </dsp:txXfrm>
    </dsp:sp>
    <dsp:sp modelId="{AB0F87D1-871B-BF48-B647-4191F730E9C5}">
      <dsp:nvSpPr>
        <dsp:cNvPr id="0" name=""/>
        <dsp:cNvSpPr/>
      </dsp:nvSpPr>
      <dsp:spPr>
        <a:xfrm rot="991712">
          <a:off x="4913227" y="2050855"/>
          <a:ext cx="1644858" cy="81826"/>
        </a:xfrm>
        <a:custGeom>
          <a:avLst/>
          <a:gdLst/>
          <a:ahLst/>
          <a:cxnLst/>
          <a:rect l="0" t="0" r="0" b="0"/>
          <a:pathLst>
            <a:path>
              <a:moveTo>
                <a:pt x="0" y="40913"/>
              </a:moveTo>
              <a:lnTo>
                <a:pt x="1644858" y="409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>
            <a:solidFill>
              <a:schemeClr val="tx1"/>
            </a:solidFill>
          </a:endParaRPr>
        </a:p>
      </dsp:txBody>
      <dsp:txXfrm>
        <a:off x="5694535" y="2050646"/>
        <a:ext cx="82242" cy="82242"/>
      </dsp:txXfrm>
    </dsp:sp>
    <dsp:sp modelId="{28584A6F-ABC6-0344-8F32-720C570785BF}">
      <dsp:nvSpPr>
        <dsp:cNvPr id="0" name=""/>
        <dsp:cNvSpPr/>
      </dsp:nvSpPr>
      <dsp:spPr>
        <a:xfrm>
          <a:off x="6524101" y="2065505"/>
          <a:ext cx="1005986" cy="520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</a:rPr>
            <a:t>…</a:t>
          </a:r>
        </a:p>
      </dsp:txBody>
      <dsp:txXfrm>
        <a:off x="6539345" y="2080749"/>
        <a:ext cx="975498" cy="489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87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63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87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68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708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32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025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017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46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None/>
              <a:tabLst/>
              <a:defRPr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6D4A4-0DC5-4397-9A63-862274365A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43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271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92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870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292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889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691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6E13E65-08D5-2043-AA2C-2DE145E66E2E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65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989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None/>
              <a:tabLst/>
              <a:defRPr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6D4A4-0DC5-4397-9A63-862274365A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379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575849-DEA4-4B33-86BF-7D81AC0613A5}" type="slidenum"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13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39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575849-DEA4-4B33-86BF-7D81AC0613A5}" type="slidenum"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649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575849-DEA4-4B33-86BF-7D81AC0613A5}" type="slidenum"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4491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575849-DEA4-4B33-86BF-7D81AC0613A5}" type="slidenum"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17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E7575849-DEA4-4B33-86BF-7D81AC0613A5}" type="slidenum">
              <a: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251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9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82c513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82c513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66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BA24F-46AE-C544-9B74-A62404DC3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9169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BA24F-46AE-C544-9B74-A62404DC3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371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BA24F-46AE-C544-9B74-A62404DC3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97518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BA24F-46AE-C544-9B74-A62404DC3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01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6E13E65-08D5-2043-AA2C-2DE145E66E2E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611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5BA24F-46AE-C544-9B74-A62404DC3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2439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15BA24F-46AE-C544-9B74-A62404DC3CE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2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15BA24F-46AE-C544-9B74-A62404DC3CE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65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Discuss example for what 3 tests would be like for n! and Tuscan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6E13E65-08D5-2043-AA2C-2DE145E66E2E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5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6E13E65-08D5-2043-AA2C-2DE145E66E2E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211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66E13E65-08D5-2043-AA2C-2DE145E66E2E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65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38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13E65-08D5-2043-AA2C-2DE145E66E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44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3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68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017"/>
            <a:ext cx="9144000" cy="387548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9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9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5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7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0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1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38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r>
              <a:rPr lang="en-US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39579925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3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6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138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55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1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3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7697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96AC-DC30-88BB-5C2B-7E1F8280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5EE09-FA09-1808-D28F-69433320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60E8-62ED-5EAE-735E-2A430DC6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FEA4-C167-9349-A57A-6B2045E52361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BDE4-D5CE-0482-9CB4-60C28D6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160C-8E56-9B90-0C6A-CCE093CE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4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B4C6-A91C-52DC-22C8-B493FCCA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020-EBB7-CB98-60D4-A6FE6F205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5E6B-FF36-9F9D-17D7-8851BEA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D0A-28DD-C448-A8AE-5DB4C29B12B4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F4BB-B45C-A12F-737E-FCECD016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B1FC-4D39-D75F-A86D-F234399A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50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1431-022C-49EB-B0A7-A6842481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654FB-5D18-73E6-BC1A-61CAC6E9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4697-7ABD-7CEA-B993-E652F313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A2FC-7CD3-9F4E-A1FC-E6844603782F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BAF4-D8C6-D62E-D51E-9132A003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E372-D554-9334-29E7-574004A8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9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3199-128D-8768-FCD4-6E9608D6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44F8-3C81-52C8-0351-E9CEFD869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30FC-7967-0D82-71E2-8183176D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B791-A95F-7F7F-8419-F352825C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63DB-D804-DB40-9AEB-2418B882E5CC}" type="datetime1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52C6-2C91-D3A3-EC7C-6294789C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17FD-D10E-39C9-C508-21DC2C4D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5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3838-3609-80D6-E52C-9F2B8734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CDBF-33C0-39B6-15A4-756B721B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13FCA-7C07-1D64-96BC-A92B38993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4C455-F98E-FC7C-B30D-5EBBCD54B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91CE-D90E-BB18-7904-89561B720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37162-F117-369F-9696-13DBC836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9FA5-3CCD-3E4B-AB39-C971EB805A4C}" type="datetime1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002B4-F816-4534-4C60-F9284021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C2F9B-ACCB-94FE-3B66-09043887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82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CDC8-73C1-0A05-C066-38F1AFC6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E21EE-4978-674C-5AF8-E730A07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6183-8849-3B46-B1C1-68DF600C25D1}" type="datetime1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7BF4-1901-424B-A32E-9069088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93481-2D7E-4317-A9A4-64AEB1BA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3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4246C-934D-C431-B5DB-C7B4E2CC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CDB4-20E7-2F4C-92A0-67AE08173044}" type="datetime1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42A4E-6297-883C-F2CA-706336D1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C7AE7-D563-DCA6-327D-431EA98E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4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F52D-E451-92E8-1208-2013A15E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2606-D95E-E3F5-3ABB-5BFA3A92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BBAD3-CB7E-278C-93D7-A68C3FAD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FC841-36E4-0667-4A0B-106FD68E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1C4A-D7DF-1B43-A219-1CC642200CC1}" type="datetime1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5E8A-1A2D-5AF7-2ECD-4B46A5EB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237E2-FFCD-7EB5-B286-851C8726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88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5AA9-C1EA-E316-626C-26F0AC31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66A24-8166-4D8F-361A-87E85D899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8436A-42A5-A6E1-C575-FC06CCE05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B435-0AA4-72C2-85ED-23BCE4FE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40B6-D4A0-1941-B693-3CAFD77EF5A8}" type="datetime1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943AD-C46B-6E3C-3AE6-6AEBE7E5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E904-87E1-A330-D3FB-FB17013E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187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0154-B630-82E4-E48D-03B28BC4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44A3-092D-AA09-4916-28108307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374E-D1C9-6209-CB8A-F60B4776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F87E-0FEF-2E4D-96B1-269151154BF9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A11F-ACF2-B7CB-42CB-101F2D62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24E4-BFBD-F1B4-CEF6-E6CFD66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5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C8DC8-1284-E3D8-D71D-9ED8EA7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72A2A-7017-3C39-50AB-111920095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B383-89D8-09CE-3517-FB533451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F895-359D-DC40-B34B-508082C3BF5E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8488-AE96-0F0F-0FE7-C8C6DD46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3E71-369F-CE66-BA6B-41C0A5AC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2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33FD-34F0-4A48-B236-7B796B95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90418-89D0-4497-8C7D-E017A4A3549B}"/>
              </a:ext>
            </a:extLst>
          </p:cNvPr>
          <p:cNvSpPr txBox="1"/>
          <p:nvPr userDrawn="1"/>
        </p:nvSpPr>
        <p:spPr>
          <a:xfrm>
            <a:off x="6164227" y="4849306"/>
            <a:ext cx="2351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lang="en-US" sz="900" smtClean="0">
                <a:solidFill>
                  <a:schemeClr val="bg2">
                    <a:lumMod val="75000"/>
                  </a:schemeClr>
                </a:solidFill>
              </a:rPr>
              <a:pPr marL="0" marR="0" lvl="0" indent="0" algn="r" defTabSz="3428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04915-E6F8-7AD8-0A84-ACD513A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3987-19C3-EB3F-DE85-9E1A9F79E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6DDA1-8FC0-42D1-6E09-43E5AE175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442-3AD7-9E4F-8A9E-EE0F7ECD47B3}" type="datetime1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DCF9-A4F9-3C30-1897-C8F384261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9AA0-46D3-04DB-FBBB-724A7DD06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D6A6-6952-0044-BF7B-7A75C50B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winglam/classes/637/assigns/assign04.html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544B8-8CF9-5C45-B8B4-15D5D878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380010"/>
            <a:ext cx="3759200" cy="1685304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5719" y="657398"/>
            <a:ext cx="9072562" cy="1574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/>
              <a:t>DETECTING, CHARACTERIZING, AND TAMING FLAKY TESTS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99873"/>
            <a:ext cx="8520600" cy="1004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Wing Lam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George Mason University</a:t>
            </a:r>
            <a:endParaRPr dirty="0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E8BC1D59-D0E6-B94F-B1BF-FE59E689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28" y="3509865"/>
            <a:ext cx="4367292" cy="130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AB1-2620-B030-5A03-BA672EB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1: Tuscan Class-Only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66F4623-C220-592A-391A-DBB4F2CAE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t="5849" r="4029" b="61146"/>
          <a:stretch/>
        </p:blipFill>
        <p:spPr>
          <a:xfrm>
            <a:off x="193041" y="3875485"/>
            <a:ext cx="3789680" cy="107712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BE277C85-50E2-6EEF-FE11-4340E78A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319605"/>
            <a:ext cx="380148" cy="380148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CE0BE81-C3C0-00F7-7DC4-3489BFDA5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133" y="4066754"/>
            <a:ext cx="380149" cy="380149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5DB156E7-07F8-809F-E19C-2ED592A6C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9061" y="4623029"/>
            <a:ext cx="380149" cy="3801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9394FE-FCF3-1793-F7ED-6AFA6872C3D3}"/>
              </a:ext>
            </a:extLst>
          </p:cNvPr>
          <p:cNvSpPr txBox="1"/>
          <p:nvPr/>
        </p:nvSpPr>
        <p:spPr>
          <a:xfrm>
            <a:off x="5932171" y="753755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47BBB-26B4-80F4-BB6A-578285A44BA4}"/>
              </a:ext>
            </a:extLst>
          </p:cNvPr>
          <p:cNvSpPr txBox="1"/>
          <p:nvPr/>
        </p:nvSpPr>
        <p:spPr>
          <a:xfrm>
            <a:off x="2021965" y="2745923"/>
            <a:ext cx="465328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en-US" sz="2700" u="sng">
                <a:ea typeface="+mn-ea"/>
              </a:rPr>
              <a:t>Runs 2 orders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20BA35-7A4A-2B1B-539F-EC53FC86BAAD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, ignoring tests inside test classes</a:t>
            </a: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5B3B350D-F2FC-BEEB-83AA-5A7A6972F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19" r="18650"/>
          <a:stretch/>
        </p:blipFill>
        <p:spPr>
          <a:xfrm>
            <a:off x="4897755" y="1059606"/>
            <a:ext cx="4042659" cy="230004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BFF7F6-E854-9B45-C22F-FBB322E2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10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7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E059-2C21-5903-CFD6-2A22BE66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Tuscan Intra-Class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6B332-610A-810A-8604-2E7C1BCF94DD}"/>
              </a:ext>
            </a:extLst>
          </p:cNvPr>
          <p:cNvSpPr txBox="1"/>
          <p:nvPr/>
        </p:nvSpPr>
        <p:spPr>
          <a:xfrm>
            <a:off x="5909535" y="424681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48FA7B-0E07-4B7C-E03E-A7133B845356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, and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test pairs inside each test class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916B8-AD06-F8D7-F409-483386988A12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0B545-9B84-CCFF-2FE7-841E96EBD6C4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2D61F8-E6F2-68E9-ACDE-C7E738DFF66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A2E23C-6E71-E05F-5666-F545DAB95D4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0B9D9-29BB-C9B1-7C30-1CB6CE7CEFF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90FCD0-B98A-DC3D-E0D0-2DFCF8B8E2DD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1ED708-B30D-3EBA-60EF-699B2A04CD84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54B8A-A711-00E0-9EEA-23D7DFAC0963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7EE155-EBA8-95DF-81A1-DE2AEA719CBF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5430C4-F439-30D3-34C2-9EB2A6AD72FB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25D478-D875-058F-7C51-CE090325743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6ACC3-C613-C7EB-67C0-526FEB75A83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0E610-6026-5FE4-521C-0400AC31856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115443-E172-FBF6-0880-E0DD0F75CF2C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5A86E2-C750-5AAF-628E-834DC99CAE06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BEC745-8316-FB74-120B-655C8128A308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F152BC-A8ED-F5FA-B260-3DF25DBC9070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AD8247-C74D-BD61-2E94-BD8EFF316C2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06AC6E-5C17-6048-D33A-443C7E63347F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126A42-AA67-744D-3ECC-A2A981324DF7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3D0928-63D0-3934-3388-8701ABE22B8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1EEE-734C-C1F1-A184-B2FB7C12CC52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E48C9E-8278-3613-A642-FE066F2772CE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A08322-B5D8-E824-8163-068A6EA3E8D8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27918-D800-3BCF-A9A9-169AC8611A45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48DD17-6EA0-F8A1-B3C2-A41AC621C9D0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5BA8-67DD-9214-4361-67217A0349E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03B7A2-B3A3-9737-9DBF-E7FFF524FBC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55F644-E01B-24FF-2946-540DB2232EE9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99B243-E631-8661-985D-C46E31D2B01D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CE5139-4D2D-E539-752D-2E421BAFC0EC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915300-E92D-1186-F846-7AFFD4F1B41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0405B0-0778-3A46-D406-D1716AC03E19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D8D83C-1151-88DC-7CF7-CD75C762E47F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00A1A-08C1-02F7-C787-82E1EE58CEE6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14A23-08D5-2719-0630-95CE2B9193D4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A4CB4-621F-69C4-C636-E2C7889DB4B0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BBE13C-4AB4-7BE1-320E-3BE9F576FDF3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01427A-FB85-2A3B-8143-096D43F8F26A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144B4C-D37C-83E6-363F-F7F7FB44FFCA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E330D-0ECB-4AE8-21DA-42544511D3BE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78BE85-E40D-DED1-F549-2A15BA0E85F4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6FA1F56-1D29-B0F8-8B34-ABA85CA4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608981-2782-A6AA-154B-4AA81CC8D427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3D2B2-1CDE-6507-9A09-F7BD5AAE4A52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956243-4178-39A8-E6B0-3EB44221CFCB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A1887-BC0E-E178-5C4A-AAFA6387C240}"/>
              </a:ext>
            </a:extLst>
          </p:cNvPr>
          <p:cNvGrpSpPr/>
          <p:nvPr/>
        </p:nvGrpSpPr>
        <p:grpSpPr>
          <a:xfrm>
            <a:off x="6032354" y="1038930"/>
            <a:ext cx="1640919" cy="850988"/>
            <a:chOff x="1046375" y="708287"/>
            <a:chExt cx="2187892" cy="1134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E05B6-8ACF-B99E-FBEE-CFB771FE001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DE1517-D28A-752A-D01D-364C549BF844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B279C-A118-485B-9BFC-171B52972075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DA12AE-8F72-6685-4DE7-9EBFA7D83D88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611B3-AFDC-0A7B-9D6D-95FBA05B216C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6D30F-40EC-03DE-D9E1-E94064C26418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DF5E8E-E64B-305F-1362-833C8CB016AF}"/>
              </a:ext>
            </a:extLst>
          </p:cNvPr>
          <p:cNvGrpSpPr/>
          <p:nvPr/>
        </p:nvGrpSpPr>
        <p:grpSpPr>
          <a:xfrm>
            <a:off x="7755728" y="1031388"/>
            <a:ext cx="831849" cy="856820"/>
            <a:chOff x="3357164" y="708287"/>
            <a:chExt cx="1109132" cy="11424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96D2F9-38C8-C06B-3DF0-4AAE76ED4C33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CD0CED-2C49-6A7D-BC23-01F308C13337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168FC7-BA90-1811-1AC2-009E06EE10BC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1693F0-666B-BCF7-713B-FCCFD1D0490C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015BD7-4BF6-C858-09D0-0E9F9ECB4B11}"/>
              </a:ext>
            </a:extLst>
          </p:cNvPr>
          <p:cNvGrpSpPr/>
          <p:nvPr/>
        </p:nvGrpSpPr>
        <p:grpSpPr>
          <a:xfrm>
            <a:off x="6938603" y="1855318"/>
            <a:ext cx="1640919" cy="850988"/>
            <a:chOff x="1046375" y="708287"/>
            <a:chExt cx="2187892" cy="11346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69F350-21F3-B2F6-ECD0-29CCC187283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1BA9DD-5B32-E3D3-88C0-7BC0CF37A2CB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336E5C-7BA0-559B-1DD9-F9115ACC5F77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696CEA-3220-A6FD-211C-332C876226B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AFC37E8-C02A-0F67-E48C-22A42962AF15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4463FD-5CB4-F069-11D9-D48744475444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E674B4-9EC2-457A-2B80-434E07CCF41C}"/>
              </a:ext>
            </a:extLst>
          </p:cNvPr>
          <p:cNvGrpSpPr/>
          <p:nvPr/>
        </p:nvGrpSpPr>
        <p:grpSpPr>
          <a:xfrm>
            <a:off x="6032354" y="1849486"/>
            <a:ext cx="831849" cy="856820"/>
            <a:chOff x="3357164" y="708287"/>
            <a:chExt cx="1109132" cy="114242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062850A-4532-5464-F754-0ABE289B46A7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2CB134-7823-C027-453F-BA46C921E56A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D4AF12-B806-CDA2-EF23-CC7584CA5E29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301427-1CDD-7FF8-D309-71C95725C744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1C73F29-5808-0918-2851-50DB36B3F309}"/>
              </a:ext>
            </a:extLst>
          </p:cNvPr>
          <p:cNvGrpSpPr/>
          <p:nvPr/>
        </p:nvGrpSpPr>
        <p:grpSpPr>
          <a:xfrm>
            <a:off x="6029662" y="2652097"/>
            <a:ext cx="1640919" cy="850988"/>
            <a:chOff x="1046375" y="708287"/>
            <a:chExt cx="2187892" cy="113465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71E365-E588-5B1F-A5C1-000026D1746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36DDEF0-201A-6EEC-0277-6FEB4A17EE14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8FB029-CE90-8D24-0944-991977470FB3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DDF043C-6C96-5A76-1C18-D2E78E6EBEB3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9FD110D-2A97-C77F-C755-5D42400FA772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C82C88-CCA3-F478-65A2-365042809010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F3A9B9-26CA-F913-28C2-1090AD0A8DF5}"/>
              </a:ext>
            </a:extLst>
          </p:cNvPr>
          <p:cNvGrpSpPr/>
          <p:nvPr/>
        </p:nvGrpSpPr>
        <p:grpSpPr>
          <a:xfrm>
            <a:off x="7743863" y="2646265"/>
            <a:ext cx="831849" cy="856820"/>
            <a:chOff x="3357164" y="708287"/>
            <a:chExt cx="1109132" cy="11424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6B0979-03DA-71C2-3697-9A6D16D0990A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E27131-ECB7-40BE-8640-59DF446FEEC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5F6B91-1514-C5E4-7044-5F6224BDE148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DE0527E-1B2D-974C-4D33-D93E53AE2450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869130-5835-0494-AFF1-B6FA6838A638}"/>
              </a:ext>
            </a:extLst>
          </p:cNvPr>
          <p:cNvGrpSpPr/>
          <p:nvPr/>
        </p:nvGrpSpPr>
        <p:grpSpPr>
          <a:xfrm>
            <a:off x="6934793" y="3459524"/>
            <a:ext cx="1640919" cy="850988"/>
            <a:chOff x="1046375" y="708287"/>
            <a:chExt cx="2187892" cy="113465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B9CD4E-E6A8-5AF0-36BF-26C8DF28EE35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0746746-DFE1-7A37-E55B-0426D0BC995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FAE2D0-6415-6971-DDEB-DA0DB211734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18D3080-470B-80CC-8A50-580FD95F05AD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E97C89E-47D9-A7D3-5B7F-CECEBE86C22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7E024E-1EE9-0C8E-5952-04A2BF061448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1A4216-C48E-7F73-D920-AA55C166D77C}"/>
              </a:ext>
            </a:extLst>
          </p:cNvPr>
          <p:cNvGrpSpPr/>
          <p:nvPr/>
        </p:nvGrpSpPr>
        <p:grpSpPr>
          <a:xfrm>
            <a:off x="6029662" y="3446484"/>
            <a:ext cx="831849" cy="856820"/>
            <a:chOff x="3357164" y="708287"/>
            <a:chExt cx="1109132" cy="114242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C60EA6-8D1C-A40B-0DBE-18698367C7CA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C1BF8A9-10AB-4831-9D56-D7B6C3BEB92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1549246-C4D7-51CC-BD66-8E62C1A27F42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E548F6-C62C-3050-3143-D00F8C1D39BB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5D5DFA-44FD-C683-1B0B-24F7692F6C2B}"/>
              </a:ext>
            </a:extLst>
          </p:cNvPr>
          <p:cNvSpPr/>
          <p:nvPr/>
        </p:nvSpPr>
        <p:spPr>
          <a:xfrm>
            <a:off x="5655682" y="1032232"/>
            <a:ext cx="3488318" cy="911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D003B2B-3563-B223-AD36-596CECA5E6CA}"/>
              </a:ext>
            </a:extLst>
          </p:cNvPr>
          <p:cNvSpPr/>
          <p:nvPr/>
        </p:nvSpPr>
        <p:spPr>
          <a:xfrm>
            <a:off x="5537932" y="1950470"/>
            <a:ext cx="3606068" cy="811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EB4E0-714A-3D25-9E57-29242BA5219A}"/>
              </a:ext>
            </a:extLst>
          </p:cNvPr>
          <p:cNvSpPr/>
          <p:nvPr/>
        </p:nvSpPr>
        <p:spPr>
          <a:xfrm>
            <a:off x="4860788" y="2745364"/>
            <a:ext cx="4165600" cy="825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5CB4EA-6B27-32F0-E641-2F7155C54AAC}"/>
              </a:ext>
            </a:extLst>
          </p:cNvPr>
          <p:cNvSpPr/>
          <p:nvPr/>
        </p:nvSpPr>
        <p:spPr>
          <a:xfrm>
            <a:off x="5902751" y="3516825"/>
            <a:ext cx="3206181" cy="95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52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3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  <p:bldP spid="67" grpId="0" animBg="1"/>
      <p:bldP spid="68" grpId="0" animBg="1"/>
      <p:bldP spid="69" grpId="0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Content Placeholder 3">
            <a:extLst>
              <a:ext uri="{FF2B5EF4-FFF2-40B4-BE49-F238E27FC236}">
                <a16:creationId xmlns:a16="http://schemas.microsoft.com/office/drawing/2014/main" id="{CCB8A1FE-F601-8BA1-63D3-35676BB6F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t="5849" r="4029" b="61146"/>
          <a:stretch/>
        </p:blipFill>
        <p:spPr>
          <a:xfrm>
            <a:off x="5106496" y="3899001"/>
            <a:ext cx="3789680" cy="1077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3E059-2C21-5903-CFD6-2A22BE66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6B332-610A-810A-8604-2E7C1BCF94DD}"/>
              </a:ext>
            </a:extLst>
          </p:cNvPr>
          <p:cNvSpPr txBox="1"/>
          <p:nvPr/>
        </p:nvSpPr>
        <p:spPr>
          <a:xfrm>
            <a:off x="5909535" y="424681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916B8-AD06-F8D7-F409-483386988A12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0B545-9B84-CCFF-2FE7-841E96EBD6C4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2D61F8-E6F2-68E9-ACDE-C7E738DFF66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A2E23C-6E71-E05F-5666-F545DAB95D4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0B9D9-29BB-C9B1-7C30-1CB6CE7CEFF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90FCD0-B98A-DC3D-E0D0-2DFCF8B8E2DD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1ED708-B30D-3EBA-60EF-699B2A04CD84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54B8A-A711-00E0-9EEA-23D7DFAC0963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7EE155-EBA8-95DF-81A1-DE2AEA719CBF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5430C4-F439-30D3-34C2-9EB2A6AD72FB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25D478-D875-058F-7C51-CE090325743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6ACC3-C613-C7EB-67C0-526FEB75A83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0E610-6026-5FE4-521C-0400AC31856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115443-E172-FBF6-0880-E0DD0F75CF2C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5A86E2-C750-5AAF-628E-834DC99CAE06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BEC745-8316-FB74-120B-655C8128A308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F152BC-A8ED-F5FA-B260-3DF25DBC9070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AD8247-C74D-BD61-2E94-BD8EFF316C2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06AC6E-5C17-6048-D33A-443C7E63347F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126A42-AA67-744D-3ECC-A2A981324DF7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3D0928-63D0-3934-3388-8701ABE22B8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1EEE-734C-C1F1-A184-B2FB7C12CC52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E48C9E-8278-3613-A642-FE066F2772CE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A08322-B5D8-E824-8163-068A6EA3E8D8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27918-D800-3BCF-A9A9-169AC8611A45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48DD17-6EA0-F8A1-B3C2-A41AC621C9D0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5BA8-67DD-9214-4361-67217A0349E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03B7A2-B3A3-9737-9DBF-E7FFF524FBC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55F644-E01B-24FF-2946-540DB2232EE9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99B243-E631-8661-985D-C46E31D2B01D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CE5139-4D2D-E539-752D-2E421BAFC0EC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915300-E92D-1186-F846-7AFFD4F1B41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0405B0-0778-3A46-D406-D1716AC03E19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D8D83C-1151-88DC-7CF7-CD75C762E47F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00A1A-08C1-02F7-C787-82E1EE58CEE6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14A23-08D5-2719-0630-95CE2B9193D4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A4CB4-621F-69C4-C636-E2C7889DB4B0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BBE13C-4AB4-7BE1-320E-3BE9F576FDF3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01427A-FB85-2A3B-8143-096D43F8F26A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144B4C-D37C-83E6-363F-F7F7FB44FFCA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E330D-0ECB-4AE8-21DA-42544511D3BE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78BE85-E40D-DED1-F549-2A15BA0E85F4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6FA1F56-1D29-B0F8-8B34-ABA85CA4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015BD7-4BF6-C858-09D0-0E9F9ECB4B11}"/>
              </a:ext>
            </a:extLst>
          </p:cNvPr>
          <p:cNvGrpSpPr/>
          <p:nvPr/>
        </p:nvGrpSpPr>
        <p:grpSpPr>
          <a:xfrm>
            <a:off x="6938603" y="1855318"/>
            <a:ext cx="1640919" cy="850988"/>
            <a:chOff x="1046375" y="708287"/>
            <a:chExt cx="2187892" cy="11346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69F350-21F3-B2F6-ECD0-29CCC187283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1BA9DD-5B32-E3D3-88C0-7BC0CF37A2CB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336E5C-7BA0-559B-1DD9-F9115ACC5F77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696CEA-3220-A6FD-211C-332C876226B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AFC37E8-C02A-0F67-E48C-22A42962AF15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4463FD-5CB4-F069-11D9-D48744475444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E674B4-9EC2-457A-2B80-434E07CCF41C}"/>
              </a:ext>
            </a:extLst>
          </p:cNvPr>
          <p:cNvGrpSpPr/>
          <p:nvPr/>
        </p:nvGrpSpPr>
        <p:grpSpPr>
          <a:xfrm>
            <a:off x="6032354" y="1849486"/>
            <a:ext cx="831849" cy="856820"/>
            <a:chOff x="3357164" y="708287"/>
            <a:chExt cx="1109132" cy="114242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062850A-4532-5464-F754-0ABE289B46A7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2CB134-7823-C027-453F-BA46C921E56A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D4AF12-B806-CDA2-EF23-CC7584CA5E29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301427-1CDD-7FF8-D309-71C95725C744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1C73F29-5808-0918-2851-50DB36B3F309}"/>
              </a:ext>
            </a:extLst>
          </p:cNvPr>
          <p:cNvGrpSpPr/>
          <p:nvPr/>
        </p:nvGrpSpPr>
        <p:grpSpPr>
          <a:xfrm>
            <a:off x="6029662" y="2652097"/>
            <a:ext cx="1640919" cy="850988"/>
            <a:chOff x="1046375" y="708287"/>
            <a:chExt cx="2187892" cy="113465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71E365-E588-5B1F-A5C1-000026D1746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36DDEF0-201A-6EEC-0277-6FEB4A17EE14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8FB029-CE90-8D24-0944-991977470FB3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DDF043C-6C96-5A76-1C18-D2E78E6EBEB3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9FD110D-2A97-C77F-C755-5D42400FA772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C82C88-CCA3-F478-65A2-365042809010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F3A9B9-26CA-F913-28C2-1090AD0A8DF5}"/>
              </a:ext>
            </a:extLst>
          </p:cNvPr>
          <p:cNvGrpSpPr/>
          <p:nvPr/>
        </p:nvGrpSpPr>
        <p:grpSpPr>
          <a:xfrm>
            <a:off x="7743863" y="2646265"/>
            <a:ext cx="831849" cy="856820"/>
            <a:chOff x="3357164" y="708287"/>
            <a:chExt cx="1109132" cy="11424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6B0979-03DA-71C2-3697-9A6D16D0990A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E27131-ECB7-40BE-8640-59DF446FEEC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5F6B91-1514-C5E4-7044-5F6224BDE148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DE0527E-1B2D-974C-4D33-D93E53AE2450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D003B2B-3563-B223-AD36-596CECA5E6CA}"/>
              </a:ext>
            </a:extLst>
          </p:cNvPr>
          <p:cNvSpPr/>
          <p:nvPr/>
        </p:nvSpPr>
        <p:spPr>
          <a:xfrm>
            <a:off x="5537932" y="1950470"/>
            <a:ext cx="3606068" cy="811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EB4E0-714A-3D25-9E57-29242BA5219A}"/>
              </a:ext>
            </a:extLst>
          </p:cNvPr>
          <p:cNvSpPr/>
          <p:nvPr/>
        </p:nvSpPr>
        <p:spPr>
          <a:xfrm>
            <a:off x="4860788" y="2745364"/>
            <a:ext cx="4165600" cy="825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77ABC-155F-28CE-8381-66107686530E}"/>
              </a:ext>
            </a:extLst>
          </p:cNvPr>
          <p:cNvSpPr txBox="1"/>
          <p:nvPr/>
        </p:nvSpPr>
        <p:spPr>
          <a:xfrm>
            <a:off x="5190925" y="2507184"/>
            <a:ext cx="3672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What are the test orders that </a:t>
            </a:r>
          </a:p>
          <a:p>
            <a:r>
              <a:rPr lang="en-US" sz="1800" dirty="0"/>
              <a:t>would be generated?</a:t>
            </a:r>
          </a:p>
          <a:p>
            <a:r>
              <a:rPr lang="en-US" sz="1800" dirty="0"/>
              <a:t>Which victims would these orders </a:t>
            </a:r>
            <a:br>
              <a:rPr lang="en-US" sz="1800" dirty="0"/>
            </a:br>
            <a:r>
              <a:rPr lang="en-US" sz="1800" dirty="0"/>
              <a:t>be able to detect?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DC245B-42BB-2FCE-DAED-89773E8E33B3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 dirty="0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and</a:t>
            </a:r>
            <a:br>
              <a:rPr lang="en-US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 dirty="0">
                <a:solidFill>
                  <a:prstClr val="black"/>
                </a:solidFill>
                <a:latin typeface="Calibri" panose="020F0502020204030204"/>
              </a:rPr>
              <a:t>test pairs inside each test class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ACBCC4-C93C-E93C-A7E8-A38776C4BE13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E41CBF-42FE-6470-01D0-E5DE79AD9493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72E0E65-B9EE-AA60-B521-DACBDE5AE165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7CC5CC0-85D8-69F6-2DEB-8F9531F74ACE}"/>
              </a:ext>
            </a:extLst>
          </p:cNvPr>
          <p:cNvGrpSpPr/>
          <p:nvPr/>
        </p:nvGrpSpPr>
        <p:grpSpPr>
          <a:xfrm>
            <a:off x="6032354" y="1038930"/>
            <a:ext cx="1640919" cy="850988"/>
            <a:chOff x="1046375" y="708287"/>
            <a:chExt cx="2187892" cy="113465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E32C735-460B-32CD-EA1A-A3AC7071EEBA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5492E82-04CD-9346-836B-EE9217BE801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9F91071-7FE5-E10A-E671-1609D8DDFC6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FB29C69-0FD2-373C-21F9-4F2C8EFB7C4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E322386-704E-2A71-8FBF-C32EF416EB1B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65AE27B-FDE0-C89C-BB72-7D8ADC753F40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569A3C-EDC5-578A-A3F6-D3F3A0451357}"/>
              </a:ext>
            </a:extLst>
          </p:cNvPr>
          <p:cNvGrpSpPr/>
          <p:nvPr/>
        </p:nvGrpSpPr>
        <p:grpSpPr>
          <a:xfrm>
            <a:off x="7755728" y="1031388"/>
            <a:ext cx="831849" cy="856820"/>
            <a:chOff x="3357164" y="708287"/>
            <a:chExt cx="1109132" cy="1142426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AF9D8AB-EE46-8015-7E1B-4D420A3C1C24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2B73B1E-BFBE-476F-626E-58774E1E9A42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B78364B-03C0-874C-09DE-BC0336D8B5AD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8F1652A-C06E-AAF9-4DD4-3C91271984BE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6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E059-2C21-5903-CFD6-2A22BE66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Tuscan Intra-Class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6B332-610A-810A-8604-2E7C1BCF94DD}"/>
              </a:ext>
            </a:extLst>
          </p:cNvPr>
          <p:cNvSpPr txBox="1"/>
          <p:nvPr/>
        </p:nvSpPr>
        <p:spPr>
          <a:xfrm>
            <a:off x="5909535" y="424681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48FA7B-0E07-4B7C-E03E-A7133B845356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, and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test pairs inside each test class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916B8-AD06-F8D7-F409-483386988A12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0B545-9B84-CCFF-2FE7-841E96EBD6C4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2D61F8-E6F2-68E9-ACDE-C7E738DFF66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A2E23C-6E71-E05F-5666-F545DAB95D4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40B9D9-29BB-C9B1-7C30-1CB6CE7CEFF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90FCD0-B98A-DC3D-E0D0-2DFCF8B8E2DD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1ED708-B30D-3EBA-60EF-699B2A04CD84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54B8A-A711-00E0-9EEA-23D7DFAC0963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B7EE155-EBA8-95DF-81A1-DE2AEA719CBF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5430C4-F439-30D3-34C2-9EB2A6AD72FB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25D478-D875-058F-7C51-CE090325743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76ACC3-C613-C7EB-67C0-526FEB75A83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0E610-6026-5FE4-521C-0400AC31856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115443-E172-FBF6-0880-E0DD0F75CF2C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5A86E2-C750-5AAF-628E-834DC99CAE06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BEC745-8316-FB74-120B-655C8128A308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F152BC-A8ED-F5FA-B260-3DF25DBC9070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AD8247-C74D-BD61-2E94-BD8EFF316C23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06AC6E-5C17-6048-D33A-443C7E63347F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126A42-AA67-744D-3ECC-A2A981324DF7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3D0928-63D0-3934-3388-8701ABE22B8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8F1EEE-734C-C1F1-A184-B2FB7C12CC52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E48C9E-8278-3613-A642-FE066F2772CE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A08322-B5D8-E824-8163-068A6EA3E8D8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227918-D800-3BCF-A9A9-169AC8611A45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48DD17-6EA0-F8A1-B3C2-A41AC621C9D0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5BA8-67DD-9214-4361-67217A0349E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03B7A2-B3A3-9737-9DBF-E7FFF524FBC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55F644-E01B-24FF-2946-540DB2232EE9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99B243-E631-8661-985D-C46E31D2B01D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CE5139-4D2D-E539-752D-2E421BAFC0EC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915300-E92D-1186-F846-7AFFD4F1B41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00405B0-0778-3A46-D406-D1716AC03E19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D8D83C-1151-88DC-7CF7-CD75C762E47F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B00A1A-08C1-02F7-C787-82E1EE58CEE6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114A23-08D5-2719-0630-95CE2B9193D4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BA4CB4-621F-69C4-C636-E2C7889DB4B0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BBE13C-4AB4-7BE1-320E-3BE9F576FDF3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01427A-FB85-2A3B-8143-096D43F8F26A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144B4C-D37C-83E6-363F-F7F7FB44FFCA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E330D-0ECB-4AE8-21DA-42544511D3BE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78BE85-E40D-DED1-F549-2A15BA0E85F4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6FA1F56-1D29-B0F8-8B34-ABA85CA4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13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608981-2782-A6AA-154B-4AA81CC8D427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B3D2B2-1CDE-6507-9A09-F7BD5AAE4A52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E956243-4178-39A8-E6B0-3EB44221CFCB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92D7C4A-3449-E960-1730-9B94D67EC877}"/>
              </a:ext>
            </a:extLst>
          </p:cNvPr>
          <p:cNvSpPr/>
          <p:nvPr/>
        </p:nvSpPr>
        <p:spPr>
          <a:xfrm>
            <a:off x="477610" y="2861958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1B4553-ADC8-D8EF-A273-4F9D93EBBAD3}"/>
              </a:ext>
            </a:extLst>
          </p:cNvPr>
          <p:cNvSpPr/>
          <p:nvPr/>
        </p:nvSpPr>
        <p:spPr>
          <a:xfrm>
            <a:off x="2971036" y="2829052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143156-C4B1-54B1-B298-DD59461D3775}"/>
              </a:ext>
            </a:extLst>
          </p:cNvPr>
          <p:cNvSpPr/>
          <p:nvPr/>
        </p:nvSpPr>
        <p:spPr>
          <a:xfrm>
            <a:off x="2715884" y="4141541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DBC2E54-B464-FE12-0D56-AF330F0271B4}"/>
              </a:ext>
            </a:extLst>
          </p:cNvPr>
          <p:cNvSpPr/>
          <p:nvPr/>
        </p:nvSpPr>
        <p:spPr>
          <a:xfrm>
            <a:off x="464971" y="3488090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57C5F2-26AF-5F75-7F7E-2D44318ED35A}"/>
              </a:ext>
            </a:extLst>
          </p:cNvPr>
          <p:cNvSpPr/>
          <p:nvPr/>
        </p:nvSpPr>
        <p:spPr>
          <a:xfrm>
            <a:off x="427062" y="4148920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A1887-BC0E-E178-5C4A-AAFA6387C240}"/>
              </a:ext>
            </a:extLst>
          </p:cNvPr>
          <p:cNvGrpSpPr/>
          <p:nvPr/>
        </p:nvGrpSpPr>
        <p:grpSpPr>
          <a:xfrm>
            <a:off x="6032354" y="1038930"/>
            <a:ext cx="1640919" cy="850988"/>
            <a:chOff x="1046375" y="708287"/>
            <a:chExt cx="2187892" cy="11346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E05B6-8ACF-B99E-FBEE-CFB771FE001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DE1517-D28A-752A-D01D-364C549BF844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B279C-A118-485B-9BFC-171B52972075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DA12AE-8F72-6685-4DE7-9EBFA7D83D88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611B3-AFDC-0A7B-9D6D-95FBA05B216C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6D30F-40EC-03DE-D9E1-E94064C26418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DF5E8E-E64B-305F-1362-833C8CB016AF}"/>
              </a:ext>
            </a:extLst>
          </p:cNvPr>
          <p:cNvGrpSpPr/>
          <p:nvPr/>
        </p:nvGrpSpPr>
        <p:grpSpPr>
          <a:xfrm>
            <a:off x="7755728" y="1031388"/>
            <a:ext cx="831849" cy="856820"/>
            <a:chOff x="3357164" y="708287"/>
            <a:chExt cx="1109132" cy="11424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96D2F9-38C8-C06B-3DF0-4AAE76ED4C33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CD0CED-2C49-6A7D-BC23-01F308C13337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168FC7-BA90-1811-1AC2-009E06EE10BC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B1693F0-666B-BCF7-713B-FCCFD1D0490C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015BD7-4BF6-C858-09D0-0E9F9ECB4B11}"/>
              </a:ext>
            </a:extLst>
          </p:cNvPr>
          <p:cNvGrpSpPr/>
          <p:nvPr/>
        </p:nvGrpSpPr>
        <p:grpSpPr>
          <a:xfrm>
            <a:off x="6938603" y="1855318"/>
            <a:ext cx="1640919" cy="850988"/>
            <a:chOff x="1046375" y="708287"/>
            <a:chExt cx="2187892" cy="113465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E69F350-21F3-B2F6-ECD0-29CCC187283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A1BA9DD-5B32-E3D3-88C0-7BC0CF37A2CB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1336E5C-7BA0-559B-1DD9-F9115ACC5F77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696CEA-3220-A6FD-211C-332C876226B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AFC37E8-C02A-0F67-E48C-22A42962AF15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A4463FD-5CB4-F069-11D9-D48744475444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E674B4-9EC2-457A-2B80-434E07CCF41C}"/>
              </a:ext>
            </a:extLst>
          </p:cNvPr>
          <p:cNvGrpSpPr/>
          <p:nvPr/>
        </p:nvGrpSpPr>
        <p:grpSpPr>
          <a:xfrm>
            <a:off x="6032354" y="1849486"/>
            <a:ext cx="831849" cy="856820"/>
            <a:chOff x="3357164" y="708287"/>
            <a:chExt cx="1109132" cy="114242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062850A-4532-5464-F754-0ABE289B46A7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42CB134-7823-C027-453F-BA46C921E56A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D4AF12-B806-CDA2-EF23-CC7584CA5E29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301427-1CDD-7FF8-D309-71C95725C744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1C73F29-5808-0918-2851-50DB36B3F309}"/>
              </a:ext>
            </a:extLst>
          </p:cNvPr>
          <p:cNvGrpSpPr/>
          <p:nvPr/>
        </p:nvGrpSpPr>
        <p:grpSpPr>
          <a:xfrm>
            <a:off x="6029662" y="2652097"/>
            <a:ext cx="1640919" cy="850988"/>
            <a:chOff x="1046375" y="708287"/>
            <a:chExt cx="2187892" cy="113465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71E365-E588-5B1F-A5C1-000026D1746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36DDEF0-201A-6EEC-0277-6FEB4A17EE14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8FB029-CE90-8D24-0944-991977470FB3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DDF043C-6C96-5A76-1C18-D2E78E6EBEB3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9FD110D-2A97-C77F-C755-5D42400FA772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BC82C88-CCA3-F478-65A2-365042809010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F3A9B9-26CA-F913-28C2-1090AD0A8DF5}"/>
              </a:ext>
            </a:extLst>
          </p:cNvPr>
          <p:cNvGrpSpPr/>
          <p:nvPr/>
        </p:nvGrpSpPr>
        <p:grpSpPr>
          <a:xfrm>
            <a:off x="7743863" y="2646265"/>
            <a:ext cx="831849" cy="856820"/>
            <a:chOff x="3357164" y="708287"/>
            <a:chExt cx="1109132" cy="114242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6B0979-03DA-71C2-3697-9A6D16D0990A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E27131-ECB7-40BE-8640-59DF446FEEC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5F6B91-1514-C5E4-7044-5F6224BDE148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DE0527E-1B2D-974C-4D33-D93E53AE2450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D869130-5835-0494-AFF1-B6FA6838A638}"/>
              </a:ext>
            </a:extLst>
          </p:cNvPr>
          <p:cNvGrpSpPr/>
          <p:nvPr/>
        </p:nvGrpSpPr>
        <p:grpSpPr>
          <a:xfrm>
            <a:off x="6934793" y="3459524"/>
            <a:ext cx="1640919" cy="850988"/>
            <a:chOff x="1046375" y="708287"/>
            <a:chExt cx="2187892" cy="113465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B9CD4E-E6A8-5AF0-36BF-26C8DF28EE35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0746746-DFE1-7A37-E55B-0426D0BC9959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FAE2D0-6415-6971-DDEB-DA0DB211734A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18D3080-470B-80CC-8A50-580FD95F05AD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E97C89E-47D9-A7D3-5B7F-CECEBE86C22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7E024E-1EE9-0C8E-5952-04A2BF061448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1A4216-C48E-7F73-D920-AA55C166D77C}"/>
              </a:ext>
            </a:extLst>
          </p:cNvPr>
          <p:cNvGrpSpPr/>
          <p:nvPr/>
        </p:nvGrpSpPr>
        <p:grpSpPr>
          <a:xfrm>
            <a:off x="6029662" y="3446484"/>
            <a:ext cx="831849" cy="856820"/>
            <a:chOff x="3357164" y="708287"/>
            <a:chExt cx="1109132" cy="114242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9C60EA6-8D1C-A40B-0DBE-18698367C7CA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C1BF8A9-10AB-4831-9D56-D7B6C3BEB92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1549246-C4D7-51CC-BD66-8E62C1A27F42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DE548F6-C62C-3050-3143-D00F8C1D39BB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D003B2B-3563-B223-AD36-596CECA5E6CA}"/>
              </a:ext>
            </a:extLst>
          </p:cNvPr>
          <p:cNvSpPr/>
          <p:nvPr/>
        </p:nvSpPr>
        <p:spPr>
          <a:xfrm>
            <a:off x="5537932" y="1950470"/>
            <a:ext cx="3606068" cy="811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EB4E0-714A-3D25-9E57-29242BA5219A}"/>
              </a:ext>
            </a:extLst>
          </p:cNvPr>
          <p:cNvSpPr/>
          <p:nvPr/>
        </p:nvSpPr>
        <p:spPr>
          <a:xfrm>
            <a:off x="4860788" y="2745364"/>
            <a:ext cx="4165600" cy="825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5CB4EA-6B27-32F0-E641-2F7155C54AAC}"/>
              </a:ext>
            </a:extLst>
          </p:cNvPr>
          <p:cNvSpPr/>
          <p:nvPr/>
        </p:nvSpPr>
        <p:spPr>
          <a:xfrm>
            <a:off x="5902751" y="3516825"/>
            <a:ext cx="3206181" cy="95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60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  <p:bldP spid="68" grpId="1" animBg="1"/>
      <p:bldP spid="68" grpId="2" animBg="1"/>
      <p:bldP spid="68" grpId="3" animBg="1"/>
      <p:bldP spid="69" grpId="1" animBg="1"/>
      <p:bldP spid="69" grpId="2" animBg="1"/>
      <p:bldP spid="69" grpId="3" animBg="1"/>
      <p:bldP spid="70" grpId="0" animBg="1"/>
      <p:bldP spid="70" grpId="1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2" grpId="2" animBg="1"/>
      <p:bldP spid="72" grpId="3" animBg="1"/>
      <p:bldP spid="73" grpId="0" animBg="1"/>
      <p:bldP spid="73" grpId="1" animBg="1"/>
      <p:bldP spid="74" grpId="0" animBg="1"/>
      <p:bldP spid="74" grpId="1" animBg="1"/>
      <p:bldP spid="110" grpId="0" animBg="1"/>
      <p:bldP spid="111" grpId="0" animBg="1"/>
      <p:bldP spid="1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4F0F666-0AB2-B401-88D9-992C1FAE7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t="5849" r="4029" b="61146"/>
          <a:stretch/>
        </p:blipFill>
        <p:spPr>
          <a:xfrm>
            <a:off x="193041" y="3875485"/>
            <a:ext cx="3789680" cy="107712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48FA7B-0E07-4B7C-E03E-A7133B845356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, and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test pairs inside each test class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A4EF2C-0FA3-FEEF-6028-454D610C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2: Tuscan Intra-Class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387E0-0B1A-CEF0-3CF6-4990F735B20A}"/>
              </a:ext>
            </a:extLst>
          </p:cNvPr>
          <p:cNvSpPr txBox="1"/>
          <p:nvPr/>
        </p:nvSpPr>
        <p:spPr>
          <a:xfrm>
            <a:off x="5909535" y="424681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95DA18FD-D3ED-7979-2F4D-7C286C784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319605"/>
            <a:ext cx="380148" cy="380148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FCAB99D-6AEB-5B46-84DA-4EA2EAE92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048038"/>
            <a:ext cx="380148" cy="3801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6A5424-E05D-060E-F79C-CDBF952A8C92}"/>
              </a:ext>
            </a:extLst>
          </p:cNvPr>
          <p:cNvSpPr txBox="1"/>
          <p:nvPr/>
        </p:nvSpPr>
        <p:spPr>
          <a:xfrm>
            <a:off x="2129135" y="2757738"/>
            <a:ext cx="244286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en-US" sz="2700" u="sng">
                <a:ea typeface="+mn-ea"/>
              </a:rPr>
              <a:t>Runs 4 orders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356F60E1-3845-7CBA-E669-9FA051F74C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9061" y="4623029"/>
            <a:ext cx="380149" cy="380149"/>
          </a:xfrm>
          <a:prstGeom prst="rect">
            <a:avLst/>
          </a:prstGeom>
        </p:spPr>
      </p:pic>
      <p:sp>
        <p:nvSpPr>
          <p:cNvPr id="187" name="Slide Number Placeholder 186">
            <a:extLst>
              <a:ext uri="{FF2B5EF4-FFF2-40B4-BE49-F238E27FC236}">
                <a16:creationId xmlns:a16="http://schemas.microsoft.com/office/drawing/2014/main" id="{A8C75476-1D00-D119-0A2E-5C4CC84D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FF784B-CDF2-B02D-ACFE-85AF9D12CBC2}"/>
              </a:ext>
            </a:extLst>
          </p:cNvPr>
          <p:cNvGrpSpPr/>
          <p:nvPr/>
        </p:nvGrpSpPr>
        <p:grpSpPr>
          <a:xfrm>
            <a:off x="6032354" y="1038930"/>
            <a:ext cx="1640919" cy="850988"/>
            <a:chOff x="1046375" y="708287"/>
            <a:chExt cx="2187892" cy="11346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9F575E-572F-6B5F-1A97-61627375A313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C0D0A9-DB10-5A68-C11C-038858E60AD1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62E799-FD26-9D17-4806-EB3E235CD1E9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13354F-78DF-A9BD-4A49-9744EAAB2410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AE7619E-ADD5-6293-F324-6C5E4C0D0528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082A09-2AB4-E45C-6F0F-92505E3409A8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924C52-6ED1-ABA9-7CB6-7ABA04DF1DC7}"/>
              </a:ext>
            </a:extLst>
          </p:cNvPr>
          <p:cNvGrpSpPr/>
          <p:nvPr/>
        </p:nvGrpSpPr>
        <p:grpSpPr>
          <a:xfrm>
            <a:off x="7755728" y="1031388"/>
            <a:ext cx="831849" cy="856820"/>
            <a:chOff x="3357164" y="708287"/>
            <a:chExt cx="1109132" cy="114242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D66AD49-7F3D-282C-5701-03FA11BB399D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B60275F-5374-F25C-C447-A860809ADB10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476FC9D-8B26-4CE2-0797-1FAA5F04A086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CF24D87-CB7E-AA7D-49A6-3E76F78B1528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A420DB-25C2-1A4F-CC98-C3D2608CBAFE}"/>
              </a:ext>
            </a:extLst>
          </p:cNvPr>
          <p:cNvGrpSpPr/>
          <p:nvPr/>
        </p:nvGrpSpPr>
        <p:grpSpPr>
          <a:xfrm>
            <a:off x="6938603" y="1855318"/>
            <a:ext cx="1640919" cy="850988"/>
            <a:chOff x="1046375" y="708287"/>
            <a:chExt cx="2187892" cy="1134651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51A6644-BA7B-98B6-E809-37C811541E7B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24E8376-91FE-D23B-6484-07339C2C265B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92079D8-5E04-A8C2-7608-EBB128773B45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0405A7E-3EC3-E2E5-5430-6416D3534898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0540F-1BE2-0683-63EF-BB0095B93896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2549E18-F403-AFD7-42E1-D8C94F0FE445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DEBF6C-B04E-3BB0-66ED-F2EAFF4C4FDB}"/>
              </a:ext>
            </a:extLst>
          </p:cNvPr>
          <p:cNvGrpSpPr/>
          <p:nvPr/>
        </p:nvGrpSpPr>
        <p:grpSpPr>
          <a:xfrm>
            <a:off x="6032354" y="1849486"/>
            <a:ext cx="831849" cy="856820"/>
            <a:chOff x="3357164" y="708287"/>
            <a:chExt cx="1109132" cy="1142426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03069B3-6386-49C1-DF4B-DC764A21F8ED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C5A82F5-085A-B1B1-9D8E-CB1ABD92416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5D85534-45AA-AE47-5C87-0082288A0B28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54482A5-26FA-F18C-3298-FD45AA4532BA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301BA5-E414-F701-8044-1C0C61F17719}"/>
              </a:ext>
            </a:extLst>
          </p:cNvPr>
          <p:cNvGrpSpPr/>
          <p:nvPr/>
        </p:nvGrpSpPr>
        <p:grpSpPr>
          <a:xfrm>
            <a:off x="6029662" y="2652097"/>
            <a:ext cx="1640919" cy="850988"/>
            <a:chOff x="1046375" y="708287"/>
            <a:chExt cx="2187892" cy="113465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2305803-A1AE-ACB4-7EC0-7E468F06BD7D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FA24288-62EF-CF6E-5760-BC9A74ABD80B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C227787-76FE-458F-EC6D-6B78B3BF6EF6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26B24AE-5959-6E20-715B-98AA1942820A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A680D35-EAFD-7618-8424-6790F4B69E0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29B0FCC-C40C-5902-C907-D400797978B3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D33DD19-11B6-A15A-A4B7-CE75590BA08C}"/>
              </a:ext>
            </a:extLst>
          </p:cNvPr>
          <p:cNvGrpSpPr/>
          <p:nvPr/>
        </p:nvGrpSpPr>
        <p:grpSpPr>
          <a:xfrm>
            <a:off x="7743863" y="2646265"/>
            <a:ext cx="831849" cy="856820"/>
            <a:chOff x="3357164" y="708287"/>
            <a:chExt cx="1109132" cy="11424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609F188-280C-BA2B-46B1-5BC90817CC7E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CE2E08E-CC09-3651-960C-86492954E784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8D2DD167-80A7-7989-2485-8417EB23451B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BE4C43-D1BB-F106-DBD4-FE996F4B834D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D65E542-75EE-5E23-B6CE-F5AC929009CA}"/>
              </a:ext>
            </a:extLst>
          </p:cNvPr>
          <p:cNvGrpSpPr/>
          <p:nvPr/>
        </p:nvGrpSpPr>
        <p:grpSpPr>
          <a:xfrm>
            <a:off x="6934793" y="3459524"/>
            <a:ext cx="1640919" cy="850988"/>
            <a:chOff x="1046375" y="708287"/>
            <a:chExt cx="2187892" cy="113465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63BC874-0BB9-0E91-DA84-A01644715CF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ECFE48B-BFE5-824E-DCA2-3316DE120F1F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5D80E19-24C3-5EFF-2E1C-AC13F15EA383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0AB563E-E4A5-3D9B-5F68-1C17AF6AC10D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AC49CF1-95DA-A56C-8108-2615F2E8C478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53D4626-392C-791B-B43A-E01642AE4281}"/>
                </a:ext>
              </a:extLst>
            </p:cNvPr>
            <p:cNvSpPr txBox="1"/>
            <p:nvPr/>
          </p:nvSpPr>
          <p:spPr>
            <a:xfrm>
              <a:off x="1950868" y="708287"/>
              <a:ext cx="37890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B63B198-9109-2F43-3FE7-86F5B22DF604}"/>
              </a:ext>
            </a:extLst>
          </p:cNvPr>
          <p:cNvGrpSpPr/>
          <p:nvPr/>
        </p:nvGrpSpPr>
        <p:grpSpPr>
          <a:xfrm>
            <a:off x="6029662" y="3446484"/>
            <a:ext cx="831849" cy="856820"/>
            <a:chOff x="3357164" y="708287"/>
            <a:chExt cx="1109132" cy="1142426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DAC2491-4B4D-B58A-B67E-FDA97CE68AF9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1AEBD73-CACA-3C4D-0F95-963AAF43806C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BDEFF8E-20C8-2381-D3D8-E9B708FB5582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9E20E6E-6F5D-78A0-3B83-07CB9D432AFA}"/>
                </a:ext>
              </a:extLst>
            </p:cNvPr>
            <p:cNvSpPr txBox="1"/>
            <p:nvPr/>
          </p:nvSpPr>
          <p:spPr>
            <a:xfrm>
              <a:off x="3722277" y="708287"/>
              <a:ext cx="37890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1800" kern="1200">
                  <a:solidFill>
                    <a:prstClr val="black"/>
                  </a:solidFill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C88F1-9962-7C0E-77EC-9289CF07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078725"/>
            <a:ext cx="5303520" cy="3240881"/>
          </a:xfrm>
        </p:spPr>
        <p:txBody>
          <a:bodyPr/>
          <a:lstStyle/>
          <a:p>
            <a:r>
              <a:rPr lang="en-US" dirty="0"/>
              <a:t>Produce test orders that cover </a:t>
            </a:r>
            <a:br>
              <a:rPr lang="en-US" dirty="0"/>
            </a:br>
            <a:r>
              <a:rPr lang="en-US" u="sng" dirty="0"/>
              <a:t>all test-class pairs</a:t>
            </a:r>
            <a:r>
              <a:rPr lang="en-US" dirty="0"/>
              <a:t>, </a:t>
            </a:r>
            <a:br>
              <a:rPr lang="en-US" dirty="0"/>
            </a:br>
            <a:r>
              <a:rPr lang="en-US" u="sng" dirty="0"/>
              <a:t>test pairs inside each test class, </a:t>
            </a:r>
            <a:r>
              <a:rPr lang="en-US" dirty="0"/>
              <a:t>and </a:t>
            </a:r>
            <a:br>
              <a:rPr lang="en-US" dirty="0"/>
            </a:br>
            <a:r>
              <a:rPr lang="en-US" u="sng" dirty="0"/>
              <a:t>test pairs across different test classes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BBF5-F2FC-A940-3075-D97AD911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Tuscan Inter-Class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0B48-2B94-9B6C-113C-D83DB57BA6E3}"/>
              </a:ext>
            </a:extLst>
          </p:cNvPr>
          <p:cNvSpPr txBox="1"/>
          <p:nvPr/>
        </p:nvSpPr>
        <p:spPr>
          <a:xfrm>
            <a:off x="6080643" y="364750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733B2-FA71-0EE4-3EEC-CC8695127D3A}"/>
              </a:ext>
            </a:extLst>
          </p:cNvPr>
          <p:cNvGrpSpPr/>
          <p:nvPr/>
        </p:nvGrpSpPr>
        <p:grpSpPr>
          <a:xfrm>
            <a:off x="5932170" y="770929"/>
            <a:ext cx="2740859" cy="4471883"/>
            <a:chOff x="5529329" y="488005"/>
            <a:chExt cx="3654478" cy="59625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C2DD14-A6E0-1C4C-4070-FE2C00139EFA}"/>
                </a:ext>
              </a:extLst>
            </p:cNvPr>
            <p:cNvGrpSpPr/>
            <p:nvPr/>
          </p:nvGrpSpPr>
          <p:grpSpPr>
            <a:xfrm>
              <a:off x="5776843" y="498060"/>
              <a:ext cx="2187892" cy="1134651"/>
              <a:chOff x="1046375" y="708287"/>
              <a:chExt cx="2187892" cy="113465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A8A1CA-A720-EA2A-4897-39B06AE1FFC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3655E42-E6CD-3BDF-6FE5-28B86EF4588C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AA208C-2D8A-B0B0-17A1-90C9F152A7A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6D2A5E8-B85F-3035-9D40-A46B8702F38C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A48728-88E5-309A-B053-A13EF78DAC8C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FF930B-3C0F-85E6-CE10-882FC141C1C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2614A4-3803-2216-A55F-621023047417}"/>
                </a:ext>
              </a:extLst>
            </p:cNvPr>
            <p:cNvGrpSpPr/>
            <p:nvPr/>
          </p:nvGrpSpPr>
          <p:grpSpPr>
            <a:xfrm>
              <a:off x="8074675" y="488005"/>
              <a:ext cx="1109132" cy="1142426"/>
              <a:chOff x="3357164" y="708287"/>
              <a:chExt cx="1109132" cy="114242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301433-3057-B38A-ABF3-2AEB76426A55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3D5A46-A19D-7915-20FC-1644ABCCEA85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613424A-7D9D-C300-E249-B3FFFCAE6A59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41479F-0C26-396A-1E0F-21A1EEB3929F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D586C3-DDFA-3DDD-D654-BA472C197C7F}"/>
                </a:ext>
              </a:extLst>
            </p:cNvPr>
            <p:cNvGrpSpPr/>
            <p:nvPr/>
          </p:nvGrpSpPr>
          <p:grpSpPr>
            <a:xfrm>
              <a:off x="5773254" y="1556235"/>
              <a:ext cx="2187892" cy="1134651"/>
              <a:chOff x="1046375" y="708287"/>
              <a:chExt cx="2187892" cy="113465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5D82DC-A7F7-4E7C-D99A-0284BC1B8447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C209AA-E3E9-9CBA-07DF-6B7BA6DC7AF3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51621E-6800-BE64-CE36-F57E86BE016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CCA5A7A-22DA-818D-37A6-909AE1A51BEE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6A3BAC1-C002-ECF7-75AD-B31DC3C4FC6F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07B54C-D938-5180-F584-23347C27BB3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2724FB-DE04-2AFA-2DF1-FEECB8C0A6C6}"/>
                </a:ext>
              </a:extLst>
            </p:cNvPr>
            <p:cNvGrpSpPr/>
            <p:nvPr/>
          </p:nvGrpSpPr>
          <p:grpSpPr>
            <a:xfrm>
              <a:off x="8058855" y="1548460"/>
              <a:ext cx="1109132" cy="1142426"/>
              <a:chOff x="3357164" y="708287"/>
              <a:chExt cx="1109132" cy="114242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61AE65-EB23-6A2E-F47E-3D3E9A9D0FFE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66931E-BB26-BF45-C3CB-F7191321A110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DC054D-12FF-0385-FB04-538C9691C9E2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0A0FC3-3D8B-9E24-371F-F27B81CD047D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0FB2DC-DA3B-94F8-95FC-35B74F75D0AC}"/>
                </a:ext>
              </a:extLst>
            </p:cNvPr>
            <p:cNvGrpSpPr/>
            <p:nvPr/>
          </p:nvGrpSpPr>
          <p:grpSpPr>
            <a:xfrm>
              <a:off x="6995915" y="4700311"/>
              <a:ext cx="2187892" cy="1134651"/>
              <a:chOff x="1046375" y="708287"/>
              <a:chExt cx="2187892" cy="113465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EC0404-5D1F-B3D1-0BCF-942C196CEBD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C179A5-ED70-26C7-9B85-F91B7DD0672B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C466BDA-E292-6DE3-F859-6D9A14982DCC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A7D0F29-CA8A-2414-3740-4166EA45CCF1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149B55-4C7D-BCAC-11A2-7F83DDF464DE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D35112-438D-7108-9389-2C89524B9423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853422-7D61-E135-70B7-EBD61F69C20A}"/>
                </a:ext>
              </a:extLst>
            </p:cNvPr>
            <p:cNvGrpSpPr/>
            <p:nvPr/>
          </p:nvGrpSpPr>
          <p:grpSpPr>
            <a:xfrm>
              <a:off x="5789074" y="4682925"/>
              <a:ext cx="1109132" cy="1142426"/>
              <a:chOff x="3357164" y="708287"/>
              <a:chExt cx="1109132" cy="114242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6BC849C-C16E-8164-F255-8A7246157904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7A08BB-B90A-E51C-7649-A52BB4B8B61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871EF64-AFE6-EE80-7DF8-78F11CD6ABDD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260E60-D4DE-E0FE-11C1-65E1D25BCC45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668611-E1CA-BD79-CEE3-D6ED27CA65FD}"/>
                </a:ext>
              </a:extLst>
            </p:cNvPr>
            <p:cNvSpPr txBox="1"/>
            <p:nvPr/>
          </p:nvSpPr>
          <p:spPr>
            <a:xfrm>
              <a:off x="5529329" y="995432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D71A3E-DC61-3938-98EE-5950866ED854}"/>
                </a:ext>
              </a:extLst>
            </p:cNvPr>
            <p:cNvSpPr txBox="1"/>
            <p:nvPr/>
          </p:nvSpPr>
          <p:spPr>
            <a:xfrm>
              <a:off x="5530488" y="2058573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F1B3AD-03B4-D274-D1C2-1614FFDD34B9}"/>
                </a:ext>
              </a:extLst>
            </p:cNvPr>
            <p:cNvGrpSpPr/>
            <p:nvPr/>
          </p:nvGrpSpPr>
          <p:grpSpPr>
            <a:xfrm>
              <a:off x="5776843" y="3064157"/>
              <a:ext cx="2187892" cy="1134651"/>
              <a:chOff x="1046375" y="708287"/>
              <a:chExt cx="2187892" cy="11346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5CBCC1-8D26-155D-B2FA-0525DC46E0AC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E58FE9-0F49-065B-F474-F106B26D2811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A406B-55E5-9ABD-B3E4-BF90FA8359AE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E1B398-409A-D653-D2B4-0BC688C5075F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9C71DC2-20CF-35F3-AD97-B91186A5B462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A8906-6637-6256-F032-4340E432F740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C2E901-0D8E-A030-0537-AC43CFFAEB95}"/>
                </a:ext>
              </a:extLst>
            </p:cNvPr>
            <p:cNvGrpSpPr/>
            <p:nvPr/>
          </p:nvGrpSpPr>
          <p:grpSpPr>
            <a:xfrm>
              <a:off x="8074675" y="3054102"/>
              <a:ext cx="1109132" cy="1142426"/>
              <a:chOff x="3357164" y="708287"/>
              <a:chExt cx="1109132" cy="11424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6F1CBE-770E-FAF7-DB28-521A092446A3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F6FEBE-F87D-34E1-A2EC-659B7F0ACAE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B5F6BA-3BF2-7470-54B2-520E1E8AFF1F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3B5F6-3907-03A6-334A-91038A60CD28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665AE-E839-63BC-4CD3-FEDBE237BB6B}"/>
                </a:ext>
              </a:extLst>
            </p:cNvPr>
            <p:cNvSpPr txBox="1"/>
            <p:nvPr/>
          </p:nvSpPr>
          <p:spPr>
            <a:xfrm>
              <a:off x="5529329" y="3561529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3FA3-821E-7613-0B34-2BCBC158AF47}"/>
                </a:ext>
              </a:extLst>
            </p:cNvPr>
            <p:cNvSpPr txBox="1"/>
            <p:nvPr/>
          </p:nvSpPr>
          <p:spPr>
            <a:xfrm>
              <a:off x="7262555" y="2696939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0DC1F4-F99D-E30D-8BCA-4E9A6CF96A2D}"/>
                </a:ext>
              </a:extLst>
            </p:cNvPr>
            <p:cNvSpPr txBox="1"/>
            <p:nvPr/>
          </p:nvSpPr>
          <p:spPr>
            <a:xfrm>
              <a:off x="7260413" y="4190858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3C6443-38DD-DEC6-2096-B0AD4C4D8FA1}"/>
                </a:ext>
              </a:extLst>
            </p:cNvPr>
            <p:cNvSpPr txBox="1"/>
            <p:nvPr/>
          </p:nvSpPr>
          <p:spPr>
            <a:xfrm>
              <a:off x="5534082" y="5223984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11D129-7C28-63E7-E404-8297DBA73036}"/>
                </a:ext>
              </a:extLst>
            </p:cNvPr>
            <p:cNvSpPr txBox="1"/>
            <p:nvPr/>
          </p:nvSpPr>
          <p:spPr>
            <a:xfrm>
              <a:off x="7260413" y="5834962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5798B-7E37-E73B-9E99-0B8D99E4D699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D40A7-2C3C-3190-7DAE-A8D68C7519BF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C4B760-7CE0-49B2-3236-6168986F4CAD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2C0541-EB57-A952-6181-A014CCC4D4B6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605D7-521E-63B0-E6A7-E3FAF3BCC08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E19F3A-2430-C793-63B9-A3A3738D684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F4066-249A-4C9A-CFD2-32E3272B64D6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3D90E5A-F05C-E8F6-13D8-139649DFB1A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E41E3-B3DD-2013-D89C-1B961388BCF8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3641535-20B7-526D-5391-679F5F0E910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CF9AF7-4585-F3C7-93EE-12B3ED1AE5CB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2A1FA80-3405-944D-4A0C-ECC0D1506DDC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05EC80A-828D-1A2D-8763-70030F4BA82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16332D-1284-3EAE-65F3-87E98966758A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A07324B-C621-AF9E-4ACB-9A5B8FDC7631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89FFE7-B8CC-7001-8A26-CD96D1EBA17C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1CAD26F-845A-4085-5A97-44BC6DA0A797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FEBBC2-C105-30E9-6029-C9AE69CF3084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B2191D-564C-E7D1-4E74-79C73105DA20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86C0D55-7BA2-5B70-6F02-BD24A564C8F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28B7EA-75F1-4A26-3DF5-294ECFD4238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317617-3FD1-BBEF-2E30-E66AF97F089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E74993-A7F9-8685-A11A-2757657C1FE4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B1FFD2-1DE7-C5A1-E97D-FF40899DD127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CB2F78-BDBD-193A-CECE-40C7E58FCF72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335058-B411-0308-EB8C-C27C2F07AB8B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8811DD-2DDF-8814-C7ED-AE4D65172D83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80B284-EE62-A4D3-FACD-63B790C1C99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A82276D-C266-338C-8BBC-1059B0CF35F6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AFECD7-ED77-6F4B-F7F1-2824D8C56EF1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5FD82A-B8A7-0C67-AE96-2D4BDF3C675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23CB39-B8D2-9CB0-479B-A37316308C03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4874A-2335-7F1D-91D2-6FEF1035CE48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2B828-E1E9-342A-AA33-EE7DD6C7FFFA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2F28BF-00AC-6B36-7EB3-6CEB69DF93DE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D2F41C-FD70-6FBC-6FEC-728E0FC644BF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7D19D4-8F39-7E10-E2EA-E4EA97999B14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D26257-0028-CF3B-FF0B-F98A2BDB9AB2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30C08B-B493-D043-0EA9-80E29D7E79B9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6DCC7-CDC9-3F58-5279-50C14445ECE0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D27616-5C9A-16E6-6D3A-1B0D3C362DF0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9C3343-80FF-D3F7-22FF-D63BDA852F39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653C49-26C6-3572-D086-30C1130BC0AA}"/>
              </a:ext>
            </a:extLst>
          </p:cNvPr>
          <p:cNvSpPr/>
          <p:nvPr/>
        </p:nvSpPr>
        <p:spPr>
          <a:xfrm>
            <a:off x="5932170" y="819489"/>
            <a:ext cx="3211830" cy="830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7AA6F-B098-BC26-0F76-D06D5026BA72}"/>
              </a:ext>
            </a:extLst>
          </p:cNvPr>
          <p:cNvSpPr/>
          <p:nvPr/>
        </p:nvSpPr>
        <p:spPr>
          <a:xfrm>
            <a:off x="5445760" y="1669962"/>
            <a:ext cx="3698240" cy="780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A2CE52-834F-A8DA-065D-824EA7283CC4}"/>
              </a:ext>
            </a:extLst>
          </p:cNvPr>
          <p:cNvSpPr/>
          <p:nvPr/>
        </p:nvSpPr>
        <p:spPr>
          <a:xfrm>
            <a:off x="5386513" y="2635544"/>
            <a:ext cx="3754577" cy="1029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E8D71-19E6-AC24-8453-3BA3CEF85A4D}"/>
              </a:ext>
            </a:extLst>
          </p:cNvPr>
          <p:cNvSpPr/>
          <p:nvPr/>
        </p:nvSpPr>
        <p:spPr>
          <a:xfrm>
            <a:off x="5389051" y="3731163"/>
            <a:ext cx="3740396" cy="139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0EC91DE3-1DBD-2CCB-5054-9D213BC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894C83-F031-04D1-21A1-DF583DB165BE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C54FDCD-8FA7-C1E7-68C9-BAE75FB60A11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00EC635-DD0E-33BA-DFB0-1751F5AF3E78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181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13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C88F1-9962-7C0E-77EC-9289CF07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078725"/>
            <a:ext cx="5303520" cy="3240881"/>
          </a:xfrm>
        </p:spPr>
        <p:txBody>
          <a:bodyPr/>
          <a:lstStyle/>
          <a:p>
            <a:r>
              <a:rPr lang="en-US" dirty="0"/>
              <a:t>Produce test orders that cover </a:t>
            </a:r>
            <a:br>
              <a:rPr lang="en-US" dirty="0"/>
            </a:br>
            <a:r>
              <a:rPr lang="en-US" u="sng" dirty="0"/>
              <a:t>all test-class pairs</a:t>
            </a:r>
            <a:r>
              <a:rPr lang="en-US" dirty="0"/>
              <a:t>, </a:t>
            </a:r>
            <a:br>
              <a:rPr lang="en-US" dirty="0"/>
            </a:br>
            <a:r>
              <a:rPr lang="en-US" u="sng" dirty="0"/>
              <a:t>test pairs inside each test class, </a:t>
            </a:r>
            <a:r>
              <a:rPr lang="en-US" dirty="0"/>
              <a:t>and </a:t>
            </a:r>
            <a:br>
              <a:rPr lang="en-US" dirty="0"/>
            </a:br>
            <a:r>
              <a:rPr lang="en-US" u="sng" dirty="0"/>
              <a:t>test pairs across different test classes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BBF5-F2FC-A940-3075-D97AD911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0B48-2B94-9B6C-113C-D83DB57BA6E3}"/>
              </a:ext>
            </a:extLst>
          </p:cNvPr>
          <p:cNvSpPr txBox="1"/>
          <p:nvPr/>
        </p:nvSpPr>
        <p:spPr>
          <a:xfrm>
            <a:off x="6080643" y="364750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733B2-FA71-0EE4-3EEC-CC8695127D3A}"/>
              </a:ext>
            </a:extLst>
          </p:cNvPr>
          <p:cNvGrpSpPr/>
          <p:nvPr/>
        </p:nvGrpSpPr>
        <p:grpSpPr>
          <a:xfrm>
            <a:off x="5932170" y="770929"/>
            <a:ext cx="2740859" cy="4471883"/>
            <a:chOff x="5529329" y="488005"/>
            <a:chExt cx="3654478" cy="59625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C2DD14-A6E0-1C4C-4070-FE2C00139EFA}"/>
                </a:ext>
              </a:extLst>
            </p:cNvPr>
            <p:cNvGrpSpPr/>
            <p:nvPr/>
          </p:nvGrpSpPr>
          <p:grpSpPr>
            <a:xfrm>
              <a:off x="5776843" y="498060"/>
              <a:ext cx="2187892" cy="1134651"/>
              <a:chOff x="1046375" y="708287"/>
              <a:chExt cx="2187892" cy="113465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A8A1CA-A720-EA2A-4897-39B06AE1FFC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3655E42-E6CD-3BDF-6FE5-28B86EF4588C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AA208C-2D8A-B0B0-17A1-90C9F152A7A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6D2A5E8-B85F-3035-9D40-A46B8702F38C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A48728-88E5-309A-B053-A13EF78DAC8C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FF930B-3C0F-85E6-CE10-882FC141C1C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2614A4-3803-2216-A55F-621023047417}"/>
                </a:ext>
              </a:extLst>
            </p:cNvPr>
            <p:cNvGrpSpPr/>
            <p:nvPr/>
          </p:nvGrpSpPr>
          <p:grpSpPr>
            <a:xfrm>
              <a:off x="8074675" y="488005"/>
              <a:ext cx="1109132" cy="1142426"/>
              <a:chOff x="3357164" y="708287"/>
              <a:chExt cx="1109132" cy="114242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301433-3057-B38A-ABF3-2AEB76426A55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3D5A46-A19D-7915-20FC-1644ABCCEA85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613424A-7D9D-C300-E249-B3FFFCAE6A59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41479F-0C26-396A-1E0F-21A1EEB3929F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D586C3-DDFA-3DDD-D654-BA472C197C7F}"/>
                </a:ext>
              </a:extLst>
            </p:cNvPr>
            <p:cNvGrpSpPr/>
            <p:nvPr/>
          </p:nvGrpSpPr>
          <p:grpSpPr>
            <a:xfrm>
              <a:off x="5773254" y="1556235"/>
              <a:ext cx="2187892" cy="1134651"/>
              <a:chOff x="1046375" y="708287"/>
              <a:chExt cx="2187892" cy="113465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5D82DC-A7F7-4E7C-D99A-0284BC1B8447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C209AA-E3E9-9CBA-07DF-6B7BA6DC7AF3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51621E-6800-BE64-CE36-F57E86BE016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CCA5A7A-22DA-818D-37A6-909AE1A51BEE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6A3BAC1-C002-ECF7-75AD-B31DC3C4FC6F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07B54C-D938-5180-F584-23347C27BB3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2724FB-DE04-2AFA-2DF1-FEECB8C0A6C6}"/>
                </a:ext>
              </a:extLst>
            </p:cNvPr>
            <p:cNvGrpSpPr/>
            <p:nvPr/>
          </p:nvGrpSpPr>
          <p:grpSpPr>
            <a:xfrm>
              <a:off x="8058855" y="1548460"/>
              <a:ext cx="1109132" cy="1142426"/>
              <a:chOff x="3357164" y="708287"/>
              <a:chExt cx="1109132" cy="114242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61AE65-EB23-6A2E-F47E-3D3E9A9D0FFE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66931E-BB26-BF45-C3CB-F7191321A110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DC054D-12FF-0385-FB04-538C9691C9E2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0A0FC3-3D8B-9E24-371F-F27B81CD047D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0FB2DC-DA3B-94F8-95FC-35B74F75D0AC}"/>
                </a:ext>
              </a:extLst>
            </p:cNvPr>
            <p:cNvGrpSpPr/>
            <p:nvPr/>
          </p:nvGrpSpPr>
          <p:grpSpPr>
            <a:xfrm>
              <a:off x="6995915" y="4700311"/>
              <a:ext cx="2187892" cy="1134651"/>
              <a:chOff x="1046375" y="708287"/>
              <a:chExt cx="2187892" cy="113465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EC0404-5D1F-B3D1-0BCF-942C196CEBD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C179A5-ED70-26C7-9B85-F91B7DD0672B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C466BDA-E292-6DE3-F859-6D9A14982DCC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 dirty="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A7D0F29-CA8A-2414-3740-4166EA45CCF1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149B55-4C7D-BCAC-11A2-7F83DDF464DE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D35112-438D-7108-9389-2C89524B9423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853422-7D61-E135-70B7-EBD61F69C20A}"/>
                </a:ext>
              </a:extLst>
            </p:cNvPr>
            <p:cNvGrpSpPr/>
            <p:nvPr/>
          </p:nvGrpSpPr>
          <p:grpSpPr>
            <a:xfrm>
              <a:off x="5789074" y="4682925"/>
              <a:ext cx="1109132" cy="1142426"/>
              <a:chOff x="3357164" y="708287"/>
              <a:chExt cx="1109132" cy="114242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6BC849C-C16E-8164-F255-8A7246157904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7A08BB-B90A-E51C-7649-A52BB4B8B61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871EF64-AFE6-EE80-7DF8-78F11CD6ABDD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260E60-D4DE-E0FE-11C1-65E1D25BCC45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668611-E1CA-BD79-CEE3-D6ED27CA65FD}"/>
                </a:ext>
              </a:extLst>
            </p:cNvPr>
            <p:cNvSpPr txBox="1"/>
            <p:nvPr/>
          </p:nvSpPr>
          <p:spPr>
            <a:xfrm>
              <a:off x="5529329" y="995432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D71A3E-DC61-3938-98EE-5950866ED854}"/>
                </a:ext>
              </a:extLst>
            </p:cNvPr>
            <p:cNvSpPr txBox="1"/>
            <p:nvPr/>
          </p:nvSpPr>
          <p:spPr>
            <a:xfrm>
              <a:off x="5530488" y="2058573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F1B3AD-03B4-D274-D1C2-1614FFDD34B9}"/>
                </a:ext>
              </a:extLst>
            </p:cNvPr>
            <p:cNvGrpSpPr/>
            <p:nvPr/>
          </p:nvGrpSpPr>
          <p:grpSpPr>
            <a:xfrm>
              <a:off x="5776843" y="3064157"/>
              <a:ext cx="2187892" cy="1134651"/>
              <a:chOff x="1046375" y="708287"/>
              <a:chExt cx="2187892" cy="11346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5CBCC1-8D26-155D-B2FA-0525DC46E0AC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E58FE9-0F49-065B-F474-F106B26D2811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A406B-55E5-9ABD-B3E4-BF90FA8359AE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E1B398-409A-D653-D2B4-0BC688C5075F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9C71DC2-20CF-35F3-AD97-B91186A5B462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A8906-6637-6256-F032-4340E432F740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C2E901-0D8E-A030-0537-AC43CFFAEB95}"/>
                </a:ext>
              </a:extLst>
            </p:cNvPr>
            <p:cNvGrpSpPr/>
            <p:nvPr/>
          </p:nvGrpSpPr>
          <p:grpSpPr>
            <a:xfrm>
              <a:off x="8074675" y="3054102"/>
              <a:ext cx="1109132" cy="1142426"/>
              <a:chOff x="3357164" y="708287"/>
              <a:chExt cx="1109132" cy="11424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6F1CBE-770E-FAF7-DB28-521A092446A3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F6FEBE-F87D-34E1-A2EC-659B7F0ACAE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B5F6BA-3BF2-7470-54B2-520E1E8AFF1F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3B5F6-3907-03A6-334A-91038A60CD28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665AE-E839-63BC-4CD3-FEDBE237BB6B}"/>
                </a:ext>
              </a:extLst>
            </p:cNvPr>
            <p:cNvSpPr txBox="1"/>
            <p:nvPr/>
          </p:nvSpPr>
          <p:spPr>
            <a:xfrm>
              <a:off x="5529329" y="3561529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3FA3-821E-7613-0B34-2BCBC158AF47}"/>
                </a:ext>
              </a:extLst>
            </p:cNvPr>
            <p:cNvSpPr txBox="1"/>
            <p:nvPr/>
          </p:nvSpPr>
          <p:spPr>
            <a:xfrm>
              <a:off x="7262555" y="2696939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0DC1F4-F99D-E30D-8BCA-4E9A6CF96A2D}"/>
                </a:ext>
              </a:extLst>
            </p:cNvPr>
            <p:cNvSpPr txBox="1"/>
            <p:nvPr/>
          </p:nvSpPr>
          <p:spPr>
            <a:xfrm>
              <a:off x="7260413" y="4190858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3C6443-38DD-DEC6-2096-B0AD4C4D8FA1}"/>
                </a:ext>
              </a:extLst>
            </p:cNvPr>
            <p:cNvSpPr txBox="1"/>
            <p:nvPr/>
          </p:nvSpPr>
          <p:spPr>
            <a:xfrm>
              <a:off x="5534082" y="5223984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11D129-7C28-63E7-E404-8297DBA73036}"/>
                </a:ext>
              </a:extLst>
            </p:cNvPr>
            <p:cNvSpPr txBox="1"/>
            <p:nvPr/>
          </p:nvSpPr>
          <p:spPr>
            <a:xfrm>
              <a:off x="7260413" y="5834962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5798B-7E37-E73B-9E99-0B8D99E4D699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D40A7-2C3C-3190-7DAE-A8D68C7519BF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C4B760-7CE0-49B2-3236-6168986F4CAD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2C0541-EB57-A952-6181-A014CCC4D4B6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605D7-521E-63B0-E6A7-E3FAF3BCC08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E19F3A-2430-C793-63B9-A3A3738D684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F4066-249A-4C9A-CFD2-32E3272B64D6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3D90E5A-F05C-E8F6-13D8-139649DFB1A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E41E3-B3DD-2013-D89C-1B961388BCF8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3641535-20B7-526D-5391-679F5F0E910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CF9AF7-4585-F3C7-93EE-12B3ED1AE5CB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2A1FA80-3405-944D-4A0C-ECC0D1506DDC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05EC80A-828D-1A2D-8763-70030F4BA82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16332D-1284-3EAE-65F3-87E98966758A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A07324B-C621-AF9E-4ACB-9A5B8FDC7631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89FFE7-B8CC-7001-8A26-CD96D1EBA17C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1CAD26F-845A-4085-5A97-44BC6DA0A797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FEBBC2-C105-30E9-6029-C9AE69CF3084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B2191D-564C-E7D1-4E74-79C73105DA20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86C0D55-7BA2-5B70-6F02-BD24A564C8F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28B7EA-75F1-4A26-3DF5-294ECFD4238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317617-3FD1-BBEF-2E30-E66AF97F089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E74993-A7F9-8685-A11A-2757657C1FE4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B1FFD2-1DE7-C5A1-E97D-FF40899DD127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CB2F78-BDBD-193A-CECE-40C7E58FCF72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335058-B411-0308-EB8C-C27C2F07AB8B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8811DD-2DDF-8814-C7ED-AE4D65172D83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80B284-EE62-A4D3-FACD-63B790C1C99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A82276D-C266-338C-8BBC-1059B0CF35F6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AFECD7-ED77-6F4B-F7F1-2824D8C56EF1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5FD82A-B8A7-0C67-AE96-2D4BDF3C675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23CB39-B8D2-9CB0-479B-A37316308C03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4874A-2335-7F1D-91D2-6FEF1035CE48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2B828-E1E9-342A-AA33-EE7DD6C7FFFA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2F28BF-00AC-6B36-7EB3-6CEB69DF93DE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D2F41C-FD70-6FBC-6FEC-728E0FC644BF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7D19D4-8F39-7E10-E2EA-E4EA97999B14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D26257-0028-CF3B-FF0B-F98A2BDB9AB2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30C08B-B493-D043-0EA9-80E29D7E79B9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6DCC7-CDC9-3F58-5279-50C14445ECE0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D27616-5C9A-16E6-6D3A-1B0D3C362DF0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9C3343-80FF-D3F7-22FF-D63BDA852F39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7AA6F-B098-BC26-0F76-D06D5026BA72}"/>
              </a:ext>
            </a:extLst>
          </p:cNvPr>
          <p:cNvSpPr/>
          <p:nvPr/>
        </p:nvSpPr>
        <p:spPr>
          <a:xfrm>
            <a:off x="5445760" y="1669962"/>
            <a:ext cx="3698240" cy="780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A2CE52-834F-A8DA-065D-824EA7283CC4}"/>
              </a:ext>
            </a:extLst>
          </p:cNvPr>
          <p:cNvSpPr/>
          <p:nvPr/>
        </p:nvSpPr>
        <p:spPr>
          <a:xfrm>
            <a:off x="5386513" y="2635544"/>
            <a:ext cx="3754577" cy="1029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E8D71-19E6-AC24-8453-3BA3CEF85A4D}"/>
              </a:ext>
            </a:extLst>
          </p:cNvPr>
          <p:cNvSpPr/>
          <p:nvPr/>
        </p:nvSpPr>
        <p:spPr>
          <a:xfrm>
            <a:off x="5389051" y="3731163"/>
            <a:ext cx="3740396" cy="139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0EC91DE3-1DBD-2CCB-5054-9D213BC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16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894C83-F031-04D1-21A1-DF583DB165BE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C54FDCD-8FA7-C1E7-68C9-BAE75FB60A11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1FA767D-9A89-E6CB-5320-3C12CF5EE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t="5849" r="4029" b="61146"/>
          <a:stretch/>
        </p:blipFill>
        <p:spPr>
          <a:xfrm>
            <a:off x="5106496" y="3899001"/>
            <a:ext cx="3789680" cy="1077120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A00EC635-DD0E-33BA-DFB0-1751F5AF3E78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A7580-0FDF-0836-F56D-C9149878AAF7}"/>
              </a:ext>
            </a:extLst>
          </p:cNvPr>
          <p:cNvSpPr txBox="1"/>
          <p:nvPr/>
        </p:nvSpPr>
        <p:spPr>
          <a:xfrm>
            <a:off x="5190925" y="2507184"/>
            <a:ext cx="3672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What are the test orders that </a:t>
            </a:r>
          </a:p>
          <a:p>
            <a:r>
              <a:rPr lang="en-US" sz="1800" dirty="0"/>
              <a:t>would be generated?</a:t>
            </a:r>
          </a:p>
          <a:p>
            <a:r>
              <a:rPr lang="en-US" sz="1800" dirty="0"/>
              <a:t>Which victims would these orders </a:t>
            </a:r>
            <a:br>
              <a:rPr lang="en-US" sz="1800" dirty="0"/>
            </a:br>
            <a:r>
              <a:rPr lang="en-US" sz="1800" dirty="0"/>
              <a:t>be able to detect?</a:t>
            </a:r>
          </a:p>
        </p:txBody>
      </p:sp>
    </p:spTree>
    <p:extLst>
      <p:ext uri="{BB962C8B-B14F-4D97-AF65-F5344CB8AC3E}">
        <p14:creationId xmlns:p14="http://schemas.microsoft.com/office/powerpoint/2010/main" val="380121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C88F1-9962-7C0E-77EC-9289CF07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078725"/>
            <a:ext cx="5303520" cy="3240881"/>
          </a:xfrm>
        </p:spPr>
        <p:txBody>
          <a:bodyPr/>
          <a:lstStyle/>
          <a:p>
            <a:r>
              <a:rPr lang="en-US" dirty="0"/>
              <a:t>Produce test orders that cover </a:t>
            </a:r>
            <a:br>
              <a:rPr lang="en-US" dirty="0"/>
            </a:br>
            <a:r>
              <a:rPr lang="en-US" u="sng" dirty="0"/>
              <a:t>all test-class pairs</a:t>
            </a:r>
            <a:r>
              <a:rPr lang="en-US" dirty="0"/>
              <a:t>, </a:t>
            </a:r>
            <a:br>
              <a:rPr lang="en-US" dirty="0"/>
            </a:br>
            <a:r>
              <a:rPr lang="en-US" u="sng" dirty="0"/>
              <a:t>test pairs inside each test class, </a:t>
            </a:r>
            <a:r>
              <a:rPr lang="en-US" dirty="0"/>
              <a:t>and </a:t>
            </a:r>
            <a:br>
              <a:rPr lang="en-US" dirty="0"/>
            </a:br>
            <a:r>
              <a:rPr lang="en-US" u="sng" dirty="0"/>
              <a:t>test pairs across different test classes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BBF5-F2FC-A940-3075-D97AD911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Tuscan Inter-Class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0B48-2B94-9B6C-113C-D83DB57BA6E3}"/>
              </a:ext>
            </a:extLst>
          </p:cNvPr>
          <p:cNvSpPr txBox="1"/>
          <p:nvPr/>
        </p:nvSpPr>
        <p:spPr>
          <a:xfrm>
            <a:off x="6080643" y="364750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4733B2-FA71-0EE4-3EEC-CC8695127D3A}"/>
              </a:ext>
            </a:extLst>
          </p:cNvPr>
          <p:cNvGrpSpPr/>
          <p:nvPr/>
        </p:nvGrpSpPr>
        <p:grpSpPr>
          <a:xfrm>
            <a:off x="5932170" y="770929"/>
            <a:ext cx="2740859" cy="4471883"/>
            <a:chOff x="5529329" y="488005"/>
            <a:chExt cx="3654478" cy="59625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C2DD14-A6E0-1C4C-4070-FE2C00139EFA}"/>
                </a:ext>
              </a:extLst>
            </p:cNvPr>
            <p:cNvGrpSpPr/>
            <p:nvPr/>
          </p:nvGrpSpPr>
          <p:grpSpPr>
            <a:xfrm>
              <a:off x="5776843" y="498060"/>
              <a:ext cx="2187892" cy="1134651"/>
              <a:chOff x="1046375" y="708287"/>
              <a:chExt cx="2187892" cy="113465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2A8A1CA-A720-EA2A-4897-39B06AE1FFC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3655E42-E6CD-3BDF-6FE5-28B86EF4588C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AA208C-2D8A-B0B0-17A1-90C9F152A7A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6D2A5E8-B85F-3035-9D40-A46B8702F38C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0A48728-88E5-309A-B053-A13EF78DAC8C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8FF930B-3C0F-85E6-CE10-882FC141C1C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2614A4-3803-2216-A55F-621023047417}"/>
                </a:ext>
              </a:extLst>
            </p:cNvPr>
            <p:cNvGrpSpPr/>
            <p:nvPr/>
          </p:nvGrpSpPr>
          <p:grpSpPr>
            <a:xfrm>
              <a:off x="8074675" y="488005"/>
              <a:ext cx="1109132" cy="1142426"/>
              <a:chOff x="3357164" y="708287"/>
              <a:chExt cx="1109132" cy="1142426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C301433-3057-B38A-ABF3-2AEB76426A55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13D5A46-A19D-7915-20FC-1644ABCCEA85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613424A-7D9D-C300-E249-B3FFFCAE6A59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41479F-0C26-396A-1E0F-21A1EEB3929F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D586C3-DDFA-3DDD-D654-BA472C197C7F}"/>
                </a:ext>
              </a:extLst>
            </p:cNvPr>
            <p:cNvGrpSpPr/>
            <p:nvPr/>
          </p:nvGrpSpPr>
          <p:grpSpPr>
            <a:xfrm>
              <a:off x="5773254" y="1556235"/>
              <a:ext cx="2187892" cy="1134651"/>
              <a:chOff x="1046375" y="708287"/>
              <a:chExt cx="2187892" cy="113465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85D82DC-A7F7-4E7C-D99A-0284BC1B8447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FC209AA-E3E9-9CBA-07DF-6B7BA6DC7AF3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51621E-6800-BE64-CE36-F57E86BE016F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CCA5A7A-22DA-818D-37A6-909AE1A51BEE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6A3BAC1-C002-ECF7-75AD-B31DC3C4FC6F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C07B54C-D938-5180-F584-23347C27BB36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2724FB-DE04-2AFA-2DF1-FEECB8C0A6C6}"/>
                </a:ext>
              </a:extLst>
            </p:cNvPr>
            <p:cNvGrpSpPr/>
            <p:nvPr/>
          </p:nvGrpSpPr>
          <p:grpSpPr>
            <a:xfrm>
              <a:off x="8058855" y="1548460"/>
              <a:ext cx="1109132" cy="1142426"/>
              <a:chOff x="3357164" y="708287"/>
              <a:chExt cx="1109132" cy="114242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A61AE65-EB23-6A2E-F47E-3D3E9A9D0FFE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66931E-BB26-BF45-C3CB-F7191321A110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DDC054D-12FF-0385-FB04-538C9691C9E2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0A0FC3-3D8B-9E24-371F-F27B81CD047D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0FB2DC-DA3B-94F8-95FC-35B74F75D0AC}"/>
                </a:ext>
              </a:extLst>
            </p:cNvPr>
            <p:cNvGrpSpPr/>
            <p:nvPr/>
          </p:nvGrpSpPr>
          <p:grpSpPr>
            <a:xfrm>
              <a:off x="6995915" y="4700311"/>
              <a:ext cx="2187892" cy="1134651"/>
              <a:chOff x="1046375" y="708287"/>
              <a:chExt cx="2187892" cy="113465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EC0404-5D1F-B3D1-0BCF-942C196CEBD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BC179A5-ED70-26C7-9B85-F91B7DD0672B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C466BDA-E292-6DE3-F859-6D9A14982DCC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A7D0F29-CA8A-2414-3740-4166EA45CCF1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B149B55-4C7D-BCAC-11A2-7F83DDF464DE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D35112-438D-7108-9389-2C89524B9423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0853422-7D61-E135-70B7-EBD61F69C20A}"/>
                </a:ext>
              </a:extLst>
            </p:cNvPr>
            <p:cNvGrpSpPr/>
            <p:nvPr/>
          </p:nvGrpSpPr>
          <p:grpSpPr>
            <a:xfrm>
              <a:off x="5789074" y="4682925"/>
              <a:ext cx="1109132" cy="1142426"/>
              <a:chOff x="3357164" y="708287"/>
              <a:chExt cx="1109132" cy="1142426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6BC849C-C16E-8164-F255-8A7246157904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7A08BB-B90A-E51C-7649-A52BB4B8B61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871EF64-AFE6-EE80-7DF8-78F11CD6ABDD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260E60-D4DE-E0FE-11C1-65E1D25BCC45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668611-E1CA-BD79-CEE3-D6ED27CA65FD}"/>
                </a:ext>
              </a:extLst>
            </p:cNvPr>
            <p:cNvSpPr txBox="1"/>
            <p:nvPr/>
          </p:nvSpPr>
          <p:spPr>
            <a:xfrm>
              <a:off x="5529329" y="995432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D71A3E-DC61-3938-98EE-5950866ED854}"/>
                </a:ext>
              </a:extLst>
            </p:cNvPr>
            <p:cNvSpPr txBox="1"/>
            <p:nvPr/>
          </p:nvSpPr>
          <p:spPr>
            <a:xfrm>
              <a:off x="5530488" y="2058573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F1B3AD-03B4-D274-D1C2-1614FFDD34B9}"/>
                </a:ext>
              </a:extLst>
            </p:cNvPr>
            <p:cNvGrpSpPr/>
            <p:nvPr/>
          </p:nvGrpSpPr>
          <p:grpSpPr>
            <a:xfrm>
              <a:off x="5776843" y="3064157"/>
              <a:ext cx="2187892" cy="1134651"/>
              <a:chOff x="1046375" y="708287"/>
              <a:chExt cx="2187892" cy="113465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85CBCC1-8D26-155D-B2FA-0525DC46E0AC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E58FE9-0F49-065B-F474-F106B26D2811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3A406B-55E5-9ABD-B3E4-BF90FA8359AE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4E1B398-409A-D653-D2B4-0BC688C5075F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9C71DC2-20CF-35F3-AD97-B91186A5B462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A8906-6637-6256-F032-4340E432F740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C2E901-0D8E-A030-0537-AC43CFFAEB95}"/>
                </a:ext>
              </a:extLst>
            </p:cNvPr>
            <p:cNvGrpSpPr/>
            <p:nvPr/>
          </p:nvGrpSpPr>
          <p:grpSpPr>
            <a:xfrm>
              <a:off x="8074675" y="3054102"/>
              <a:ext cx="1109132" cy="1142426"/>
              <a:chOff x="3357164" y="708287"/>
              <a:chExt cx="1109132" cy="11424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6F1CBE-770E-FAF7-DB28-521A092446A3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6F6FEBE-F87D-34E1-A2EC-659B7F0ACAE9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B5F6BA-3BF2-7470-54B2-520E1E8AFF1F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83B5F6-3907-03A6-334A-91038A60CD28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9665AE-E839-63BC-4CD3-FEDBE237BB6B}"/>
                </a:ext>
              </a:extLst>
            </p:cNvPr>
            <p:cNvSpPr txBox="1"/>
            <p:nvPr/>
          </p:nvSpPr>
          <p:spPr>
            <a:xfrm>
              <a:off x="5529329" y="3561529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7C3FA3-821E-7613-0B34-2BCBC158AF47}"/>
                </a:ext>
              </a:extLst>
            </p:cNvPr>
            <p:cNvSpPr txBox="1"/>
            <p:nvPr/>
          </p:nvSpPr>
          <p:spPr>
            <a:xfrm>
              <a:off x="7262555" y="2696939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0DC1F4-F99D-E30D-8BCA-4E9A6CF96A2D}"/>
                </a:ext>
              </a:extLst>
            </p:cNvPr>
            <p:cNvSpPr txBox="1"/>
            <p:nvPr/>
          </p:nvSpPr>
          <p:spPr>
            <a:xfrm>
              <a:off x="7260413" y="4190858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3C6443-38DD-DEC6-2096-B0AD4C4D8FA1}"/>
                </a:ext>
              </a:extLst>
            </p:cNvPr>
            <p:cNvSpPr txBox="1"/>
            <p:nvPr/>
          </p:nvSpPr>
          <p:spPr>
            <a:xfrm>
              <a:off x="5534082" y="5223984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11D129-7C28-63E7-E404-8297DBA73036}"/>
                </a:ext>
              </a:extLst>
            </p:cNvPr>
            <p:cNvSpPr txBox="1"/>
            <p:nvPr/>
          </p:nvSpPr>
          <p:spPr>
            <a:xfrm>
              <a:off x="7260413" y="5834962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5798B-7E37-E73B-9E99-0B8D99E4D699}"/>
              </a:ext>
            </a:extLst>
          </p:cNvPr>
          <p:cNvGrpSpPr/>
          <p:nvPr/>
        </p:nvGrpSpPr>
        <p:grpSpPr>
          <a:xfrm>
            <a:off x="863045" y="2330191"/>
            <a:ext cx="1640919" cy="521219"/>
            <a:chOff x="1046375" y="1147979"/>
            <a:chExt cx="2187892" cy="694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D40A7-2C3C-3190-7DAE-A8D68C7519BF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C4B760-7CE0-49B2-3236-6168986F4CAD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2C0541-EB57-A952-6181-A014CCC4D4B6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605D7-521E-63B0-E6A7-E3FAF3BCC08C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E19F3A-2430-C793-63B9-A3A3738D684F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F4066-249A-4C9A-CFD2-32E3272B64D6}"/>
              </a:ext>
            </a:extLst>
          </p:cNvPr>
          <p:cNvGrpSpPr/>
          <p:nvPr/>
        </p:nvGrpSpPr>
        <p:grpSpPr>
          <a:xfrm>
            <a:off x="863045" y="2964283"/>
            <a:ext cx="1640919" cy="521219"/>
            <a:chOff x="1046375" y="1147979"/>
            <a:chExt cx="2187892" cy="69495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3D90E5A-F05C-E8F6-13D8-139649DFB1A9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11E41E3-B3DD-2013-D89C-1B961388BCF8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3641535-20B7-526D-5391-679F5F0E910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CF9AF7-4585-F3C7-93EE-12B3ED1AE5CB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2A1FA80-3405-944D-4A0C-ECC0D1506DDC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05EC80A-828D-1A2D-8763-70030F4BA82B}"/>
              </a:ext>
            </a:extLst>
          </p:cNvPr>
          <p:cNvGrpSpPr/>
          <p:nvPr/>
        </p:nvGrpSpPr>
        <p:grpSpPr>
          <a:xfrm>
            <a:off x="863045" y="3602414"/>
            <a:ext cx="1640919" cy="521219"/>
            <a:chOff x="1046375" y="1147979"/>
            <a:chExt cx="2187892" cy="69495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16332D-1284-3EAE-65F3-87E98966758A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A07324B-C621-AF9E-4ACB-9A5B8FDC7631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B89FFE7-B8CC-7001-8A26-CD96D1EBA17C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1CAD26F-845A-4085-5A97-44BC6DA0A797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2FEBBC2-C105-30E9-6029-C9AE69CF3084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B2191D-564C-E7D1-4E74-79C73105DA20}"/>
              </a:ext>
            </a:extLst>
          </p:cNvPr>
          <p:cNvGrpSpPr/>
          <p:nvPr/>
        </p:nvGrpSpPr>
        <p:grpSpPr>
          <a:xfrm>
            <a:off x="865536" y="4243354"/>
            <a:ext cx="1640919" cy="521219"/>
            <a:chOff x="1046375" y="1147979"/>
            <a:chExt cx="2187892" cy="69495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86C0D55-7BA2-5B70-6F02-BD24A564C8FE}"/>
                </a:ext>
              </a:extLst>
            </p:cNvPr>
            <p:cNvSpPr/>
            <p:nvPr/>
          </p:nvSpPr>
          <p:spPr>
            <a:xfrm>
              <a:off x="1046375" y="1147979"/>
              <a:ext cx="2187892" cy="694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28B7EA-75F1-4A26-3DF5-294ECFD4238E}"/>
                </a:ext>
              </a:extLst>
            </p:cNvPr>
            <p:cNvSpPr/>
            <p:nvPr/>
          </p:nvSpPr>
          <p:spPr>
            <a:xfrm>
              <a:off x="1159497" y="1315038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t4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8317617-3FD1-BBEF-2E30-E66AF97F0890}"/>
                </a:ext>
              </a:extLst>
            </p:cNvPr>
            <p:cNvSpPr/>
            <p:nvPr/>
          </p:nvSpPr>
          <p:spPr>
            <a:xfrm>
              <a:off x="1680764" y="1315037"/>
              <a:ext cx="398370" cy="35289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E74993-A7F9-8685-A11A-2757657C1FE4}"/>
                </a:ext>
              </a:extLst>
            </p:cNvPr>
            <p:cNvSpPr/>
            <p:nvPr/>
          </p:nvSpPr>
          <p:spPr>
            <a:xfrm>
              <a:off x="2202031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5B1FFD2-1DE7-C5A1-E97D-FF40899DD127}"/>
                </a:ext>
              </a:extLst>
            </p:cNvPr>
            <p:cNvSpPr/>
            <p:nvPr/>
          </p:nvSpPr>
          <p:spPr>
            <a:xfrm>
              <a:off x="2723298" y="1315036"/>
              <a:ext cx="398370" cy="3528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CB2F78-BDBD-193A-CECE-40C7E58FCF72}"/>
              </a:ext>
            </a:extLst>
          </p:cNvPr>
          <p:cNvGrpSpPr/>
          <p:nvPr/>
        </p:nvGrpSpPr>
        <p:grpSpPr>
          <a:xfrm>
            <a:off x="3268902" y="2334444"/>
            <a:ext cx="831849" cy="516966"/>
            <a:chOff x="3357164" y="1161425"/>
            <a:chExt cx="1109132" cy="68928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335058-B411-0308-EB8C-C27C2F07AB8B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E8811DD-2DDF-8814-C7ED-AE4D65172D83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080B284-EE62-A4D3-FACD-63B790C1C991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A82276D-C266-338C-8BBC-1059B0CF35F6}"/>
              </a:ext>
            </a:extLst>
          </p:cNvPr>
          <p:cNvGrpSpPr/>
          <p:nvPr/>
        </p:nvGrpSpPr>
        <p:grpSpPr>
          <a:xfrm>
            <a:off x="3268902" y="2947109"/>
            <a:ext cx="831849" cy="516966"/>
            <a:chOff x="3357164" y="1161425"/>
            <a:chExt cx="1109132" cy="68928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9AFECD7-ED77-6F4B-F7F1-2824D8C56EF1}"/>
                </a:ext>
              </a:extLst>
            </p:cNvPr>
            <p:cNvSpPr/>
            <p:nvPr/>
          </p:nvSpPr>
          <p:spPr>
            <a:xfrm>
              <a:off x="3357164" y="1161425"/>
              <a:ext cx="1109132" cy="68928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E5FD82A-B8A7-0C67-AE96-2D4BDF3C675D}"/>
                </a:ext>
              </a:extLst>
            </p:cNvPr>
            <p:cNvSpPr/>
            <p:nvPr/>
          </p:nvSpPr>
          <p:spPr>
            <a:xfrm>
              <a:off x="3459636" y="1322813"/>
              <a:ext cx="398370" cy="352893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23CB39-B8D2-9CB0-479B-A37316308C03}"/>
                </a:ext>
              </a:extLst>
            </p:cNvPr>
            <p:cNvSpPr/>
            <p:nvPr/>
          </p:nvSpPr>
          <p:spPr>
            <a:xfrm>
              <a:off x="3957206" y="1322812"/>
              <a:ext cx="398371" cy="35289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r>
                <a:rPr lang="en-US" sz="1050" kern="1200">
                  <a:solidFill>
                    <a:prstClr val="black"/>
                  </a:solidFill>
                  <a:latin typeface="Consolas" panose="020B0609020204030204" pitchFamily="49" charset="0"/>
                </a:rPr>
                <a:t>t5</a:t>
              </a:r>
              <a:endParaRPr lang="en-US" sz="788" kern="120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504874A-2335-7F1D-91D2-6FEF1035CE48}"/>
              </a:ext>
            </a:extLst>
          </p:cNvPr>
          <p:cNvSpPr/>
          <p:nvPr/>
        </p:nvSpPr>
        <p:spPr>
          <a:xfrm>
            <a:off x="2925640" y="360926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2B828-E1E9-342A-AA33-EE7DD6C7FFFA}"/>
              </a:ext>
            </a:extLst>
          </p:cNvPr>
          <p:cNvSpPr/>
          <p:nvPr/>
        </p:nvSpPr>
        <p:spPr>
          <a:xfrm>
            <a:off x="3898293" y="3612140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2F28BF-00AC-6B36-7EB3-6CEB69DF93DE}"/>
              </a:ext>
            </a:extLst>
          </p:cNvPr>
          <p:cNvSpPr/>
          <p:nvPr/>
        </p:nvSpPr>
        <p:spPr>
          <a:xfrm>
            <a:off x="292564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D2F41C-FD70-6FBC-6FEC-728E0FC644BF}"/>
              </a:ext>
            </a:extLst>
          </p:cNvPr>
          <p:cNvSpPr/>
          <p:nvPr/>
        </p:nvSpPr>
        <p:spPr>
          <a:xfrm>
            <a:off x="3900290" y="4219789"/>
            <a:ext cx="831849" cy="5169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7D19D4-8F39-7E10-E2EA-E4EA97999B14}"/>
              </a:ext>
            </a:extLst>
          </p:cNvPr>
          <p:cNvSpPr txBox="1"/>
          <p:nvPr/>
        </p:nvSpPr>
        <p:spPr>
          <a:xfrm>
            <a:off x="3202104" y="3694618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D26257-0028-CF3B-FF0B-F98A2BDB9AB2}"/>
              </a:ext>
            </a:extLst>
          </p:cNvPr>
          <p:cNvSpPr txBox="1"/>
          <p:nvPr/>
        </p:nvSpPr>
        <p:spPr>
          <a:xfrm>
            <a:off x="4172128" y="430514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230C08B-B493-D043-0EA9-80E29D7E79B9}"/>
              </a:ext>
            </a:extLst>
          </p:cNvPr>
          <p:cNvSpPr txBox="1"/>
          <p:nvPr/>
        </p:nvSpPr>
        <p:spPr>
          <a:xfrm>
            <a:off x="4172128" y="3703716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6DCC7-CDC9-3F58-5279-50C14445ECE0}"/>
              </a:ext>
            </a:extLst>
          </p:cNvPr>
          <p:cNvSpPr txBox="1"/>
          <p:nvPr/>
        </p:nvSpPr>
        <p:spPr>
          <a:xfrm>
            <a:off x="3202104" y="4327857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D27616-5C9A-16E6-6D3A-1B0D3C362DF0}"/>
              </a:ext>
            </a:extLst>
          </p:cNvPr>
          <p:cNvSpPr txBox="1"/>
          <p:nvPr/>
        </p:nvSpPr>
        <p:spPr>
          <a:xfrm>
            <a:off x="405582" y="3290950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A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09C3343-80FF-D3F7-22FF-D63BDA852F39}"/>
              </a:ext>
            </a:extLst>
          </p:cNvPr>
          <p:cNvSpPr txBox="1"/>
          <p:nvPr/>
        </p:nvSpPr>
        <p:spPr>
          <a:xfrm>
            <a:off x="4234301" y="2678285"/>
            <a:ext cx="28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US" sz="1800" kern="120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+mn-cs"/>
              </a:rPr>
              <a:t>B</a:t>
            </a:r>
            <a:endParaRPr lang="en-US" sz="2100" kern="1200">
              <a:solidFill>
                <a:prstClr val="black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9B7AA6F-B098-BC26-0F76-D06D5026BA72}"/>
              </a:ext>
            </a:extLst>
          </p:cNvPr>
          <p:cNvSpPr/>
          <p:nvPr/>
        </p:nvSpPr>
        <p:spPr>
          <a:xfrm>
            <a:off x="5445760" y="1669962"/>
            <a:ext cx="3698240" cy="780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A2CE52-834F-A8DA-065D-824EA7283CC4}"/>
              </a:ext>
            </a:extLst>
          </p:cNvPr>
          <p:cNvSpPr/>
          <p:nvPr/>
        </p:nvSpPr>
        <p:spPr>
          <a:xfrm>
            <a:off x="5386513" y="2635544"/>
            <a:ext cx="3754577" cy="1029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BE8D71-19E6-AC24-8453-3BA3CEF85A4D}"/>
              </a:ext>
            </a:extLst>
          </p:cNvPr>
          <p:cNvSpPr/>
          <p:nvPr/>
        </p:nvSpPr>
        <p:spPr>
          <a:xfrm>
            <a:off x="5389051" y="3731163"/>
            <a:ext cx="3740396" cy="13933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0EC91DE3-1DBD-2CCB-5054-9D213BC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17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F894C83-F031-04D1-21A1-DF583DB165BE}"/>
              </a:ext>
            </a:extLst>
          </p:cNvPr>
          <p:cNvSpPr/>
          <p:nvPr/>
        </p:nvSpPr>
        <p:spPr>
          <a:xfrm>
            <a:off x="447986" y="2210187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C54FDCD-8FA7-C1E7-68C9-BAE75FB60A11}"/>
              </a:ext>
            </a:extLst>
          </p:cNvPr>
          <p:cNvSpPr/>
          <p:nvPr/>
        </p:nvSpPr>
        <p:spPr>
          <a:xfrm>
            <a:off x="2961781" y="2215633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121E6C4-47E1-3E26-E484-7CD0EEE2F7F7}"/>
              </a:ext>
            </a:extLst>
          </p:cNvPr>
          <p:cNvSpPr/>
          <p:nvPr/>
        </p:nvSpPr>
        <p:spPr>
          <a:xfrm>
            <a:off x="477610" y="2861958"/>
            <a:ext cx="2475316" cy="755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1DAB6-A873-2449-9C9B-C26AEFC2A246}"/>
              </a:ext>
            </a:extLst>
          </p:cNvPr>
          <p:cNvSpPr/>
          <p:nvPr/>
        </p:nvSpPr>
        <p:spPr>
          <a:xfrm>
            <a:off x="2971036" y="2829052"/>
            <a:ext cx="1424903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00EC635-DD0E-33BA-DFB0-1751F5AF3E78}"/>
              </a:ext>
            </a:extLst>
          </p:cNvPr>
          <p:cNvSpPr/>
          <p:nvPr/>
        </p:nvSpPr>
        <p:spPr>
          <a:xfrm>
            <a:off x="2705217" y="3490820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6FC4DA6-5261-862D-BA50-896173645C7B}"/>
              </a:ext>
            </a:extLst>
          </p:cNvPr>
          <p:cNvSpPr/>
          <p:nvPr/>
        </p:nvSpPr>
        <p:spPr>
          <a:xfrm>
            <a:off x="2715884" y="4141541"/>
            <a:ext cx="2228861" cy="70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08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3" grpId="1" animBg="1"/>
      <p:bldP spid="113" grpId="2" animBg="1"/>
      <p:bldP spid="113" grpId="3" animBg="1"/>
      <p:bldP spid="113" grpId="4" animBg="1"/>
      <p:bldP spid="113" grpId="5" animBg="1"/>
      <p:bldP spid="114" grpId="1" animBg="1"/>
      <p:bldP spid="114" grpId="2" animBg="1"/>
      <p:bldP spid="114" grpId="3" animBg="1"/>
      <p:bldP spid="114" grpId="4" animBg="1"/>
      <p:bldP spid="114" grpId="5" animBg="1"/>
      <p:bldP spid="115" grpId="0" animBg="1"/>
      <p:bldP spid="115" grpId="1" animBg="1"/>
      <p:bldP spid="116" grpId="0" animBg="1"/>
      <p:bldP spid="116" grpId="1" animBg="1"/>
      <p:bldP spid="117" grpId="1" animBg="1"/>
      <p:bldP spid="117" grpId="2" animBg="1"/>
      <p:bldP spid="117" grpId="3" animBg="1"/>
      <p:bldP spid="117" grpId="4" animBg="1"/>
      <p:bldP spid="117" grpId="5" animBg="1"/>
      <p:bldP spid="118" grpId="0" animBg="1"/>
      <p:bldP spid="1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3C88F1-9962-7C0E-77EC-9289CF07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078725"/>
            <a:ext cx="5303520" cy="3240881"/>
          </a:xfrm>
        </p:spPr>
        <p:txBody>
          <a:bodyPr/>
          <a:lstStyle/>
          <a:p>
            <a:r>
              <a:rPr lang="en-US" dirty="0"/>
              <a:t>Produce test orders that cover </a:t>
            </a:r>
            <a:br>
              <a:rPr lang="en-US" dirty="0"/>
            </a:br>
            <a:r>
              <a:rPr lang="en-US" u="sng" dirty="0"/>
              <a:t>all test-class pairs</a:t>
            </a:r>
            <a:r>
              <a:rPr lang="en-US" dirty="0"/>
              <a:t>, </a:t>
            </a:r>
            <a:br>
              <a:rPr lang="en-US" dirty="0"/>
            </a:br>
            <a:r>
              <a:rPr lang="en-US" u="sng" dirty="0"/>
              <a:t>test pairs inside each test class, </a:t>
            </a:r>
            <a:r>
              <a:rPr lang="en-US" dirty="0"/>
              <a:t>and </a:t>
            </a:r>
            <a:br>
              <a:rPr lang="en-US" dirty="0"/>
            </a:br>
            <a:r>
              <a:rPr lang="en-US" u="sng" dirty="0"/>
              <a:t>test pairs across different test classes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BBF5-F2FC-A940-3075-D97AD911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3: Tuscan Inter-Class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E004001A-498C-2B48-DFE9-DED22F307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7" t="5849" r="4029" b="61146"/>
          <a:stretch/>
        </p:blipFill>
        <p:spPr>
          <a:xfrm>
            <a:off x="193041" y="3875485"/>
            <a:ext cx="3789680" cy="107712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AABA39E-9702-1E6F-B29A-A4CA18378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319605"/>
            <a:ext cx="380148" cy="380148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48A449C8-BAC6-B050-E7F5-7B40D82F5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048038"/>
            <a:ext cx="380148" cy="380148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D54AD4F9-B0A3-48B7-C779-94A317EE8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1758" y="4572457"/>
            <a:ext cx="380148" cy="3801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CCF171-BB01-481F-DE51-7A267D35202C}"/>
              </a:ext>
            </a:extLst>
          </p:cNvPr>
          <p:cNvSpPr txBox="1"/>
          <p:nvPr/>
        </p:nvSpPr>
        <p:spPr>
          <a:xfrm>
            <a:off x="2328576" y="2633794"/>
            <a:ext cx="465328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>
              <a:defRPr/>
            </a:pPr>
            <a:r>
              <a:rPr lang="en-US" sz="2700" u="sng">
                <a:ea typeface="+mn-ea"/>
              </a:rPr>
              <a:t>Runs 16 orders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EA6561-EA5A-15FF-FD30-B4B29E39A06E}"/>
              </a:ext>
            </a:extLst>
          </p:cNvPr>
          <p:cNvGrpSpPr/>
          <p:nvPr/>
        </p:nvGrpSpPr>
        <p:grpSpPr>
          <a:xfrm>
            <a:off x="5932170" y="770929"/>
            <a:ext cx="2740859" cy="4471883"/>
            <a:chOff x="5529329" y="488005"/>
            <a:chExt cx="3654478" cy="59625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A0C3B0-5850-0A53-7D57-1966266D670B}"/>
                </a:ext>
              </a:extLst>
            </p:cNvPr>
            <p:cNvGrpSpPr/>
            <p:nvPr/>
          </p:nvGrpSpPr>
          <p:grpSpPr>
            <a:xfrm>
              <a:off x="5776843" y="498060"/>
              <a:ext cx="2187892" cy="1134651"/>
              <a:chOff x="1046375" y="708287"/>
              <a:chExt cx="2187892" cy="113465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7C32E01-AEA0-42B5-632F-386256BD7210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B1094A1-D601-2B9F-3D32-BFC6F539EC27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B9E1051-0089-A7D1-7EB0-6190A57E913C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9D39E2F-9493-8A80-8156-239CBCEB9C5C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05F0D07-29BC-F430-8162-D098159FD3B5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1CFE00A-C4D3-3B50-A377-885AC99C4877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57E69-7551-CF0E-0CC1-D5E90D758C6F}"/>
                </a:ext>
              </a:extLst>
            </p:cNvPr>
            <p:cNvGrpSpPr/>
            <p:nvPr/>
          </p:nvGrpSpPr>
          <p:grpSpPr>
            <a:xfrm>
              <a:off x="8074675" y="488005"/>
              <a:ext cx="1109132" cy="1142426"/>
              <a:chOff x="3357164" y="708287"/>
              <a:chExt cx="1109132" cy="114242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E6DDED6-1397-985F-10E1-81C406B365DF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6E08986-DCD3-832F-FFC0-2F5B1822CF58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19327C4-ACF1-D007-8F49-757BF42FEC7D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3098830-4B70-DD0A-3F37-5866C84E6E45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886035-3C24-5017-7EA0-4A17408981BF}"/>
                </a:ext>
              </a:extLst>
            </p:cNvPr>
            <p:cNvGrpSpPr/>
            <p:nvPr/>
          </p:nvGrpSpPr>
          <p:grpSpPr>
            <a:xfrm>
              <a:off x="5773254" y="1556235"/>
              <a:ext cx="2187892" cy="1134651"/>
              <a:chOff x="1046375" y="708287"/>
              <a:chExt cx="2187892" cy="113465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D521BA5-86BF-7552-1AAC-60DAC252F07E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D1D8C4-6C2A-4218-086A-420D9E54EA85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A22CD80-2C2D-9779-CB8E-F265C1B6C7D8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0DF5BCE-4F7B-948F-3454-6C0BE76ECDD8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A99D05E-6575-2961-0D5E-5DAABF33442E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852E6F3-AE65-37A9-62A4-88CF5FF3FBDF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FB1566-DD19-AF5B-E41F-9F8164203159}"/>
                </a:ext>
              </a:extLst>
            </p:cNvPr>
            <p:cNvGrpSpPr/>
            <p:nvPr/>
          </p:nvGrpSpPr>
          <p:grpSpPr>
            <a:xfrm>
              <a:off x="8058855" y="1548460"/>
              <a:ext cx="1109132" cy="1142426"/>
              <a:chOff x="3357164" y="708287"/>
              <a:chExt cx="1109132" cy="114242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F16A86-4992-7A05-1AE1-142DD1F2A712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D30BBE6-ED11-7E44-6E21-4F4C66EB1E0C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9458FF4-75F8-1F8C-9023-6F02BD36E1E5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E06A46E-30EF-90C6-0440-B12E4A427AD4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89D442-16A7-1EC3-A5C8-A6FBE666E825}"/>
                </a:ext>
              </a:extLst>
            </p:cNvPr>
            <p:cNvGrpSpPr/>
            <p:nvPr/>
          </p:nvGrpSpPr>
          <p:grpSpPr>
            <a:xfrm>
              <a:off x="6995915" y="4700311"/>
              <a:ext cx="2187892" cy="1134651"/>
              <a:chOff x="1046375" y="708287"/>
              <a:chExt cx="2187892" cy="113465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B19F649-7585-4BAB-9BAF-800CA8F330DF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1491738-778E-9E41-AD30-CED096FDBE0A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A70A8FA-3980-C277-7F35-F5DFB38B2BA4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ADF60A7-EC67-5C0C-C27D-24081C4E0048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BA8DA13-168A-A006-D300-653FAFF73D08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2F9FB9B-C68F-6A7A-E6A4-F4DC6FEF72D8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C839CE-389A-6040-5D13-95FC43A464AC}"/>
                </a:ext>
              </a:extLst>
            </p:cNvPr>
            <p:cNvGrpSpPr/>
            <p:nvPr/>
          </p:nvGrpSpPr>
          <p:grpSpPr>
            <a:xfrm>
              <a:off x="5789074" y="4682925"/>
              <a:ext cx="1109132" cy="1142426"/>
              <a:chOff x="3357164" y="708287"/>
              <a:chExt cx="1109132" cy="114242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DD2D2D5-F913-B9B4-7531-2FC659A64F71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1031A0E-999A-B0D3-738B-59F407F8DE9E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7DB738E-254C-A65A-7906-DCCBC335474E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F5DE6A8-9144-9451-D42D-71A1F44E63CB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A783EA2-0FB0-475E-04E5-780343B008A3}"/>
                </a:ext>
              </a:extLst>
            </p:cNvPr>
            <p:cNvSpPr txBox="1"/>
            <p:nvPr/>
          </p:nvSpPr>
          <p:spPr>
            <a:xfrm>
              <a:off x="5529329" y="995432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032DC8D-E9D2-78FC-0350-49ECCDCBD5E9}"/>
                </a:ext>
              </a:extLst>
            </p:cNvPr>
            <p:cNvSpPr txBox="1"/>
            <p:nvPr/>
          </p:nvSpPr>
          <p:spPr>
            <a:xfrm>
              <a:off x="5530488" y="2058573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215D29-BA69-D044-80EC-96962F3B87EA}"/>
                </a:ext>
              </a:extLst>
            </p:cNvPr>
            <p:cNvGrpSpPr/>
            <p:nvPr/>
          </p:nvGrpSpPr>
          <p:grpSpPr>
            <a:xfrm>
              <a:off x="5776843" y="3064157"/>
              <a:ext cx="2187892" cy="1134651"/>
              <a:chOff x="1046375" y="708287"/>
              <a:chExt cx="2187892" cy="113465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A2A1D5C-7398-4510-160B-99F4D0B053E4}"/>
                  </a:ext>
                </a:extLst>
              </p:cNvPr>
              <p:cNvSpPr/>
              <p:nvPr/>
            </p:nvSpPr>
            <p:spPr>
              <a:xfrm>
                <a:off x="1046375" y="1147979"/>
                <a:ext cx="2187892" cy="694959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7688D2C-7FE2-7B03-25C9-6B5304EB54A4}"/>
                  </a:ext>
                </a:extLst>
              </p:cNvPr>
              <p:cNvSpPr/>
              <p:nvPr/>
            </p:nvSpPr>
            <p:spPr>
              <a:xfrm>
                <a:off x="1159497" y="1315038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t1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A9C55B6-4906-9174-D6FA-8D5F33AB22D4}"/>
                  </a:ext>
                </a:extLst>
              </p:cNvPr>
              <p:cNvSpPr/>
              <p:nvPr/>
            </p:nvSpPr>
            <p:spPr>
              <a:xfrm>
                <a:off x="1680764" y="1315037"/>
                <a:ext cx="398370" cy="35289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t4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98152A4-7371-8625-E06B-279CE35CCD2C}"/>
                  </a:ext>
                </a:extLst>
              </p:cNvPr>
              <p:cNvSpPr/>
              <p:nvPr/>
            </p:nvSpPr>
            <p:spPr>
              <a:xfrm>
                <a:off x="2202031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FE2EA4C-FA0C-8897-A1D2-E4A6687F8AC7}"/>
                  </a:ext>
                </a:extLst>
              </p:cNvPr>
              <p:cNvSpPr/>
              <p:nvPr/>
            </p:nvSpPr>
            <p:spPr>
              <a:xfrm>
                <a:off x="2723298" y="1315036"/>
                <a:ext cx="398370" cy="35289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t3</a:t>
                </a:r>
                <a:endParaRPr lang="en-US" sz="788" kern="1200">
                  <a:solidFill>
                    <a:prstClr val="black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FBA3E7F-449A-CABC-30B7-F91ECFC79848}"/>
                  </a:ext>
                </a:extLst>
              </p:cNvPr>
              <p:cNvSpPr txBox="1"/>
              <p:nvPr/>
            </p:nvSpPr>
            <p:spPr>
              <a:xfrm>
                <a:off x="1950868" y="708287"/>
                <a:ext cx="3789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3E1F1FB-63BC-062C-AE18-6DE29EDAD94B}"/>
                </a:ext>
              </a:extLst>
            </p:cNvPr>
            <p:cNvGrpSpPr/>
            <p:nvPr/>
          </p:nvGrpSpPr>
          <p:grpSpPr>
            <a:xfrm>
              <a:off x="8074675" y="3054102"/>
              <a:ext cx="1109132" cy="1142426"/>
              <a:chOff x="3357164" y="708287"/>
              <a:chExt cx="1109132" cy="1142426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1BEA93-3FD4-19BB-D09A-E663F389665A}"/>
                  </a:ext>
                </a:extLst>
              </p:cNvPr>
              <p:cNvSpPr/>
              <p:nvPr/>
            </p:nvSpPr>
            <p:spPr>
              <a:xfrm>
                <a:off x="3357164" y="1161425"/>
                <a:ext cx="1109132" cy="6892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6A54D61-080B-3166-5DDF-B3CA21E48733}"/>
                  </a:ext>
                </a:extLst>
              </p:cNvPr>
              <p:cNvSpPr/>
              <p:nvPr/>
            </p:nvSpPr>
            <p:spPr>
              <a:xfrm>
                <a:off x="3459636" y="1322813"/>
                <a:ext cx="398370" cy="3528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t6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2969B6C-8149-C9BD-DE6A-AF237E5CD70B}"/>
                  </a:ext>
                </a:extLst>
              </p:cNvPr>
              <p:cNvSpPr/>
              <p:nvPr/>
            </p:nvSpPr>
            <p:spPr>
              <a:xfrm>
                <a:off x="3957206" y="1322812"/>
                <a:ext cx="398371" cy="35289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</a:pPr>
                <a:r>
                  <a:rPr lang="en-US" sz="1050" kern="1200">
                    <a:solidFill>
                      <a:prstClr val="black"/>
                    </a:solidFill>
                    <a:latin typeface="Consolas" panose="020B0609020204030204" pitchFamily="49" charset="0"/>
                  </a:rPr>
                  <a:t>t5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CCB9E6F-4FA2-9BCC-FCB8-45E256478F7D}"/>
                  </a:ext>
                </a:extLst>
              </p:cNvPr>
              <p:cNvSpPr txBox="1"/>
              <p:nvPr/>
            </p:nvSpPr>
            <p:spPr>
              <a:xfrm>
                <a:off x="3722277" y="708287"/>
                <a:ext cx="378905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>
                  <a:buClrTx/>
                </a:pPr>
                <a:r>
                  <a:rPr lang="en-US" sz="1800" kern="1200">
                    <a:solidFill>
                      <a:prstClr val="black"/>
                    </a:solidFill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BFF6D3-D3F1-36B9-4EFE-4B10D61092A3}"/>
                </a:ext>
              </a:extLst>
            </p:cNvPr>
            <p:cNvSpPr txBox="1"/>
            <p:nvPr/>
          </p:nvSpPr>
          <p:spPr>
            <a:xfrm>
              <a:off x="5529329" y="3561529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1320B8D-7559-50CF-9A9D-30A11B1D077C}"/>
                </a:ext>
              </a:extLst>
            </p:cNvPr>
            <p:cNvSpPr txBox="1"/>
            <p:nvPr/>
          </p:nvSpPr>
          <p:spPr>
            <a:xfrm>
              <a:off x="7262555" y="2696939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2F8C449-4D27-EA13-819C-23A923D4DABA}"/>
                </a:ext>
              </a:extLst>
            </p:cNvPr>
            <p:cNvSpPr txBox="1"/>
            <p:nvPr/>
          </p:nvSpPr>
          <p:spPr>
            <a:xfrm>
              <a:off x="7260413" y="4190858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50CAB6E-7DA3-B82C-828A-81A5C4A1D9F3}"/>
                </a:ext>
              </a:extLst>
            </p:cNvPr>
            <p:cNvSpPr txBox="1"/>
            <p:nvPr/>
          </p:nvSpPr>
          <p:spPr>
            <a:xfrm>
              <a:off x="5534082" y="5223984"/>
              <a:ext cx="197963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1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6915287-F0CC-1586-5C17-8B35CD993BF9}"/>
                </a:ext>
              </a:extLst>
            </p:cNvPr>
            <p:cNvSpPr txBox="1"/>
            <p:nvPr/>
          </p:nvSpPr>
          <p:spPr>
            <a:xfrm>
              <a:off x="7260413" y="5834962"/>
              <a:ext cx="73549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708213BD-057A-19E1-0239-712FEE01A89A}"/>
              </a:ext>
            </a:extLst>
          </p:cNvPr>
          <p:cNvSpPr txBox="1"/>
          <p:nvPr/>
        </p:nvSpPr>
        <p:spPr>
          <a:xfrm>
            <a:off x="6080643" y="364750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9613F22F-4314-6886-43C9-9CCE6548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0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921E-2C06-0DBD-3C7E-9222174A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4: Target Pairs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C5E14-6D66-0691-F789-A33074A011B6}"/>
              </a:ext>
            </a:extLst>
          </p:cNvPr>
          <p:cNvSpPr txBox="1"/>
          <p:nvPr/>
        </p:nvSpPr>
        <p:spPr>
          <a:xfrm>
            <a:off x="78327" y="1044401"/>
            <a:ext cx="2977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 defTabSz="685800">
              <a:buClrTx/>
              <a:buFont typeface="Arial" panose="020B0604020202020204" pitchFamily="34" charset="0"/>
              <a:buChar char="•"/>
            </a:pPr>
            <a:r>
              <a:rPr lang="en-US" sz="27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Target Pairs only covers pairs which share the same static fields</a:t>
            </a:r>
            <a:r>
              <a:rPr lang="en-US" sz="2700" kern="12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5</a:t>
            </a:r>
            <a:endParaRPr lang="en-US" sz="2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A6F87-B95B-7214-9DE5-A0670DD21082}"/>
              </a:ext>
            </a:extLst>
          </p:cNvPr>
          <p:cNvSpPr/>
          <p:nvPr/>
        </p:nvSpPr>
        <p:spPr>
          <a:xfrm>
            <a:off x="45255" y="2885661"/>
            <a:ext cx="374251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en-US" sz="1800" kern="1200" dirty="0">
                <a:solidFill>
                  <a:srgbClr val="ED7D31"/>
                </a:solidFill>
                <a:latin typeface="Calibri" panose="020F0502020204030204"/>
                <a:cs typeface="Calibri"/>
              </a:rPr>
              <a:t>Target Pairs 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need to be covered: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(t1, t2) (t2, t1)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E3EBC-3D98-EFB5-0662-F7C30AA331F2}"/>
              </a:ext>
            </a:extLst>
          </p:cNvPr>
          <p:cNvSpPr/>
          <p:nvPr/>
        </p:nvSpPr>
        <p:spPr>
          <a:xfrm>
            <a:off x="78327" y="3700320"/>
            <a:ext cx="360177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spcBef>
                <a:spcPts val="1200"/>
              </a:spcBef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(t3, t5) (t4, t5) (t2, t6) 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(t5, t3) (t5, t4) (t6, t2)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41FA8-D0DE-99C8-4D5C-E8C612143FD3}"/>
              </a:ext>
            </a:extLst>
          </p:cNvPr>
          <p:cNvSpPr/>
          <p:nvPr/>
        </p:nvSpPr>
        <p:spPr>
          <a:xfrm>
            <a:off x="4152085" y="3023512"/>
            <a:ext cx="2030777" cy="144531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685800"/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Google Shape;506;p102">
            <a:extLst>
              <a:ext uri="{FF2B5EF4-FFF2-40B4-BE49-F238E27FC236}">
                <a16:creationId xmlns:a16="http://schemas.microsoft.com/office/drawing/2014/main" id="{00400F3B-0C17-0269-01B9-2227EFD0BAD7}"/>
              </a:ext>
            </a:extLst>
          </p:cNvPr>
          <p:cNvSpPr/>
          <p:nvPr/>
        </p:nvSpPr>
        <p:spPr>
          <a:xfrm>
            <a:off x="5503082" y="3328199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9" name="Google Shape;507;p102">
            <a:extLst>
              <a:ext uri="{FF2B5EF4-FFF2-40B4-BE49-F238E27FC236}">
                <a16:creationId xmlns:a16="http://schemas.microsoft.com/office/drawing/2014/main" id="{1CEA92E5-589A-A8FE-6DB1-0214E5C72CAE}"/>
              </a:ext>
            </a:extLst>
          </p:cNvPr>
          <p:cNvSpPr/>
          <p:nvPr/>
        </p:nvSpPr>
        <p:spPr>
          <a:xfrm>
            <a:off x="7766690" y="3398078"/>
            <a:ext cx="390600" cy="401400"/>
          </a:xfrm>
          <a:prstGeom prst="ellipse">
            <a:avLst/>
          </a:prstGeom>
          <a:solidFill>
            <a:srgbClr val="FFC00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13" name="Google Shape;512;p102">
            <a:extLst>
              <a:ext uri="{FF2B5EF4-FFF2-40B4-BE49-F238E27FC236}">
                <a16:creationId xmlns:a16="http://schemas.microsoft.com/office/drawing/2014/main" id="{D29A17C4-5FE2-EC67-F738-EC821F3504B5}"/>
              </a:ext>
            </a:extLst>
          </p:cNvPr>
          <p:cNvSpPr txBox="1"/>
          <p:nvPr/>
        </p:nvSpPr>
        <p:spPr>
          <a:xfrm>
            <a:off x="4533200" y="3071722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t1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516;p102">
            <a:extLst>
              <a:ext uri="{FF2B5EF4-FFF2-40B4-BE49-F238E27FC236}">
                <a16:creationId xmlns:a16="http://schemas.microsoft.com/office/drawing/2014/main" id="{DB127199-4BE0-FF4D-A698-6D37324CC048}"/>
              </a:ext>
            </a:extLst>
          </p:cNvPr>
          <p:cNvSpPr txBox="1"/>
          <p:nvPr/>
        </p:nvSpPr>
        <p:spPr>
          <a:xfrm>
            <a:off x="6863499" y="3798824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t5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526;p102">
            <a:extLst>
              <a:ext uri="{FF2B5EF4-FFF2-40B4-BE49-F238E27FC236}">
                <a16:creationId xmlns:a16="http://schemas.microsoft.com/office/drawing/2014/main" id="{8C268B81-7029-D62B-A9D3-FD8DFF9DAB90}"/>
              </a:ext>
            </a:extLst>
          </p:cNvPr>
          <p:cNvSpPr txBox="1"/>
          <p:nvPr/>
        </p:nvSpPr>
        <p:spPr>
          <a:xfrm>
            <a:off x="4894777" y="2997651"/>
            <a:ext cx="634013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b="1" kern="1200">
                <a:latin typeface="Lato"/>
                <a:ea typeface="Lato"/>
                <a:cs typeface="Lato"/>
                <a:sym typeface="Lato"/>
              </a:rPr>
              <a:t>   t</a:t>
            </a:r>
            <a:r>
              <a:rPr lang="en" sz="1050" b="1" kern="1200" err="1">
                <a:latin typeface="Lato"/>
                <a:ea typeface="Lato"/>
                <a:cs typeface="Lato"/>
                <a:sym typeface="Lato"/>
              </a:rPr>
              <a:t>est</a:t>
            </a:r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 class A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527;p102">
            <a:extLst>
              <a:ext uri="{FF2B5EF4-FFF2-40B4-BE49-F238E27FC236}">
                <a16:creationId xmlns:a16="http://schemas.microsoft.com/office/drawing/2014/main" id="{28598853-345E-04C1-B332-5E6784497482}"/>
              </a:ext>
            </a:extLst>
          </p:cNvPr>
          <p:cNvSpPr txBox="1"/>
          <p:nvPr/>
        </p:nvSpPr>
        <p:spPr>
          <a:xfrm>
            <a:off x="7190184" y="3961512"/>
            <a:ext cx="605700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   test</a:t>
            </a:r>
          </a:p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class B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514;p102">
            <a:extLst>
              <a:ext uri="{FF2B5EF4-FFF2-40B4-BE49-F238E27FC236}">
                <a16:creationId xmlns:a16="http://schemas.microsoft.com/office/drawing/2014/main" id="{02B6F278-048C-5745-02E3-10E9DDFD72EA}"/>
              </a:ext>
            </a:extLst>
          </p:cNvPr>
          <p:cNvSpPr/>
          <p:nvPr/>
        </p:nvSpPr>
        <p:spPr>
          <a:xfrm>
            <a:off x="4460717" y="3827195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1" name="Google Shape;516;p102">
            <a:extLst>
              <a:ext uri="{FF2B5EF4-FFF2-40B4-BE49-F238E27FC236}">
                <a16:creationId xmlns:a16="http://schemas.microsoft.com/office/drawing/2014/main" id="{ED157B6C-B4FA-A446-B683-47215DE937D0}"/>
              </a:ext>
            </a:extLst>
          </p:cNvPr>
          <p:cNvSpPr txBox="1"/>
          <p:nvPr/>
        </p:nvSpPr>
        <p:spPr>
          <a:xfrm>
            <a:off x="5581487" y="4206764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t3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514;p102">
            <a:extLst>
              <a:ext uri="{FF2B5EF4-FFF2-40B4-BE49-F238E27FC236}">
                <a16:creationId xmlns:a16="http://schemas.microsoft.com/office/drawing/2014/main" id="{37A808B3-F900-7EEB-65C2-BECDBE87BC4A}"/>
              </a:ext>
            </a:extLst>
          </p:cNvPr>
          <p:cNvSpPr/>
          <p:nvPr/>
        </p:nvSpPr>
        <p:spPr>
          <a:xfrm>
            <a:off x="5502299" y="3848968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4" name="Google Shape;521;p102">
            <a:extLst>
              <a:ext uri="{FF2B5EF4-FFF2-40B4-BE49-F238E27FC236}">
                <a16:creationId xmlns:a16="http://schemas.microsoft.com/office/drawing/2014/main" id="{7214C293-8FB6-5363-2072-33659A863453}"/>
              </a:ext>
            </a:extLst>
          </p:cNvPr>
          <p:cNvSpPr/>
          <p:nvPr/>
        </p:nvSpPr>
        <p:spPr>
          <a:xfrm>
            <a:off x="4445982" y="3326627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6" name="Google Shape;513;p102">
            <a:extLst>
              <a:ext uri="{FF2B5EF4-FFF2-40B4-BE49-F238E27FC236}">
                <a16:creationId xmlns:a16="http://schemas.microsoft.com/office/drawing/2014/main" id="{70439CBF-2DFF-D43B-3026-776EDB2807A3}"/>
              </a:ext>
            </a:extLst>
          </p:cNvPr>
          <p:cNvSpPr txBox="1"/>
          <p:nvPr/>
        </p:nvSpPr>
        <p:spPr>
          <a:xfrm>
            <a:off x="8312604" y="1304077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27" name="Google Shape;506;p102">
            <a:extLst>
              <a:ext uri="{FF2B5EF4-FFF2-40B4-BE49-F238E27FC236}">
                <a16:creationId xmlns:a16="http://schemas.microsoft.com/office/drawing/2014/main" id="{331A9AC0-2A18-98C1-897F-CB7BA700C8BF}"/>
              </a:ext>
            </a:extLst>
          </p:cNvPr>
          <p:cNvSpPr/>
          <p:nvPr/>
        </p:nvSpPr>
        <p:spPr>
          <a:xfrm>
            <a:off x="6924821" y="3418136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8" name="Google Shape;512;p102">
            <a:extLst>
              <a:ext uri="{FF2B5EF4-FFF2-40B4-BE49-F238E27FC236}">
                <a16:creationId xmlns:a16="http://schemas.microsoft.com/office/drawing/2014/main" id="{AAC79AA2-B3A2-2058-8A03-61781A221331}"/>
              </a:ext>
            </a:extLst>
          </p:cNvPr>
          <p:cNvSpPr txBox="1"/>
          <p:nvPr/>
        </p:nvSpPr>
        <p:spPr>
          <a:xfrm>
            <a:off x="4533200" y="4196890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t2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516;p102">
            <a:extLst>
              <a:ext uri="{FF2B5EF4-FFF2-40B4-BE49-F238E27FC236}">
                <a16:creationId xmlns:a16="http://schemas.microsoft.com/office/drawing/2014/main" id="{04163C8E-A185-6426-A024-1B850F327661}"/>
              </a:ext>
            </a:extLst>
          </p:cNvPr>
          <p:cNvSpPr txBox="1"/>
          <p:nvPr/>
        </p:nvSpPr>
        <p:spPr>
          <a:xfrm>
            <a:off x="5730665" y="3094065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t4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516;p102">
            <a:extLst>
              <a:ext uri="{FF2B5EF4-FFF2-40B4-BE49-F238E27FC236}">
                <a16:creationId xmlns:a16="http://schemas.microsoft.com/office/drawing/2014/main" id="{1E9F1197-2D57-0B38-2DBE-DAA0D44B00F3}"/>
              </a:ext>
            </a:extLst>
          </p:cNvPr>
          <p:cNvSpPr txBox="1"/>
          <p:nvPr/>
        </p:nvSpPr>
        <p:spPr>
          <a:xfrm>
            <a:off x="7961990" y="3784612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t6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518;p102">
            <a:extLst>
              <a:ext uri="{FF2B5EF4-FFF2-40B4-BE49-F238E27FC236}">
                <a16:creationId xmlns:a16="http://schemas.microsoft.com/office/drawing/2014/main" id="{D49EDC1D-6CFB-E9CB-5D2C-18B172297F6C}"/>
              </a:ext>
            </a:extLst>
          </p:cNvPr>
          <p:cNvSpPr/>
          <p:nvPr/>
        </p:nvSpPr>
        <p:spPr>
          <a:xfrm>
            <a:off x="3141258" y="2340648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M</a:t>
            </a:r>
            <a:endParaRPr sz="1050" kern="1200"/>
          </a:p>
        </p:txBody>
      </p:sp>
      <p:sp>
        <p:nvSpPr>
          <p:cNvPr id="39" name="Google Shape;513;p102">
            <a:extLst>
              <a:ext uri="{FF2B5EF4-FFF2-40B4-BE49-F238E27FC236}">
                <a16:creationId xmlns:a16="http://schemas.microsoft.com/office/drawing/2014/main" id="{F2BACB03-721D-77B2-5E6F-FAA33E92B71F}"/>
              </a:ext>
            </a:extLst>
          </p:cNvPr>
          <p:cNvSpPr txBox="1"/>
          <p:nvPr/>
        </p:nvSpPr>
        <p:spPr>
          <a:xfrm>
            <a:off x="3251003" y="2044552"/>
            <a:ext cx="608583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1" name="Google Shape;518;p102">
            <a:extLst>
              <a:ext uri="{FF2B5EF4-FFF2-40B4-BE49-F238E27FC236}">
                <a16:creationId xmlns:a16="http://schemas.microsoft.com/office/drawing/2014/main" id="{77C95F7C-770D-7A1B-948F-16AF2FD60ACA}"/>
              </a:ext>
            </a:extLst>
          </p:cNvPr>
          <p:cNvSpPr/>
          <p:nvPr/>
        </p:nvSpPr>
        <p:spPr>
          <a:xfrm>
            <a:off x="8157291" y="1601221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Y</a:t>
            </a:r>
            <a:endParaRPr sz="1050" kern="1200"/>
          </a:p>
        </p:txBody>
      </p:sp>
      <p:sp>
        <p:nvSpPr>
          <p:cNvPr id="42" name="Google Shape;513;p102">
            <a:extLst>
              <a:ext uri="{FF2B5EF4-FFF2-40B4-BE49-F238E27FC236}">
                <a16:creationId xmlns:a16="http://schemas.microsoft.com/office/drawing/2014/main" id="{84C49C47-4A27-CB13-B000-CFDB8680C22C}"/>
              </a:ext>
            </a:extLst>
          </p:cNvPr>
          <p:cNvSpPr txBox="1"/>
          <p:nvPr/>
        </p:nvSpPr>
        <p:spPr>
          <a:xfrm>
            <a:off x="6051118" y="1010002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4" name="Google Shape;518;p102">
            <a:extLst>
              <a:ext uri="{FF2B5EF4-FFF2-40B4-BE49-F238E27FC236}">
                <a16:creationId xmlns:a16="http://schemas.microsoft.com/office/drawing/2014/main" id="{AAD554EF-4BC2-86BE-D86C-1035584255B3}"/>
              </a:ext>
            </a:extLst>
          </p:cNvPr>
          <p:cNvSpPr/>
          <p:nvPr/>
        </p:nvSpPr>
        <p:spPr>
          <a:xfrm>
            <a:off x="5890124" y="1256389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X</a:t>
            </a:r>
            <a:endParaRPr sz="1050" kern="1200"/>
          </a:p>
        </p:txBody>
      </p:sp>
      <p:sp>
        <p:nvSpPr>
          <p:cNvPr id="45" name="Google Shape;513;p102">
            <a:extLst>
              <a:ext uri="{FF2B5EF4-FFF2-40B4-BE49-F238E27FC236}">
                <a16:creationId xmlns:a16="http://schemas.microsoft.com/office/drawing/2014/main" id="{F0B7B183-262E-0E9D-8B8F-8F3C80147ED2}"/>
              </a:ext>
            </a:extLst>
          </p:cNvPr>
          <p:cNvSpPr txBox="1"/>
          <p:nvPr/>
        </p:nvSpPr>
        <p:spPr>
          <a:xfrm>
            <a:off x="4453940" y="1061149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7" name="Google Shape;518;p102">
            <a:extLst>
              <a:ext uri="{FF2B5EF4-FFF2-40B4-BE49-F238E27FC236}">
                <a16:creationId xmlns:a16="http://schemas.microsoft.com/office/drawing/2014/main" id="{873EC2E5-DE3C-6C53-08BE-0708A6D844A6}"/>
              </a:ext>
            </a:extLst>
          </p:cNvPr>
          <p:cNvSpPr/>
          <p:nvPr/>
        </p:nvSpPr>
        <p:spPr>
          <a:xfrm>
            <a:off x="4338089" y="1343322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N</a:t>
            </a:r>
            <a:endParaRPr sz="1050" kern="1200"/>
          </a:p>
        </p:txBody>
      </p:sp>
      <p:cxnSp>
        <p:nvCxnSpPr>
          <p:cNvPr id="48" name="Google Shape;520;p102">
            <a:extLst>
              <a:ext uri="{FF2B5EF4-FFF2-40B4-BE49-F238E27FC236}">
                <a16:creationId xmlns:a16="http://schemas.microsoft.com/office/drawing/2014/main" id="{A0A8F805-0678-F004-A8CE-07E4C5DA4994}"/>
              </a:ext>
            </a:extLst>
          </p:cNvPr>
          <p:cNvCxnSpPr>
            <a:cxnSpLocks/>
            <a:stCxn id="47" idx="4"/>
            <a:endCxn id="23" idx="0"/>
          </p:cNvCxnSpPr>
          <p:nvPr/>
        </p:nvCxnSpPr>
        <p:spPr>
          <a:xfrm>
            <a:off x="4774627" y="2257841"/>
            <a:ext cx="922973" cy="1591129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1" name="Google Shape;520;p102">
            <a:extLst>
              <a:ext uri="{FF2B5EF4-FFF2-40B4-BE49-F238E27FC236}">
                <a16:creationId xmlns:a16="http://schemas.microsoft.com/office/drawing/2014/main" id="{75C31C7D-07C3-8DBE-E831-EA9D249E726C}"/>
              </a:ext>
            </a:extLst>
          </p:cNvPr>
          <p:cNvCxnSpPr>
            <a:cxnSpLocks/>
            <a:stCxn id="47" idx="4"/>
            <a:endCxn id="27" idx="0"/>
          </p:cNvCxnSpPr>
          <p:nvPr/>
        </p:nvCxnSpPr>
        <p:spPr>
          <a:xfrm>
            <a:off x="4774627" y="2257840"/>
            <a:ext cx="2345494" cy="1160297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520;p102">
            <a:extLst>
              <a:ext uri="{FF2B5EF4-FFF2-40B4-BE49-F238E27FC236}">
                <a16:creationId xmlns:a16="http://schemas.microsoft.com/office/drawing/2014/main" id="{EA2F2F6C-DCE7-32B7-8BAF-83DFAE654868}"/>
              </a:ext>
            </a:extLst>
          </p:cNvPr>
          <p:cNvCxnSpPr>
            <a:cxnSpLocks/>
            <a:stCxn id="44" idx="4"/>
            <a:endCxn id="27" idx="0"/>
          </p:cNvCxnSpPr>
          <p:nvPr/>
        </p:nvCxnSpPr>
        <p:spPr>
          <a:xfrm>
            <a:off x="6326662" y="2170907"/>
            <a:ext cx="793459" cy="124723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3" name="Google Shape;520;p102">
            <a:extLst>
              <a:ext uri="{FF2B5EF4-FFF2-40B4-BE49-F238E27FC236}">
                <a16:creationId xmlns:a16="http://schemas.microsoft.com/office/drawing/2014/main" id="{66B6850E-B72B-1E1B-C9BB-1B82471CAE57}"/>
              </a:ext>
            </a:extLst>
          </p:cNvPr>
          <p:cNvCxnSpPr>
            <a:cxnSpLocks/>
            <a:stCxn id="44" idx="4"/>
            <a:endCxn id="8" idx="0"/>
          </p:cNvCxnSpPr>
          <p:nvPr/>
        </p:nvCxnSpPr>
        <p:spPr>
          <a:xfrm flipH="1">
            <a:off x="5698382" y="2170908"/>
            <a:ext cx="628280" cy="1157293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5" name="Google Shape;520;p102">
            <a:extLst>
              <a:ext uri="{FF2B5EF4-FFF2-40B4-BE49-F238E27FC236}">
                <a16:creationId xmlns:a16="http://schemas.microsoft.com/office/drawing/2014/main" id="{FF3A22A1-A920-BBE6-7154-0D89C8B8668E}"/>
              </a:ext>
            </a:extLst>
          </p:cNvPr>
          <p:cNvCxnSpPr>
            <a:cxnSpLocks/>
            <a:stCxn id="41" idx="4"/>
            <a:endCxn id="19" idx="6"/>
          </p:cNvCxnSpPr>
          <p:nvPr/>
        </p:nvCxnSpPr>
        <p:spPr>
          <a:xfrm flipH="1">
            <a:off x="4851319" y="2515738"/>
            <a:ext cx="3742511" cy="1512158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6" name="Google Shape;520;p102">
            <a:extLst>
              <a:ext uri="{FF2B5EF4-FFF2-40B4-BE49-F238E27FC236}">
                <a16:creationId xmlns:a16="http://schemas.microsoft.com/office/drawing/2014/main" id="{63EE334C-D4C4-07B9-E345-CE14E28323F1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 flipH="1">
            <a:off x="7961991" y="2515740"/>
            <a:ext cx="631838" cy="88234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CE1A504-F5E9-037A-9B92-1F3A81DAB2A0}"/>
              </a:ext>
            </a:extLst>
          </p:cNvPr>
          <p:cNvSpPr/>
          <p:nvPr/>
        </p:nvSpPr>
        <p:spPr>
          <a:xfrm>
            <a:off x="6547954" y="3034299"/>
            <a:ext cx="2030777" cy="144531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685800"/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9" name="Google Shape;520;p102">
            <a:extLst>
              <a:ext uri="{FF2B5EF4-FFF2-40B4-BE49-F238E27FC236}">
                <a16:creationId xmlns:a16="http://schemas.microsoft.com/office/drawing/2014/main" id="{6496ED50-1F2C-18D9-7C7B-90C74651689A}"/>
              </a:ext>
            </a:extLst>
          </p:cNvPr>
          <p:cNvCxnSpPr>
            <a:cxnSpLocks/>
            <a:stCxn id="38" idx="4"/>
            <a:endCxn id="24" idx="0"/>
          </p:cNvCxnSpPr>
          <p:nvPr/>
        </p:nvCxnSpPr>
        <p:spPr>
          <a:xfrm>
            <a:off x="3577796" y="3255165"/>
            <a:ext cx="1063487" cy="71462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60" name="Google Shape;520;p102">
            <a:extLst>
              <a:ext uri="{FF2B5EF4-FFF2-40B4-BE49-F238E27FC236}">
                <a16:creationId xmlns:a16="http://schemas.microsoft.com/office/drawing/2014/main" id="{01F69115-1212-007B-A5EC-912182456B78}"/>
              </a:ext>
            </a:extLst>
          </p:cNvPr>
          <p:cNvCxnSpPr>
            <a:cxnSpLocks/>
            <a:stCxn id="38" idx="4"/>
            <a:endCxn id="19" idx="2"/>
          </p:cNvCxnSpPr>
          <p:nvPr/>
        </p:nvCxnSpPr>
        <p:spPr>
          <a:xfrm>
            <a:off x="3577796" y="3255166"/>
            <a:ext cx="882922" cy="77273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48B625D5-96DA-FF9B-639E-71876B0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19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Google Shape;405;p85">
            <a:extLst>
              <a:ext uri="{FF2B5EF4-FFF2-40B4-BE49-F238E27FC236}">
                <a16:creationId xmlns:a16="http://schemas.microsoft.com/office/drawing/2014/main" id="{1B809FDF-3D2C-3906-EC49-E1D2787BD968}"/>
              </a:ext>
            </a:extLst>
          </p:cNvPr>
          <p:cNvSpPr txBox="1"/>
          <p:nvPr/>
        </p:nvSpPr>
        <p:spPr>
          <a:xfrm>
            <a:off x="0" y="4749850"/>
            <a:ext cx="8423190" cy="43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685800">
              <a:lnSpc>
                <a:spcPct val="115000"/>
              </a:lnSpc>
              <a:buClrTx/>
            </a:pPr>
            <a:r>
              <a:rPr lang="en" sz="1403" kern="1200" baseline="300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5</a:t>
            </a:r>
            <a:r>
              <a:rPr lang="en" sz="1403" kern="12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Zhang et al. “Empirically revisiting the test independence assumption”. ISSTA 2014</a:t>
            </a:r>
            <a:endParaRPr sz="1403" kern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68078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Quiz 4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Finish lecture on detecting flaky tests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15min break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 on taming flaky tests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Introduce Assignment 4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https://cs.gmu.edu/~winglam/classes/637/assigns/assign04.html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3)</a:t>
            </a:r>
            <a:endParaRPr lang="en-US" u="sng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F4B1FAA-A740-404F-BBC5-7C153B666279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2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91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921E-2C06-0DBD-3C7E-9222174A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4: Target Pairs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C5E14-6D66-0691-F789-A33074A011B6}"/>
              </a:ext>
            </a:extLst>
          </p:cNvPr>
          <p:cNvSpPr txBox="1"/>
          <p:nvPr/>
        </p:nvSpPr>
        <p:spPr>
          <a:xfrm>
            <a:off x="78327" y="1044401"/>
            <a:ext cx="2977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 defTabSz="685800">
              <a:buClrTx/>
              <a:buFont typeface="Arial" panose="020B0604020202020204" pitchFamily="34" charset="0"/>
              <a:buChar char="•"/>
            </a:pPr>
            <a:r>
              <a:rPr lang="en-US" sz="27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Target Pairs only covers pairs which share the same static fields</a:t>
            </a:r>
            <a:r>
              <a:rPr lang="en-US" sz="2700" kern="1200" baseline="300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5</a:t>
            </a:r>
            <a:endParaRPr lang="en-US" sz="27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A6F87-B95B-7214-9DE5-A0670DD21082}"/>
              </a:ext>
            </a:extLst>
          </p:cNvPr>
          <p:cNvSpPr/>
          <p:nvPr/>
        </p:nvSpPr>
        <p:spPr>
          <a:xfrm>
            <a:off x="45255" y="2885661"/>
            <a:ext cx="374251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en-US" sz="1800" kern="1200" dirty="0">
                <a:solidFill>
                  <a:srgbClr val="ED7D31"/>
                </a:solidFill>
                <a:latin typeface="Calibri" panose="020F0502020204030204"/>
                <a:cs typeface="Calibri"/>
              </a:rPr>
              <a:t>Target Pairs 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need to be covered: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  <a:cs typeface="Calibri"/>
              </a:rPr>
              <a:t>(t1, t2) (t2, t1)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41FA8-D0DE-99C8-4D5C-E8C612143FD3}"/>
              </a:ext>
            </a:extLst>
          </p:cNvPr>
          <p:cNvSpPr/>
          <p:nvPr/>
        </p:nvSpPr>
        <p:spPr>
          <a:xfrm>
            <a:off x="4152085" y="3023512"/>
            <a:ext cx="2030777" cy="144531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685800"/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Google Shape;506;p102">
            <a:extLst>
              <a:ext uri="{FF2B5EF4-FFF2-40B4-BE49-F238E27FC236}">
                <a16:creationId xmlns:a16="http://schemas.microsoft.com/office/drawing/2014/main" id="{00400F3B-0C17-0269-01B9-2227EFD0BAD7}"/>
              </a:ext>
            </a:extLst>
          </p:cNvPr>
          <p:cNvSpPr/>
          <p:nvPr/>
        </p:nvSpPr>
        <p:spPr>
          <a:xfrm>
            <a:off x="5503082" y="3328199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9" name="Google Shape;507;p102">
            <a:extLst>
              <a:ext uri="{FF2B5EF4-FFF2-40B4-BE49-F238E27FC236}">
                <a16:creationId xmlns:a16="http://schemas.microsoft.com/office/drawing/2014/main" id="{1CEA92E5-589A-A8FE-6DB1-0214E5C72CAE}"/>
              </a:ext>
            </a:extLst>
          </p:cNvPr>
          <p:cNvSpPr/>
          <p:nvPr/>
        </p:nvSpPr>
        <p:spPr>
          <a:xfrm>
            <a:off x="7766690" y="3398078"/>
            <a:ext cx="390600" cy="401400"/>
          </a:xfrm>
          <a:prstGeom prst="ellipse">
            <a:avLst/>
          </a:prstGeom>
          <a:solidFill>
            <a:srgbClr val="FFC00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13" name="Google Shape;512;p102">
            <a:extLst>
              <a:ext uri="{FF2B5EF4-FFF2-40B4-BE49-F238E27FC236}">
                <a16:creationId xmlns:a16="http://schemas.microsoft.com/office/drawing/2014/main" id="{D29A17C4-5FE2-EC67-F738-EC821F3504B5}"/>
              </a:ext>
            </a:extLst>
          </p:cNvPr>
          <p:cNvSpPr txBox="1"/>
          <p:nvPr/>
        </p:nvSpPr>
        <p:spPr>
          <a:xfrm>
            <a:off x="4533200" y="3071722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t1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516;p102">
            <a:extLst>
              <a:ext uri="{FF2B5EF4-FFF2-40B4-BE49-F238E27FC236}">
                <a16:creationId xmlns:a16="http://schemas.microsoft.com/office/drawing/2014/main" id="{DB127199-4BE0-FF4D-A698-6D37324CC048}"/>
              </a:ext>
            </a:extLst>
          </p:cNvPr>
          <p:cNvSpPr txBox="1"/>
          <p:nvPr/>
        </p:nvSpPr>
        <p:spPr>
          <a:xfrm>
            <a:off x="6863499" y="3798824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t5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526;p102">
            <a:extLst>
              <a:ext uri="{FF2B5EF4-FFF2-40B4-BE49-F238E27FC236}">
                <a16:creationId xmlns:a16="http://schemas.microsoft.com/office/drawing/2014/main" id="{8C268B81-7029-D62B-A9D3-FD8DFF9DAB90}"/>
              </a:ext>
            </a:extLst>
          </p:cNvPr>
          <p:cNvSpPr txBox="1"/>
          <p:nvPr/>
        </p:nvSpPr>
        <p:spPr>
          <a:xfrm>
            <a:off x="4894777" y="2997651"/>
            <a:ext cx="634013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b="1" kern="1200">
                <a:latin typeface="Lato"/>
                <a:ea typeface="Lato"/>
                <a:cs typeface="Lato"/>
                <a:sym typeface="Lato"/>
              </a:rPr>
              <a:t>   t</a:t>
            </a:r>
            <a:r>
              <a:rPr lang="en" sz="1050" b="1" kern="1200" err="1">
                <a:latin typeface="Lato"/>
                <a:ea typeface="Lato"/>
                <a:cs typeface="Lato"/>
                <a:sym typeface="Lato"/>
              </a:rPr>
              <a:t>est</a:t>
            </a:r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 class A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527;p102">
            <a:extLst>
              <a:ext uri="{FF2B5EF4-FFF2-40B4-BE49-F238E27FC236}">
                <a16:creationId xmlns:a16="http://schemas.microsoft.com/office/drawing/2014/main" id="{28598853-345E-04C1-B332-5E6784497482}"/>
              </a:ext>
            </a:extLst>
          </p:cNvPr>
          <p:cNvSpPr txBox="1"/>
          <p:nvPr/>
        </p:nvSpPr>
        <p:spPr>
          <a:xfrm>
            <a:off x="7190184" y="3961512"/>
            <a:ext cx="605700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   test</a:t>
            </a:r>
          </a:p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class B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514;p102">
            <a:extLst>
              <a:ext uri="{FF2B5EF4-FFF2-40B4-BE49-F238E27FC236}">
                <a16:creationId xmlns:a16="http://schemas.microsoft.com/office/drawing/2014/main" id="{02B6F278-048C-5745-02E3-10E9DDFD72EA}"/>
              </a:ext>
            </a:extLst>
          </p:cNvPr>
          <p:cNvSpPr/>
          <p:nvPr/>
        </p:nvSpPr>
        <p:spPr>
          <a:xfrm>
            <a:off x="4460717" y="3827195"/>
            <a:ext cx="390600" cy="401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1" name="Google Shape;516;p102">
            <a:extLst>
              <a:ext uri="{FF2B5EF4-FFF2-40B4-BE49-F238E27FC236}">
                <a16:creationId xmlns:a16="http://schemas.microsoft.com/office/drawing/2014/main" id="{ED157B6C-B4FA-A446-B683-47215DE937D0}"/>
              </a:ext>
            </a:extLst>
          </p:cNvPr>
          <p:cNvSpPr txBox="1"/>
          <p:nvPr/>
        </p:nvSpPr>
        <p:spPr>
          <a:xfrm>
            <a:off x="5581487" y="4206764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t3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514;p102">
            <a:extLst>
              <a:ext uri="{FF2B5EF4-FFF2-40B4-BE49-F238E27FC236}">
                <a16:creationId xmlns:a16="http://schemas.microsoft.com/office/drawing/2014/main" id="{37A808B3-F900-7EEB-65C2-BECDBE87BC4A}"/>
              </a:ext>
            </a:extLst>
          </p:cNvPr>
          <p:cNvSpPr/>
          <p:nvPr/>
        </p:nvSpPr>
        <p:spPr>
          <a:xfrm>
            <a:off x="5502299" y="3848968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4" name="Google Shape;521;p102">
            <a:extLst>
              <a:ext uri="{FF2B5EF4-FFF2-40B4-BE49-F238E27FC236}">
                <a16:creationId xmlns:a16="http://schemas.microsoft.com/office/drawing/2014/main" id="{7214C293-8FB6-5363-2072-33659A863453}"/>
              </a:ext>
            </a:extLst>
          </p:cNvPr>
          <p:cNvSpPr/>
          <p:nvPr/>
        </p:nvSpPr>
        <p:spPr>
          <a:xfrm>
            <a:off x="4445982" y="3326627"/>
            <a:ext cx="390600" cy="4014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6" name="Google Shape;513;p102">
            <a:extLst>
              <a:ext uri="{FF2B5EF4-FFF2-40B4-BE49-F238E27FC236}">
                <a16:creationId xmlns:a16="http://schemas.microsoft.com/office/drawing/2014/main" id="{70439CBF-2DFF-D43B-3026-776EDB2807A3}"/>
              </a:ext>
            </a:extLst>
          </p:cNvPr>
          <p:cNvSpPr txBox="1"/>
          <p:nvPr/>
        </p:nvSpPr>
        <p:spPr>
          <a:xfrm>
            <a:off x="8312604" y="1304077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27" name="Google Shape;506;p102">
            <a:extLst>
              <a:ext uri="{FF2B5EF4-FFF2-40B4-BE49-F238E27FC236}">
                <a16:creationId xmlns:a16="http://schemas.microsoft.com/office/drawing/2014/main" id="{331A9AC0-2A18-98C1-897F-CB7BA700C8BF}"/>
              </a:ext>
            </a:extLst>
          </p:cNvPr>
          <p:cNvSpPr/>
          <p:nvPr/>
        </p:nvSpPr>
        <p:spPr>
          <a:xfrm>
            <a:off x="6924821" y="3418136"/>
            <a:ext cx="390600" cy="401400"/>
          </a:xfrm>
          <a:prstGeom prst="ellipse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endParaRPr sz="1050" kern="1200"/>
          </a:p>
        </p:txBody>
      </p:sp>
      <p:sp>
        <p:nvSpPr>
          <p:cNvPr id="28" name="Google Shape;512;p102">
            <a:extLst>
              <a:ext uri="{FF2B5EF4-FFF2-40B4-BE49-F238E27FC236}">
                <a16:creationId xmlns:a16="http://schemas.microsoft.com/office/drawing/2014/main" id="{AAC79AA2-B3A2-2058-8A03-61781A221331}"/>
              </a:ext>
            </a:extLst>
          </p:cNvPr>
          <p:cNvSpPr txBox="1"/>
          <p:nvPr/>
        </p:nvSpPr>
        <p:spPr>
          <a:xfrm>
            <a:off x="4533200" y="4196890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t2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516;p102">
            <a:extLst>
              <a:ext uri="{FF2B5EF4-FFF2-40B4-BE49-F238E27FC236}">
                <a16:creationId xmlns:a16="http://schemas.microsoft.com/office/drawing/2014/main" id="{04163C8E-A185-6426-A024-1B850F327661}"/>
              </a:ext>
            </a:extLst>
          </p:cNvPr>
          <p:cNvSpPr txBox="1"/>
          <p:nvPr/>
        </p:nvSpPr>
        <p:spPr>
          <a:xfrm>
            <a:off x="5730665" y="3094065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t4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516;p102">
            <a:extLst>
              <a:ext uri="{FF2B5EF4-FFF2-40B4-BE49-F238E27FC236}">
                <a16:creationId xmlns:a16="http://schemas.microsoft.com/office/drawing/2014/main" id="{1E9F1197-2D57-0B38-2DBE-DAA0D44B00F3}"/>
              </a:ext>
            </a:extLst>
          </p:cNvPr>
          <p:cNvSpPr txBox="1"/>
          <p:nvPr/>
        </p:nvSpPr>
        <p:spPr>
          <a:xfrm>
            <a:off x="7961990" y="3784612"/>
            <a:ext cx="4981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t6</a:t>
            </a:r>
            <a:endParaRPr sz="1050" b="1" kern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518;p102">
            <a:extLst>
              <a:ext uri="{FF2B5EF4-FFF2-40B4-BE49-F238E27FC236}">
                <a16:creationId xmlns:a16="http://schemas.microsoft.com/office/drawing/2014/main" id="{D49EDC1D-6CFB-E9CB-5D2C-18B172297F6C}"/>
              </a:ext>
            </a:extLst>
          </p:cNvPr>
          <p:cNvSpPr/>
          <p:nvPr/>
        </p:nvSpPr>
        <p:spPr>
          <a:xfrm>
            <a:off x="3141258" y="2340648"/>
            <a:ext cx="873075" cy="9145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M</a:t>
            </a:r>
            <a:endParaRPr sz="1050" kern="1200"/>
          </a:p>
        </p:txBody>
      </p:sp>
      <p:sp>
        <p:nvSpPr>
          <p:cNvPr id="39" name="Google Shape;513;p102">
            <a:extLst>
              <a:ext uri="{FF2B5EF4-FFF2-40B4-BE49-F238E27FC236}">
                <a16:creationId xmlns:a16="http://schemas.microsoft.com/office/drawing/2014/main" id="{F2BACB03-721D-77B2-5E6F-FAA33E92B71F}"/>
              </a:ext>
            </a:extLst>
          </p:cNvPr>
          <p:cNvSpPr txBox="1"/>
          <p:nvPr/>
        </p:nvSpPr>
        <p:spPr>
          <a:xfrm>
            <a:off x="3251003" y="2044552"/>
            <a:ext cx="608583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1" name="Google Shape;518;p102">
            <a:extLst>
              <a:ext uri="{FF2B5EF4-FFF2-40B4-BE49-F238E27FC236}">
                <a16:creationId xmlns:a16="http://schemas.microsoft.com/office/drawing/2014/main" id="{77C95F7C-770D-7A1B-948F-16AF2FD60ACA}"/>
              </a:ext>
            </a:extLst>
          </p:cNvPr>
          <p:cNvSpPr/>
          <p:nvPr/>
        </p:nvSpPr>
        <p:spPr>
          <a:xfrm>
            <a:off x="8157291" y="1601221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Y</a:t>
            </a:r>
            <a:endParaRPr sz="1050" kern="1200"/>
          </a:p>
        </p:txBody>
      </p:sp>
      <p:sp>
        <p:nvSpPr>
          <p:cNvPr id="42" name="Google Shape;513;p102">
            <a:extLst>
              <a:ext uri="{FF2B5EF4-FFF2-40B4-BE49-F238E27FC236}">
                <a16:creationId xmlns:a16="http://schemas.microsoft.com/office/drawing/2014/main" id="{84C49C47-4A27-CB13-B000-CFDB8680C22C}"/>
              </a:ext>
            </a:extLst>
          </p:cNvPr>
          <p:cNvSpPr txBox="1"/>
          <p:nvPr/>
        </p:nvSpPr>
        <p:spPr>
          <a:xfrm>
            <a:off x="6051118" y="1010002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4" name="Google Shape;518;p102">
            <a:extLst>
              <a:ext uri="{FF2B5EF4-FFF2-40B4-BE49-F238E27FC236}">
                <a16:creationId xmlns:a16="http://schemas.microsoft.com/office/drawing/2014/main" id="{AAD554EF-4BC2-86BE-D86C-1035584255B3}"/>
              </a:ext>
            </a:extLst>
          </p:cNvPr>
          <p:cNvSpPr/>
          <p:nvPr/>
        </p:nvSpPr>
        <p:spPr>
          <a:xfrm>
            <a:off x="5890124" y="1256389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X</a:t>
            </a:r>
            <a:endParaRPr sz="1050" kern="1200"/>
          </a:p>
        </p:txBody>
      </p:sp>
      <p:sp>
        <p:nvSpPr>
          <p:cNvPr id="45" name="Google Shape;513;p102">
            <a:extLst>
              <a:ext uri="{FF2B5EF4-FFF2-40B4-BE49-F238E27FC236}">
                <a16:creationId xmlns:a16="http://schemas.microsoft.com/office/drawing/2014/main" id="{F0B7B183-262E-0E9D-8B8F-8F3C80147ED2}"/>
              </a:ext>
            </a:extLst>
          </p:cNvPr>
          <p:cNvSpPr txBox="1"/>
          <p:nvPr/>
        </p:nvSpPr>
        <p:spPr>
          <a:xfrm>
            <a:off x="4453940" y="1061149"/>
            <a:ext cx="641374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" sz="1050" b="1" kern="1200">
                <a:latin typeface="Lato"/>
                <a:ea typeface="Lato"/>
                <a:cs typeface="Lato"/>
                <a:sym typeface="Lato"/>
              </a:rPr>
              <a:t>contain</a:t>
            </a:r>
            <a:endParaRPr lang="en-US" sz="1050" kern="1200"/>
          </a:p>
        </p:txBody>
      </p:sp>
      <p:sp>
        <p:nvSpPr>
          <p:cNvPr id="47" name="Google Shape;518;p102">
            <a:extLst>
              <a:ext uri="{FF2B5EF4-FFF2-40B4-BE49-F238E27FC236}">
                <a16:creationId xmlns:a16="http://schemas.microsoft.com/office/drawing/2014/main" id="{873EC2E5-DE3C-6C53-08BE-0708A6D844A6}"/>
              </a:ext>
            </a:extLst>
          </p:cNvPr>
          <p:cNvSpPr/>
          <p:nvPr/>
        </p:nvSpPr>
        <p:spPr>
          <a:xfrm>
            <a:off x="4338089" y="1343322"/>
            <a:ext cx="873075" cy="914518"/>
          </a:xfrm>
          <a:prstGeom prst="ellipse">
            <a:avLst/>
          </a:prstGeom>
          <a:solidFill>
            <a:srgbClr val="92D05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/>
            <a:r>
              <a:rPr lang="en-US" sz="1050" kern="1200"/>
              <a:t>class N</a:t>
            </a:r>
            <a:endParaRPr sz="1050" kern="1200"/>
          </a:p>
        </p:txBody>
      </p:sp>
      <p:cxnSp>
        <p:nvCxnSpPr>
          <p:cNvPr id="48" name="Google Shape;520;p102">
            <a:extLst>
              <a:ext uri="{FF2B5EF4-FFF2-40B4-BE49-F238E27FC236}">
                <a16:creationId xmlns:a16="http://schemas.microsoft.com/office/drawing/2014/main" id="{A0A8F805-0678-F004-A8CE-07E4C5DA4994}"/>
              </a:ext>
            </a:extLst>
          </p:cNvPr>
          <p:cNvCxnSpPr>
            <a:cxnSpLocks/>
            <a:stCxn id="47" idx="4"/>
            <a:endCxn id="23" idx="0"/>
          </p:cNvCxnSpPr>
          <p:nvPr/>
        </p:nvCxnSpPr>
        <p:spPr>
          <a:xfrm>
            <a:off x="4774627" y="2257841"/>
            <a:ext cx="922973" cy="1591129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1" name="Google Shape;520;p102">
            <a:extLst>
              <a:ext uri="{FF2B5EF4-FFF2-40B4-BE49-F238E27FC236}">
                <a16:creationId xmlns:a16="http://schemas.microsoft.com/office/drawing/2014/main" id="{75C31C7D-07C3-8DBE-E831-EA9D249E726C}"/>
              </a:ext>
            </a:extLst>
          </p:cNvPr>
          <p:cNvCxnSpPr>
            <a:cxnSpLocks/>
            <a:stCxn id="47" idx="4"/>
            <a:endCxn id="27" idx="0"/>
          </p:cNvCxnSpPr>
          <p:nvPr/>
        </p:nvCxnSpPr>
        <p:spPr>
          <a:xfrm>
            <a:off x="4774627" y="2257840"/>
            <a:ext cx="2345494" cy="1160297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2" name="Google Shape;520;p102">
            <a:extLst>
              <a:ext uri="{FF2B5EF4-FFF2-40B4-BE49-F238E27FC236}">
                <a16:creationId xmlns:a16="http://schemas.microsoft.com/office/drawing/2014/main" id="{EA2F2F6C-DCE7-32B7-8BAF-83DFAE654868}"/>
              </a:ext>
            </a:extLst>
          </p:cNvPr>
          <p:cNvCxnSpPr>
            <a:cxnSpLocks/>
            <a:stCxn id="44" idx="4"/>
            <a:endCxn id="27" idx="0"/>
          </p:cNvCxnSpPr>
          <p:nvPr/>
        </p:nvCxnSpPr>
        <p:spPr>
          <a:xfrm>
            <a:off x="6326662" y="2170907"/>
            <a:ext cx="793459" cy="124723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3" name="Google Shape;520;p102">
            <a:extLst>
              <a:ext uri="{FF2B5EF4-FFF2-40B4-BE49-F238E27FC236}">
                <a16:creationId xmlns:a16="http://schemas.microsoft.com/office/drawing/2014/main" id="{66B6850E-B72B-1E1B-C9BB-1B82471CAE57}"/>
              </a:ext>
            </a:extLst>
          </p:cNvPr>
          <p:cNvCxnSpPr>
            <a:cxnSpLocks/>
            <a:stCxn id="44" idx="4"/>
            <a:endCxn id="8" idx="0"/>
          </p:cNvCxnSpPr>
          <p:nvPr/>
        </p:nvCxnSpPr>
        <p:spPr>
          <a:xfrm flipH="1">
            <a:off x="5698382" y="2170908"/>
            <a:ext cx="628280" cy="1157293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5" name="Google Shape;520;p102">
            <a:extLst>
              <a:ext uri="{FF2B5EF4-FFF2-40B4-BE49-F238E27FC236}">
                <a16:creationId xmlns:a16="http://schemas.microsoft.com/office/drawing/2014/main" id="{FF3A22A1-A920-BBE6-7154-0D89C8B8668E}"/>
              </a:ext>
            </a:extLst>
          </p:cNvPr>
          <p:cNvCxnSpPr>
            <a:cxnSpLocks/>
            <a:stCxn id="41" idx="4"/>
            <a:endCxn id="19" idx="6"/>
          </p:cNvCxnSpPr>
          <p:nvPr/>
        </p:nvCxnSpPr>
        <p:spPr>
          <a:xfrm flipH="1">
            <a:off x="4851319" y="2515738"/>
            <a:ext cx="3742511" cy="1512158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56" name="Google Shape;520;p102">
            <a:extLst>
              <a:ext uri="{FF2B5EF4-FFF2-40B4-BE49-F238E27FC236}">
                <a16:creationId xmlns:a16="http://schemas.microsoft.com/office/drawing/2014/main" id="{63EE334C-D4C4-07B9-E345-CE14E28323F1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 flipH="1">
            <a:off x="7961991" y="2515740"/>
            <a:ext cx="631838" cy="88234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CE1A504-F5E9-037A-9B92-1F3A81DAB2A0}"/>
              </a:ext>
            </a:extLst>
          </p:cNvPr>
          <p:cNvSpPr/>
          <p:nvPr/>
        </p:nvSpPr>
        <p:spPr>
          <a:xfrm>
            <a:off x="6547954" y="3034299"/>
            <a:ext cx="2030777" cy="144531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685800"/>
            <a:endParaRPr lang="en-US" sz="105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9" name="Google Shape;520;p102">
            <a:extLst>
              <a:ext uri="{FF2B5EF4-FFF2-40B4-BE49-F238E27FC236}">
                <a16:creationId xmlns:a16="http://schemas.microsoft.com/office/drawing/2014/main" id="{6496ED50-1F2C-18D9-7C7B-90C74651689A}"/>
              </a:ext>
            </a:extLst>
          </p:cNvPr>
          <p:cNvCxnSpPr>
            <a:cxnSpLocks/>
            <a:stCxn id="38" idx="4"/>
            <a:endCxn id="24" idx="0"/>
          </p:cNvCxnSpPr>
          <p:nvPr/>
        </p:nvCxnSpPr>
        <p:spPr>
          <a:xfrm>
            <a:off x="3577796" y="3255165"/>
            <a:ext cx="1063487" cy="7146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  <p:cxnSp>
        <p:nvCxnSpPr>
          <p:cNvPr id="60" name="Google Shape;520;p102">
            <a:extLst>
              <a:ext uri="{FF2B5EF4-FFF2-40B4-BE49-F238E27FC236}">
                <a16:creationId xmlns:a16="http://schemas.microsoft.com/office/drawing/2014/main" id="{01F69115-1212-007B-A5EC-912182456B78}"/>
              </a:ext>
            </a:extLst>
          </p:cNvPr>
          <p:cNvCxnSpPr>
            <a:cxnSpLocks/>
            <a:stCxn id="38" idx="4"/>
            <a:endCxn id="19" idx="2"/>
          </p:cNvCxnSpPr>
          <p:nvPr/>
        </p:nvCxnSpPr>
        <p:spPr>
          <a:xfrm>
            <a:off x="3577796" y="3255166"/>
            <a:ext cx="882922" cy="77273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F96EE-7CA4-BBD0-8BAF-983F725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20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5DC39-A491-545A-14A3-281F8DCD1E30}"/>
              </a:ext>
            </a:extLst>
          </p:cNvPr>
          <p:cNvSpPr/>
          <p:nvPr/>
        </p:nvSpPr>
        <p:spPr>
          <a:xfrm>
            <a:off x="78327" y="3700320"/>
            <a:ext cx="360177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spcBef>
                <a:spcPts val="1200"/>
              </a:spcBef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(t3, t5) (t4, t5) (t2, t6) 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(t5, t3) (t5, t4) (t6, t2)</a:t>
            </a:r>
          </a:p>
        </p:txBody>
      </p:sp>
      <p:sp>
        <p:nvSpPr>
          <p:cNvPr id="11" name="Google Shape;405;p85">
            <a:extLst>
              <a:ext uri="{FF2B5EF4-FFF2-40B4-BE49-F238E27FC236}">
                <a16:creationId xmlns:a16="http://schemas.microsoft.com/office/drawing/2014/main" id="{2483B06E-FD52-8BB9-130C-2CB390A3A968}"/>
              </a:ext>
            </a:extLst>
          </p:cNvPr>
          <p:cNvSpPr txBox="1"/>
          <p:nvPr/>
        </p:nvSpPr>
        <p:spPr>
          <a:xfrm>
            <a:off x="0" y="4749850"/>
            <a:ext cx="8423190" cy="43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685800">
              <a:lnSpc>
                <a:spcPct val="115000"/>
              </a:lnSpc>
              <a:buClrTx/>
            </a:pPr>
            <a:r>
              <a:rPr lang="en" sz="1403" kern="1200" baseline="300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5</a:t>
            </a:r>
            <a:r>
              <a:rPr lang="en" sz="1403" kern="12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Zhang et al. “Empirically revisiting the test independence assumption”. ISSTA 2014</a:t>
            </a:r>
            <a:endParaRPr sz="1403" kern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63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C013-9254-8CB6-538A-BD37C97C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4: Target Pairs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8F6C0D7C-11A0-D1BE-3867-63374373F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6" t="2766" r="27293" b="15334"/>
          <a:stretch/>
        </p:blipFill>
        <p:spPr>
          <a:xfrm>
            <a:off x="5982829" y="450922"/>
            <a:ext cx="2499360" cy="42125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AAB40B-3F79-AC2B-FB91-11B7E24EA63C}"/>
              </a:ext>
            </a:extLst>
          </p:cNvPr>
          <p:cNvSpPr/>
          <p:nvPr/>
        </p:nvSpPr>
        <p:spPr>
          <a:xfrm>
            <a:off x="45255" y="2885661"/>
            <a:ext cx="374251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buClrTx/>
            </a:pPr>
            <a:r>
              <a:rPr lang="en-US" sz="1800" kern="1200" dirty="0">
                <a:solidFill>
                  <a:srgbClr val="ED7D31"/>
                </a:solidFill>
                <a:latin typeface="Calibri" panose="020F0502020204030204"/>
                <a:cs typeface="Calibri"/>
              </a:rPr>
              <a:t>Target Pairs </a:t>
            </a: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need to be covered: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(t1, t2) (t2, t1)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46CAD-60EE-96B6-1584-1A25C64F8512}"/>
              </a:ext>
            </a:extLst>
          </p:cNvPr>
          <p:cNvSpPr txBox="1"/>
          <p:nvPr/>
        </p:nvSpPr>
        <p:spPr>
          <a:xfrm>
            <a:off x="5601294" y="139106"/>
            <a:ext cx="275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6 tests in 2 test classes: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CD9FB4-772E-2E3F-FE9D-E9024FFC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1310"/>
            <a:ext cx="4988560" cy="3712131"/>
          </a:xfrm>
        </p:spPr>
        <p:txBody>
          <a:bodyPr>
            <a:normAutofit/>
          </a:bodyPr>
          <a:lstStyle/>
          <a:p>
            <a:r>
              <a:rPr lang="en-US" sz="2400" dirty="0"/>
              <a:t>Greedily produce test-orders that cover all test-pairs that share static fields iteratively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A1DB2A6-3F7B-1D6B-D1D8-21260C0E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21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F255C-C6C1-90A1-A30C-D55C73E2BB56}"/>
              </a:ext>
            </a:extLst>
          </p:cNvPr>
          <p:cNvSpPr/>
          <p:nvPr/>
        </p:nvSpPr>
        <p:spPr>
          <a:xfrm>
            <a:off x="78327" y="3700320"/>
            <a:ext cx="3601771" cy="9509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spcBef>
                <a:spcPts val="1200"/>
              </a:spcBef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(t3, t5) (t4, t5) (t2, t6) </a:t>
            </a:r>
          </a:p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 panose="020F0502020204030204"/>
                <a:cs typeface="Calibri"/>
              </a:rPr>
              <a:t>(t5, t3) (t5, t4) (t6, t2)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35520DE-1753-0B3D-8AD3-D83019CE2AF2}"/>
              </a:ext>
            </a:extLst>
          </p:cNvPr>
          <p:cNvSpPr txBox="1"/>
          <p:nvPr/>
        </p:nvSpPr>
        <p:spPr>
          <a:xfrm>
            <a:off x="3043455" y="3325603"/>
            <a:ext cx="4653280" cy="484748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>
              <a:defRPr/>
            </a:pPr>
            <a:r>
              <a:rPr lang="en-US" sz="2700" u="sng" kern="0">
                <a:solidFill>
                  <a:srgbClr val="000000"/>
                </a:solidFill>
                <a:latin typeface="Arial"/>
                <a:cs typeface="Arial"/>
              </a:rPr>
              <a:t>Runs 6 orders</a:t>
            </a:r>
          </a:p>
        </p:txBody>
      </p:sp>
    </p:spTree>
    <p:extLst>
      <p:ext uri="{BB962C8B-B14F-4D97-AF65-F5344CB8AC3E}">
        <p14:creationId xmlns:p14="http://schemas.microsoft.com/office/powerpoint/2010/main" val="411256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E11-5EC1-D930-9AA0-2F96697D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245C-FF3C-1FD9-F123-7856D4E7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40888"/>
            <a:ext cx="8667750" cy="3263504"/>
          </a:xfrm>
        </p:spPr>
        <p:txBody>
          <a:bodyPr>
            <a:normAutofit/>
          </a:bodyPr>
          <a:lstStyle/>
          <a:p>
            <a:r>
              <a:rPr lang="en-US" dirty="0"/>
              <a:t>We use a dataset of known OD tests from prior work</a:t>
            </a:r>
            <a:r>
              <a:rPr lang="en-US" baseline="30000" dirty="0"/>
              <a:t>4</a:t>
            </a:r>
          </a:p>
          <a:p>
            <a:pPr lvl="1"/>
            <a:r>
              <a:rPr lang="en-US" dirty="0"/>
              <a:t>categorized OD tests into victims or not, and reported the corresponding polluters/cleaners for the tests</a:t>
            </a:r>
          </a:p>
          <a:p>
            <a:pPr lvl="1"/>
            <a:r>
              <a:rPr lang="en-US" dirty="0"/>
              <a:t>contains 289 OD tests from 47 projects 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9D9F14-AD79-A82B-AAF0-4DD8A46D4E42}"/>
              </a:ext>
            </a:extLst>
          </p:cNvPr>
          <p:cNvGraphicFramePr>
            <a:graphicFrameLocks/>
          </p:cNvGraphicFramePr>
          <p:nvPr/>
        </p:nvGraphicFramePr>
        <p:xfrm>
          <a:off x="1146810" y="2683160"/>
          <a:ext cx="6362700" cy="181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8382896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345115531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1831642257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1017185408"/>
                    </a:ext>
                  </a:extLst>
                </a:gridCol>
              </a:tblGrid>
              <a:tr h="45276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Subjects used in evaluation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97004"/>
                  </a:ext>
                </a:extLst>
              </a:tr>
              <a:tr h="452768">
                <a:tc rowSpan="2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# Test 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OD Tests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4847536"/>
                  </a:ext>
                </a:extLst>
              </a:tr>
              <a:tr h="452768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Method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94478"/>
                  </a:ext>
                </a:extLst>
              </a:tr>
              <a:tr h="45276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Avg. * 2 | Sum. *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  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394.3 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  </a:t>
                      </a:r>
                      <a:endParaRPr lang="en-US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7138728"/>
                  </a:ext>
                </a:extLst>
              </a:tr>
            </a:tbl>
          </a:graphicData>
        </a:graphic>
      </p:graphicFrame>
      <p:sp>
        <p:nvSpPr>
          <p:cNvPr id="7" name="Google Shape;361;p84">
            <a:extLst>
              <a:ext uri="{FF2B5EF4-FFF2-40B4-BE49-F238E27FC236}">
                <a16:creationId xmlns:a16="http://schemas.microsoft.com/office/drawing/2014/main" id="{8DA8F281-CA13-679A-F609-2596CCA42EE9}"/>
              </a:ext>
            </a:extLst>
          </p:cNvPr>
          <p:cNvSpPr txBox="1"/>
          <p:nvPr/>
        </p:nvSpPr>
        <p:spPr>
          <a:xfrm>
            <a:off x="0" y="4504392"/>
            <a:ext cx="9144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lnSpc>
                <a:spcPct val="115000"/>
              </a:lnSpc>
            </a:pPr>
            <a:r>
              <a:rPr lang="en" kern="1200" baseline="30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kern="1200" dirty="0">
                <a:latin typeface="Calibri"/>
                <a:ea typeface="Calibri"/>
                <a:cs typeface="Calibri"/>
              </a:rPr>
              <a:t>Wei </a:t>
            </a:r>
            <a:r>
              <a:rPr lang="en" kern="1200" dirty="0">
                <a:latin typeface="Calibri"/>
                <a:ea typeface="Calibri"/>
                <a:cs typeface="Calibri"/>
                <a:sym typeface="Calibri"/>
              </a:rPr>
              <a:t>et al. “</a:t>
            </a:r>
            <a:r>
              <a:rPr lang="en-US" kern="1200" dirty="0">
                <a:latin typeface="Calibri"/>
                <a:ea typeface="Calibri"/>
                <a:cs typeface="Calibri"/>
              </a:rPr>
              <a:t>Probabilistic and systematic coverage of consecutive test-method pairs for detecting order-dependent flaky tests.” TACAS 2021.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162E4-433B-B6C8-221D-EA2629FA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22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4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E96E-06B8-4F5F-77FA-50571E44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9586AE-D56E-1FA3-5F94-70D1BF78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Number of test-orders</a:t>
            </a:r>
          </a:p>
          <a:p>
            <a:r>
              <a:rPr lang="en-US" dirty="0"/>
              <a:t>RQ2: Detected OD tests </a:t>
            </a:r>
          </a:p>
          <a:p>
            <a:r>
              <a:rPr lang="en-US" dirty="0"/>
              <a:t>RQ3: Cost-effectiveness</a:t>
            </a:r>
          </a:p>
          <a:p>
            <a:r>
              <a:rPr lang="en-US" dirty="0"/>
              <a:t>RQ4: Minimal test-orders needed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419D7-6385-A218-0445-63847F3A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23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971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4624-6B13-D3E7-76C8-2A6592B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RQ1: Number of test-orders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0958-1452-A189-A636-CFD1A3E8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3062685"/>
            <a:ext cx="8365727" cy="184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Avg. num. of test orders per technique: </a:t>
            </a:r>
            <a:br>
              <a:rPr lang="en-US" dirty="0"/>
            </a:br>
            <a:r>
              <a:rPr lang="en-US" dirty="0"/>
              <a:t>	Class-Only &lt; Intra-Class &lt; Target Pairs &lt; Inter-Class</a:t>
            </a:r>
          </a:p>
          <a:p>
            <a:r>
              <a:rPr lang="en-US" dirty="0"/>
              <a:t>Class-Only and Intra-Class have similar number of test-orders =&gt; number of test-orders dominated by number of test classes</a:t>
            </a:r>
          </a:p>
          <a:p>
            <a:r>
              <a:rPr lang="en-US" dirty="0"/>
              <a:t>Inter-Class is expensive but still </a:t>
            </a:r>
            <a:r>
              <a:rPr lang="en-US" i="1" dirty="0"/>
              <a:t>much less</a:t>
            </a:r>
            <a:r>
              <a:rPr lang="en-US" dirty="0"/>
              <a:t> than all possible orders: </a:t>
            </a:r>
            <a:br>
              <a:rPr lang="en-US" dirty="0"/>
            </a:br>
            <a:r>
              <a:rPr lang="en-US" dirty="0"/>
              <a:t>&gt;10 million for most subjects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173FBC9-B0B5-BD43-47B8-B5AE8A99D870}"/>
              </a:ext>
            </a:extLst>
          </p:cNvPr>
          <p:cNvGraphicFramePr>
            <a:graphicFrameLocks/>
          </p:cNvGraphicFramePr>
          <p:nvPr/>
        </p:nvGraphicFramePr>
        <p:xfrm>
          <a:off x="259080" y="1331726"/>
          <a:ext cx="8625840" cy="140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68">
                  <a:extLst>
                    <a:ext uri="{9D8B030D-6E8A-4147-A177-3AD203B41FA5}">
                      <a16:colId xmlns:a16="http://schemas.microsoft.com/office/drawing/2014/main" val="283828962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val="3451155311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val="1831642257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val="1017185408"/>
                    </a:ext>
                  </a:extLst>
                </a:gridCol>
                <a:gridCol w="1725168">
                  <a:extLst>
                    <a:ext uri="{9D8B030D-6E8A-4147-A177-3AD203B41FA5}">
                      <a16:colId xmlns:a16="http://schemas.microsoft.com/office/drawing/2014/main" val="4074552152"/>
                    </a:ext>
                  </a:extLst>
                </a:gridCol>
              </a:tblGrid>
              <a:tr h="70077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Class-Only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Tuscan Intra-Class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Tuscan Inter-Class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Pairs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4847536"/>
                  </a:ext>
                </a:extLst>
              </a:tr>
              <a:tr h="7007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104.7 </a:t>
                      </a:r>
                      <a:endParaRPr 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769148.3 </a:t>
                      </a:r>
                      <a:endParaRPr lang="en-US" sz="16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4167.3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71387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9B0BB-FE61-154D-8543-FED1BDCC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8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CC10-5241-E709-5C7C-28D84DCF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Detected OD 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0B3A-D772-60BF-7243-06F5095C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1" y="2797254"/>
            <a:ext cx="8996680" cy="2156460"/>
          </a:xfrm>
        </p:spPr>
        <p:txBody>
          <a:bodyPr>
            <a:normAutofit/>
          </a:bodyPr>
          <a:lstStyle/>
          <a:p>
            <a:r>
              <a:rPr lang="en-US" dirty="0"/>
              <a:t>Perc. of OD tests detected per technique:</a:t>
            </a:r>
            <a:br>
              <a:rPr lang="en-US" dirty="0"/>
            </a:br>
            <a:r>
              <a:rPr lang="en-US" dirty="0"/>
              <a:t>	Class-Only &lt; Target Pairs &lt; Intra-Class &lt; Inter-Class</a:t>
            </a:r>
          </a:p>
          <a:p>
            <a:r>
              <a:rPr lang="en-US" dirty="0"/>
              <a:t>Target Pairs less effective because some OD tests are not OD due to static fields</a:t>
            </a:r>
          </a:p>
          <a:p>
            <a:pPr lvl="1"/>
            <a:r>
              <a:rPr lang="en-US" dirty="0"/>
              <a:t>But some OD tests detected using Target Pairs but not Intra-Class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E8A683-36A0-699D-3597-6A5EF4D289D1}"/>
              </a:ext>
            </a:extLst>
          </p:cNvPr>
          <p:cNvGraphicFramePr>
            <a:graphicFrameLocks/>
          </p:cNvGraphicFramePr>
          <p:nvPr/>
        </p:nvGraphicFramePr>
        <p:xfrm>
          <a:off x="147321" y="1268016"/>
          <a:ext cx="8849360" cy="1307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872">
                  <a:extLst>
                    <a:ext uri="{9D8B030D-6E8A-4147-A177-3AD203B41FA5}">
                      <a16:colId xmlns:a16="http://schemas.microsoft.com/office/drawing/2014/main" val="283828962"/>
                    </a:ext>
                  </a:extLst>
                </a:gridCol>
                <a:gridCol w="1769872">
                  <a:extLst>
                    <a:ext uri="{9D8B030D-6E8A-4147-A177-3AD203B41FA5}">
                      <a16:colId xmlns:a16="http://schemas.microsoft.com/office/drawing/2014/main" val="3451155311"/>
                    </a:ext>
                  </a:extLst>
                </a:gridCol>
                <a:gridCol w="1769872">
                  <a:extLst>
                    <a:ext uri="{9D8B030D-6E8A-4147-A177-3AD203B41FA5}">
                      <a16:colId xmlns:a16="http://schemas.microsoft.com/office/drawing/2014/main" val="1831642257"/>
                    </a:ext>
                  </a:extLst>
                </a:gridCol>
                <a:gridCol w="1769872">
                  <a:extLst>
                    <a:ext uri="{9D8B030D-6E8A-4147-A177-3AD203B41FA5}">
                      <a16:colId xmlns:a16="http://schemas.microsoft.com/office/drawing/2014/main" val="1017185408"/>
                    </a:ext>
                  </a:extLst>
                </a:gridCol>
                <a:gridCol w="1769872">
                  <a:extLst>
                    <a:ext uri="{9D8B030D-6E8A-4147-A177-3AD203B41FA5}">
                      <a16:colId xmlns:a16="http://schemas.microsoft.com/office/drawing/2014/main" val="4074552152"/>
                    </a:ext>
                  </a:extLst>
                </a:gridCol>
              </a:tblGrid>
              <a:tr h="65362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Tuscan Class-Only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Tuscan Intra-Class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Inter-Class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Target Pairs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4847536"/>
                  </a:ext>
                </a:extLst>
              </a:tr>
              <a:tr h="6536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 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713872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C3AF79-B464-B09E-377C-D2F80C75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3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807-873F-9A99-5373-15810142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Cost-effectiveness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2B97F-53E9-4F9B-755B-907813AA1D6A}"/>
              </a:ext>
            </a:extLst>
          </p:cNvPr>
          <p:cNvGraphicFramePr>
            <a:graphicFrameLocks/>
          </p:cNvGraphicFramePr>
          <p:nvPr/>
        </p:nvGraphicFramePr>
        <p:xfrm>
          <a:off x="100965" y="1301471"/>
          <a:ext cx="8942070" cy="112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14">
                  <a:extLst>
                    <a:ext uri="{9D8B030D-6E8A-4147-A177-3AD203B41FA5}">
                      <a16:colId xmlns:a16="http://schemas.microsoft.com/office/drawing/2014/main" val="283828962"/>
                    </a:ext>
                  </a:extLst>
                </a:gridCol>
                <a:gridCol w="1788414">
                  <a:extLst>
                    <a:ext uri="{9D8B030D-6E8A-4147-A177-3AD203B41FA5}">
                      <a16:colId xmlns:a16="http://schemas.microsoft.com/office/drawing/2014/main" val="3451155311"/>
                    </a:ext>
                  </a:extLst>
                </a:gridCol>
                <a:gridCol w="1788414">
                  <a:extLst>
                    <a:ext uri="{9D8B030D-6E8A-4147-A177-3AD203B41FA5}">
                      <a16:colId xmlns:a16="http://schemas.microsoft.com/office/drawing/2014/main" val="1831642257"/>
                    </a:ext>
                  </a:extLst>
                </a:gridCol>
                <a:gridCol w="1788414">
                  <a:extLst>
                    <a:ext uri="{9D8B030D-6E8A-4147-A177-3AD203B41FA5}">
                      <a16:colId xmlns:a16="http://schemas.microsoft.com/office/drawing/2014/main" val="1017185408"/>
                    </a:ext>
                  </a:extLst>
                </a:gridCol>
                <a:gridCol w="1788414">
                  <a:extLst>
                    <a:ext uri="{9D8B030D-6E8A-4147-A177-3AD203B41FA5}">
                      <a16:colId xmlns:a16="http://schemas.microsoft.com/office/drawing/2014/main" val="4074552152"/>
                    </a:ext>
                  </a:extLst>
                </a:gridCol>
              </a:tblGrid>
              <a:tr h="627459">
                <a:tc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Tuscan Class-Only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Intra-Class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Inter-Class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Pairs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4847536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 (seconds)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138.8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201.7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167850.9 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1962.7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713872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238CD4-8DBF-5B33-CCCB-060CEC28187E}"/>
              </a:ext>
            </a:extLst>
          </p:cNvPr>
          <p:cNvSpPr txBox="1">
            <a:spLocks/>
          </p:cNvSpPr>
          <p:nvPr/>
        </p:nvSpPr>
        <p:spPr>
          <a:xfrm>
            <a:off x="0" y="3530205"/>
            <a:ext cx="9144000" cy="16132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Median time of running each technique:</a:t>
            </a:r>
            <a:br>
              <a:rPr lang="en-US" sz="21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	 Class-Only &lt; Intra-Class &lt; Target Pairs &lt; Inter-Class</a:t>
            </a:r>
          </a:p>
          <a:p>
            <a:pPr marL="171450" indent="-171450" defTabSz="685800">
              <a:spcBef>
                <a:spcPts val="750"/>
              </a:spcBef>
              <a:buClrTx/>
            </a:pP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We recommend running </a:t>
            </a:r>
            <a:r>
              <a:rPr lang="en-US" sz="2100" b="1" u="sng" dirty="0">
                <a:solidFill>
                  <a:prstClr val="black"/>
                </a:solidFill>
                <a:latin typeface="Calibri" panose="020F0502020204030204"/>
              </a:rPr>
              <a:t>Intra-Class</a:t>
            </a:r>
            <a:r>
              <a:rPr lang="en-US" sz="2100" b="1" dirty="0">
                <a:solidFill>
                  <a:prstClr val="black"/>
                </a:solidFill>
                <a:latin typeface="Calibri" panose="020F0502020204030204"/>
              </a:rPr>
              <a:t> as an effective way to detect OD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6FB7C-BB1C-9A6C-D9FA-36FF9C53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26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D73890-7B4A-597C-086E-B14CC657EACA}"/>
              </a:ext>
            </a:extLst>
          </p:cNvPr>
          <p:cNvGraphicFramePr>
            <a:graphicFrameLocks noGrp="1"/>
          </p:cNvGraphicFramePr>
          <p:nvPr/>
        </p:nvGraphicFramePr>
        <p:xfrm>
          <a:off x="100965" y="2607468"/>
          <a:ext cx="8942071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14">
                  <a:extLst>
                    <a:ext uri="{9D8B030D-6E8A-4147-A177-3AD203B41FA5}">
                      <a16:colId xmlns:a16="http://schemas.microsoft.com/office/drawing/2014/main" val="3712919372"/>
                    </a:ext>
                  </a:extLst>
                </a:gridCol>
                <a:gridCol w="1791245">
                  <a:extLst>
                    <a:ext uri="{9D8B030D-6E8A-4147-A177-3AD203B41FA5}">
                      <a16:colId xmlns:a16="http://schemas.microsoft.com/office/drawing/2014/main" val="1757872521"/>
                    </a:ext>
                  </a:extLst>
                </a:gridCol>
                <a:gridCol w="1784835">
                  <a:extLst>
                    <a:ext uri="{9D8B030D-6E8A-4147-A177-3AD203B41FA5}">
                      <a16:colId xmlns:a16="http://schemas.microsoft.com/office/drawing/2014/main" val="1062717359"/>
                    </a:ext>
                  </a:extLst>
                </a:gridCol>
                <a:gridCol w="1785174">
                  <a:extLst>
                    <a:ext uri="{9D8B030D-6E8A-4147-A177-3AD203B41FA5}">
                      <a16:colId xmlns:a16="http://schemas.microsoft.com/office/drawing/2014/main" val="2323750687"/>
                    </a:ext>
                  </a:extLst>
                </a:gridCol>
                <a:gridCol w="1792403">
                  <a:extLst>
                    <a:ext uri="{9D8B030D-6E8A-4147-A177-3AD203B41FA5}">
                      <a16:colId xmlns:a16="http://schemas.microsoft.com/office/drawing/2014/main" val="919215371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OD tests detected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 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  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1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7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AEBC-D9B9-9C29-AA9E-80C94B2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Minimal test-orders needed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47E1-6DEE-6979-49F0-A0310B8C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60" y="2824480"/>
            <a:ext cx="9265920" cy="231902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Minimal number of test orders needed to detect all detectable OD tests per technique:</a:t>
            </a:r>
          </a:p>
          <a:p>
            <a:r>
              <a:rPr lang="en-US" sz="2400" dirty="0">
                <a:cs typeface="Calibri"/>
              </a:rPr>
              <a:t>Minimal num. needed is very small! </a:t>
            </a:r>
            <a:r>
              <a:rPr lang="en-US" sz="2400" b="1" dirty="0">
                <a:cs typeface="Calibri"/>
              </a:rPr>
              <a:t>=&gt;</a:t>
            </a:r>
            <a:r>
              <a:rPr lang="en-US" sz="2400" dirty="0">
                <a:cs typeface="Calibri"/>
              </a:rPr>
              <a:t> </a:t>
            </a:r>
            <a:r>
              <a:rPr lang="en-US" sz="2400" b="1" dirty="0">
                <a:cs typeface="Calibri"/>
              </a:rPr>
              <a:t>Prioritization of test-orders can be effective in helping to detect OD tests efficiently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00FD81-E73E-278F-ED83-4B6145861420}"/>
              </a:ext>
            </a:extLst>
          </p:cNvPr>
          <p:cNvGraphicFramePr>
            <a:graphicFrameLocks/>
          </p:cNvGraphicFramePr>
          <p:nvPr/>
        </p:nvGraphicFramePr>
        <p:xfrm>
          <a:off x="101477" y="788314"/>
          <a:ext cx="8941045" cy="1873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09">
                  <a:extLst>
                    <a:ext uri="{9D8B030D-6E8A-4147-A177-3AD203B41FA5}">
                      <a16:colId xmlns:a16="http://schemas.microsoft.com/office/drawing/2014/main" val="283828962"/>
                    </a:ext>
                  </a:extLst>
                </a:gridCol>
                <a:gridCol w="1788209">
                  <a:extLst>
                    <a:ext uri="{9D8B030D-6E8A-4147-A177-3AD203B41FA5}">
                      <a16:colId xmlns:a16="http://schemas.microsoft.com/office/drawing/2014/main" val="3451155311"/>
                    </a:ext>
                  </a:extLst>
                </a:gridCol>
                <a:gridCol w="1788209">
                  <a:extLst>
                    <a:ext uri="{9D8B030D-6E8A-4147-A177-3AD203B41FA5}">
                      <a16:colId xmlns:a16="http://schemas.microsoft.com/office/drawing/2014/main" val="1831642257"/>
                    </a:ext>
                  </a:extLst>
                </a:gridCol>
                <a:gridCol w="1788209">
                  <a:extLst>
                    <a:ext uri="{9D8B030D-6E8A-4147-A177-3AD203B41FA5}">
                      <a16:colId xmlns:a16="http://schemas.microsoft.com/office/drawing/2014/main" val="1017185408"/>
                    </a:ext>
                  </a:extLst>
                </a:gridCol>
                <a:gridCol w="1788209">
                  <a:extLst>
                    <a:ext uri="{9D8B030D-6E8A-4147-A177-3AD203B41FA5}">
                      <a16:colId xmlns:a16="http://schemas.microsoft.com/office/drawing/2014/main" val="4074552152"/>
                    </a:ext>
                  </a:extLst>
                </a:gridCol>
              </a:tblGrid>
              <a:tr h="624535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Minimal number of test-orders needed to detect all possible OD tests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97004"/>
                  </a:ext>
                </a:extLst>
              </a:tr>
              <a:tr h="62453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Class-Only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Intra-Class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Tuscan Inter-Class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 Pairs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4847536"/>
                  </a:ext>
                </a:extLst>
              </a:tr>
              <a:tr h="62453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 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  </a:t>
                      </a:r>
                      <a:endParaRPr lang="en-US" sz="16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3713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14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48E2-BB13-A652-52E1-D3B168B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9B1BA-6C56-5B9B-F5B0-2F4FEB0FC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detection of OD tests by proposing three new techniques to generate test-orders </a:t>
            </a:r>
          </a:p>
          <a:p>
            <a:endParaRPr lang="en-US" dirty="0"/>
          </a:p>
          <a:p>
            <a:r>
              <a:rPr lang="en-US" dirty="0"/>
              <a:t>Our most practical technique, Tuscan Intra-Class, can detect 97.2% of known OD tests, while running only a few possible test-orders </a:t>
            </a:r>
          </a:p>
          <a:p>
            <a:endParaRPr lang="en-US" dirty="0"/>
          </a:p>
          <a:p>
            <a:r>
              <a:rPr lang="en-US" dirty="0"/>
              <a:t>Future work: prioritize the test-orders with higher chance to detect OD tests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61AC-E4CB-3C1D-326E-B974F77C00A4}"/>
              </a:ext>
            </a:extLst>
          </p:cNvPr>
          <p:cNvSpPr txBox="1"/>
          <p:nvPr/>
        </p:nvSpPr>
        <p:spPr>
          <a:xfrm>
            <a:off x="628650" y="4355723"/>
            <a:ext cx="630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buClrTx/>
            </a:pPr>
            <a:r>
              <a:rPr lang="en-US" sz="1800" kern="1200" dirty="0">
                <a:solidFill>
                  <a:prstClr val="black"/>
                </a:solidFill>
                <a:latin typeface="LinLibertineT"/>
                <a:ea typeface="+mn-ea"/>
                <a:cs typeface="+mn-cs"/>
              </a:rPr>
              <a:t>https://</a:t>
            </a:r>
            <a:r>
              <a:rPr lang="en-US" sz="1800" kern="1200" dirty="0" err="1">
                <a:solidFill>
                  <a:prstClr val="black"/>
                </a:solidFill>
                <a:latin typeface="LinLibertineT"/>
                <a:ea typeface="+mn-ea"/>
                <a:cs typeface="+mn-cs"/>
              </a:rPr>
              <a:t>sites.google.com</a:t>
            </a:r>
            <a:r>
              <a:rPr lang="en-US" sz="1800" kern="1200" dirty="0">
                <a:solidFill>
                  <a:prstClr val="black"/>
                </a:solidFill>
                <a:latin typeface="LinLibertineT"/>
                <a:ea typeface="+mn-ea"/>
                <a:cs typeface="+mn-cs"/>
              </a:rPr>
              <a:t>/view/systematically-detecting-od </a:t>
            </a:r>
            <a:endParaRPr lang="en-US" sz="45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73571-46B6-E9E1-8530-19DBC62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28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19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E73864-EAA3-6F1E-2833-CCF21721BC0F}"/>
              </a:ext>
            </a:extLst>
          </p:cNvPr>
          <p:cNvGrpSpPr/>
          <p:nvPr/>
        </p:nvGrpSpPr>
        <p:grpSpPr>
          <a:xfrm>
            <a:off x="216360" y="3764518"/>
            <a:ext cx="5089811" cy="703849"/>
            <a:chOff x="1532049" y="4045163"/>
            <a:chExt cx="3809405" cy="573919"/>
          </a:xfrm>
          <a:solidFill>
            <a:srgbClr val="EEFF41">
              <a:lumMod val="75000"/>
            </a:srgb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5F1040-9F60-A43D-4A68-4A47B7296E2A}"/>
                </a:ext>
              </a:extLst>
            </p:cNvPr>
            <p:cNvSpPr/>
            <p:nvPr/>
          </p:nvSpPr>
          <p:spPr>
            <a:xfrm>
              <a:off x="1532049" y="4045163"/>
              <a:ext cx="3809405" cy="57391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5F51AF-95A0-A606-3094-1C287F9A056B}"/>
                </a:ext>
              </a:extLst>
            </p:cNvPr>
            <p:cNvSpPr/>
            <p:nvPr/>
          </p:nvSpPr>
          <p:spPr>
            <a:xfrm>
              <a:off x="3336584" y="4046991"/>
              <a:ext cx="1359978" cy="57169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DAB06B-FFDC-481D-C5CB-BBADDC39C989}"/>
              </a:ext>
            </a:extLst>
          </p:cNvPr>
          <p:cNvSpPr txBox="1">
            <a:spLocks/>
          </p:cNvSpPr>
          <p:nvPr/>
        </p:nvSpPr>
        <p:spPr>
          <a:xfrm>
            <a:off x="176938" y="1629239"/>
            <a:ext cx="5129234" cy="297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Main ways to help developers preempt OD tests:</a:t>
            </a:r>
          </a:p>
          <a:p>
            <a:pPr marL="174625" marR="0" lvl="0" indent="-174625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Run many test-suite orders</a:t>
            </a: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All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possible test orders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Randomly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sample test orders</a:t>
            </a: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Systematically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pick a subset of orders to run</a:t>
            </a:r>
          </a:p>
          <a:p>
            <a:pPr marL="803275" marR="0" lvl="2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Using dynamic information</a:t>
            </a:r>
          </a:p>
          <a:p>
            <a:pPr marL="803275" marR="0" lvl="2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Using static information</a:t>
            </a:r>
          </a:p>
          <a:p>
            <a:pPr marL="174625" marR="0" lvl="0" indent="-174625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Detect tests that may become OD, even if they are currently not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329DE-E646-6923-D8C8-0E1B36861CB7}"/>
              </a:ext>
            </a:extLst>
          </p:cNvPr>
          <p:cNvSpPr txBox="1"/>
          <p:nvPr/>
        </p:nvSpPr>
        <p:spPr>
          <a:xfrm>
            <a:off x="5513225" y="1837353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5 tests: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52C5A-BCB0-C5FB-6921-ADA8B3C21BB2}"/>
              </a:ext>
            </a:extLst>
          </p:cNvPr>
          <p:cNvSpPr/>
          <p:nvPr/>
        </p:nvSpPr>
        <p:spPr>
          <a:xfrm>
            <a:off x="4970127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E2F601-C0C1-A111-A055-B0828763C536}"/>
              </a:ext>
            </a:extLst>
          </p:cNvPr>
          <p:cNvSpPr/>
          <p:nvPr/>
        </p:nvSpPr>
        <p:spPr>
          <a:xfrm>
            <a:off x="5742361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98F38-0637-7A12-B4E3-237FFCE756A6}"/>
              </a:ext>
            </a:extLst>
          </p:cNvPr>
          <p:cNvSpPr/>
          <p:nvPr/>
        </p:nvSpPr>
        <p:spPr>
          <a:xfrm>
            <a:off x="6514595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9DE52-47C0-5161-1D0F-91B5160D8219}"/>
              </a:ext>
            </a:extLst>
          </p:cNvPr>
          <p:cNvSpPr/>
          <p:nvPr/>
        </p:nvSpPr>
        <p:spPr>
          <a:xfrm>
            <a:off x="7286829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8E0E7-E963-9AE9-E064-4C7932852511}"/>
              </a:ext>
            </a:extLst>
          </p:cNvPr>
          <p:cNvSpPr/>
          <p:nvPr/>
        </p:nvSpPr>
        <p:spPr>
          <a:xfrm>
            <a:off x="8059063" y="225137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B015A-2626-1147-E513-030187B8F89A}"/>
              </a:ext>
            </a:extLst>
          </p:cNvPr>
          <p:cNvSpPr txBox="1"/>
          <p:nvPr/>
        </p:nvSpPr>
        <p:spPr>
          <a:xfrm>
            <a:off x="4473769" y="225696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C11D3-DCD2-3314-8EF1-6CDB76467D69}"/>
              </a:ext>
            </a:extLst>
          </p:cNvPr>
          <p:cNvSpPr/>
          <p:nvPr/>
        </p:nvSpPr>
        <p:spPr>
          <a:xfrm>
            <a:off x="4970127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F2519-C5E0-913D-9B36-49BC095D46EC}"/>
              </a:ext>
            </a:extLst>
          </p:cNvPr>
          <p:cNvSpPr/>
          <p:nvPr/>
        </p:nvSpPr>
        <p:spPr>
          <a:xfrm>
            <a:off x="5742361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552A4-CA69-FFD1-779F-811195A6EBA7}"/>
              </a:ext>
            </a:extLst>
          </p:cNvPr>
          <p:cNvSpPr/>
          <p:nvPr/>
        </p:nvSpPr>
        <p:spPr>
          <a:xfrm>
            <a:off x="6514595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AF7A8-3BE5-BBA2-3E58-AEC06EC8758A}"/>
              </a:ext>
            </a:extLst>
          </p:cNvPr>
          <p:cNvSpPr/>
          <p:nvPr/>
        </p:nvSpPr>
        <p:spPr>
          <a:xfrm>
            <a:off x="7286829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5D9C5-A76B-6DA5-ECF6-D52552702399}"/>
              </a:ext>
            </a:extLst>
          </p:cNvPr>
          <p:cNvSpPr/>
          <p:nvPr/>
        </p:nvSpPr>
        <p:spPr>
          <a:xfrm>
            <a:off x="8059063" y="270961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08FC4-6AA9-2AAF-3563-C37A9BAEF725}"/>
              </a:ext>
            </a:extLst>
          </p:cNvPr>
          <p:cNvSpPr txBox="1"/>
          <p:nvPr/>
        </p:nvSpPr>
        <p:spPr>
          <a:xfrm>
            <a:off x="4473769" y="271519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710262-C762-47DC-2684-577655E2B124}"/>
              </a:ext>
            </a:extLst>
          </p:cNvPr>
          <p:cNvSpPr/>
          <p:nvPr/>
        </p:nvSpPr>
        <p:spPr>
          <a:xfrm>
            <a:off x="4970127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B5B8B-C46B-6897-5A4D-D45BEC25C80C}"/>
              </a:ext>
            </a:extLst>
          </p:cNvPr>
          <p:cNvSpPr/>
          <p:nvPr/>
        </p:nvSpPr>
        <p:spPr>
          <a:xfrm>
            <a:off x="5742361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7F28EF-AA17-772F-FC6F-ABD187BA1526}"/>
              </a:ext>
            </a:extLst>
          </p:cNvPr>
          <p:cNvSpPr/>
          <p:nvPr/>
        </p:nvSpPr>
        <p:spPr>
          <a:xfrm>
            <a:off x="6514595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129927-85F3-BD8C-6CF0-EEAAD147C484}"/>
              </a:ext>
            </a:extLst>
          </p:cNvPr>
          <p:cNvSpPr/>
          <p:nvPr/>
        </p:nvSpPr>
        <p:spPr>
          <a:xfrm>
            <a:off x="7286829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8246E-A41E-7069-C8F0-FA8FB1D4CDF3}"/>
              </a:ext>
            </a:extLst>
          </p:cNvPr>
          <p:cNvSpPr/>
          <p:nvPr/>
        </p:nvSpPr>
        <p:spPr>
          <a:xfrm>
            <a:off x="8059063" y="344221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95F26-7B88-2F0C-07F7-FA9419CA3CBA}"/>
              </a:ext>
            </a:extLst>
          </p:cNvPr>
          <p:cNvSpPr txBox="1"/>
          <p:nvPr/>
        </p:nvSpPr>
        <p:spPr>
          <a:xfrm>
            <a:off x="4314914" y="3425539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T120: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D9D3-519A-38D9-9E92-2816E5240008}"/>
              </a:ext>
            </a:extLst>
          </p:cNvPr>
          <p:cNvSpPr txBox="1"/>
          <p:nvPr/>
        </p:nvSpPr>
        <p:spPr>
          <a:xfrm>
            <a:off x="6575721" y="28762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AE52-EACE-AB4A-A0FA-C1D0132A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04D33FD-34F0-4A48-B236-7B796B95E16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F131976-269F-644A-AA13-57AAB2469429}"/>
              </a:ext>
            </a:extLst>
          </p:cNvPr>
          <p:cNvSpPr txBox="1">
            <a:spLocks/>
          </p:cNvSpPr>
          <p:nvPr/>
        </p:nvSpPr>
        <p:spPr>
          <a:xfrm>
            <a:off x="202796" y="1065239"/>
            <a:ext cx="7224164" cy="39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Preempting OD tests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: proactively detecting OD-test failures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4E55BD50-F55D-C24B-999D-E805F17A9434}"/>
              </a:ext>
            </a:extLst>
          </p:cNvPr>
          <p:cNvSpPr/>
          <p:nvPr/>
        </p:nvSpPr>
        <p:spPr>
          <a:xfrm>
            <a:off x="6110391" y="2038165"/>
            <a:ext cx="2010236" cy="572700"/>
          </a:xfrm>
          <a:prstGeom prst="wedgeRoundRectCallout">
            <a:avLst>
              <a:gd name="adj1" fmla="val -212418"/>
              <a:gd name="adj2" fmla="val 244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Prohibitively expensive for most </a:t>
            </a:r>
          </a:p>
        </p:txBody>
      </p:sp>
      <p:pic>
        <p:nvPicPr>
          <p:cNvPr id="34" name="Graphic 33" descr="Sad face outline with solid fill">
            <a:extLst>
              <a:ext uri="{FF2B5EF4-FFF2-40B4-BE49-F238E27FC236}">
                <a16:creationId xmlns:a16="http://schemas.microsoft.com/office/drawing/2014/main" id="{12CCCDD3-3F13-5A4D-B0B8-8844C596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859" y="2251624"/>
            <a:ext cx="361950" cy="361950"/>
          </a:xfrm>
          <a:prstGeom prst="rect">
            <a:avLst/>
          </a:prstGeom>
        </p:spPr>
      </p:pic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CDA5B2AF-D162-F44A-AD66-71E9DE9F3705}"/>
              </a:ext>
            </a:extLst>
          </p:cNvPr>
          <p:cNvSpPr/>
          <p:nvPr/>
        </p:nvSpPr>
        <p:spPr>
          <a:xfrm>
            <a:off x="6113969" y="3594224"/>
            <a:ext cx="2010236" cy="572700"/>
          </a:xfrm>
          <a:prstGeom prst="wedgeRoundRectCallout">
            <a:avLst>
              <a:gd name="adj1" fmla="val -211182"/>
              <a:gd name="adj2" fmla="val -458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Can contain many false positives</a:t>
            </a:r>
          </a:p>
        </p:txBody>
      </p: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29988918-ACA2-FE4B-B57E-570EF6B0D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0073" y="3789008"/>
            <a:ext cx="361950" cy="361950"/>
          </a:xfrm>
          <a:prstGeom prst="rect">
            <a:avLst/>
          </a:prstGeom>
        </p:spPr>
      </p:pic>
      <p:pic>
        <p:nvPicPr>
          <p:cNvPr id="39" name="Graphic 38" descr="Smiling face outline with solid fill">
            <a:extLst>
              <a:ext uri="{FF2B5EF4-FFF2-40B4-BE49-F238E27FC236}">
                <a16:creationId xmlns:a16="http://schemas.microsoft.com/office/drawing/2014/main" id="{1B9242D6-9C2B-9E43-8FC6-96BA7AA67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430" y="3151770"/>
            <a:ext cx="431904" cy="431904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79457026-D876-954C-9C7B-E9E6DF51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788" y="4036464"/>
            <a:ext cx="431904" cy="43190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284ED04-96BA-7549-8FA0-B0866C1798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  <a:sym typeface="Arial"/>
              </a:rPr>
              <a:t>Preempting OD Tests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F08EF7F-0CE9-C92A-646E-44CF2B189B72}"/>
              </a:ext>
            </a:extLst>
          </p:cNvPr>
          <p:cNvSpPr/>
          <p:nvPr/>
        </p:nvSpPr>
        <p:spPr>
          <a:xfrm>
            <a:off x="6126393" y="2850829"/>
            <a:ext cx="2010236" cy="572700"/>
          </a:xfrm>
          <a:prstGeom prst="wedgeRoundRectCallout">
            <a:avLst>
              <a:gd name="adj1" fmla="val -179566"/>
              <a:gd name="adj2" fmla="val -571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Lightweight but may miss OD tests</a:t>
            </a:r>
          </a:p>
        </p:txBody>
      </p:sp>
      <p:pic>
        <p:nvPicPr>
          <p:cNvPr id="43" name="Graphic 42" descr="Smiling face outline with solid fill">
            <a:extLst>
              <a:ext uri="{FF2B5EF4-FFF2-40B4-BE49-F238E27FC236}">
                <a16:creationId xmlns:a16="http://schemas.microsoft.com/office/drawing/2014/main" id="{9FAA112C-EE25-6275-357B-A15F9CC9F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4802" y="3026250"/>
            <a:ext cx="431904" cy="4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E73864-EAA3-6F1E-2833-CCF21721BC0F}"/>
              </a:ext>
            </a:extLst>
          </p:cNvPr>
          <p:cNvGrpSpPr/>
          <p:nvPr/>
        </p:nvGrpSpPr>
        <p:grpSpPr>
          <a:xfrm>
            <a:off x="680027" y="3187345"/>
            <a:ext cx="2899912" cy="360754"/>
            <a:chOff x="1532049" y="4045163"/>
            <a:chExt cx="3809405" cy="573919"/>
          </a:xfrm>
          <a:solidFill>
            <a:srgbClr val="EEFF41">
              <a:lumMod val="75000"/>
            </a:srgb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5F1040-9F60-A43D-4A68-4A47B7296E2A}"/>
                </a:ext>
              </a:extLst>
            </p:cNvPr>
            <p:cNvSpPr/>
            <p:nvPr/>
          </p:nvSpPr>
          <p:spPr>
            <a:xfrm>
              <a:off x="1532049" y="4045163"/>
              <a:ext cx="3809405" cy="57391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5F51AF-95A0-A606-3094-1C287F9A056B}"/>
                </a:ext>
              </a:extLst>
            </p:cNvPr>
            <p:cNvSpPr/>
            <p:nvPr/>
          </p:nvSpPr>
          <p:spPr>
            <a:xfrm>
              <a:off x="3336584" y="4046991"/>
              <a:ext cx="1359978" cy="571694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A9329DE-E646-6923-D8C8-0E1B36861CB7}"/>
              </a:ext>
            </a:extLst>
          </p:cNvPr>
          <p:cNvSpPr txBox="1"/>
          <p:nvPr/>
        </p:nvSpPr>
        <p:spPr>
          <a:xfrm>
            <a:off x="5513225" y="1837353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5 tests: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52C5A-BCB0-C5FB-6921-ADA8B3C21BB2}"/>
              </a:ext>
            </a:extLst>
          </p:cNvPr>
          <p:cNvSpPr/>
          <p:nvPr/>
        </p:nvSpPr>
        <p:spPr>
          <a:xfrm>
            <a:off x="4970127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E2F601-C0C1-A111-A055-B0828763C536}"/>
              </a:ext>
            </a:extLst>
          </p:cNvPr>
          <p:cNvSpPr/>
          <p:nvPr/>
        </p:nvSpPr>
        <p:spPr>
          <a:xfrm>
            <a:off x="5742361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098F38-0637-7A12-B4E3-237FFCE756A6}"/>
              </a:ext>
            </a:extLst>
          </p:cNvPr>
          <p:cNvSpPr/>
          <p:nvPr/>
        </p:nvSpPr>
        <p:spPr>
          <a:xfrm>
            <a:off x="6514595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99DE52-47C0-5161-1D0F-91B5160D8219}"/>
              </a:ext>
            </a:extLst>
          </p:cNvPr>
          <p:cNvSpPr/>
          <p:nvPr/>
        </p:nvSpPr>
        <p:spPr>
          <a:xfrm>
            <a:off x="7286829" y="225137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8E0E7-E963-9AE9-E064-4C7932852511}"/>
              </a:ext>
            </a:extLst>
          </p:cNvPr>
          <p:cNvSpPr/>
          <p:nvPr/>
        </p:nvSpPr>
        <p:spPr>
          <a:xfrm>
            <a:off x="8059063" y="225137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B015A-2626-1147-E513-030187B8F89A}"/>
              </a:ext>
            </a:extLst>
          </p:cNvPr>
          <p:cNvSpPr txBox="1"/>
          <p:nvPr/>
        </p:nvSpPr>
        <p:spPr>
          <a:xfrm>
            <a:off x="4473769" y="225696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2C11D3-DCD2-3314-8EF1-6CDB76467D69}"/>
              </a:ext>
            </a:extLst>
          </p:cNvPr>
          <p:cNvSpPr/>
          <p:nvPr/>
        </p:nvSpPr>
        <p:spPr>
          <a:xfrm>
            <a:off x="4970127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DF2519-C5E0-913D-9B36-49BC095D46EC}"/>
              </a:ext>
            </a:extLst>
          </p:cNvPr>
          <p:cNvSpPr/>
          <p:nvPr/>
        </p:nvSpPr>
        <p:spPr>
          <a:xfrm>
            <a:off x="5742361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552A4-CA69-FFD1-779F-811195A6EBA7}"/>
              </a:ext>
            </a:extLst>
          </p:cNvPr>
          <p:cNvSpPr/>
          <p:nvPr/>
        </p:nvSpPr>
        <p:spPr>
          <a:xfrm>
            <a:off x="6514595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EAF7A8-3BE5-BBA2-3E58-AEC06EC8758A}"/>
              </a:ext>
            </a:extLst>
          </p:cNvPr>
          <p:cNvSpPr/>
          <p:nvPr/>
        </p:nvSpPr>
        <p:spPr>
          <a:xfrm>
            <a:off x="7286829" y="270961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5D9C5-A76B-6DA5-ECF6-D52552702399}"/>
              </a:ext>
            </a:extLst>
          </p:cNvPr>
          <p:cNvSpPr/>
          <p:nvPr/>
        </p:nvSpPr>
        <p:spPr>
          <a:xfrm>
            <a:off x="8059063" y="270961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08FC4-6AA9-2AAF-3563-C37A9BAEF725}"/>
              </a:ext>
            </a:extLst>
          </p:cNvPr>
          <p:cNvSpPr txBox="1"/>
          <p:nvPr/>
        </p:nvSpPr>
        <p:spPr>
          <a:xfrm>
            <a:off x="4473769" y="271519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710262-C762-47DC-2684-577655E2B124}"/>
              </a:ext>
            </a:extLst>
          </p:cNvPr>
          <p:cNvSpPr/>
          <p:nvPr/>
        </p:nvSpPr>
        <p:spPr>
          <a:xfrm>
            <a:off x="4970127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0B5B8B-C46B-6897-5A4D-D45BEC25C80C}"/>
              </a:ext>
            </a:extLst>
          </p:cNvPr>
          <p:cNvSpPr/>
          <p:nvPr/>
        </p:nvSpPr>
        <p:spPr>
          <a:xfrm>
            <a:off x="5742361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7F28EF-AA17-772F-FC6F-ABD187BA1526}"/>
              </a:ext>
            </a:extLst>
          </p:cNvPr>
          <p:cNvSpPr/>
          <p:nvPr/>
        </p:nvSpPr>
        <p:spPr>
          <a:xfrm>
            <a:off x="6514595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129927-85F3-BD8C-6CF0-EEAAD147C484}"/>
              </a:ext>
            </a:extLst>
          </p:cNvPr>
          <p:cNvSpPr/>
          <p:nvPr/>
        </p:nvSpPr>
        <p:spPr>
          <a:xfrm>
            <a:off x="7286829" y="344221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8246E-A41E-7069-C8F0-FA8FB1D4CDF3}"/>
              </a:ext>
            </a:extLst>
          </p:cNvPr>
          <p:cNvSpPr/>
          <p:nvPr/>
        </p:nvSpPr>
        <p:spPr>
          <a:xfrm>
            <a:off x="8059063" y="344221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95F26-7B88-2F0C-07F7-FA9419CA3CBA}"/>
              </a:ext>
            </a:extLst>
          </p:cNvPr>
          <p:cNvSpPr txBox="1"/>
          <p:nvPr/>
        </p:nvSpPr>
        <p:spPr>
          <a:xfrm>
            <a:off x="4314914" y="3425539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T120: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1D9D3-519A-38D9-9E92-2816E5240008}"/>
              </a:ext>
            </a:extLst>
          </p:cNvPr>
          <p:cNvSpPr txBox="1"/>
          <p:nvPr/>
        </p:nvSpPr>
        <p:spPr>
          <a:xfrm>
            <a:off x="6575721" y="28762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AE52-EACE-AB4A-A0FA-C1D0132A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04D33FD-34F0-4A48-B236-7B796B95E16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F131976-269F-644A-AA13-57AAB2469429}"/>
              </a:ext>
            </a:extLst>
          </p:cNvPr>
          <p:cNvSpPr txBox="1">
            <a:spLocks/>
          </p:cNvSpPr>
          <p:nvPr/>
        </p:nvSpPr>
        <p:spPr>
          <a:xfrm>
            <a:off x="202796" y="1065239"/>
            <a:ext cx="7224164" cy="39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Preempting OD tests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: proactively detecting OD-test failures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4E55BD50-F55D-C24B-999D-E805F17A9434}"/>
              </a:ext>
            </a:extLst>
          </p:cNvPr>
          <p:cNvSpPr/>
          <p:nvPr/>
        </p:nvSpPr>
        <p:spPr>
          <a:xfrm>
            <a:off x="6110391" y="2038165"/>
            <a:ext cx="2010236" cy="572700"/>
          </a:xfrm>
          <a:prstGeom prst="wedgeRoundRectCallout">
            <a:avLst>
              <a:gd name="adj1" fmla="val -212418"/>
              <a:gd name="adj2" fmla="val 2441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Prohibitively expensive for most </a:t>
            </a:r>
          </a:p>
        </p:txBody>
      </p:sp>
      <p:pic>
        <p:nvPicPr>
          <p:cNvPr id="34" name="Graphic 33" descr="Sad face outline with solid fill">
            <a:extLst>
              <a:ext uri="{FF2B5EF4-FFF2-40B4-BE49-F238E27FC236}">
                <a16:creationId xmlns:a16="http://schemas.microsoft.com/office/drawing/2014/main" id="{12CCCDD3-3F13-5A4D-B0B8-8844C5961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0859" y="2251624"/>
            <a:ext cx="361950" cy="361950"/>
          </a:xfrm>
          <a:prstGeom prst="rect">
            <a:avLst/>
          </a:prstGeom>
        </p:spPr>
      </p:pic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CDA5B2AF-D162-F44A-AD66-71E9DE9F3705}"/>
              </a:ext>
            </a:extLst>
          </p:cNvPr>
          <p:cNvSpPr/>
          <p:nvPr/>
        </p:nvSpPr>
        <p:spPr>
          <a:xfrm>
            <a:off x="6113969" y="3594224"/>
            <a:ext cx="2010236" cy="572700"/>
          </a:xfrm>
          <a:prstGeom prst="wedgeRoundRectCallout">
            <a:avLst>
              <a:gd name="adj1" fmla="val -211182"/>
              <a:gd name="adj2" fmla="val -458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Can contain many false positives</a:t>
            </a:r>
          </a:p>
        </p:txBody>
      </p: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29988918-ACA2-FE4B-B57E-570EF6B0D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0073" y="3789008"/>
            <a:ext cx="361950" cy="361950"/>
          </a:xfrm>
          <a:prstGeom prst="rect">
            <a:avLst/>
          </a:prstGeom>
        </p:spPr>
      </p:pic>
      <p:pic>
        <p:nvPicPr>
          <p:cNvPr id="39" name="Graphic 38" descr="Smiling face outline with solid fill">
            <a:extLst>
              <a:ext uri="{FF2B5EF4-FFF2-40B4-BE49-F238E27FC236}">
                <a16:creationId xmlns:a16="http://schemas.microsoft.com/office/drawing/2014/main" id="{1B9242D6-9C2B-9E43-8FC6-96BA7AA67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7430" y="3151770"/>
            <a:ext cx="431904" cy="431904"/>
          </a:xfrm>
          <a:prstGeom prst="rect">
            <a:avLst/>
          </a:prstGeom>
        </p:spPr>
      </p:pic>
      <p:pic>
        <p:nvPicPr>
          <p:cNvPr id="40" name="Graphic 39" descr="Smiling face outline with solid fill">
            <a:extLst>
              <a:ext uri="{FF2B5EF4-FFF2-40B4-BE49-F238E27FC236}">
                <a16:creationId xmlns:a16="http://schemas.microsoft.com/office/drawing/2014/main" id="{79457026-D876-954C-9C7B-E9E6DF51D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54788" y="4036464"/>
            <a:ext cx="431904" cy="431904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284ED04-96BA-7549-8FA0-B0866C1798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  <a:sym typeface="Arial"/>
              </a:rPr>
              <a:t>Preempting OD Tests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BF08EF7F-0CE9-C92A-646E-44CF2B189B72}"/>
              </a:ext>
            </a:extLst>
          </p:cNvPr>
          <p:cNvSpPr/>
          <p:nvPr/>
        </p:nvSpPr>
        <p:spPr>
          <a:xfrm>
            <a:off x="6126393" y="2850829"/>
            <a:ext cx="2010236" cy="572700"/>
          </a:xfrm>
          <a:prstGeom prst="wedgeRoundRectCallout">
            <a:avLst>
              <a:gd name="adj1" fmla="val -179566"/>
              <a:gd name="adj2" fmla="val -5719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Lightweight but may miss OD tests</a:t>
            </a:r>
          </a:p>
        </p:txBody>
      </p:sp>
      <p:pic>
        <p:nvPicPr>
          <p:cNvPr id="43" name="Graphic 42" descr="Smiling face outline with solid fill">
            <a:extLst>
              <a:ext uri="{FF2B5EF4-FFF2-40B4-BE49-F238E27FC236}">
                <a16:creationId xmlns:a16="http://schemas.microsoft.com/office/drawing/2014/main" id="{9FAA112C-EE25-6275-357B-A15F9CC9F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4802" y="3026250"/>
            <a:ext cx="431904" cy="43190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DAB06B-FFDC-481D-C5CB-BBADDC39C989}"/>
              </a:ext>
            </a:extLst>
          </p:cNvPr>
          <p:cNvSpPr txBox="1">
            <a:spLocks/>
          </p:cNvSpPr>
          <p:nvPr/>
        </p:nvSpPr>
        <p:spPr>
          <a:xfrm>
            <a:off x="176938" y="1629239"/>
            <a:ext cx="5129234" cy="2974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Main ways to help developers preempt OD tests:</a:t>
            </a:r>
          </a:p>
          <a:p>
            <a:pPr marL="174625" marR="0" lvl="0" indent="-174625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Run many test-suite orders</a:t>
            </a: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All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possible test orders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Randomly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sample test orders</a:t>
            </a:r>
          </a:p>
          <a:p>
            <a:pPr marL="460375" marR="0" lvl="1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Systematically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 pick a subset of orders to run</a:t>
            </a:r>
          </a:p>
          <a:p>
            <a:pPr marL="803275" marR="0" lvl="2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Using dynamic information</a:t>
            </a:r>
          </a:p>
          <a:p>
            <a:pPr marL="803275" marR="0" lvl="2" indent="-117475" algn="l" defTabSz="685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Using static information</a:t>
            </a:r>
          </a:p>
          <a:p>
            <a:pPr marL="174625" marR="0" lvl="0" indent="-174625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Detect tests that may become OD, even if they are currently not</a:t>
            </a:r>
          </a:p>
        </p:txBody>
      </p:sp>
    </p:spTree>
    <p:extLst>
      <p:ext uri="{BB962C8B-B14F-4D97-AF65-F5344CB8AC3E}">
        <p14:creationId xmlns:p14="http://schemas.microsoft.com/office/powerpoint/2010/main" val="225264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1F73-E808-413E-BE2E-B7F5B54C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961"/>
            <a:ext cx="7886700" cy="994172"/>
          </a:xfrm>
        </p:spPr>
        <p:txBody>
          <a:bodyPr/>
          <a:lstStyle/>
          <a:p>
            <a:r>
              <a:rPr lang="en-US" altLang="zh-CN" dirty="0"/>
              <a:t>Background: Victim and Polluter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1272F12-622D-405C-9B11-802D9A00E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191" y="2667091"/>
                <a:ext cx="8503627" cy="17735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Victim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fails</a:t>
                </a:r>
                <a:r>
                  <a:rPr lang="en-US" altLang="zh-CN" dirty="0"/>
                  <a:t> when run after </a:t>
                </a:r>
                <a:r>
                  <a:rPr lang="en-US" altLang="zh-CN" b="1" dirty="0">
                    <a:solidFill>
                      <a:srgbClr val="0006FF"/>
                    </a:solidFill>
                  </a:rPr>
                  <a:t>polluter</a:t>
                </a:r>
                <a:r>
                  <a:rPr lang="en-US" altLang="zh-CN" dirty="0">
                    <a:solidFill>
                      <a:srgbClr val="000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6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0006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sz="2100" dirty="0"/>
                  <a:t>Polluter has modified some </a:t>
                </a:r>
                <a:r>
                  <a:rPr lang="en-US" altLang="zh-CN" sz="2100" b="1" dirty="0"/>
                  <a:t>shared state</a:t>
                </a:r>
                <a:endParaRPr lang="en-US" altLang="zh-CN" sz="2100" dirty="0"/>
              </a:p>
              <a:p>
                <a:pPr lvl="1"/>
                <a:r>
                  <a:rPr lang="en-US" altLang="zh-CN" sz="2100" dirty="0"/>
                  <a:t>Victim’s test assertion depends on some </a:t>
                </a:r>
                <a:r>
                  <a:rPr lang="en-US" altLang="zh-CN" sz="2100" b="1" dirty="0"/>
                  <a:t>shared state</a:t>
                </a:r>
                <a:endParaRPr lang="en-US" altLang="zh-CN" sz="2100" dirty="0"/>
              </a:p>
              <a:p>
                <a:pPr lvl="1"/>
                <a:r>
                  <a:rPr lang="en-US" altLang="zh-CN" sz="2100" dirty="0"/>
                  <a:t>The </a:t>
                </a:r>
                <a:r>
                  <a:rPr lang="en-US" altLang="zh-CN" sz="2100" b="1" dirty="0"/>
                  <a:t>same</a:t>
                </a:r>
                <a:r>
                  <a:rPr lang="en-US" altLang="zh-CN" sz="2100" dirty="0"/>
                  <a:t> shared state (the variable </a:t>
                </a:r>
                <a14:m>
                  <m:oMath xmlns:m="http://schemas.openxmlformats.org/officeDocument/2006/math"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100" dirty="0"/>
                  <a:t> in the code)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1272F12-622D-405C-9B11-802D9A00E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191" y="2667091"/>
                <a:ext cx="8503627" cy="1773563"/>
              </a:xfrm>
              <a:blipFill>
                <a:blip r:embed="rId3"/>
                <a:stretch>
                  <a:fillRect l="-1194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DAE3F6-6BFD-4D1F-9103-E83829B92BD1}"/>
              </a:ext>
            </a:extLst>
          </p:cNvPr>
          <p:cNvSpPr txBox="1">
            <a:spLocks/>
          </p:cNvSpPr>
          <p:nvPr/>
        </p:nvSpPr>
        <p:spPr>
          <a:xfrm>
            <a:off x="717097" y="1031933"/>
            <a:ext cx="5150303" cy="9941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shared variable x is initialized to 0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t1() { assert x == 0;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victim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t2() { x = 1;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6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polluter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6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  <a:sym typeface="Arial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4EC265-C12A-42BF-BF5F-74ACCAF10236}"/>
              </a:ext>
            </a:extLst>
          </p:cNvPr>
          <p:cNvGrpSpPr/>
          <p:nvPr/>
        </p:nvGrpSpPr>
        <p:grpSpPr>
          <a:xfrm>
            <a:off x="6272949" y="847673"/>
            <a:ext cx="1137501" cy="674235"/>
            <a:chOff x="2988454" y="1523020"/>
            <a:chExt cx="1137551" cy="898980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74F43D1-79D3-4C04-A82E-8CA4944B5AA0}"/>
                </a:ext>
              </a:extLst>
            </p:cNvPr>
            <p:cNvSpPr/>
            <p:nvPr/>
          </p:nvSpPr>
          <p:spPr>
            <a:xfrm>
              <a:off x="2988454" y="1523020"/>
              <a:ext cx="1137551" cy="898980"/>
            </a:xfrm>
            <a:prstGeom prst="rect">
              <a:avLst/>
            </a:prstGeom>
            <a:solidFill>
              <a:srgbClr val="A3C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TestOrder1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8E7D86F8-0E01-4313-9B9C-5D67AB6C2F95}"/>
                </a:ext>
              </a:extLst>
            </p:cNvPr>
            <p:cNvSpPr/>
            <p:nvPr/>
          </p:nvSpPr>
          <p:spPr>
            <a:xfrm>
              <a:off x="3078257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t1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EBC55E2F-FC9A-49F6-A100-4051356CCF6C}"/>
                </a:ext>
              </a:extLst>
            </p:cNvPr>
            <p:cNvSpPr/>
            <p:nvPr/>
          </p:nvSpPr>
          <p:spPr>
            <a:xfrm>
              <a:off x="3606618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t2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FE9294-B484-4469-B180-A829AFA78D2E}"/>
              </a:ext>
            </a:extLst>
          </p:cNvPr>
          <p:cNvGrpSpPr/>
          <p:nvPr/>
        </p:nvGrpSpPr>
        <p:grpSpPr>
          <a:xfrm>
            <a:off x="6272949" y="1612330"/>
            <a:ext cx="1137501" cy="674235"/>
            <a:chOff x="5017994" y="1523020"/>
            <a:chExt cx="1137551" cy="898980"/>
          </a:xfrm>
        </p:grpSpPr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9F34437A-F1A9-4A8A-87A8-3251C97BE3DB}"/>
                </a:ext>
              </a:extLst>
            </p:cNvPr>
            <p:cNvSpPr/>
            <p:nvPr/>
          </p:nvSpPr>
          <p:spPr>
            <a:xfrm>
              <a:off x="5017994" y="1523020"/>
              <a:ext cx="1137551" cy="898980"/>
            </a:xfrm>
            <a:prstGeom prst="rect">
              <a:avLst/>
            </a:prstGeom>
            <a:solidFill>
              <a:srgbClr val="FFD8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TestOrder2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A7E61ECA-45CA-43C6-B7CF-5449D8793355}"/>
                </a:ext>
              </a:extLst>
            </p:cNvPr>
            <p:cNvSpPr/>
            <p:nvPr/>
          </p:nvSpPr>
          <p:spPr>
            <a:xfrm>
              <a:off x="5107798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t2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A872EF03-DB1F-4AE8-9D4C-ED63EB9F2F1C}"/>
                </a:ext>
              </a:extLst>
            </p:cNvPr>
            <p:cNvSpPr/>
            <p:nvPr/>
          </p:nvSpPr>
          <p:spPr>
            <a:xfrm>
              <a:off x="5636158" y="1846827"/>
              <a:ext cx="439057" cy="475338"/>
            </a:xfrm>
            <a:prstGeom prst="rect">
              <a:avLst/>
            </a:prstGeom>
            <a:solidFill>
              <a:srgbClr val="EA98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t1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235D98-D71A-4636-A51B-0BF69AC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56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4A0C-BFA7-4E32-B296-8592FA8E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3" y="192882"/>
            <a:ext cx="7886700" cy="99417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894D4-19D0-4C52-B8CD-C8F2779B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1" y="3129471"/>
            <a:ext cx="8834120" cy="1821149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altLang="zh-CN" dirty="0">
                <a:ea typeface="宋体"/>
              </a:rPr>
              <a:t>Which tests are flaky?</a:t>
            </a:r>
          </a:p>
          <a:p>
            <a:r>
              <a:rPr lang="en-US" altLang="zh-CN" dirty="0">
                <a:ea typeface="宋体"/>
              </a:rPr>
              <a:t>Which tests can be flaky?</a:t>
            </a:r>
          </a:p>
          <a:p>
            <a:r>
              <a:rPr lang="en-US" altLang="zh-CN" dirty="0">
                <a:ea typeface="宋体"/>
              </a:rPr>
              <a:t>Which tests may create flaky tests?</a:t>
            </a:r>
          </a:p>
          <a:p>
            <a:r>
              <a:rPr lang="en-US" altLang="zh-CN" dirty="0">
                <a:ea typeface="宋体"/>
              </a:rPr>
              <a:t>Which tests may help flaky tests?</a:t>
            </a:r>
            <a:endParaRPr lang="zh-CN" altLang="en-US" dirty="0">
              <a:ea typeface="宋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2EA064-F91F-482A-A158-3642C3B76D10}"/>
              </a:ext>
            </a:extLst>
          </p:cNvPr>
          <p:cNvSpPr txBox="1">
            <a:spLocks/>
          </p:cNvSpPr>
          <p:nvPr/>
        </p:nvSpPr>
        <p:spPr>
          <a:xfrm>
            <a:off x="802822" y="1066800"/>
            <a:ext cx="6663453" cy="187234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shared variables x, y, z, w are initialized to 0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t1() { assert x == 0; }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t2() { x = 1; }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t3() { assert y == 0; }</a:t>
            </a:r>
            <a:b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t4() { z = 1; }</a:t>
            </a:r>
            <a:b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t5() { assert w = 0; w = 1;}</a:t>
            </a:r>
            <a:endParaRPr kumimoji="0" lang="fr-FR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7F007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  <a:sym typeface="Arial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C7823-F060-4141-B0C7-A3457876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141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3C823-C2A8-44BD-92FB-CBB8110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544"/>
            <a:ext cx="7886700" cy="994172"/>
          </a:xfrm>
        </p:spPr>
        <p:txBody>
          <a:bodyPr/>
          <a:lstStyle/>
          <a:p>
            <a:r>
              <a:rPr lang="en-US" altLang="zh-CN"/>
              <a:t>Background: Latent-Victim, Latent-Polluter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B830D-BE85-48E5-AC4F-F17874DEB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48728"/>
                <a:ext cx="8233079" cy="18254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FF6D6D"/>
                    </a:solidFill>
                    <a:effectLst>
                      <a:outerShdw sx="1000" sy="1000" algn="ctr" rotWithShape="0">
                        <a:srgbClr val="000000"/>
                      </a:outerShdw>
                    </a:effectLst>
                  </a:rPr>
                  <a:t>Latent-Victim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Assertion depends on shared state; currently no tests modify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victims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latent-victims</a:t>
                </a:r>
              </a:p>
              <a:p>
                <a:r>
                  <a:rPr lang="en-US" altLang="zh-CN" dirty="0">
                    <a:solidFill>
                      <a:srgbClr val="8D74F8"/>
                    </a:solidFill>
                  </a:rPr>
                  <a:t>Latent-Polluter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Shared state modification; currently no tests put assertions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polluters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latent-polluters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B830D-BE85-48E5-AC4F-F17874DEB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48728"/>
                <a:ext cx="8233079" cy="1825488"/>
              </a:xfrm>
              <a:blipFill>
                <a:blip r:embed="rId3"/>
                <a:stretch>
                  <a:fillRect l="-924" t="-833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A5A7EE-CE4C-4190-9348-7A638C8A44C1}"/>
              </a:ext>
            </a:extLst>
          </p:cNvPr>
          <p:cNvSpPr txBox="1">
            <a:spLocks/>
          </p:cNvSpPr>
          <p:nvPr/>
        </p:nvSpPr>
        <p:spPr>
          <a:xfrm>
            <a:off x="802822" y="1102580"/>
            <a:ext cx="6568037" cy="18254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shared variables x, y, z are initialized to 0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t1() { assert x == 0;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victim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t2() { x = 1;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polluter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t3() { assert y == 0; }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6D6D"/>
                </a:solidFill>
                <a:effectLst>
                  <a:outerShdw sx="1000" sy="1000" algn="ctr" rotWithShape="0">
                    <a:srgbClr val="000000"/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latent-victim</a:t>
            </a:r>
            <a:b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t4() { z = 1; }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8D74F8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latent-polluter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A507D-9A66-4CAE-8FA1-221550D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7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4A0C-BFA7-4E32-B296-8592FA8E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93" y="192882"/>
            <a:ext cx="7886700" cy="994172"/>
          </a:xfrm>
        </p:spPr>
        <p:txBody>
          <a:bodyPr/>
          <a:lstStyle/>
          <a:p>
            <a:r>
              <a:rPr lang="en-US" altLang="zh-CN"/>
              <a:t>Non-Idempotent-Outcome (NIO) Test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894D4-19D0-4C52-B8CD-C8F2779BA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721" y="3129471"/>
                <a:ext cx="8834120" cy="1821149"/>
              </a:xfrm>
            </p:spPr>
            <p:txBody>
              <a:bodyPr vert="horz" lIns="68580" tIns="34290" rIns="68580" bIns="34290" rtlCol="0" anchor="t">
                <a:normAutofit fontScale="85000" lnSpcReduction="10000"/>
              </a:bodyPr>
              <a:lstStyle/>
              <a:p>
                <a:r>
                  <a:rPr lang="en-US" altLang="zh-CN" dirty="0">
                    <a:ea typeface="宋体"/>
                  </a:rPr>
                  <a:t>A test is </a:t>
                </a:r>
                <a:r>
                  <a:rPr lang="en-US" altLang="zh-CN" dirty="0">
                    <a:solidFill>
                      <a:srgbClr val="7F007F"/>
                    </a:solidFill>
                  </a:rPr>
                  <a:t>non-idempotent-outcome</a:t>
                </a:r>
                <a:r>
                  <a:rPr lang="en-US" altLang="zh-CN" dirty="0">
                    <a:ea typeface="宋体"/>
                  </a:rPr>
                  <a:t> (</a:t>
                </a:r>
                <a:r>
                  <a:rPr lang="en-US" altLang="zh-CN" dirty="0">
                    <a:solidFill>
                      <a:srgbClr val="7F007F"/>
                    </a:solidFill>
                  </a:rPr>
                  <a:t>NIO</a:t>
                </a:r>
                <a:r>
                  <a:rPr lang="en-US" altLang="zh-CN" dirty="0">
                    <a:ea typeface="宋体"/>
                  </a:rPr>
                  <a:t>):</a:t>
                </a:r>
              </a:p>
              <a:p>
                <a:pPr lvl="1"/>
                <a:r>
                  <a:rPr lang="en-US" altLang="zh-CN" dirty="0">
                    <a:solidFill>
                      <a:srgbClr val="61C164"/>
                    </a:solidFill>
                    <a:ea typeface="宋体"/>
                  </a:rPr>
                  <a:t>t5(); </a:t>
                </a:r>
                <a:r>
                  <a:rPr lang="en-US" altLang="zh-CN" dirty="0">
                    <a:solidFill>
                      <a:srgbClr val="FF0000"/>
                    </a:solidFill>
                    <a:ea typeface="宋体"/>
                  </a:rPr>
                  <a:t>t5() </a:t>
                </a:r>
                <a:r>
                  <a:rPr lang="en-US" altLang="zh-CN" dirty="0">
                    <a:ea typeface="宋体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solidFill>
                      <a:srgbClr val="61C164"/>
                    </a:solidFill>
                    <a:ea typeface="宋体"/>
                    <a:sym typeface="Wingdings" panose="05000000000000000000" pitchFamily="2" charset="2"/>
                  </a:rPr>
                  <a:t>pass; </a:t>
                </a:r>
                <a:r>
                  <a:rPr lang="en-US" altLang="zh-CN" dirty="0">
                    <a:solidFill>
                      <a:srgbClr val="FF0000"/>
                    </a:solidFill>
                    <a:ea typeface="宋体"/>
                    <a:sym typeface="Wingdings" panose="05000000000000000000" pitchFamily="2" charset="2"/>
                  </a:rPr>
                  <a:t>fail</a:t>
                </a:r>
                <a:endParaRPr lang="en-US" altLang="zh-CN" dirty="0">
                  <a:solidFill>
                    <a:srgbClr val="FF0000"/>
                  </a:solidFill>
                  <a:ea typeface="宋体"/>
                  <a:cs typeface="Calibri"/>
                </a:endParaRPr>
              </a:p>
              <a:p>
                <a:pPr lvl="1"/>
                <a:r>
                  <a:rPr lang="en-US" altLang="zh-CN" dirty="0">
                    <a:ea typeface="宋体"/>
                  </a:rPr>
                  <a:t>Passes in the first run but fails in the second when run twice consecutively</a:t>
                </a:r>
                <a:endParaRPr lang="en-US" altLang="zh-CN" dirty="0">
                  <a:ea typeface="宋体"/>
                  <a:cs typeface="Calibri"/>
                </a:endParaRPr>
              </a:p>
              <a:p>
                <a:r>
                  <a:rPr lang="en-US" altLang="zh-CN" dirty="0">
                    <a:ea typeface="宋体"/>
                  </a:rPr>
                  <a:t>An NIO test </a:t>
                </a:r>
                <a:r>
                  <a:rPr lang="en-US" altLang="zh-CN" b="1" dirty="0">
                    <a:ea typeface="宋体"/>
                  </a:rPr>
                  <a:t>self-pollutes</a:t>
                </a:r>
                <a:r>
                  <a:rPr lang="en-US" altLang="zh-CN" dirty="0">
                    <a:ea typeface="宋体"/>
                  </a:rPr>
                  <a:t> the state that its own assertions depend on</a:t>
                </a:r>
                <a:endParaRPr lang="en-US" altLang="zh-CN" dirty="0">
                  <a:ea typeface="宋体"/>
                  <a:cs typeface="Calibri"/>
                </a:endParaRPr>
              </a:p>
              <a:p>
                <a:pPr lvl="1"/>
                <a:r>
                  <a:rPr lang="en-US" altLang="zh-CN" dirty="0">
                    <a:ea typeface="宋体"/>
                  </a:rPr>
                  <a:t>NIO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⊂ </m:t>
                    </m:r>
                  </m:oMath>
                </a14:m>
                <a:r>
                  <a:rPr lang="en-US" altLang="zh-CN" dirty="0">
                    <a:ea typeface="宋体"/>
                  </a:rPr>
                  <a:t>latent-polluter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∧</m:t>
                    </m:r>
                  </m:oMath>
                </a14:m>
                <a:r>
                  <a:rPr lang="en-US" altLang="zh-CN" dirty="0">
                    <a:ea typeface="宋体"/>
                  </a:rPr>
                  <a:t> NIO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⊂</m:t>
                    </m:r>
                  </m:oMath>
                </a14:m>
                <a:r>
                  <a:rPr lang="zh-CN" altLang="en-US" dirty="0">
                    <a:ea typeface="宋体"/>
                  </a:rPr>
                  <a:t> </a:t>
                </a:r>
                <a:r>
                  <a:rPr lang="en-US" altLang="zh-CN" dirty="0">
                    <a:ea typeface="宋体"/>
                  </a:rPr>
                  <a:t>latent-victim</a:t>
                </a:r>
                <a:endParaRPr lang="zh-CN" altLang="en-US" dirty="0">
                  <a:ea typeface="宋体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894D4-19D0-4C52-B8CD-C8F2779B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721" y="3129471"/>
                <a:ext cx="8834120" cy="1821149"/>
              </a:xfrm>
              <a:blipFill>
                <a:blip r:embed="rId3"/>
                <a:stretch>
                  <a:fillRect l="-1148" t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2EA064-F91F-482A-A158-3642C3B76D10}"/>
              </a:ext>
            </a:extLst>
          </p:cNvPr>
          <p:cNvSpPr txBox="1">
            <a:spLocks/>
          </p:cNvSpPr>
          <p:nvPr/>
        </p:nvSpPr>
        <p:spPr>
          <a:xfrm>
            <a:off x="802822" y="1066800"/>
            <a:ext cx="6663453" cy="187234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shared variables x, y, z, w are initialized to 0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t1() { assert x == 0;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victim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t2() { x = 1; }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polluter</a:t>
            </a:r>
            <a:b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t3() { assert y == 0; }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latent-victim</a:t>
            </a:r>
            <a:b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 t4() { z = 1; }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 latent-polluter</a:t>
            </a:r>
            <a:b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</a:b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void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t5() { assert w = 0; w = 1;}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//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61C16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 </a:t>
            </a:r>
            <a:r>
              <a:rPr kumimoji="0" lang="fr-FR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7F007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Arial"/>
              </a:rPr>
              <a:t>NIO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C7823-F060-4141-B0C7-A3457876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55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04CA-6308-4DD4-B762-D9720E0D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493"/>
            <a:ext cx="7886700" cy="994172"/>
          </a:xfrm>
        </p:spPr>
        <p:txBody>
          <a:bodyPr/>
          <a:lstStyle/>
          <a:p>
            <a:r>
              <a:rPr lang="en-US" altLang="zh-CN"/>
              <a:t>Why should we detect NIOs?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43BD2-D0AC-4B91-AD6B-F042A22D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52" y="1074739"/>
            <a:ext cx="8320378" cy="36763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Typically, tests are not run twice</a:t>
            </a:r>
          </a:p>
          <a:p>
            <a:r>
              <a:rPr lang="en-US" altLang="zh-CN" dirty="0"/>
              <a:t>To preempt/prevent flaky tests</a:t>
            </a:r>
          </a:p>
          <a:p>
            <a:pPr lvl="1"/>
            <a:r>
              <a:rPr lang="en-US" altLang="zh-CN" dirty="0"/>
              <a:t>Why not fix latent-polluter?</a:t>
            </a:r>
          </a:p>
          <a:p>
            <a:pPr lvl="1"/>
            <a:r>
              <a:rPr lang="en-US" altLang="zh-CN" dirty="0"/>
              <a:t>Why not fix latent-victim?</a:t>
            </a:r>
          </a:p>
          <a:p>
            <a:r>
              <a:rPr lang="en-US" altLang="zh-CN" dirty="0"/>
              <a:t>Prior work</a:t>
            </a:r>
          </a:p>
          <a:p>
            <a:pPr lvl="1"/>
            <a:r>
              <a:rPr lang="en-US" altLang="zh-CN" dirty="0"/>
              <a:t>Gyori et al.</a:t>
            </a:r>
            <a:r>
              <a:rPr lang="en-US" altLang="zh-CN" baseline="30000" dirty="0"/>
              <a:t>1</a:t>
            </a:r>
            <a:r>
              <a:rPr lang="en-US" altLang="zh-CN" dirty="0"/>
              <a:t> detect 575 latent-polluters</a:t>
            </a:r>
          </a:p>
          <a:p>
            <a:pPr lvl="2"/>
            <a:r>
              <a:rPr lang="en-US" altLang="zh-CN" dirty="0"/>
              <a:t>Manually filter 381 (66%) false positives (cannot reasonably become polluters)</a:t>
            </a:r>
          </a:p>
          <a:p>
            <a:pPr lvl="1"/>
            <a:r>
              <a:rPr lang="en-US" altLang="zh-CN" dirty="0"/>
              <a:t>Huo and Clause</a:t>
            </a:r>
            <a:r>
              <a:rPr lang="en-US" altLang="zh-CN" baseline="30000" dirty="0"/>
              <a:t>2  </a:t>
            </a:r>
            <a:r>
              <a:rPr lang="en-US" altLang="zh-CN" dirty="0"/>
              <a:t>detect latent-victims</a:t>
            </a:r>
            <a:r>
              <a:rPr lang="en-US" altLang="zh-CN" baseline="30000" dirty="0"/>
              <a:t> </a:t>
            </a:r>
            <a:r>
              <a:rPr lang="en-US" altLang="zh-CN" dirty="0"/>
              <a:t>with dynamic taint analysis</a:t>
            </a:r>
          </a:p>
          <a:p>
            <a:pPr lvl="2"/>
            <a:r>
              <a:rPr lang="en-US" altLang="zh-CN" dirty="0"/>
              <a:t>Do not report how many can reasonably become victims</a:t>
            </a:r>
          </a:p>
          <a:p>
            <a:pPr lvl="1"/>
            <a:r>
              <a:rPr lang="en-US" altLang="zh-CN" dirty="0"/>
              <a:t>They do NOT fix any tests</a:t>
            </a:r>
          </a:p>
          <a:p>
            <a:r>
              <a:rPr lang="en-US" altLang="zh-CN" dirty="0"/>
              <a:t>NIOs are more worth fixing</a:t>
            </a:r>
          </a:p>
          <a:p>
            <a:pPr lvl="1"/>
            <a:r>
              <a:rPr lang="en-US" altLang="zh-CN" i="1" dirty="0"/>
              <a:t>Both</a:t>
            </a:r>
            <a:r>
              <a:rPr lang="en-US" altLang="zh-CN" dirty="0"/>
              <a:t> latent-victims </a:t>
            </a:r>
            <a:r>
              <a:rPr lang="en-US" altLang="zh-CN" i="1" dirty="0"/>
              <a:t>and</a:t>
            </a:r>
            <a:r>
              <a:rPr lang="en-US" altLang="zh-CN" dirty="0"/>
              <a:t> latent-polluters at the same time</a:t>
            </a:r>
          </a:p>
          <a:p>
            <a:pPr lvl="1"/>
            <a:r>
              <a:rPr lang="en-US" altLang="zh-CN" dirty="0"/>
              <a:t>Easy to detect, no false positives</a:t>
            </a:r>
          </a:p>
          <a:p>
            <a:pPr lvl="1"/>
            <a:r>
              <a:rPr lang="en-US" altLang="zh-CN" dirty="0"/>
              <a:t>Well-accepted fixes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BF6A3-0CC5-423F-A25D-C315CD5A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6" y="861203"/>
            <a:ext cx="4170650" cy="1620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3C0B01-99FB-4E9C-894D-11336FD4708B}"/>
              </a:ext>
            </a:extLst>
          </p:cNvPr>
          <p:cNvSpPr txBox="1"/>
          <p:nvPr/>
        </p:nvSpPr>
        <p:spPr>
          <a:xfrm>
            <a:off x="503251" y="4690784"/>
            <a:ext cx="813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1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Gyori et al., “Reliable testing: Detecting state-polluting tests to prevent test dependency”. ISSTA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2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Huo and Clause, “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Improving oracle quality by detecting brittle assertions and unused inputs in tests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”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 FSE 2014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FE201-6232-4FA6-90E8-1DC177C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8748" y="4690784"/>
            <a:ext cx="2057400" cy="27384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30EA680-D336-4FF7-8B7A-9848BB0A1C3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0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680782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Quiz 4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Finish lecture on detecting flaky tests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15min break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 on taming flaky tests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Introduce Assignment 4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https://cs.gmu.edu/~winglam/classes/637/assigns/assign04.html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3)</a:t>
            </a:r>
            <a:endParaRPr lang="en-US" u="sng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7F4B1FAA-A740-404F-BBC5-7C153B666279}" type="slidenum"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35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546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6A018-CC5B-BDC5-3843-AF2809A8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What are some ways you can think of to help developers deal with flaky tests?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8001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How can you help them </a:t>
            </a:r>
            <a:r>
              <a:rPr lang="en-US" b="1" dirty="0"/>
              <a:t>fix</a:t>
            </a:r>
            <a:r>
              <a:rPr lang="en-US" dirty="0"/>
              <a:t> or deal with (lessen the problems) order-dependent flaky tests?</a:t>
            </a:r>
          </a:p>
          <a:p>
            <a:pPr marL="1143000" lvl="2" indent="-457200">
              <a:spcBef>
                <a:spcPts val="1200"/>
              </a:spcBef>
              <a:buFont typeface="+mj-lt"/>
              <a:buAutoNum type="alphaLcPeriod"/>
            </a:pPr>
            <a:r>
              <a:rPr lang="en-US" sz="2000" dirty="0"/>
              <a:t>What are the tradeoffs between the different ways?</a:t>
            </a:r>
          </a:p>
          <a:p>
            <a:pPr marL="800100" lvl="1" indent="-45720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about detecting other categories, such as Network, Concurrency, Async Wait, Unordered Collection?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BD61-A2C4-3842-BDDF-AE9D8AC2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BCA64-A873-A648-90DC-E83E6DD7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04D33FD-34F0-4A48-B236-7B796B95E162}" type="slidenum"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740868-64EC-A347-A557-5823E6BC77E0}"/>
              </a:ext>
            </a:extLst>
          </p:cNvPr>
          <p:cNvSpPr/>
          <p:nvPr/>
        </p:nvSpPr>
        <p:spPr>
          <a:xfrm>
            <a:off x="8125098" y="4754880"/>
            <a:ext cx="444137" cy="330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651745CF-4226-8548-BD2D-421E31EF0FE2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n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100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F03428-6878-2848-8AEE-8AF147C635B1}"/>
              </a:ext>
            </a:extLst>
          </p:cNvPr>
          <p:cNvGraphicFramePr/>
          <p:nvPr/>
        </p:nvGraphicFramePr>
        <p:xfrm>
          <a:off x="151391" y="1503805"/>
          <a:ext cx="9073152" cy="261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9CFC-B811-474D-AA29-916E4B4E3F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lang="en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EF68041-DD65-0543-862C-4BC2AD32D4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Arial"/>
              </a:rPr>
              <a:t>Top Categories of Flaky Tests</a:t>
            </a: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B5391C-6DC5-4049-8402-DC7C453B909E}"/>
              </a:ext>
            </a:extLst>
          </p:cNvPr>
          <p:cNvSpPr/>
          <p:nvPr/>
        </p:nvSpPr>
        <p:spPr>
          <a:xfrm>
            <a:off x="3563876" y="2058514"/>
            <a:ext cx="1646368" cy="948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A40916-5FD5-EB40-BB4B-D17F56AE0308}"/>
              </a:ext>
            </a:extLst>
          </p:cNvPr>
          <p:cNvSpPr/>
          <p:nvPr/>
        </p:nvSpPr>
        <p:spPr>
          <a:xfrm>
            <a:off x="6290520" y="1242033"/>
            <a:ext cx="1646368" cy="948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D5DCA-8DED-6A4A-A0F9-EA07B651631D}"/>
              </a:ext>
            </a:extLst>
          </p:cNvPr>
          <p:cNvSpPr txBox="1"/>
          <p:nvPr/>
        </p:nvSpPr>
        <p:spPr>
          <a:xfrm>
            <a:off x="3354024" y="21471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8005A-0FDB-0744-8534-95B34F054F9E}"/>
              </a:ext>
            </a:extLst>
          </p:cNvPr>
          <p:cNvSpPr txBox="1"/>
          <p:nvPr/>
        </p:nvSpPr>
        <p:spPr>
          <a:xfrm>
            <a:off x="6132134" y="118617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30" name="TextBox 29">
            <a:hlinkClick r:id="" action="ppaction://noaction"/>
            <a:extLst>
              <a:ext uri="{FF2B5EF4-FFF2-40B4-BE49-F238E27FC236}">
                <a16:creationId xmlns:a16="http://schemas.microsoft.com/office/drawing/2014/main" id="{3DEB272F-F0D9-0B4D-A4C1-7A1B57064A05}"/>
              </a:ext>
            </a:extLst>
          </p:cNvPr>
          <p:cNvSpPr txBox="1"/>
          <p:nvPr/>
        </p:nvSpPr>
        <p:spPr>
          <a:xfrm>
            <a:off x="76034" y="473719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FaTB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Problem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AAE300-EA5C-484E-BB93-37D217C91735}"/>
              </a:ext>
            </a:extLst>
          </p:cNvPr>
          <p:cNvSpPr/>
          <p:nvPr/>
        </p:nvSpPr>
        <p:spPr>
          <a:xfrm>
            <a:off x="3447337" y="2014613"/>
            <a:ext cx="1823910" cy="101634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6C069-5A76-F04A-9AD1-C2B9DF65A2F7}"/>
              </a:ext>
            </a:extLst>
          </p:cNvPr>
          <p:cNvSpPr/>
          <p:nvPr/>
        </p:nvSpPr>
        <p:spPr>
          <a:xfrm rot="20944495">
            <a:off x="1866642" y="2728824"/>
            <a:ext cx="1599354" cy="59248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41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6E9B52B-B450-EA41-9769-BE8A8F9B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19" y="1052153"/>
            <a:ext cx="3699325" cy="348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test is considered </a:t>
            </a:r>
            <a:r>
              <a:rPr lang="en-US" sz="2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flaky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</a:t>
            </a:r>
            <a:r>
              <a:rPr lang="en-US" sz="2200" b="1" dirty="0">
                <a:solidFill>
                  <a:srgbClr val="3876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run in the same test scenario</a:t>
            </a:r>
          </a:p>
          <a:p>
            <a:pPr marL="0" indent="0">
              <a:buNone/>
            </a:pPr>
            <a:endParaRPr 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 total contains 100+ lines just in this test class</a:t>
            </a:r>
          </a:p>
          <a:p>
            <a:pPr marL="0" indent="0">
              <a:buNone/>
            </a:pPr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72636-6CCD-3C45-B5DA-6246ADF42A65}"/>
              </a:ext>
            </a:extLst>
          </p:cNvPr>
          <p:cNvSpPr/>
          <p:nvPr/>
        </p:nvSpPr>
        <p:spPr>
          <a:xfrm>
            <a:off x="3804765" y="3210838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628-0ACF-DE49-81FF-09742F67098C}"/>
              </a:ext>
            </a:extLst>
          </p:cNvPr>
          <p:cNvSpPr/>
          <p:nvPr/>
        </p:nvSpPr>
        <p:spPr>
          <a:xfrm>
            <a:off x="3804765" y="1958020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1DDF3-D829-477D-BE4F-ED5E7039FA1E}"/>
              </a:ext>
            </a:extLst>
          </p:cNvPr>
          <p:cNvSpPr/>
          <p:nvPr/>
        </p:nvSpPr>
        <p:spPr>
          <a:xfrm>
            <a:off x="3961012" y="831196"/>
            <a:ext cx="28793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Flaky test at Microsoft: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5C4042-C95F-324B-979B-BBD42CF680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Async-wait Flaky Test Example</a:t>
            </a:r>
          </a:p>
        </p:txBody>
      </p:sp>
    </p:spTree>
    <p:extLst>
      <p:ext uri="{BB962C8B-B14F-4D97-AF65-F5344CB8AC3E}">
        <p14:creationId xmlns:p14="http://schemas.microsoft.com/office/powerpoint/2010/main" val="1557898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19" y="1052153"/>
            <a:ext cx="3699325" cy="348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test is considered </a:t>
            </a:r>
            <a:r>
              <a:rPr lang="en-US" sz="22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flaky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it </a:t>
            </a:r>
            <a:r>
              <a:rPr lang="en-US" sz="2200" b="1" dirty="0">
                <a:solidFill>
                  <a:srgbClr val="3876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passes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run in the same test scenario</a:t>
            </a:r>
          </a:p>
          <a:p>
            <a:pPr marL="0" indent="0">
              <a:buNone/>
            </a:pPr>
            <a:endParaRPr lang="en-US" sz="2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 total contains 100+ lines just in this test class</a:t>
            </a:r>
          </a:p>
          <a:p>
            <a:pPr marL="0" indent="0">
              <a:buNone/>
            </a:pPr>
            <a:endParaRPr lang="en-US" sz="2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20</a:t>
            </a:r>
            <a:r>
              <a:rPr lang="en-US" sz="2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pass and fail. How come??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72636-6CCD-3C45-B5DA-6246ADF42A65}"/>
              </a:ext>
            </a:extLst>
          </p:cNvPr>
          <p:cNvSpPr/>
          <p:nvPr/>
        </p:nvSpPr>
        <p:spPr>
          <a:xfrm>
            <a:off x="3804765" y="3210838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628-0ACF-DE49-81FF-09742F67098C}"/>
              </a:ext>
            </a:extLst>
          </p:cNvPr>
          <p:cNvSpPr/>
          <p:nvPr/>
        </p:nvSpPr>
        <p:spPr>
          <a:xfrm>
            <a:off x="3804765" y="1958020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16" name="Graphic 15" descr="Angry face with no fill">
            <a:extLst>
              <a:ext uri="{FF2B5EF4-FFF2-40B4-BE49-F238E27FC236}">
                <a16:creationId xmlns:a16="http://schemas.microsoft.com/office/drawing/2014/main" id="{BC8D4C77-B84A-9947-918C-F899F78D3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005" y="3919636"/>
            <a:ext cx="343421" cy="3434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5C4042-C95F-324B-979B-BBD42CF680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Async-wait Flaky Test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27D87-4D63-6D42-9FE9-D039FFD44C6F}"/>
              </a:ext>
            </a:extLst>
          </p:cNvPr>
          <p:cNvSpPr/>
          <p:nvPr/>
        </p:nvSpPr>
        <p:spPr>
          <a:xfrm>
            <a:off x="-1" y="117928"/>
            <a:ext cx="9044381" cy="3322389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E9B52B-B450-EA41-9769-BE8A8F9BA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01DDF3-D829-477D-BE4F-ED5E7039FA1E}"/>
              </a:ext>
            </a:extLst>
          </p:cNvPr>
          <p:cNvSpPr/>
          <p:nvPr/>
        </p:nvSpPr>
        <p:spPr>
          <a:xfrm>
            <a:off x="3961012" y="831196"/>
            <a:ext cx="28793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Flaky test at Microsoft: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D97D8-E9F1-4E2C-B4B7-E814DD04C8F7}"/>
              </a:ext>
            </a:extLst>
          </p:cNvPr>
          <p:cNvSpPr/>
          <p:nvPr/>
        </p:nvSpPr>
        <p:spPr>
          <a:xfrm>
            <a:off x="3881718" y="4539109"/>
            <a:ext cx="5262282" cy="197354"/>
          </a:xfrm>
          <a:prstGeom prst="rect">
            <a:avLst/>
          </a:prstGeom>
          <a:solidFill>
            <a:schemeClr val="accent4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highlight>
                <a:srgbClr val="ED7D31"/>
              </a:highlight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EB88D7-A988-704A-9D2A-A7C83B516A41}"/>
              </a:ext>
            </a:extLst>
          </p:cNvPr>
          <p:cNvSpPr txBox="1">
            <a:spLocks/>
          </p:cNvSpPr>
          <p:nvPr/>
        </p:nvSpPr>
        <p:spPr>
          <a:xfrm>
            <a:off x="0" y="-15382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03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BD61-A2C4-3842-BDDF-AE9D8AC2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Pairs for OD Test Detection</a:t>
            </a: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2573BEC6-0B3F-F148-9E15-43A33ABDE88B}"/>
              </a:ext>
            </a:extLst>
          </p:cNvPr>
          <p:cNvSpPr txBox="1">
            <a:spLocks/>
          </p:cNvSpPr>
          <p:nvPr/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0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31067-4D88-CC41-895C-06817E0A947A}"/>
              </a:ext>
            </a:extLst>
          </p:cNvPr>
          <p:cNvSpPr txBox="1"/>
          <p:nvPr/>
        </p:nvSpPr>
        <p:spPr>
          <a:xfrm>
            <a:off x="128100" y="1712535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Consider example of a victim V that has 1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polluter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1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cleaner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 possible orders: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5175D4-EFF3-C240-B05E-05166271CFDB}"/>
              </a:ext>
            </a:extLst>
          </p:cNvPr>
          <p:cNvGrpSpPr/>
          <p:nvPr/>
        </p:nvGrpSpPr>
        <p:grpSpPr>
          <a:xfrm>
            <a:off x="3478281" y="2833209"/>
            <a:ext cx="1765288" cy="339678"/>
            <a:chOff x="4594326" y="2692079"/>
            <a:chExt cx="3294753" cy="66658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4976B3-1EDA-3848-989D-6D7A8246841F}"/>
                </a:ext>
              </a:extLst>
            </p:cNvPr>
            <p:cNvSpPr/>
            <p:nvPr/>
          </p:nvSpPr>
          <p:spPr>
            <a:xfrm>
              <a:off x="7183977" y="2694287"/>
              <a:ext cx="705102" cy="66437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30EFC7-690B-8A4F-A917-FD4950B507B3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331C351-E110-9146-B4C0-FC4A56035F75}"/>
              </a:ext>
            </a:extLst>
          </p:cNvPr>
          <p:cNvSpPr/>
          <p:nvPr/>
        </p:nvSpPr>
        <p:spPr>
          <a:xfrm>
            <a:off x="3449884" y="2801102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342C5-EF64-6B44-B79F-F01C5471FEFE}"/>
              </a:ext>
            </a:extLst>
          </p:cNvPr>
          <p:cNvSpPr/>
          <p:nvPr/>
        </p:nvSpPr>
        <p:spPr>
          <a:xfrm>
            <a:off x="4182320" y="2832487"/>
            <a:ext cx="377785" cy="33855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0E6EC-E7CE-BD42-83FE-567E24DBD921}"/>
              </a:ext>
            </a:extLst>
          </p:cNvPr>
          <p:cNvGrpSpPr/>
          <p:nvPr/>
        </p:nvGrpSpPr>
        <p:grpSpPr>
          <a:xfrm>
            <a:off x="5549450" y="2834182"/>
            <a:ext cx="1772201" cy="339678"/>
            <a:chOff x="4594326" y="2692079"/>
            <a:chExt cx="3307655" cy="66658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6F084B-7534-CF4A-8EAA-5354ABC27FB3}"/>
                </a:ext>
              </a:extLst>
            </p:cNvPr>
            <p:cNvSpPr/>
            <p:nvPr/>
          </p:nvSpPr>
          <p:spPr>
            <a:xfrm>
              <a:off x="7196879" y="2694287"/>
              <a:ext cx="705102" cy="66437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V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13EFA1-D47D-7943-8D3E-A71CE5A31865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07063F2-F756-694D-8A21-63B024249200}"/>
              </a:ext>
            </a:extLst>
          </p:cNvPr>
          <p:cNvSpPr/>
          <p:nvPr/>
        </p:nvSpPr>
        <p:spPr>
          <a:xfrm>
            <a:off x="5521053" y="2802075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D9BF56-FF32-FA42-831C-882488148BE1}"/>
              </a:ext>
            </a:extLst>
          </p:cNvPr>
          <p:cNvSpPr/>
          <p:nvPr/>
        </p:nvSpPr>
        <p:spPr>
          <a:xfrm>
            <a:off x="6253489" y="2839247"/>
            <a:ext cx="377785" cy="3385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19B53E-82B8-FE4F-9259-4AE7848A9852}"/>
              </a:ext>
            </a:extLst>
          </p:cNvPr>
          <p:cNvGrpSpPr/>
          <p:nvPr/>
        </p:nvGrpSpPr>
        <p:grpSpPr>
          <a:xfrm>
            <a:off x="3478281" y="2249639"/>
            <a:ext cx="1765288" cy="339678"/>
            <a:chOff x="4594326" y="2692079"/>
            <a:chExt cx="3294753" cy="66658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B91660-28AC-4541-BBE3-B8CB4033CA68}"/>
                </a:ext>
              </a:extLst>
            </p:cNvPr>
            <p:cNvSpPr/>
            <p:nvPr/>
          </p:nvSpPr>
          <p:spPr>
            <a:xfrm>
              <a:off x="7183977" y="2694287"/>
              <a:ext cx="705102" cy="66437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2C73F6-1192-004F-9260-65CB8722DA22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4F82498-FD25-C246-8722-8FBD4379F91D}"/>
              </a:ext>
            </a:extLst>
          </p:cNvPr>
          <p:cNvSpPr/>
          <p:nvPr/>
        </p:nvSpPr>
        <p:spPr>
          <a:xfrm>
            <a:off x="3449884" y="2217532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DD6725-F8D2-1D4E-B1F6-15A59FAC0C2A}"/>
              </a:ext>
            </a:extLst>
          </p:cNvPr>
          <p:cNvSpPr/>
          <p:nvPr/>
        </p:nvSpPr>
        <p:spPr>
          <a:xfrm>
            <a:off x="4182320" y="2254704"/>
            <a:ext cx="377785" cy="3385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D2F66C-10FB-C648-AFE1-36AC645B455C}"/>
              </a:ext>
            </a:extLst>
          </p:cNvPr>
          <p:cNvGrpSpPr/>
          <p:nvPr/>
        </p:nvGrpSpPr>
        <p:grpSpPr>
          <a:xfrm>
            <a:off x="5547021" y="2281746"/>
            <a:ext cx="1772201" cy="339678"/>
            <a:chOff x="4594326" y="2692079"/>
            <a:chExt cx="3307655" cy="6665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C2A8FB-AA36-BE44-B0DA-F538350A7969}"/>
                </a:ext>
              </a:extLst>
            </p:cNvPr>
            <p:cNvSpPr/>
            <p:nvPr/>
          </p:nvSpPr>
          <p:spPr>
            <a:xfrm>
              <a:off x="7196879" y="2694287"/>
              <a:ext cx="705102" cy="66437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C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0B1D8D-E4AF-804F-922B-2B4F4EB0EE9E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V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222BAFA-2B28-054D-ADF4-406408E5EC9D}"/>
              </a:ext>
            </a:extLst>
          </p:cNvPr>
          <p:cNvSpPr/>
          <p:nvPr/>
        </p:nvSpPr>
        <p:spPr>
          <a:xfrm>
            <a:off x="5518624" y="2249639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EDC54C-21CE-F04F-9DA7-C5F880739AC6}"/>
              </a:ext>
            </a:extLst>
          </p:cNvPr>
          <p:cNvSpPr/>
          <p:nvPr/>
        </p:nvSpPr>
        <p:spPr>
          <a:xfrm>
            <a:off x="6251060" y="2286811"/>
            <a:ext cx="377785" cy="3385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39F17A3-B4D3-4940-AF64-7466F24DB570}"/>
              </a:ext>
            </a:extLst>
          </p:cNvPr>
          <p:cNvGrpSpPr/>
          <p:nvPr/>
        </p:nvGrpSpPr>
        <p:grpSpPr>
          <a:xfrm>
            <a:off x="1407112" y="2245697"/>
            <a:ext cx="1765288" cy="339678"/>
            <a:chOff x="4594326" y="2692079"/>
            <a:chExt cx="3294753" cy="66658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2CD768-E79B-994A-ACB3-990AEFD86B4D}"/>
                </a:ext>
              </a:extLst>
            </p:cNvPr>
            <p:cNvSpPr/>
            <p:nvPr/>
          </p:nvSpPr>
          <p:spPr>
            <a:xfrm>
              <a:off x="7183977" y="2694287"/>
              <a:ext cx="705102" cy="66437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A93E11-5EDC-2E45-A7C8-6844693A73A4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304ACCE-7D8F-6A46-AB83-EC0B06B1ACA8}"/>
              </a:ext>
            </a:extLst>
          </p:cNvPr>
          <p:cNvSpPr/>
          <p:nvPr/>
        </p:nvSpPr>
        <p:spPr>
          <a:xfrm>
            <a:off x="1378715" y="2213590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DF8BC3-2FDB-CB42-BB8D-B473E04C2CBF}"/>
              </a:ext>
            </a:extLst>
          </p:cNvPr>
          <p:cNvSpPr/>
          <p:nvPr/>
        </p:nvSpPr>
        <p:spPr>
          <a:xfrm>
            <a:off x="2111151" y="2250762"/>
            <a:ext cx="377785" cy="3385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D529DC1-8075-B648-945C-83BF87F4A0B8}"/>
              </a:ext>
            </a:extLst>
          </p:cNvPr>
          <p:cNvGrpSpPr/>
          <p:nvPr/>
        </p:nvGrpSpPr>
        <p:grpSpPr>
          <a:xfrm>
            <a:off x="1407112" y="2859914"/>
            <a:ext cx="1772201" cy="339678"/>
            <a:chOff x="4594326" y="2692079"/>
            <a:chExt cx="3307655" cy="66658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7CA5EF-6B81-F34E-B421-918F2DE78734}"/>
                </a:ext>
              </a:extLst>
            </p:cNvPr>
            <p:cNvSpPr/>
            <p:nvPr/>
          </p:nvSpPr>
          <p:spPr>
            <a:xfrm>
              <a:off x="7196879" y="2694287"/>
              <a:ext cx="705102" cy="66437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D087A6-731A-0A4F-916E-26C62B1EEEE3}"/>
                </a:ext>
              </a:extLst>
            </p:cNvPr>
            <p:cNvSpPr/>
            <p:nvPr/>
          </p:nvSpPr>
          <p:spPr>
            <a:xfrm>
              <a:off x="4594326" y="2692079"/>
              <a:ext cx="705102" cy="6643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V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1520ECE-C5E2-F342-8D57-6283EA2B27F8}"/>
              </a:ext>
            </a:extLst>
          </p:cNvPr>
          <p:cNvSpPr/>
          <p:nvPr/>
        </p:nvSpPr>
        <p:spPr>
          <a:xfrm>
            <a:off x="1378715" y="2827807"/>
            <a:ext cx="1818630" cy="3969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A954A66-30E9-2743-A9CF-E4295B838AC9}"/>
              </a:ext>
            </a:extLst>
          </p:cNvPr>
          <p:cNvSpPr/>
          <p:nvPr/>
        </p:nvSpPr>
        <p:spPr>
          <a:xfrm>
            <a:off x="2111151" y="2864979"/>
            <a:ext cx="377785" cy="33855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BE7914-04FF-AF4B-9C5B-F3777734C434}"/>
              </a:ext>
            </a:extLst>
          </p:cNvPr>
          <p:cNvSpPr txBox="1"/>
          <p:nvPr/>
        </p:nvSpPr>
        <p:spPr>
          <a:xfrm>
            <a:off x="128100" y="1073607"/>
            <a:ext cx="8561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victim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when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polluters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are run before victim,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cleaners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are run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inbetween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them; all other tests do not affect victim’s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DE67B-0A7E-2620-8E08-5C0C4D803A5C}"/>
              </a:ext>
            </a:extLst>
          </p:cNvPr>
          <p:cNvSpPr/>
          <p:nvPr/>
        </p:nvSpPr>
        <p:spPr>
          <a:xfrm>
            <a:off x="1925774" y="1395683"/>
            <a:ext cx="4228598" cy="274499"/>
          </a:xfrm>
          <a:prstGeom prst="rect">
            <a:avLst/>
          </a:prstGeom>
          <a:solidFill>
            <a:srgbClr val="FFFF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97B76-C71E-3078-03B6-0166AAEF7FF5}"/>
              </a:ext>
            </a:extLst>
          </p:cNvPr>
          <p:cNvSpPr txBox="1"/>
          <p:nvPr/>
        </p:nvSpPr>
        <p:spPr>
          <a:xfrm>
            <a:off x="43056" y="3512896"/>
            <a:ext cx="854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Prior work</a:t>
            </a:r>
            <a:r>
              <a:rPr kumimoji="0" 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has found that polluters are almost always just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 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not multiple tests</a:t>
            </a:r>
          </a:p>
        </p:txBody>
      </p:sp>
      <p:sp>
        <p:nvSpPr>
          <p:cNvPr id="9" name="Google Shape;361;p84">
            <a:extLst>
              <a:ext uri="{FF2B5EF4-FFF2-40B4-BE49-F238E27FC236}">
                <a16:creationId xmlns:a16="http://schemas.microsoft.com/office/drawing/2014/main" id="{9739B818-1CF1-8C47-2908-795FDCD2C8CF}"/>
              </a:ext>
            </a:extLst>
          </p:cNvPr>
          <p:cNvSpPr txBox="1"/>
          <p:nvPr/>
        </p:nvSpPr>
        <p:spPr>
          <a:xfrm>
            <a:off x="0" y="4778737"/>
            <a:ext cx="6945299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Arial"/>
              </a:rPr>
              <a:t>Shi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et al. “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iFixFlakies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A Framework for Automatically Fixing Order-Dependent Flaky Tests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Arial"/>
              </a:rPr>
              <a:t>”. ESEC/FSE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20A12-CBCA-EC7C-5DE1-C50238ED062A}"/>
              </a:ext>
            </a:extLst>
          </p:cNvPr>
          <p:cNvSpPr txBox="1"/>
          <p:nvPr/>
        </p:nvSpPr>
        <p:spPr>
          <a:xfrm>
            <a:off x="43056" y="3993141"/>
            <a:ext cx="810057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Arial"/>
              </a:rPr>
              <a:t>=&gt;</a:t>
            </a: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Arial"/>
              </a:rPr>
              <a:t>To detect OD tests, we can simply run all pairs of tests consecutively!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11CB8-E5E6-7434-502F-8D3B99F2AF32}"/>
              </a:ext>
            </a:extLst>
          </p:cNvPr>
          <p:cNvSpPr/>
          <p:nvPr/>
        </p:nvSpPr>
        <p:spPr>
          <a:xfrm>
            <a:off x="2794616" y="3545004"/>
            <a:ext cx="5751174" cy="329822"/>
          </a:xfrm>
          <a:prstGeom prst="rect">
            <a:avLst/>
          </a:prstGeom>
          <a:solidFill>
            <a:srgbClr val="FFFF00">
              <a:alpha val="24000"/>
            </a:srgbClr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6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build="allAtOnce"/>
      <p:bldP spid="10" grpId="0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70C4CCD-9D81-7044-9610-9D8ECA5F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" y="960120"/>
            <a:ext cx="3847950" cy="348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of test: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3-4: Setup database (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6-8: Add content to 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10: Shutdown 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13: ??????????????????</a:t>
            </a:r>
            <a:b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??????????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14-15: Ensure file reader </a:t>
            </a:r>
            <a:b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killed before using it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17-20: Check whether expected content was logged</a:t>
            </a:r>
          </a:p>
          <a:p>
            <a:pPr marL="0" indent="0">
              <a:buNone/>
            </a:pPr>
            <a:r>
              <a:rPr lang="en-US" sz="1900" b="1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would expected content be missing sometimes?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72636-6CCD-3C45-B5DA-6246ADF42A65}"/>
              </a:ext>
            </a:extLst>
          </p:cNvPr>
          <p:cNvSpPr/>
          <p:nvPr/>
        </p:nvSpPr>
        <p:spPr>
          <a:xfrm>
            <a:off x="3804765" y="3210838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628-0ACF-DE49-81FF-09742F67098C}"/>
              </a:ext>
            </a:extLst>
          </p:cNvPr>
          <p:cNvSpPr/>
          <p:nvPr/>
        </p:nvSpPr>
        <p:spPr>
          <a:xfrm>
            <a:off x="3804765" y="1958020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1DDF3-D829-477D-BE4F-ED5E7039FA1E}"/>
              </a:ext>
            </a:extLst>
          </p:cNvPr>
          <p:cNvSpPr/>
          <p:nvPr/>
        </p:nvSpPr>
        <p:spPr>
          <a:xfrm>
            <a:off x="3961012" y="831196"/>
            <a:ext cx="28793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Flaky test at Microsoft: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49DF6-4474-5441-9D3D-AD007661276A}"/>
              </a:ext>
            </a:extLst>
          </p:cNvPr>
          <p:cNvSpPr/>
          <p:nvPr/>
        </p:nvSpPr>
        <p:spPr>
          <a:xfrm>
            <a:off x="3881718" y="1556590"/>
            <a:ext cx="5262282" cy="369329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84271-F6FA-DF44-9D8B-7065CAD6F54F}"/>
              </a:ext>
            </a:extLst>
          </p:cNvPr>
          <p:cNvSpPr/>
          <p:nvPr/>
        </p:nvSpPr>
        <p:spPr>
          <a:xfrm>
            <a:off x="3881718" y="2092529"/>
            <a:ext cx="5262282" cy="523016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00128-D1CF-6041-A825-8821C024AF3E}"/>
              </a:ext>
            </a:extLst>
          </p:cNvPr>
          <p:cNvSpPr/>
          <p:nvPr/>
        </p:nvSpPr>
        <p:spPr>
          <a:xfrm>
            <a:off x="3881718" y="2774052"/>
            <a:ext cx="5262282" cy="197354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0A90-6A3F-4E47-9C29-A1DA95287B14}"/>
              </a:ext>
            </a:extLst>
          </p:cNvPr>
          <p:cNvSpPr/>
          <p:nvPr/>
        </p:nvSpPr>
        <p:spPr>
          <a:xfrm>
            <a:off x="3881718" y="3298160"/>
            <a:ext cx="5262282" cy="197354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077AF-DCB1-B542-96D9-FC96664C1AC3}"/>
              </a:ext>
            </a:extLst>
          </p:cNvPr>
          <p:cNvSpPr/>
          <p:nvPr/>
        </p:nvSpPr>
        <p:spPr>
          <a:xfrm>
            <a:off x="3881718" y="3491797"/>
            <a:ext cx="5262282" cy="369329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E978B2-3AF9-F64A-B4EB-488306597D26}"/>
              </a:ext>
            </a:extLst>
          </p:cNvPr>
          <p:cNvSpPr/>
          <p:nvPr/>
        </p:nvSpPr>
        <p:spPr>
          <a:xfrm>
            <a:off x="3881718" y="4025175"/>
            <a:ext cx="5262282" cy="696485"/>
          </a:xfrm>
          <a:prstGeom prst="rect">
            <a:avLst/>
          </a:prstGeom>
          <a:solidFill>
            <a:srgbClr val="5B9BD5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6A14D33-9AE8-B141-86CA-DA6EBD1484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Async-wait </a:t>
            </a: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Flaky Test Content</a:t>
            </a:r>
            <a:endParaRPr kumimoji="0" 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76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90D80B6-3A9A-384A-B858-199628E0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1" y="957974"/>
            <a:ext cx="3694541" cy="348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of test: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3-4: Setup database (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6-8: Add content to 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10: Shutdown </a:t>
            </a:r>
            <a:r>
              <a:rPr lang="en-US" sz="190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en-US" sz="19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13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Wait for added content to be logged to a trace file</a:t>
            </a:r>
          </a:p>
          <a:p>
            <a:pPr marL="0" indent="0">
              <a:buNone/>
            </a:pP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14-15: Ensure file reader is killed before using it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17-20</a:t>
            </a:r>
            <a:r>
              <a:rPr lang="en-US" sz="1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Check whether expected content was logged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1DDF3-D829-477D-BE4F-ED5E7039FA1E}"/>
              </a:ext>
            </a:extLst>
          </p:cNvPr>
          <p:cNvSpPr/>
          <p:nvPr/>
        </p:nvSpPr>
        <p:spPr>
          <a:xfrm>
            <a:off x="3961012" y="831196"/>
            <a:ext cx="28793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Flaky test at Microsoft:</a:t>
            </a:r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F8E66707-E576-0041-BC74-32D560888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5665" y="2684091"/>
            <a:ext cx="327626" cy="3276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32424-18F1-2B46-AD3D-3ED96E8807DE}"/>
              </a:ext>
            </a:extLst>
          </p:cNvPr>
          <p:cNvSpPr/>
          <p:nvPr/>
        </p:nvSpPr>
        <p:spPr>
          <a:xfrm>
            <a:off x="3881718" y="3303423"/>
            <a:ext cx="5262282" cy="197354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60490-6E2D-404A-BE54-6B1A85F949E3}"/>
              </a:ext>
            </a:extLst>
          </p:cNvPr>
          <p:cNvSpPr/>
          <p:nvPr/>
        </p:nvSpPr>
        <p:spPr>
          <a:xfrm>
            <a:off x="3881718" y="4539109"/>
            <a:ext cx="5262282" cy="197354"/>
          </a:xfrm>
          <a:prstGeom prst="rect">
            <a:avLst/>
          </a:prstGeom>
          <a:solidFill>
            <a:schemeClr val="accent4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B15E6FE-B1AF-2646-824A-ED915F436B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Async-wait </a:t>
            </a: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Flaky Test Content</a:t>
            </a:r>
            <a:endParaRPr kumimoji="0" 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B58A2968-55D7-1C48-9C13-8290DC1E2963}"/>
              </a:ext>
            </a:extLst>
          </p:cNvPr>
          <p:cNvSpPr/>
          <p:nvPr/>
        </p:nvSpPr>
        <p:spPr>
          <a:xfrm>
            <a:off x="6694422" y="93518"/>
            <a:ext cx="2340017" cy="973591"/>
          </a:xfrm>
          <a:prstGeom prst="wedgeRoundRectCallout">
            <a:avLst>
              <a:gd name="adj1" fmla="val 14657"/>
              <a:gd name="adj2" fmla="val 158186"/>
              <a:gd name="adj3" fmla="val 16667"/>
            </a:avLst>
          </a:prstGeom>
          <a:solidFill>
            <a:srgbClr val="FFAB40"/>
          </a:solidFill>
          <a:ln w="25400" cap="flat" cmpd="sng" algn="ctr">
            <a:solidFill>
              <a:srgbClr val="FFAB4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Calls to database are </a:t>
            </a:r>
            <a:r>
              <a:rPr kumimoji="0" lang="en-US" sz="16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asynchronously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logged to trace file!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5873D-B6B2-1940-8D72-4380696CD8B4}"/>
              </a:ext>
            </a:extLst>
          </p:cNvPr>
          <p:cNvSpPr/>
          <p:nvPr/>
        </p:nvSpPr>
        <p:spPr>
          <a:xfrm>
            <a:off x="128710" y="2459409"/>
            <a:ext cx="3459442" cy="529114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96041-F20C-5F46-8145-E51E6D21A962}"/>
              </a:ext>
            </a:extLst>
          </p:cNvPr>
          <p:cNvSpPr/>
          <p:nvPr/>
        </p:nvSpPr>
        <p:spPr>
          <a:xfrm>
            <a:off x="128709" y="3705134"/>
            <a:ext cx="3459442" cy="529114"/>
          </a:xfrm>
          <a:prstGeom prst="rect">
            <a:avLst/>
          </a:prstGeom>
          <a:solidFill>
            <a:schemeClr val="accent4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485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C6BAF3-4390-BD47-ABF6-F37E5D8F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57" y="1038945"/>
            <a:ext cx="3821883" cy="3486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Developer’s patch to reduce flakiness is to increase wait time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 13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(3000 -&gt; 6000)</a:t>
            </a:r>
          </a:p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“Fixed flakiness by increasing wait time before checking content” – Developer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35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Luo et al. [1] categorized such flaky tests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wait</a:t>
            </a:r>
          </a:p>
          <a:p>
            <a:pPr marL="342892"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-wait flaky tests make an asynchronous call and do not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properly wait for the call to return</a:t>
            </a:r>
          </a:p>
          <a:p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72636-6CCD-3C45-B5DA-6246ADF42A65}"/>
              </a:ext>
            </a:extLst>
          </p:cNvPr>
          <p:cNvSpPr/>
          <p:nvPr/>
        </p:nvSpPr>
        <p:spPr>
          <a:xfrm>
            <a:off x="3804765" y="3210838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98628-0ACF-DE49-81FF-09742F67098C}"/>
              </a:ext>
            </a:extLst>
          </p:cNvPr>
          <p:cNvSpPr/>
          <p:nvPr/>
        </p:nvSpPr>
        <p:spPr>
          <a:xfrm>
            <a:off x="3804765" y="1958020"/>
            <a:ext cx="71718" cy="6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1DDF3-D829-477D-BE4F-ED5E7039FA1E}"/>
              </a:ext>
            </a:extLst>
          </p:cNvPr>
          <p:cNvSpPr/>
          <p:nvPr/>
        </p:nvSpPr>
        <p:spPr>
          <a:xfrm>
            <a:off x="3961012" y="831196"/>
            <a:ext cx="26870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Flaky test at Microsoft: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0CBE4B-83C2-3145-AE0B-9016F3F86577}"/>
              </a:ext>
            </a:extLst>
          </p:cNvPr>
          <p:cNvSpPr txBox="1"/>
          <p:nvPr/>
        </p:nvSpPr>
        <p:spPr>
          <a:xfrm>
            <a:off x="78096" y="4720303"/>
            <a:ext cx="383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[1] Q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. Luo et al. An Empirical Analysis of Flaky Tests. In FSE’14.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7CA437-2372-CF49-991A-AB67407E8E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Async-wait </a:t>
            </a: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Flaky Test Patch</a:t>
            </a:r>
            <a:endParaRPr kumimoji="0" 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42782-BC4F-6547-81D3-3046E3F9C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187" y="3305515"/>
            <a:ext cx="1959956" cy="2273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AA788B-1794-D64B-97BF-2499B23CF04A}"/>
              </a:ext>
            </a:extLst>
          </p:cNvPr>
          <p:cNvSpPr/>
          <p:nvPr/>
        </p:nvSpPr>
        <p:spPr>
          <a:xfrm>
            <a:off x="3881718" y="3320536"/>
            <a:ext cx="5262282" cy="197354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27CD99-F8C8-364C-85EA-530CB32E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79" y="1259668"/>
            <a:ext cx="361977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should developers tame the problems of Async-wait flaky tests?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fix this flaky test? Can you produce multiple ways to fix it?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Async-wait flaky tests make an asynchronous call and do not properly wait for the call to return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477818-E8DD-A042-8D99-CD454DF752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02CA5D-B9CC-593C-1774-CF298531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36" y="1218604"/>
            <a:ext cx="5161878" cy="36991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EFA1C0-BD89-B740-8C17-D440AE652699}"/>
              </a:ext>
            </a:extLst>
          </p:cNvPr>
          <p:cNvSpPr/>
          <p:nvPr/>
        </p:nvSpPr>
        <p:spPr>
          <a:xfrm>
            <a:off x="3961012" y="831196"/>
            <a:ext cx="26870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t>Flaky test at Microsoft:</a:t>
            </a:r>
          </a:p>
        </p:txBody>
      </p:sp>
    </p:spTree>
    <p:extLst>
      <p:ext uri="{BB962C8B-B14F-4D97-AF65-F5344CB8AC3E}">
        <p14:creationId xmlns:p14="http://schemas.microsoft.com/office/powerpoint/2010/main" val="3095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27CD99-F8C8-364C-85EA-530CB32E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79" y="1259668"/>
            <a:ext cx="7904907" cy="3263504"/>
          </a:xfrm>
        </p:spPr>
        <p:txBody>
          <a:bodyPr>
            <a:no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Fowler [1] proposed three ways to tame async-wait issues;</a:t>
            </a:r>
          </a:p>
          <a:p>
            <a:pPr marL="685783" lvl="1" indent="-342892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Creating “synchronous” interface (0%)</a:t>
            </a:r>
          </a:p>
          <a:p>
            <a:pPr marL="685783" lvl="1" indent="-342892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Implementing callback (28%)</a:t>
            </a:r>
          </a:p>
          <a:p>
            <a:pPr marL="685783" lvl="1" indent="-342892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Implementing polling (10%)</a:t>
            </a:r>
          </a:p>
          <a:p>
            <a:pPr>
              <a:spcBef>
                <a:spcPts val="1200"/>
              </a:spcBef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Besides what Fowler proposed, I find </a:t>
            </a:r>
            <a:b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other ways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for Microsoft developers;</a:t>
            </a:r>
          </a:p>
          <a:p>
            <a:pPr marL="728645" lvl="1" indent="-385754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Increasing wait/timeout (31%)</a:t>
            </a:r>
          </a:p>
          <a:p>
            <a:pPr marL="728645" lvl="1" indent="-385754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Removing the code (25%)</a:t>
            </a:r>
          </a:p>
          <a:p>
            <a:pPr marL="728645" lvl="1" indent="-385754">
              <a:buFont typeface="+mj-lt"/>
              <a:buAutoNum type="arabicPeriod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Mocking the async calls (15%)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E23DD-A88A-9741-9536-753ACF43CC82}"/>
              </a:ext>
            </a:extLst>
          </p:cNvPr>
          <p:cNvSpPr txBox="1"/>
          <p:nvPr/>
        </p:nvSpPr>
        <p:spPr>
          <a:xfrm>
            <a:off x="228180" y="4664814"/>
            <a:ext cx="65004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[1] M</a:t>
            </a: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. Fowler. Eradicating non-determinism in tests. https://</a:t>
            </a:r>
            <a:r>
              <a:rPr kumimoji="0" lang="en-US" sz="1050" b="0" i="0" u="none" strike="noStrike" kern="0" cap="none" spc="0" normalizeH="0" baseline="0" noProof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martinfowler.com</a:t>
            </a: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/articles/</a:t>
            </a:r>
            <a:r>
              <a:rPr kumimoji="0" lang="en-US" sz="1050" b="0" i="0" u="none" strike="noStrike" kern="0" cap="none" spc="0" normalizeH="0" baseline="0" noProof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nonDeterminism.html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Calibri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2FC28-69B1-4249-88A1-154ADF54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14" y="1856837"/>
            <a:ext cx="2580093" cy="2219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F25BE4-30C3-7545-B205-A8996322AAB5}"/>
              </a:ext>
            </a:extLst>
          </p:cNvPr>
          <p:cNvSpPr/>
          <p:nvPr/>
        </p:nvSpPr>
        <p:spPr>
          <a:xfrm>
            <a:off x="5986682" y="2437480"/>
            <a:ext cx="2473371" cy="192940"/>
          </a:xfrm>
          <a:prstGeom prst="rect">
            <a:avLst/>
          </a:prstGeom>
          <a:solidFill>
            <a:srgbClr val="5B9BD5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A7900B-1186-3246-B3E1-DD66AD61D487}"/>
              </a:ext>
            </a:extLst>
          </p:cNvPr>
          <p:cNvSpPr/>
          <p:nvPr/>
        </p:nvSpPr>
        <p:spPr>
          <a:xfrm>
            <a:off x="5986682" y="3372635"/>
            <a:ext cx="2473371" cy="431510"/>
          </a:xfrm>
          <a:prstGeom prst="rect">
            <a:avLst/>
          </a:prstGeom>
          <a:solidFill>
            <a:srgbClr val="5B9BD5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FC87B-6A36-1E40-B065-07AD38A7A9B7}"/>
              </a:ext>
            </a:extLst>
          </p:cNvPr>
          <p:cNvSpPr txBox="1"/>
          <p:nvPr/>
        </p:nvSpPr>
        <p:spPr>
          <a:xfrm>
            <a:off x="6893799" y="4035630"/>
            <a:ext cx="2586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* Does not sum to 100% because </a:t>
            </a:r>
            <a:b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</a:b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Calibri" charset="0"/>
                <a:cs typeface="Arial" panose="020B0604020202020204" pitchFamily="34" charset="0"/>
                <a:sym typeface="Arial"/>
              </a:rPr>
              <a:t>    1 test can be in 1+ categories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477818-E8DD-A042-8D99-CD454DF752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268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How Developers Tame Async-Wait Tests</a:t>
            </a:r>
            <a:endParaRPr kumimoji="0" lang="en-US" sz="3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636F85-3DEC-CC40-AFDA-D9355386458A}"/>
              </a:ext>
            </a:extLst>
          </p:cNvPr>
          <p:cNvSpPr/>
          <p:nvPr/>
        </p:nvSpPr>
        <p:spPr>
          <a:xfrm>
            <a:off x="6028200" y="2136523"/>
            <a:ext cx="1757362" cy="2714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4C772-D089-CB4F-96F8-9FB21F1AC7A3}"/>
              </a:ext>
            </a:extLst>
          </p:cNvPr>
          <p:cNvSpPr/>
          <p:nvPr/>
        </p:nvSpPr>
        <p:spPr>
          <a:xfrm>
            <a:off x="6028200" y="3085973"/>
            <a:ext cx="1757362" cy="27148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B5017-2767-5442-A774-988FAFD199C0}"/>
              </a:ext>
            </a:extLst>
          </p:cNvPr>
          <p:cNvSpPr txBox="1"/>
          <p:nvPr/>
        </p:nvSpPr>
        <p:spPr>
          <a:xfrm>
            <a:off x="5986682" y="212133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Timing-related patches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0DBEA-F599-C640-BEED-7E0A4284A849}"/>
              </a:ext>
            </a:extLst>
          </p:cNvPr>
          <p:cNvSpPr txBox="1"/>
          <p:nvPr/>
        </p:nvSpPr>
        <p:spPr>
          <a:xfrm>
            <a:off x="5983513" y="3057174"/>
            <a:ext cx="20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Timing-unrelated patches</a:t>
            </a:r>
          </a:p>
        </p:txBody>
      </p:sp>
    </p:spTree>
    <p:extLst>
      <p:ext uri="{BB962C8B-B14F-4D97-AF65-F5344CB8AC3E}">
        <p14:creationId xmlns:p14="http://schemas.microsoft.com/office/powerpoint/2010/main" val="17751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7FDE-7FBD-3D4C-814C-1A004374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00A-255E-4344-842F-CEA5AA65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52475"/>
            <a:ext cx="8520600" cy="3680782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Quiz 4 (please be sure to put your name exactly as it appears on Blackboard -- first name(s) then last name(s), you will lose points otherwise)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Finish lecture on detecting flaky tests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15min break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on taming flaky tests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Introduce Assignment 4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https://cs.gmu.edu/~winglam/classes/637/assigns/assign04.html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BE0-5579-5D4E-92C1-E47D46C5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Introduction to Software Testing, Edition 2  (Ch 3)</a:t>
            </a:r>
            <a:endParaRPr lang="en-US" u="sng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130F-50F9-764C-8394-C2E66578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kern="1200">
                <a:solidFill>
                  <a:srgbClr val="FFFFFF"/>
                </a:solidFill>
                <a:latin typeface="Times New Roman" pitchFamily="18" charset="0"/>
                <a:ea typeface="+mn-ea"/>
                <a:cs typeface="+mn-cs"/>
              </a:rPr>
              <a:t>© Ammann &amp; Offutt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9A3F-695B-2940-B531-C7828700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fld id="{6D22F896-40B5-4ADD-8801-0D06FADFA095}" type="slidenum">
              <a:rPr lang="en-US" smtClean="0"/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t>45</a:t>
            </a:fld>
            <a:endParaRPr lang="en-US" kern="1200">
              <a:solidFill>
                <a:srgbClr val="FFFFFF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6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3D48-A763-3B06-1967-76A4E4FD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Tuscan Squares</a:t>
            </a:r>
            <a:r>
              <a:rPr lang="en" baseline="30000" dirty="0">
                <a:ea typeface="Lato"/>
                <a:cs typeface="Lato"/>
                <a:sym typeface="Lato"/>
              </a:rPr>
              <a:t>1 </a:t>
            </a:r>
            <a:r>
              <a:rPr lang="en-US" dirty="0">
                <a:ea typeface="+mj-lt"/>
                <a:cs typeface="+mj-lt"/>
              </a:rPr>
              <a:t>Combinatorial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8545-CA48-4070-9DBE-974EFE06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r x n </a:t>
            </a:r>
            <a:r>
              <a:rPr lang="en-US" dirty="0">
                <a:ea typeface="+mn-lt"/>
                <a:cs typeface="+mn-lt"/>
              </a:rPr>
              <a:t>Tuscan-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k</a:t>
            </a:r>
            <a:r>
              <a:rPr lang="en-US" dirty="0">
                <a:ea typeface="+mn-lt"/>
                <a:cs typeface="+mn-lt"/>
              </a:rPr>
              <a:t> rectangle has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r</a:t>
            </a:r>
            <a:r>
              <a:rPr lang="en-US" dirty="0">
                <a:ea typeface="+mn-lt"/>
                <a:cs typeface="+mn-lt"/>
              </a:rPr>
              <a:t> rows 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en-US" dirty="0">
                <a:ea typeface="+mn-lt"/>
                <a:cs typeface="+mn-lt"/>
              </a:rPr>
              <a:t> columns </a:t>
            </a:r>
          </a:p>
          <a:p>
            <a:pPr marL="0" indent="0">
              <a:buNone/>
            </a:pPr>
            <a:endParaRPr lang="en-US" sz="500" dirty="0">
              <a:ea typeface="+mn-lt"/>
              <a:cs typeface="+mn-lt"/>
            </a:endParaRPr>
          </a:p>
          <a:p>
            <a:pPr marL="342900" indent="-342900"/>
            <a:r>
              <a:rPr lang="en-US" dirty="0">
                <a:ea typeface="+mn-lt"/>
                <a:cs typeface="+mn-lt"/>
              </a:rPr>
              <a:t>each row is a permutation of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en-US" dirty="0">
                <a:ea typeface="+mn-lt"/>
                <a:cs typeface="+mn-lt"/>
              </a:rPr>
              <a:t> different symbols 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for any two distinct symbols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a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b</a:t>
            </a:r>
            <a:r>
              <a:rPr lang="en-US" dirty="0">
                <a:ea typeface="+mn-lt"/>
                <a:cs typeface="+mn-lt"/>
              </a:rPr>
              <a:t>, and for each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1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k</a:t>
            </a:r>
            <a:r>
              <a:rPr lang="en-US" dirty="0">
                <a:ea typeface="+mn-lt"/>
                <a:cs typeface="+mn-lt"/>
              </a:rPr>
              <a:t>, there is one row in which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b</a:t>
            </a:r>
            <a:r>
              <a:rPr lang="en-US" dirty="0">
                <a:ea typeface="+mn-lt"/>
                <a:cs typeface="+mn-lt"/>
              </a:rPr>
              <a:t> is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</a:t>
            </a:r>
            <a:r>
              <a:rPr lang="en-US" dirty="0">
                <a:ea typeface="+mn-lt"/>
                <a:cs typeface="+mn-lt"/>
              </a:rPr>
              <a:t> steps to the right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sz="15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If </a:t>
            </a:r>
            <a:r>
              <a:rPr lang="en-US" b="0" i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b="0" i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</a:rPr>
              <a:t>and </a:t>
            </a:r>
            <a:r>
              <a:rPr lang="en-US" b="0" i="1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 1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these are referred to as </a:t>
            </a:r>
            <a:r>
              <a:rPr lang="en-US" b="1" i="0" dirty="0">
                <a:solidFill>
                  <a:srgbClr val="202122"/>
                </a:solidFill>
                <a:effectLst/>
              </a:rPr>
              <a:t>Tuscan squares.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=&gt; </a:t>
            </a:r>
            <a:r>
              <a:rPr lang="en-US" b="1" i="1" dirty="0">
                <a:cs typeface="Calibri" panose="020F0502020204030204"/>
              </a:rPr>
              <a:t>Tuscan squares can generate orders to run all pairs</a:t>
            </a:r>
          </a:p>
        </p:txBody>
      </p:sp>
      <p:sp>
        <p:nvSpPr>
          <p:cNvPr id="4" name="Google Shape;361;p84">
            <a:extLst>
              <a:ext uri="{FF2B5EF4-FFF2-40B4-BE49-F238E27FC236}">
                <a16:creationId xmlns:a16="http://schemas.microsoft.com/office/drawing/2014/main" id="{BA7583A1-EADD-0C5A-33FF-D131BC955B40}"/>
              </a:ext>
            </a:extLst>
          </p:cNvPr>
          <p:cNvSpPr txBox="1"/>
          <p:nvPr/>
        </p:nvSpPr>
        <p:spPr>
          <a:xfrm>
            <a:off x="0" y="4749851"/>
            <a:ext cx="9144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12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 dirty="0" err="1">
                <a:latin typeface="Calibri"/>
                <a:ea typeface="Calibri"/>
                <a:cs typeface="Calibri"/>
              </a:rPr>
              <a:t>Golomb</a:t>
            </a:r>
            <a:r>
              <a:rPr lang="en-US" sz="1200" dirty="0">
                <a:latin typeface="Calibri"/>
                <a:ea typeface="Calibri"/>
                <a:cs typeface="Calibri"/>
              </a:rPr>
              <a:t> </a:t>
            </a:r>
            <a:r>
              <a:rPr lang="en" sz="1200" dirty="0">
                <a:ea typeface="Calibri"/>
                <a:cs typeface="Calibri"/>
                <a:sym typeface="Calibri"/>
              </a:rPr>
              <a:t>et al.</a:t>
            </a:r>
            <a:r>
              <a:rPr lang="en-US" sz="1200" dirty="0">
                <a:latin typeface="Calibri"/>
                <a:ea typeface="Calibri"/>
                <a:cs typeface="Calibri"/>
              </a:rPr>
              <a:t> 1985. Tuscan squares – A new family of combinatorial designs. Ars </a:t>
            </a:r>
            <a:r>
              <a:rPr lang="en-US" sz="1200" dirty="0" err="1">
                <a:latin typeface="Calibri"/>
                <a:ea typeface="Calibri"/>
                <a:cs typeface="Calibri"/>
              </a:rPr>
              <a:t>Combinatoria</a:t>
            </a:r>
            <a:r>
              <a:rPr lang="en-US" sz="1200" dirty="0">
                <a:latin typeface="Calibri"/>
                <a:ea typeface="Calibri"/>
                <a:cs typeface="Calibri"/>
              </a:rPr>
              <a:t> 20, B (1985). </a:t>
            </a:r>
          </a:p>
        </p:txBody>
      </p:sp>
    </p:spTree>
    <p:extLst>
      <p:ext uri="{BB962C8B-B14F-4D97-AF65-F5344CB8AC3E}">
        <p14:creationId xmlns:p14="http://schemas.microsoft.com/office/powerpoint/2010/main" val="228518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AE6-DAD3-B1A9-5433-1CF3A38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Tuscan Square Examples to Cover All Pairs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A7D3-68C3-E0C9-0DA9-20CA30FA82A9}"/>
              </a:ext>
            </a:extLst>
          </p:cNvPr>
          <p:cNvSpPr/>
          <p:nvPr/>
        </p:nvSpPr>
        <p:spPr>
          <a:xfrm>
            <a:off x="743567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B614-1E22-34CE-374A-36F8F75DB17C}"/>
              </a:ext>
            </a:extLst>
          </p:cNvPr>
          <p:cNvSpPr/>
          <p:nvPr/>
        </p:nvSpPr>
        <p:spPr>
          <a:xfrm>
            <a:off x="1515801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E148D-E97E-0200-7E57-139791A6F900}"/>
              </a:ext>
            </a:extLst>
          </p:cNvPr>
          <p:cNvSpPr txBox="1"/>
          <p:nvPr/>
        </p:nvSpPr>
        <p:spPr>
          <a:xfrm>
            <a:off x="247209" y="136238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8134E-C040-C8C7-DDC9-1F18F22DFF3E}"/>
              </a:ext>
            </a:extLst>
          </p:cNvPr>
          <p:cNvSpPr/>
          <p:nvPr/>
        </p:nvSpPr>
        <p:spPr>
          <a:xfrm>
            <a:off x="739652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E1ED6-7ABB-E168-84E9-79032FA2A0ED}"/>
              </a:ext>
            </a:extLst>
          </p:cNvPr>
          <p:cNvSpPr/>
          <p:nvPr/>
        </p:nvSpPr>
        <p:spPr>
          <a:xfrm>
            <a:off x="1511886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55912-8271-42A1-5FEF-42D1C1B6D84B}"/>
              </a:ext>
            </a:extLst>
          </p:cNvPr>
          <p:cNvSpPr txBox="1"/>
          <p:nvPr/>
        </p:nvSpPr>
        <p:spPr>
          <a:xfrm>
            <a:off x="243294" y="172387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0E693-6BC8-A84B-4B84-6D6275414E5C}"/>
              </a:ext>
            </a:extLst>
          </p:cNvPr>
          <p:cNvSpPr txBox="1"/>
          <p:nvPr/>
        </p:nvSpPr>
        <p:spPr>
          <a:xfrm>
            <a:off x="144973" y="2293354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4 tests: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6B48B-B82B-25CE-5C2C-3050130134A9}"/>
              </a:ext>
            </a:extLst>
          </p:cNvPr>
          <p:cNvSpPr txBox="1"/>
          <p:nvPr/>
        </p:nvSpPr>
        <p:spPr>
          <a:xfrm>
            <a:off x="159978" y="811216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2 tests: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DB25AC-1481-3C1F-7C9F-F03E972560C0}"/>
              </a:ext>
            </a:extLst>
          </p:cNvPr>
          <p:cNvSpPr txBox="1"/>
          <p:nvPr/>
        </p:nvSpPr>
        <p:spPr>
          <a:xfrm>
            <a:off x="1444519" y="105236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2244F8-DB8D-976E-BDA4-0D310AA49D41}"/>
              </a:ext>
            </a:extLst>
          </p:cNvPr>
          <p:cNvSpPr/>
          <p:nvPr/>
        </p:nvSpPr>
        <p:spPr>
          <a:xfrm>
            <a:off x="5252623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A28375-1F90-B1F2-27B2-6238715F2EB6}"/>
              </a:ext>
            </a:extLst>
          </p:cNvPr>
          <p:cNvSpPr/>
          <p:nvPr/>
        </p:nvSpPr>
        <p:spPr>
          <a:xfrm>
            <a:off x="6024857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B00499-E260-25F0-A227-5C55A9C9CEA0}"/>
              </a:ext>
            </a:extLst>
          </p:cNvPr>
          <p:cNvSpPr txBox="1"/>
          <p:nvPr/>
        </p:nvSpPr>
        <p:spPr>
          <a:xfrm>
            <a:off x="4756265" y="135328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5F7CB9-E241-FDE4-BA47-6B0905ECD648}"/>
              </a:ext>
            </a:extLst>
          </p:cNvPr>
          <p:cNvSpPr/>
          <p:nvPr/>
        </p:nvSpPr>
        <p:spPr>
          <a:xfrm>
            <a:off x="5248708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BBC3A8-3A69-28BD-0E1A-3CF37446D8D9}"/>
              </a:ext>
            </a:extLst>
          </p:cNvPr>
          <p:cNvSpPr/>
          <p:nvPr/>
        </p:nvSpPr>
        <p:spPr>
          <a:xfrm>
            <a:off x="6020942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627BE8-16DF-5697-8379-F00E4C174CA8}"/>
              </a:ext>
            </a:extLst>
          </p:cNvPr>
          <p:cNvSpPr txBox="1"/>
          <p:nvPr/>
        </p:nvSpPr>
        <p:spPr>
          <a:xfrm>
            <a:off x="4752350" y="17147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3F6658-D3C3-0A6E-B969-8E02C8C2250C}"/>
              </a:ext>
            </a:extLst>
          </p:cNvPr>
          <p:cNvCxnSpPr>
            <a:cxnSpLocks/>
          </p:cNvCxnSpPr>
          <p:nvPr/>
        </p:nvCxnSpPr>
        <p:spPr>
          <a:xfrm>
            <a:off x="4601325" y="2536375"/>
            <a:ext cx="0" cy="1878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F5D1A1-B76D-9DB8-260B-5913B8B5BDBB}"/>
              </a:ext>
            </a:extLst>
          </p:cNvPr>
          <p:cNvSpPr txBox="1"/>
          <p:nvPr/>
        </p:nvSpPr>
        <p:spPr>
          <a:xfrm>
            <a:off x="5479519" y="103148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1E5A7-C0CC-0B28-F10E-24DFA004EC53}"/>
              </a:ext>
            </a:extLst>
          </p:cNvPr>
          <p:cNvCxnSpPr>
            <a:cxnSpLocks/>
          </p:cNvCxnSpPr>
          <p:nvPr/>
        </p:nvCxnSpPr>
        <p:spPr>
          <a:xfrm>
            <a:off x="4601325" y="1163568"/>
            <a:ext cx="0" cy="1030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278BC5D-7A7E-04B8-5995-3A0B996C1B65}"/>
              </a:ext>
            </a:extLst>
          </p:cNvPr>
          <p:cNvSpPr txBox="1"/>
          <p:nvPr/>
        </p:nvSpPr>
        <p:spPr>
          <a:xfrm>
            <a:off x="1444519" y="253637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69620A-3738-CAE0-B268-396619AD7A65}"/>
              </a:ext>
            </a:extLst>
          </p:cNvPr>
          <p:cNvSpPr txBox="1"/>
          <p:nvPr/>
        </p:nvSpPr>
        <p:spPr>
          <a:xfrm>
            <a:off x="5479519" y="251549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</p:spTree>
    <p:extLst>
      <p:ext uri="{BB962C8B-B14F-4D97-AF65-F5344CB8AC3E}">
        <p14:creationId xmlns:p14="http://schemas.microsoft.com/office/powerpoint/2010/main" val="167099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79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AE6-DAD3-B1A9-5433-1CF3A38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In-class exercise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A7D3-68C3-E0C9-0DA9-20CA30FA82A9}"/>
              </a:ext>
            </a:extLst>
          </p:cNvPr>
          <p:cNvSpPr/>
          <p:nvPr/>
        </p:nvSpPr>
        <p:spPr>
          <a:xfrm>
            <a:off x="743567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B614-1E22-34CE-374A-36F8F75DB17C}"/>
              </a:ext>
            </a:extLst>
          </p:cNvPr>
          <p:cNvSpPr/>
          <p:nvPr/>
        </p:nvSpPr>
        <p:spPr>
          <a:xfrm>
            <a:off x="1515801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E148D-E97E-0200-7E57-139791A6F900}"/>
              </a:ext>
            </a:extLst>
          </p:cNvPr>
          <p:cNvSpPr txBox="1"/>
          <p:nvPr/>
        </p:nvSpPr>
        <p:spPr>
          <a:xfrm>
            <a:off x="247209" y="136238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8134E-C040-C8C7-DDC9-1F18F22DFF3E}"/>
              </a:ext>
            </a:extLst>
          </p:cNvPr>
          <p:cNvSpPr/>
          <p:nvPr/>
        </p:nvSpPr>
        <p:spPr>
          <a:xfrm>
            <a:off x="739652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E1ED6-7ABB-E168-84E9-79032FA2A0ED}"/>
              </a:ext>
            </a:extLst>
          </p:cNvPr>
          <p:cNvSpPr/>
          <p:nvPr/>
        </p:nvSpPr>
        <p:spPr>
          <a:xfrm>
            <a:off x="1511886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55912-8271-42A1-5FEF-42D1C1B6D84B}"/>
              </a:ext>
            </a:extLst>
          </p:cNvPr>
          <p:cNvSpPr txBox="1"/>
          <p:nvPr/>
        </p:nvSpPr>
        <p:spPr>
          <a:xfrm>
            <a:off x="243294" y="172387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0E693-6BC8-A84B-4B84-6D6275414E5C}"/>
              </a:ext>
            </a:extLst>
          </p:cNvPr>
          <p:cNvSpPr txBox="1"/>
          <p:nvPr/>
        </p:nvSpPr>
        <p:spPr>
          <a:xfrm>
            <a:off x="144973" y="2293354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4 tests: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6B48B-B82B-25CE-5C2C-3050130134A9}"/>
              </a:ext>
            </a:extLst>
          </p:cNvPr>
          <p:cNvSpPr txBox="1"/>
          <p:nvPr/>
        </p:nvSpPr>
        <p:spPr>
          <a:xfrm>
            <a:off x="159978" y="811216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2 tests: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DB25AC-1481-3C1F-7C9F-F03E972560C0}"/>
              </a:ext>
            </a:extLst>
          </p:cNvPr>
          <p:cNvSpPr txBox="1"/>
          <p:nvPr/>
        </p:nvSpPr>
        <p:spPr>
          <a:xfrm>
            <a:off x="1444519" y="105236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2244F8-DB8D-976E-BDA4-0D310AA49D41}"/>
              </a:ext>
            </a:extLst>
          </p:cNvPr>
          <p:cNvSpPr/>
          <p:nvPr/>
        </p:nvSpPr>
        <p:spPr>
          <a:xfrm>
            <a:off x="5252623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A28375-1F90-B1F2-27B2-6238715F2EB6}"/>
              </a:ext>
            </a:extLst>
          </p:cNvPr>
          <p:cNvSpPr/>
          <p:nvPr/>
        </p:nvSpPr>
        <p:spPr>
          <a:xfrm>
            <a:off x="6024857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B00499-E260-25F0-A227-5C55A9C9CEA0}"/>
              </a:ext>
            </a:extLst>
          </p:cNvPr>
          <p:cNvSpPr txBox="1"/>
          <p:nvPr/>
        </p:nvSpPr>
        <p:spPr>
          <a:xfrm>
            <a:off x="4756265" y="135328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5F7CB9-E241-FDE4-BA47-6B0905ECD648}"/>
              </a:ext>
            </a:extLst>
          </p:cNvPr>
          <p:cNvSpPr/>
          <p:nvPr/>
        </p:nvSpPr>
        <p:spPr>
          <a:xfrm>
            <a:off x="5248708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BBC3A8-3A69-28BD-0E1A-3CF37446D8D9}"/>
              </a:ext>
            </a:extLst>
          </p:cNvPr>
          <p:cNvSpPr/>
          <p:nvPr/>
        </p:nvSpPr>
        <p:spPr>
          <a:xfrm>
            <a:off x="6020942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627BE8-16DF-5697-8379-F00E4C174CA8}"/>
              </a:ext>
            </a:extLst>
          </p:cNvPr>
          <p:cNvSpPr txBox="1"/>
          <p:nvPr/>
        </p:nvSpPr>
        <p:spPr>
          <a:xfrm>
            <a:off x="4752350" y="17147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3F6658-D3C3-0A6E-B969-8E02C8C2250C}"/>
              </a:ext>
            </a:extLst>
          </p:cNvPr>
          <p:cNvCxnSpPr>
            <a:cxnSpLocks/>
          </p:cNvCxnSpPr>
          <p:nvPr/>
        </p:nvCxnSpPr>
        <p:spPr>
          <a:xfrm>
            <a:off x="4601325" y="2536375"/>
            <a:ext cx="0" cy="1878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F5D1A1-B76D-9DB8-260B-5913B8B5BDBB}"/>
              </a:ext>
            </a:extLst>
          </p:cNvPr>
          <p:cNvSpPr txBox="1"/>
          <p:nvPr/>
        </p:nvSpPr>
        <p:spPr>
          <a:xfrm>
            <a:off x="5479519" y="103148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1E5A7-C0CC-0B28-F10E-24DFA004EC53}"/>
              </a:ext>
            </a:extLst>
          </p:cNvPr>
          <p:cNvCxnSpPr>
            <a:cxnSpLocks/>
          </p:cNvCxnSpPr>
          <p:nvPr/>
        </p:nvCxnSpPr>
        <p:spPr>
          <a:xfrm>
            <a:off x="4601325" y="1163568"/>
            <a:ext cx="0" cy="1030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278BC5D-7A7E-04B8-5995-3A0B996C1B65}"/>
              </a:ext>
            </a:extLst>
          </p:cNvPr>
          <p:cNvSpPr txBox="1"/>
          <p:nvPr/>
        </p:nvSpPr>
        <p:spPr>
          <a:xfrm>
            <a:off x="1444519" y="253637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69620A-3738-CAE0-B268-396619AD7A65}"/>
              </a:ext>
            </a:extLst>
          </p:cNvPr>
          <p:cNvSpPr txBox="1"/>
          <p:nvPr/>
        </p:nvSpPr>
        <p:spPr>
          <a:xfrm>
            <a:off x="5479519" y="251549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BECF1-C436-656F-4FF0-929C045CE4C5}"/>
              </a:ext>
            </a:extLst>
          </p:cNvPr>
          <p:cNvSpPr txBox="1"/>
          <p:nvPr/>
        </p:nvSpPr>
        <p:spPr>
          <a:xfrm>
            <a:off x="82338" y="3172637"/>
            <a:ext cx="44678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What are the test orders you would need?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6E9B4-E9BD-C88B-F22B-37082B988D90}"/>
              </a:ext>
            </a:extLst>
          </p:cNvPr>
          <p:cNvSpPr txBox="1"/>
          <p:nvPr/>
        </p:nvSpPr>
        <p:spPr>
          <a:xfrm>
            <a:off x="4675827" y="3172637"/>
            <a:ext cx="431958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How many of those orders do you actually need to make sure all test pairs are run right next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32336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7AE6-DAD3-B1A9-5433-1CF3A38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Tuscan Square Examples to Cover All Pairs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A7D3-68C3-E0C9-0DA9-20CA30FA82A9}"/>
              </a:ext>
            </a:extLst>
          </p:cNvPr>
          <p:cNvSpPr/>
          <p:nvPr/>
        </p:nvSpPr>
        <p:spPr>
          <a:xfrm>
            <a:off x="743567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2B614-1E22-34CE-374A-36F8F75DB17C}"/>
              </a:ext>
            </a:extLst>
          </p:cNvPr>
          <p:cNvSpPr/>
          <p:nvPr/>
        </p:nvSpPr>
        <p:spPr>
          <a:xfrm>
            <a:off x="1515801" y="1356796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E148D-E97E-0200-7E57-139791A6F900}"/>
              </a:ext>
            </a:extLst>
          </p:cNvPr>
          <p:cNvSpPr txBox="1"/>
          <p:nvPr/>
        </p:nvSpPr>
        <p:spPr>
          <a:xfrm>
            <a:off x="247209" y="136238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8134E-C040-C8C7-DDC9-1F18F22DFF3E}"/>
              </a:ext>
            </a:extLst>
          </p:cNvPr>
          <p:cNvSpPr/>
          <p:nvPr/>
        </p:nvSpPr>
        <p:spPr>
          <a:xfrm>
            <a:off x="739652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AE1ED6-7ABB-E168-84E9-79032FA2A0ED}"/>
              </a:ext>
            </a:extLst>
          </p:cNvPr>
          <p:cNvSpPr/>
          <p:nvPr/>
        </p:nvSpPr>
        <p:spPr>
          <a:xfrm>
            <a:off x="1511886" y="1718291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55912-8271-42A1-5FEF-42D1C1B6D84B}"/>
              </a:ext>
            </a:extLst>
          </p:cNvPr>
          <p:cNvSpPr txBox="1"/>
          <p:nvPr/>
        </p:nvSpPr>
        <p:spPr>
          <a:xfrm>
            <a:off x="243294" y="172387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0E693-6BC8-A84B-4B84-6D6275414E5C}"/>
              </a:ext>
            </a:extLst>
          </p:cNvPr>
          <p:cNvSpPr txBox="1"/>
          <p:nvPr/>
        </p:nvSpPr>
        <p:spPr>
          <a:xfrm>
            <a:off x="144973" y="2293354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4 tests: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F05AA-3A5B-FB4D-AAD5-5D0DD3528F8E}"/>
              </a:ext>
            </a:extLst>
          </p:cNvPr>
          <p:cNvSpPr/>
          <p:nvPr/>
        </p:nvSpPr>
        <p:spPr>
          <a:xfrm>
            <a:off x="749000" y="281993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03AC5-55D5-9607-6587-5B721AC71B51}"/>
              </a:ext>
            </a:extLst>
          </p:cNvPr>
          <p:cNvSpPr/>
          <p:nvPr/>
        </p:nvSpPr>
        <p:spPr>
          <a:xfrm>
            <a:off x="1521234" y="281993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D46812-EAC3-A5B0-18A7-BC3C0096E203}"/>
              </a:ext>
            </a:extLst>
          </p:cNvPr>
          <p:cNvSpPr/>
          <p:nvPr/>
        </p:nvSpPr>
        <p:spPr>
          <a:xfrm>
            <a:off x="2293468" y="281993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B7A60C-BA73-C4AB-DC18-A1395EB9CC3E}"/>
              </a:ext>
            </a:extLst>
          </p:cNvPr>
          <p:cNvSpPr/>
          <p:nvPr/>
        </p:nvSpPr>
        <p:spPr>
          <a:xfrm>
            <a:off x="3065702" y="281993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5DF5F-23D2-4B66-5C43-5A7B86766051}"/>
              </a:ext>
            </a:extLst>
          </p:cNvPr>
          <p:cNvSpPr txBox="1"/>
          <p:nvPr/>
        </p:nvSpPr>
        <p:spPr>
          <a:xfrm>
            <a:off x="252642" y="282551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5694FC-1FD2-EE47-CE38-3712D637388D}"/>
              </a:ext>
            </a:extLst>
          </p:cNvPr>
          <p:cNvSpPr/>
          <p:nvPr/>
        </p:nvSpPr>
        <p:spPr>
          <a:xfrm>
            <a:off x="749000" y="323752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E122C-6267-6166-23ED-95662248FDE6}"/>
              </a:ext>
            </a:extLst>
          </p:cNvPr>
          <p:cNvSpPr/>
          <p:nvPr/>
        </p:nvSpPr>
        <p:spPr>
          <a:xfrm>
            <a:off x="1521234" y="323752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906F5D-2731-CA63-B2B4-67034C7F9E22}"/>
              </a:ext>
            </a:extLst>
          </p:cNvPr>
          <p:cNvSpPr/>
          <p:nvPr/>
        </p:nvSpPr>
        <p:spPr>
          <a:xfrm>
            <a:off x="2293468" y="323752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F3AFFE-D218-D0B2-05BE-5F97A0A628C9}"/>
              </a:ext>
            </a:extLst>
          </p:cNvPr>
          <p:cNvSpPr/>
          <p:nvPr/>
        </p:nvSpPr>
        <p:spPr>
          <a:xfrm>
            <a:off x="3065702" y="323752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0F61F-832A-61A6-93EC-8067AD410560}"/>
              </a:ext>
            </a:extLst>
          </p:cNvPr>
          <p:cNvSpPr txBox="1"/>
          <p:nvPr/>
        </p:nvSpPr>
        <p:spPr>
          <a:xfrm>
            <a:off x="252642" y="324311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D9DE3E-CEE8-67C6-AB3D-427C51B9938D}"/>
              </a:ext>
            </a:extLst>
          </p:cNvPr>
          <p:cNvSpPr/>
          <p:nvPr/>
        </p:nvSpPr>
        <p:spPr>
          <a:xfrm>
            <a:off x="749000" y="413269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E20B-1392-483A-06D3-92AEA640A0AF}"/>
              </a:ext>
            </a:extLst>
          </p:cNvPr>
          <p:cNvSpPr/>
          <p:nvPr/>
        </p:nvSpPr>
        <p:spPr>
          <a:xfrm>
            <a:off x="1521234" y="413269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68ACE3-B32A-306A-8C65-8ACB6213F3C6}"/>
              </a:ext>
            </a:extLst>
          </p:cNvPr>
          <p:cNvSpPr/>
          <p:nvPr/>
        </p:nvSpPr>
        <p:spPr>
          <a:xfrm>
            <a:off x="2293468" y="413269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A62AFC-1A11-4AEE-F26A-0A411474AE6E}"/>
              </a:ext>
            </a:extLst>
          </p:cNvPr>
          <p:cNvSpPr/>
          <p:nvPr/>
        </p:nvSpPr>
        <p:spPr>
          <a:xfrm>
            <a:off x="3065702" y="413269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F4A369-105E-AE81-27CC-DEE2FB2FF8A1}"/>
              </a:ext>
            </a:extLst>
          </p:cNvPr>
          <p:cNvSpPr txBox="1"/>
          <p:nvPr/>
        </p:nvSpPr>
        <p:spPr>
          <a:xfrm>
            <a:off x="134427" y="4136334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T24: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14FB1-E952-5858-5A4A-AA7E89351FC8}"/>
              </a:ext>
            </a:extLst>
          </p:cNvPr>
          <p:cNvSpPr txBox="1"/>
          <p:nvPr/>
        </p:nvSpPr>
        <p:spPr>
          <a:xfrm>
            <a:off x="2302711" y="35156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A6B48B-B82B-25CE-5C2C-3050130134A9}"/>
              </a:ext>
            </a:extLst>
          </p:cNvPr>
          <p:cNvSpPr txBox="1"/>
          <p:nvPr/>
        </p:nvSpPr>
        <p:spPr>
          <a:xfrm>
            <a:off x="159978" y="811216"/>
            <a:ext cx="3316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a test suite with just 2 tests: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7D5FF-38BC-468E-31C4-831D5FF85330}"/>
              </a:ext>
            </a:extLst>
          </p:cNvPr>
          <p:cNvSpPr txBox="1"/>
          <p:nvPr/>
        </p:nvSpPr>
        <p:spPr>
          <a:xfrm>
            <a:off x="134427" y="4569390"/>
            <a:ext cx="8100570" cy="46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Arial"/>
              </a:rPr>
              <a:t>=&gt;</a:t>
            </a:r>
            <a:r>
              <a:rPr kumimoji="0" lang="en-US" sz="2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Arial"/>
              </a:rPr>
              <a:t>We may not need to run all pairs…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DB25AC-1481-3C1F-7C9F-F03E972560C0}"/>
              </a:ext>
            </a:extLst>
          </p:cNvPr>
          <p:cNvSpPr txBox="1"/>
          <p:nvPr/>
        </p:nvSpPr>
        <p:spPr>
          <a:xfrm>
            <a:off x="1444519" y="105236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2244F8-DB8D-976E-BDA4-0D310AA49D41}"/>
              </a:ext>
            </a:extLst>
          </p:cNvPr>
          <p:cNvSpPr/>
          <p:nvPr/>
        </p:nvSpPr>
        <p:spPr>
          <a:xfrm>
            <a:off x="5252623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A28375-1F90-B1F2-27B2-6238715F2EB6}"/>
              </a:ext>
            </a:extLst>
          </p:cNvPr>
          <p:cNvSpPr/>
          <p:nvPr/>
        </p:nvSpPr>
        <p:spPr>
          <a:xfrm>
            <a:off x="6024857" y="134770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B00499-E260-25F0-A227-5C55A9C9CEA0}"/>
              </a:ext>
            </a:extLst>
          </p:cNvPr>
          <p:cNvSpPr txBox="1"/>
          <p:nvPr/>
        </p:nvSpPr>
        <p:spPr>
          <a:xfrm>
            <a:off x="4756265" y="135328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5F7CB9-E241-FDE4-BA47-6B0905ECD648}"/>
              </a:ext>
            </a:extLst>
          </p:cNvPr>
          <p:cNvSpPr/>
          <p:nvPr/>
        </p:nvSpPr>
        <p:spPr>
          <a:xfrm>
            <a:off x="5248708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BBC3A8-3A69-28BD-0E1A-3CF37446D8D9}"/>
              </a:ext>
            </a:extLst>
          </p:cNvPr>
          <p:cNvSpPr/>
          <p:nvPr/>
        </p:nvSpPr>
        <p:spPr>
          <a:xfrm>
            <a:off x="6020942" y="1709198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627BE8-16DF-5697-8379-F00E4C174CA8}"/>
              </a:ext>
            </a:extLst>
          </p:cNvPr>
          <p:cNvSpPr txBox="1"/>
          <p:nvPr/>
        </p:nvSpPr>
        <p:spPr>
          <a:xfrm>
            <a:off x="4752350" y="171478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5C9246-2C1F-6785-2CC7-147CC7C1780E}"/>
              </a:ext>
            </a:extLst>
          </p:cNvPr>
          <p:cNvSpPr/>
          <p:nvPr/>
        </p:nvSpPr>
        <p:spPr>
          <a:xfrm>
            <a:off x="5256538" y="283904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26F0AE-C430-E44B-7080-96E8E8737286}"/>
              </a:ext>
            </a:extLst>
          </p:cNvPr>
          <p:cNvSpPr/>
          <p:nvPr/>
        </p:nvSpPr>
        <p:spPr>
          <a:xfrm>
            <a:off x="6028772" y="283904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19C8D1-9940-8CEA-250B-ADC317E4F895}"/>
              </a:ext>
            </a:extLst>
          </p:cNvPr>
          <p:cNvSpPr/>
          <p:nvPr/>
        </p:nvSpPr>
        <p:spPr>
          <a:xfrm>
            <a:off x="6801006" y="283904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A5DA57-09C8-0B75-29D2-74D04A69E967}"/>
              </a:ext>
            </a:extLst>
          </p:cNvPr>
          <p:cNvSpPr/>
          <p:nvPr/>
        </p:nvSpPr>
        <p:spPr>
          <a:xfrm>
            <a:off x="7573240" y="283904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6B13D-A871-AB2D-E849-B6BC2E36A09F}"/>
              </a:ext>
            </a:extLst>
          </p:cNvPr>
          <p:cNvSpPr txBox="1"/>
          <p:nvPr/>
        </p:nvSpPr>
        <p:spPr>
          <a:xfrm>
            <a:off x="4760180" y="284462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T1: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B479E7-EBFE-5AAA-ED18-B3E6B944D61D}"/>
              </a:ext>
            </a:extLst>
          </p:cNvPr>
          <p:cNvSpPr/>
          <p:nvPr/>
        </p:nvSpPr>
        <p:spPr>
          <a:xfrm>
            <a:off x="5256538" y="325663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2FC7A9-03FF-5DF9-5677-CCA179FBA143}"/>
              </a:ext>
            </a:extLst>
          </p:cNvPr>
          <p:cNvSpPr/>
          <p:nvPr/>
        </p:nvSpPr>
        <p:spPr>
          <a:xfrm>
            <a:off x="6028772" y="325663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4A149E5-AA3E-6126-55E0-59737463472D}"/>
              </a:ext>
            </a:extLst>
          </p:cNvPr>
          <p:cNvSpPr/>
          <p:nvPr/>
        </p:nvSpPr>
        <p:spPr>
          <a:xfrm>
            <a:off x="6801006" y="325663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5BCE2-AAAB-C8F2-03FD-6054012E99C2}"/>
              </a:ext>
            </a:extLst>
          </p:cNvPr>
          <p:cNvSpPr/>
          <p:nvPr/>
        </p:nvSpPr>
        <p:spPr>
          <a:xfrm>
            <a:off x="7573240" y="3256637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F6C3BF-7793-9E0F-C5F9-5DEA89578A91}"/>
              </a:ext>
            </a:extLst>
          </p:cNvPr>
          <p:cNvSpPr txBox="1"/>
          <p:nvPr/>
        </p:nvSpPr>
        <p:spPr>
          <a:xfrm>
            <a:off x="4760180" y="3262223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T2: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3F6658-D3C3-0A6E-B969-8E02C8C2250C}"/>
              </a:ext>
            </a:extLst>
          </p:cNvPr>
          <p:cNvCxnSpPr>
            <a:cxnSpLocks/>
          </p:cNvCxnSpPr>
          <p:nvPr/>
        </p:nvCxnSpPr>
        <p:spPr>
          <a:xfrm>
            <a:off x="4601325" y="2536375"/>
            <a:ext cx="0" cy="1878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2F5D1A1-B76D-9DB8-260B-5913B8B5BDBB}"/>
              </a:ext>
            </a:extLst>
          </p:cNvPr>
          <p:cNvSpPr txBox="1"/>
          <p:nvPr/>
        </p:nvSpPr>
        <p:spPr>
          <a:xfrm>
            <a:off x="5479519" y="103148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F91E5A7-C0CC-0B28-F10E-24DFA004EC53}"/>
              </a:ext>
            </a:extLst>
          </p:cNvPr>
          <p:cNvCxnSpPr>
            <a:cxnSpLocks/>
          </p:cNvCxnSpPr>
          <p:nvPr/>
        </p:nvCxnSpPr>
        <p:spPr>
          <a:xfrm>
            <a:off x="4601325" y="1163568"/>
            <a:ext cx="0" cy="10309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278BC5D-7A7E-04B8-5995-3A0B996C1B65}"/>
              </a:ext>
            </a:extLst>
          </p:cNvPr>
          <p:cNvSpPr txBox="1"/>
          <p:nvPr/>
        </p:nvSpPr>
        <p:spPr>
          <a:xfrm>
            <a:off x="1444519" y="253637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</a:t>
            </a:r>
            <a:r>
              <a:rPr kumimoji="0" lang="en-US" sz="1400" b="0" i="1" u="sng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n!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orders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69620A-3738-CAE0-B268-396619AD7A65}"/>
              </a:ext>
            </a:extLst>
          </p:cNvPr>
          <p:cNvSpPr txBox="1"/>
          <p:nvPr/>
        </p:nvSpPr>
        <p:spPr>
          <a:xfrm>
            <a:off x="5479519" y="2515498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Tuscan Square orders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613CBC-27CF-2187-6159-FD91EDC29C7A}"/>
              </a:ext>
            </a:extLst>
          </p:cNvPr>
          <p:cNvSpPr/>
          <p:nvPr/>
        </p:nvSpPr>
        <p:spPr>
          <a:xfrm>
            <a:off x="5270258" y="369470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2CD1F-AF39-9FBD-1959-1905F030F576}"/>
              </a:ext>
            </a:extLst>
          </p:cNvPr>
          <p:cNvSpPr/>
          <p:nvPr/>
        </p:nvSpPr>
        <p:spPr>
          <a:xfrm>
            <a:off x="6042492" y="369470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C0811B6-61AD-FA69-0F49-9C73A6AADC4F}"/>
              </a:ext>
            </a:extLst>
          </p:cNvPr>
          <p:cNvSpPr/>
          <p:nvPr/>
        </p:nvSpPr>
        <p:spPr>
          <a:xfrm>
            <a:off x="6814726" y="369470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FB7DFAF-6FE7-5159-5110-6917929070EE}"/>
              </a:ext>
            </a:extLst>
          </p:cNvPr>
          <p:cNvSpPr/>
          <p:nvPr/>
        </p:nvSpPr>
        <p:spPr>
          <a:xfrm>
            <a:off x="7586960" y="3694702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8ED77B-3083-8D1E-66DC-1D8697796453}"/>
              </a:ext>
            </a:extLst>
          </p:cNvPr>
          <p:cNvSpPr txBox="1"/>
          <p:nvPr/>
        </p:nvSpPr>
        <p:spPr>
          <a:xfrm>
            <a:off x="4773900" y="370028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T3: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5D3EFC-A83D-1606-14B6-C5ED565C7B1E}"/>
              </a:ext>
            </a:extLst>
          </p:cNvPr>
          <p:cNvSpPr/>
          <p:nvPr/>
        </p:nvSpPr>
        <p:spPr>
          <a:xfrm>
            <a:off x="5270258" y="412166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0DB8F11-F83C-1B4E-0F0F-D73359FC1D5B}"/>
              </a:ext>
            </a:extLst>
          </p:cNvPr>
          <p:cNvSpPr/>
          <p:nvPr/>
        </p:nvSpPr>
        <p:spPr>
          <a:xfrm>
            <a:off x="6042492" y="412166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0C67D72-165B-CEE0-8656-9B80E4B5EBFD}"/>
              </a:ext>
            </a:extLst>
          </p:cNvPr>
          <p:cNvSpPr/>
          <p:nvPr/>
        </p:nvSpPr>
        <p:spPr>
          <a:xfrm>
            <a:off x="6814726" y="412166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D709D56-3D8B-E320-AA03-DC66EC0F1876}"/>
              </a:ext>
            </a:extLst>
          </p:cNvPr>
          <p:cNvSpPr/>
          <p:nvPr/>
        </p:nvSpPr>
        <p:spPr>
          <a:xfrm>
            <a:off x="7586960" y="4121663"/>
            <a:ext cx="665018" cy="320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test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33F2F0-83F1-23ED-C66D-CBF7F10B8B6B}"/>
              </a:ext>
            </a:extLst>
          </p:cNvPr>
          <p:cNvSpPr txBox="1"/>
          <p:nvPr/>
        </p:nvSpPr>
        <p:spPr>
          <a:xfrm>
            <a:off x="4773900" y="4127249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T4: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283856-5618-C660-E5CA-93FC35B0C4BA}"/>
              </a:ext>
            </a:extLst>
          </p:cNvPr>
          <p:cNvSpPr/>
          <p:nvPr/>
        </p:nvSpPr>
        <p:spPr>
          <a:xfrm>
            <a:off x="134427" y="4015415"/>
            <a:ext cx="609140" cy="553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B3541-BD60-6DAA-A805-64C27CE17262}"/>
              </a:ext>
            </a:extLst>
          </p:cNvPr>
          <p:cNvSpPr/>
          <p:nvPr/>
        </p:nvSpPr>
        <p:spPr>
          <a:xfrm>
            <a:off x="4687264" y="4054609"/>
            <a:ext cx="609140" cy="553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3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/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45" grpId="0"/>
      <p:bldP spid="57" grpId="0" animBg="1"/>
      <p:bldP spid="58" grpId="0" animBg="1"/>
      <p:bldP spid="59" grpId="0" animBg="1"/>
      <p:bldP spid="60" grpId="0" animBg="1"/>
      <p:bldP spid="62" grpId="0"/>
      <p:bldP spid="63" grpId="0" animBg="1"/>
      <p:bldP spid="64" grpId="0" animBg="1"/>
      <p:bldP spid="65" grpId="0" animBg="1"/>
      <p:bldP spid="66" grpId="0" animBg="1"/>
      <p:bldP spid="68" grpId="0"/>
      <p:bldP spid="89" grpId="0" animBg="1"/>
      <p:bldP spid="90" grpId="0" animBg="1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98" grpId="0"/>
      <p:bldP spid="100" grpId="0" animBg="1"/>
      <p:bldP spid="1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90248C-D6A3-2C13-828C-895605DA0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7419" r="18650"/>
          <a:stretch/>
        </p:blipFill>
        <p:spPr>
          <a:xfrm>
            <a:off x="4897755" y="1059606"/>
            <a:ext cx="4042659" cy="2300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EBAB1-2620-B030-5A03-BA672EBF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1: Tuscan Class-Only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8DFCB-F0F3-E37B-5A34-6B6CD636ED3C}"/>
              </a:ext>
            </a:extLst>
          </p:cNvPr>
          <p:cNvSpPr/>
          <p:nvPr/>
        </p:nvSpPr>
        <p:spPr>
          <a:xfrm>
            <a:off x="4978401" y="2168157"/>
            <a:ext cx="4165600" cy="1077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394FE-FCF3-1793-F7ED-6AFA6872C3D3}"/>
              </a:ext>
            </a:extLst>
          </p:cNvPr>
          <p:cNvSpPr txBox="1"/>
          <p:nvPr/>
        </p:nvSpPr>
        <p:spPr>
          <a:xfrm>
            <a:off x="6185909" y="650539"/>
            <a:ext cx="184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</a:pPr>
            <a:r>
              <a:rPr lang="en-US" sz="180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For 2 test classes: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D20BA35-7A4A-2B1B-539F-EC53FC86BAAD}"/>
              </a:ext>
            </a:extLst>
          </p:cNvPr>
          <p:cNvSpPr txBox="1">
            <a:spLocks/>
          </p:cNvSpPr>
          <p:nvPr/>
        </p:nvSpPr>
        <p:spPr>
          <a:xfrm>
            <a:off x="142240" y="1078725"/>
            <a:ext cx="5303520" cy="324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defTabSz="514350">
              <a:spcBef>
                <a:spcPts val="563"/>
              </a:spcBef>
              <a:buClrTx/>
            </a:pPr>
            <a:r>
              <a:rPr lang="en-US">
                <a:solidFill>
                  <a:prstClr val="black"/>
                </a:solidFill>
                <a:latin typeface="Calibri" panose="020F0502020204030204"/>
              </a:rPr>
              <a:t>Produce test orders that cover </a:t>
            </a:r>
            <a:br>
              <a:rPr lang="en-US">
                <a:solidFill>
                  <a:prstClr val="black"/>
                </a:solidFill>
                <a:latin typeface="Calibri" panose="020F0502020204030204"/>
              </a:rPr>
            </a:br>
            <a:r>
              <a:rPr lang="en-US" u="sng">
                <a:solidFill>
                  <a:prstClr val="black"/>
                </a:solidFill>
                <a:latin typeface="Calibri" panose="020F0502020204030204"/>
              </a:rPr>
              <a:t>all test-class pairs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, ignoring tests inside test classes</a:t>
            </a:r>
          </a:p>
          <a:p>
            <a:pPr marL="128588" indent="-128588" defTabSz="514350">
              <a:spcBef>
                <a:spcPts val="563"/>
              </a:spcBef>
              <a:buClrTx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7396B3-ED14-CD6E-C940-785DC17A4EB5}"/>
              </a:ext>
            </a:extLst>
          </p:cNvPr>
          <p:cNvSpPr/>
          <p:nvPr/>
        </p:nvSpPr>
        <p:spPr>
          <a:xfrm>
            <a:off x="5549930" y="2622563"/>
            <a:ext cx="953750" cy="422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AF299-2C50-7FB4-6633-1659AB4996C6}"/>
              </a:ext>
            </a:extLst>
          </p:cNvPr>
          <p:cNvSpPr/>
          <p:nvPr/>
        </p:nvSpPr>
        <p:spPr>
          <a:xfrm>
            <a:off x="6743762" y="2562428"/>
            <a:ext cx="1900003" cy="542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Google Shape;361;p84">
            <a:extLst>
              <a:ext uri="{FF2B5EF4-FFF2-40B4-BE49-F238E27FC236}">
                <a16:creationId xmlns:a16="http://schemas.microsoft.com/office/drawing/2014/main" id="{B8974662-DE85-D640-BD9D-3E396FA84810}"/>
              </a:ext>
            </a:extLst>
          </p:cNvPr>
          <p:cNvSpPr txBox="1"/>
          <p:nvPr/>
        </p:nvSpPr>
        <p:spPr>
          <a:xfrm>
            <a:off x="0" y="4504392"/>
            <a:ext cx="9144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lnSpc>
                <a:spcPct val="115000"/>
              </a:lnSpc>
            </a:pPr>
            <a:r>
              <a:rPr lang="en" kern="1200" baseline="30000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kern="1200" dirty="0">
                <a:latin typeface="Calibri"/>
                <a:ea typeface="Calibri"/>
                <a:cs typeface="Calibri"/>
              </a:rPr>
              <a:t>Wei </a:t>
            </a:r>
            <a:r>
              <a:rPr lang="en" kern="1200" dirty="0">
                <a:latin typeface="Calibri"/>
                <a:ea typeface="Calibri"/>
                <a:cs typeface="Calibri"/>
                <a:sym typeface="Calibri"/>
              </a:rPr>
              <a:t>et al. “</a:t>
            </a:r>
            <a:r>
              <a:rPr lang="en-US" kern="1200" dirty="0">
                <a:latin typeface="Calibri"/>
                <a:ea typeface="Calibri"/>
                <a:cs typeface="Calibri"/>
              </a:rPr>
              <a:t>Probabilistic and systematic coverage of consecutive test-method pairs for detecting order-dependent flaky tests.” TACAS 2021.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038C39B-AFD1-0BBC-D2CC-5394CA6F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</a:pPr>
            <a:fld id="{9FCAD6A6-6952-0044-BF7B-7A75C50B9F74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>
                <a:buClrTx/>
              </a:pPr>
              <a:t>9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7844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35953</TotalTime>
  <Words>3717</Words>
  <Application>Microsoft Macintosh PowerPoint</Application>
  <PresentationFormat>On-screen Show (16:9)</PresentationFormat>
  <Paragraphs>1035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LinLibertineT</vt:lpstr>
      <vt:lpstr>Arial</vt:lpstr>
      <vt:lpstr>Calibri</vt:lpstr>
      <vt:lpstr>Calibri Light</vt:lpstr>
      <vt:lpstr>Cambria Math</vt:lpstr>
      <vt:lpstr>Consolas</vt:lpstr>
      <vt:lpstr>Lato</vt:lpstr>
      <vt:lpstr>Times New Roman</vt:lpstr>
      <vt:lpstr>Simple Light</vt:lpstr>
      <vt:lpstr>Office Theme</vt:lpstr>
      <vt:lpstr>4_Office Theme</vt:lpstr>
      <vt:lpstr>1_Office Theme</vt:lpstr>
      <vt:lpstr>DETECTING, CHARACTERIZING, AND TAMING FLAKY TESTS</vt:lpstr>
      <vt:lpstr>Agenda</vt:lpstr>
      <vt:lpstr>PowerPoint Presentation</vt:lpstr>
      <vt:lpstr>Importance of Pairs for OD Test Detection</vt:lpstr>
      <vt:lpstr>Tuscan Squares1 Combinatorial Design</vt:lpstr>
      <vt:lpstr>Tuscan Square Examples to Cover All Pairs</vt:lpstr>
      <vt:lpstr>In-class exercise</vt:lpstr>
      <vt:lpstr>Tuscan Square Examples to Cover All Pairs</vt:lpstr>
      <vt:lpstr>Technique 1: Tuscan Class-Only4</vt:lpstr>
      <vt:lpstr>Technique 1: Tuscan Class-Only</vt:lpstr>
      <vt:lpstr>Technique 2: Tuscan Intra-Class</vt:lpstr>
      <vt:lpstr>In-class exercise</vt:lpstr>
      <vt:lpstr>Technique 2: Tuscan Intra-Class</vt:lpstr>
      <vt:lpstr>Technique 2: Tuscan Intra-Class</vt:lpstr>
      <vt:lpstr>Technique 3: Tuscan Inter-Class</vt:lpstr>
      <vt:lpstr>In-class exercise</vt:lpstr>
      <vt:lpstr>Technique 3: Tuscan Inter-Class</vt:lpstr>
      <vt:lpstr>Technique 3: Tuscan Inter-Class</vt:lpstr>
      <vt:lpstr>Technique 4: Target Pairs</vt:lpstr>
      <vt:lpstr>Technique 4: Target Pairs</vt:lpstr>
      <vt:lpstr>Technique 4: Target Pairs</vt:lpstr>
      <vt:lpstr>Evaluation</vt:lpstr>
      <vt:lpstr>Research questions</vt:lpstr>
      <vt:lpstr>RQ1: Number of test-orders </vt:lpstr>
      <vt:lpstr>RQ2: Detected OD tests </vt:lpstr>
      <vt:lpstr>RQ3: Cost-effectiveness </vt:lpstr>
      <vt:lpstr>RQ4: Minimal test-orders needed  </vt:lpstr>
      <vt:lpstr>Conclusion</vt:lpstr>
      <vt:lpstr>PowerPoint Presentation</vt:lpstr>
      <vt:lpstr>Background: Victim and Polluter</vt:lpstr>
      <vt:lpstr>In-class exercise</vt:lpstr>
      <vt:lpstr>Background: Latent-Victim, Latent-Polluter</vt:lpstr>
      <vt:lpstr>Non-Idempotent-Outcome (NIO) Test</vt:lpstr>
      <vt:lpstr>Why should we detect NIOs?</vt:lpstr>
      <vt:lpstr>Agenda</vt:lpstr>
      <vt:lpstr>In-class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Flaky Tests  in a Non-Deterministic World</dc:title>
  <dc:creator>Wing Lam</dc:creator>
  <cp:lastModifiedBy>Lam, Wing</cp:lastModifiedBy>
  <cp:revision>151</cp:revision>
  <dcterms:created xsi:type="dcterms:W3CDTF">2021-02-02T18:39:30Z</dcterms:created>
  <dcterms:modified xsi:type="dcterms:W3CDTF">2023-09-30T17:15:25Z</dcterms:modified>
</cp:coreProperties>
</file>