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285c99a9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285c99a9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285c99a9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285c99a9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285c99a9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285c99a9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4db99788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4db99788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285c99a9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285c99a9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285c99a9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285c99a9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285c99a9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285c99a9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4db9978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4db9978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4db99788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db9978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4db99788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4db9978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dbd917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dbd917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285c99a9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285c99a9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285c99a9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285c99a9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285c99a9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285c99a9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285c99a9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285c99a9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285c99a9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285c99a9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285c99a9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285c99a9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29cc9c4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29cc9c4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dbd917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dbd917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285c99a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285c99a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29cc9c4c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29cc9c4c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4db9978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4db9978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4db9978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4db9978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4db99788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4db99788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4db9978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4db9978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eekytheory.com/programacion-extrema-que-es-y-principios-basic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Modelos de Ciclo de Vida Del Software</a:t>
            </a:r>
            <a:endParaRPr/>
          </a:p>
        </p:txBody>
      </p:sp>
      <p:sp>
        <p:nvSpPr>
          <p:cNvPr id="129" name="Google Shape;129;p13"/>
          <p:cNvSpPr txBox="1"/>
          <p:nvPr>
            <p:ph idx="1" type="subTitle"/>
          </p:nvPr>
        </p:nvSpPr>
        <p:spPr>
          <a:xfrm>
            <a:off x="1858700" y="3413140"/>
            <a:ext cx="53613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Integrantes:</a:t>
            </a:r>
            <a:endParaRPr/>
          </a:p>
          <a:p>
            <a:pPr indent="0" lvl="0" marL="0" rtl="0" algn="ctr">
              <a:spcBef>
                <a:spcPts val="0"/>
              </a:spcBef>
              <a:spcAft>
                <a:spcPts val="0"/>
              </a:spcAft>
              <a:buNone/>
            </a:pPr>
            <a:r>
              <a:rPr lang="es"/>
              <a:t>Johnston Navarro Dolores Gabriela</a:t>
            </a:r>
            <a:endParaRPr/>
          </a:p>
          <a:p>
            <a:pPr indent="0" lvl="0" marL="0" rtl="0" algn="ctr">
              <a:spcBef>
                <a:spcPts val="0"/>
              </a:spcBef>
              <a:spcAft>
                <a:spcPts val="0"/>
              </a:spcAft>
              <a:buNone/>
            </a:pPr>
            <a:r>
              <a:rPr lang="es"/>
              <a:t>Cinthya Montserrat Flores Cobian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ph type="ctrTitle"/>
          </p:nvPr>
        </p:nvSpPr>
        <p:spPr>
          <a:xfrm>
            <a:off x="431648" y="2571750"/>
            <a:ext cx="82155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sz="1800"/>
              <a:t>Los modelos de proceso prescriptivo fueron propuestos originalmente para poner orden en el caos del desarrollo de software.</a:t>
            </a:r>
            <a:endParaRPr sz="1800"/>
          </a:p>
          <a:p>
            <a:pPr indent="0" lvl="0" marL="0" rtl="0" algn="ctr">
              <a:spcBef>
                <a:spcPts val="0"/>
              </a:spcBef>
              <a:spcAft>
                <a:spcPts val="0"/>
              </a:spcAft>
              <a:buNone/>
            </a:pPr>
            <a:r>
              <a:t/>
            </a:r>
            <a:endParaRPr sz="1800"/>
          </a:p>
        </p:txBody>
      </p:sp>
      <p:sp>
        <p:nvSpPr>
          <p:cNvPr id="183" name="Google Shape;183;p22"/>
          <p:cNvSpPr txBox="1"/>
          <p:nvPr>
            <p:ph type="ctrTitle"/>
          </p:nvPr>
        </p:nvSpPr>
        <p:spPr>
          <a:xfrm>
            <a:off x="1858703" y="1060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Modelos de Proceso Prescriptivo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21558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Cascada</a:t>
            </a:r>
            <a:endParaRPr/>
          </a:p>
        </p:txBody>
      </p:sp>
      <p:sp>
        <p:nvSpPr>
          <p:cNvPr id="189" name="Google Shape;189;p23"/>
          <p:cNvSpPr txBox="1"/>
          <p:nvPr>
            <p:ph idx="1" type="body"/>
          </p:nvPr>
        </p:nvSpPr>
        <p:spPr>
          <a:xfrm>
            <a:off x="819150" y="1597450"/>
            <a:ext cx="2155800" cy="284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7F6000"/>
              </a:solidFill>
              <a:latin typeface="Nunito"/>
              <a:ea typeface="Nunito"/>
              <a:cs typeface="Nunito"/>
              <a:sym typeface="Nunito"/>
            </a:endParaRPr>
          </a:p>
          <a:p>
            <a:pPr indent="0" lvl="0" marL="0" rtl="0" algn="just">
              <a:spcBef>
                <a:spcPts val="1600"/>
              </a:spcBef>
              <a:spcAft>
                <a:spcPts val="0"/>
              </a:spcAft>
              <a:buClr>
                <a:srgbClr val="000000"/>
              </a:buClr>
              <a:buSzPts val="1100"/>
              <a:buFont typeface="Arial"/>
              <a:buNone/>
            </a:pPr>
            <a:r>
              <a:rPr lang="es">
                <a:solidFill>
                  <a:srgbClr val="7F6000"/>
                </a:solidFill>
                <a:latin typeface="Nunito"/>
                <a:ea typeface="Nunito"/>
                <a:cs typeface="Nunito"/>
                <a:sym typeface="Nunito"/>
              </a:rPr>
              <a:t>Hay veces en las que los requerimientos para cierto problema se comprenden bien: cuando el trabajo desde la comunicación hasta el despliegue fluye en forma razonablemente lineal.</a:t>
            </a:r>
            <a:endParaRPr>
              <a:solidFill>
                <a:srgbClr val="7F6000"/>
              </a:solidFill>
              <a:latin typeface="Nunito"/>
              <a:ea typeface="Nunito"/>
              <a:cs typeface="Nunito"/>
              <a:sym typeface="Nunito"/>
            </a:endParaRPr>
          </a:p>
          <a:p>
            <a:pPr indent="0" lvl="0" marL="0" rtl="0" algn="just">
              <a:spcBef>
                <a:spcPts val="1600"/>
              </a:spcBef>
              <a:spcAft>
                <a:spcPts val="1600"/>
              </a:spcAft>
              <a:buNone/>
            </a:pPr>
            <a:r>
              <a:t/>
            </a:r>
            <a:endParaRPr>
              <a:solidFill>
                <a:srgbClr val="7F6000"/>
              </a:solidFill>
              <a:latin typeface="Nunito"/>
              <a:ea typeface="Nunito"/>
              <a:cs typeface="Nunito"/>
              <a:sym typeface="Nunito"/>
            </a:endParaRPr>
          </a:p>
        </p:txBody>
      </p:sp>
      <p:pic>
        <p:nvPicPr>
          <p:cNvPr id="190" name="Google Shape;190;p23"/>
          <p:cNvPicPr preferRelativeResize="0"/>
          <p:nvPr/>
        </p:nvPicPr>
        <p:blipFill rotWithShape="1">
          <a:blip r:embed="rId3">
            <a:alphaModFix/>
          </a:blip>
          <a:srcRect b="14101" l="7616" r="4641" t="12455"/>
          <a:stretch/>
        </p:blipFill>
        <p:spPr>
          <a:xfrm>
            <a:off x="3051150" y="1338325"/>
            <a:ext cx="5782676" cy="27237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819150" y="1990725"/>
            <a:ext cx="3296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solidFill>
                <a:srgbClr val="7F6000"/>
              </a:solidFill>
            </a:endParaRPr>
          </a:p>
          <a:p>
            <a:pPr indent="457200" lvl="0" marL="0" rtl="0" algn="just">
              <a:spcBef>
                <a:spcPts val="1600"/>
              </a:spcBef>
              <a:spcAft>
                <a:spcPts val="0"/>
              </a:spcAft>
              <a:buClr>
                <a:srgbClr val="000000"/>
              </a:buClr>
              <a:buSzPts val="1100"/>
              <a:buFont typeface="Arial"/>
              <a:buNone/>
            </a:pPr>
            <a:r>
              <a:rPr lang="es" sz="1400">
                <a:solidFill>
                  <a:srgbClr val="7F6000"/>
                </a:solidFill>
              </a:rPr>
              <a:t>Aquí</a:t>
            </a:r>
            <a:r>
              <a:rPr lang="es" sz="1400">
                <a:solidFill>
                  <a:srgbClr val="7F6000"/>
                </a:solidFill>
              </a:rPr>
              <a:t> </a:t>
            </a:r>
            <a:r>
              <a:rPr lang="es" sz="1400">
                <a:solidFill>
                  <a:srgbClr val="7F6000"/>
                </a:solidFill>
              </a:rPr>
              <a:t>se aprecia la relación entre las acciones para el aseguramiento de la calidad y aquellas asociadas con la comunicación, modelado y construcción temprana.</a:t>
            </a:r>
            <a:endParaRPr sz="1400">
              <a:solidFill>
                <a:srgbClr val="7F6000"/>
              </a:solidFill>
            </a:endParaRPr>
          </a:p>
          <a:p>
            <a:pPr indent="0" lvl="0" marL="0" rtl="0" algn="just">
              <a:spcBef>
                <a:spcPts val="1600"/>
              </a:spcBef>
              <a:spcAft>
                <a:spcPts val="1600"/>
              </a:spcAft>
              <a:buNone/>
            </a:pPr>
            <a:r>
              <a:t/>
            </a:r>
            <a:endParaRPr sz="1400">
              <a:solidFill>
                <a:srgbClr val="7F6000"/>
              </a:solidFill>
            </a:endParaRPr>
          </a:p>
        </p:txBody>
      </p:sp>
      <p:sp>
        <p:nvSpPr>
          <p:cNvPr id="196" name="Google Shape;196;p24"/>
          <p:cNvSpPr txBox="1"/>
          <p:nvPr>
            <p:ph type="title"/>
          </p:nvPr>
        </p:nvSpPr>
        <p:spPr>
          <a:xfrm>
            <a:off x="819150" y="845600"/>
            <a:ext cx="3296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Modelo en V</a:t>
            </a:r>
            <a:endParaRPr/>
          </a:p>
        </p:txBody>
      </p:sp>
      <p:pic>
        <p:nvPicPr>
          <p:cNvPr id="197" name="Google Shape;197;p24"/>
          <p:cNvPicPr preferRelativeResize="0"/>
          <p:nvPr/>
        </p:nvPicPr>
        <p:blipFill>
          <a:blip r:embed="rId3">
            <a:alphaModFix/>
          </a:blip>
          <a:stretch>
            <a:fillRect/>
          </a:stretch>
        </p:blipFill>
        <p:spPr>
          <a:xfrm>
            <a:off x="4115872" y="340225"/>
            <a:ext cx="4687899" cy="4507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ctrTitle"/>
          </p:nvPr>
        </p:nvSpPr>
        <p:spPr>
          <a:xfrm>
            <a:off x="1858703" y="6036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Modelos Proceso Evolutivos</a:t>
            </a:r>
            <a:endParaRPr/>
          </a:p>
        </p:txBody>
      </p:sp>
      <p:pic>
        <p:nvPicPr>
          <p:cNvPr id="203" name="Google Shape;203;p25"/>
          <p:cNvPicPr preferRelativeResize="0"/>
          <p:nvPr/>
        </p:nvPicPr>
        <p:blipFill>
          <a:blip r:embed="rId3">
            <a:alphaModFix/>
          </a:blip>
          <a:stretch>
            <a:fillRect/>
          </a:stretch>
        </p:blipFill>
        <p:spPr>
          <a:xfrm>
            <a:off x="5430625" y="1874350"/>
            <a:ext cx="3291201" cy="2964350"/>
          </a:xfrm>
          <a:prstGeom prst="rect">
            <a:avLst/>
          </a:prstGeom>
          <a:noFill/>
          <a:ln>
            <a:noFill/>
          </a:ln>
        </p:spPr>
      </p:pic>
      <p:sp>
        <p:nvSpPr>
          <p:cNvPr id="204" name="Google Shape;204;p25"/>
          <p:cNvSpPr txBox="1"/>
          <p:nvPr>
            <p:ph idx="4294967295" type="body"/>
          </p:nvPr>
        </p:nvSpPr>
        <p:spPr>
          <a:xfrm>
            <a:off x="491975" y="2050775"/>
            <a:ext cx="4710300" cy="1825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sz="1800"/>
              <a:t>El software, como todos los sistemas complejos, evolucionan con el tiempo. Es frecuente que los requerimientos del negocio y del producto cambian conforme avanza el desarrollo.</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1598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Espiral</a:t>
            </a:r>
            <a:endParaRPr/>
          </a:p>
        </p:txBody>
      </p:sp>
      <p:pic>
        <p:nvPicPr>
          <p:cNvPr id="210" name="Google Shape;210;p26"/>
          <p:cNvPicPr preferRelativeResize="0"/>
          <p:nvPr/>
        </p:nvPicPr>
        <p:blipFill>
          <a:blip r:embed="rId3">
            <a:alphaModFix/>
          </a:blip>
          <a:stretch>
            <a:fillRect/>
          </a:stretch>
        </p:blipFill>
        <p:spPr>
          <a:xfrm>
            <a:off x="708350" y="813200"/>
            <a:ext cx="7727300" cy="3384400"/>
          </a:xfrm>
          <a:prstGeom prst="rect">
            <a:avLst/>
          </a:prstGeom>
          <a:noFill/>
          <a:ln>
            <a:noFill/>
          </a:ln>
        </p:spPr>
      </p:pic>
      <p:sp>
        <p:nvSpPr>
          <p:cNvPr id="211" name="Google Shape;211;p26"/>
          <p:cNvSpPr txBox="1"/>
          <p:nvPr/>
        </p:nvSpPr>
        <p:spPr>
          <a:xfrm>
            <a:off x="228600" y="3962400"/>
            <a:ext cx="8671800" cy="1237200"/>
          </a:xfrm>
          <a:prstGeom prst="rect">
            <a:avLst/>
          </a:prstGeom>
          <a:noFill/>
          <a:ln>
            <a:noFill/>
          </a:ln>
        </p:spPr>
        <p:txBody>
          <a:bodyPr anchorCtr="0" anchor="ctr" bIns="91425" lIns="91425" spcFirstLastPara="1" rIns="91425" wrap="square" tIns="91425">
            <a:noAutofit/>
          </a:bodyPr>
          <a:lstStyle/>
          <a:p>
            <a:pPr indent="457200" lvl="0" marL="0" rtl="0" algn="ctr">
              <a:spcBef>
                <a:spcPts val="0"/>
              </a:spcBef>
              <a:spcAft>
                <a:spcPts val="0"/>
              </a:spcAft>
              <a:buNone/>
            </a:pPr>
            <a:r>
              <a:rPr lang="es"/>
              <a:t>S</a:t>
            </a:r>
            <a:r>
              <a:rPr lang="es"/>
              <a:t>e acopla con la naturaleza iterativa de hacer prototipos con los aspectos controlados y sistémicos del modelo de cascada.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idx="1" type="body"/>
          </p:nvPr>
        </p:nvSpPr>
        <p:spPr>
          <a:xfrm>
            <a:off x="284925" y="1999975"/>
            <a:ext cx="42870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800"/>
              <a:t>ingeniería concurrente, permite que un equipo de software represente elementos </a:t>
            </a:r>
            <a:r>
              <a:rPr lang="es" sz="1800"/>
              <a:t>iterativos</a:t>
            </a:r>
            <a:r>
              <a:rPr lang="es" sz="1800"/>
              <a:t> y concurrentes de cualquiera de los modelos de proceso.</a:t>
            </a:r>
            <a:endParaRPr sz="1800"/>
          </a:p>
        </p:txBody>
      </p:sp>
      <p:pic>
        <p:nvPicPr>
          <p:cNvPr id="217" name="Google Shape;217;p27"/>
          <p:cNvPicPr preferRelativeResize="0"/>
          <p:nvPr/>
        </p:nvPicPr>
        <p:blipFill rotWithShape="1">
          <a:blip r:embed="rId3">
            <a:alphaModFix/>
          </a:blip>
          <a:srcRect b="12499" l="41920" r="30981" t="20403"/>
          <a:stretch/>
        </p:blipFill>
        <p:spPr>
          <a:xfrm>
            <a:off x="5116200" y="216725"/>
            <a:ext cx="3546577" cy="4680299"/>
          </a:xfrm>
          <a:prstGeom prst="rect">
            <a:avLst/>
          </a:prstGeom>
          <a:noFill/>
          <a:ln>
            <a:noFill/>
          </a:ln>
        </p:spPr>
      </p:pic>
      <p:sp>
        <p:nvSpPr>
          <p:cNvPr id="218" name="Google Shape;218;p27"/>
          <p:cNvSpPr txBox="1"/>
          <p:nvPr>
            <p:ph type="title"/>
          </p:nvPr>
        </p:nvSpPr>
        <p:spPr>
          <a:xfrm>
            <a:off x="284925" y="-30700"/>
            <a:ext cx="42870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Modelo Concurrente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ctrTitle"/>
          </p:nvPr>
        </p:nvSpPr>
        <p:spPr>
          <a:xfrm>
            <a:off x="1858703" y="12132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Modelos Proceso Especializado</a:t>
            </a:r>
            <a:endParaRPr/>
          </a:p>
        </p:txBody>
      </p:sp>
      <p:sp>
        <p:nvSpPr>
          <p:cNvPr id="224" name="Google Shape;224;p28"/>
          <p:cNvSpPr txBox="1"/>
          <p:nvPr/>
        </p:nvSpPr>
        <p:spPr>
          <a:xfrm>
            <a:off x="260900" y="3060425"/>
            <a:ext cx="8623800" cy="9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7F6000"/>
                </a:solidFill>
                <a:latin typeface="Nunito"/>
                <a:ea typeface="Nunito"/>
                <a:cs typeface="Nunito"/>
                <a:sym typeface="Nunito"/>
              </a:rPr>
              <a:t>Los modelos de proceso especializado tienen muchas de las características de uno o más de los modelos tradicionales que se presentaron en las secciones anteriores. Sin embargo, dichos modelos tienden a aplicarse cuando se elige un enfoque de ingeniería de software especializado o definido muy específicamente.</a:t>
            </a:r>
            <a:endParaRPr>
              <a:solidFill>
                <a:srgbClr val="7F6000"/>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idx="1" type="body"/>
          </p:nvPr>
        </p:nvSpPr>
        <p:spPr>
          <a:xfrm>
            <a:off x="762750" y="1009375"/>
            <a:ext cx="4095000" cy="36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El modelo de desarrollo basado en componentes incorpora muchas de las características del modelo espiral.</a:t>
            </a:r>
            <a:endParaRPr sz="1800"/>
          </a:p>
          <a:p>
            <a:pPr indent="0" lvl="0" marL="0" rtl="0" algn="ctr">
              <a:spcBef>
                <a:spcPts val="1600"/>
              </a:spcBef>
              <a:spcAft>
                <a:spcPts val="0"/>
              </a:spcAft>
              <a:buNone/>
            </a:pPr>
            <a:r>
              <a:rPr lang="es" sz="1800"/>
              <a:t> Es de naturaleza evolutiva y demanda un enfoque iterativo para la creación de software. </a:t>
            </a:r>
            <a:endParaRPr sz="1800"/>
          </a:p>
          <a:p>
            <a:pPr indent="0" lvl="0" marL="0" rtl="0" algn="ctr">
              <a:spcBef>
                <a:spcPts val="1600"/>
              </a:spcBef>
              <a:spcAft>
                <a:spcPts val="0"/>
              </a:spcAft>
              <a:buNone/>
            </a:pPr>
            <a:r>
              <a:rPr lang="es" sz="1800"/>
              <a:t>Sin embargo, el modelo de desarrollo basado en componentes construye aplicaciones a partir de fragmentos de software prefabricados.</a:t>
            </a:r>
            <a:endParaRPr sz="1800"/>
          </a:p>
          <a:p>
            <a:pPr indent="0" lvl="0" marL="0" rtl="0" algn="ctr">
              <a:spcBef>
                <a:spcPts val="1600"/>
              </a:spcBef>
              <a:spcAft>
                <a:spcPts val="1600"/>
              </a:spcAft>
              <a:buNone/>
            </a:pPr>
            <a:r>
              <a:t/>
            </a:r>
            <a:endParaRPr sz="1800"/>
          </a:p>
        </p:txBody>
      </p:sp>
      <p:sp>
        <p:nvSpPr>
          <p:cNvPr id="230" name="Google Shape;230;p29"/>
          <p:cNvSpPr txBox="1"/>
          <p:nvPr>
            <p:ph type="title"/>
          </p:nvPr>
        </p:nvSpPr>
        <p:spPr>
          <a:xfrm>
            <a:off x="762750" y="121700"/>
            <a:ext cx="7598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Desarrollo basado en componentes</a:t>
            </a:r>
            <a:endParaRPr/>
          </a:p>
        </p:txBody>
      </p:sp>
      <p:pic>
        <p:nvPicPr>
          <p:cNvPr id="231" name="Google Shape;231;p29"/>
          <p:cNvPicPr preferRelativeResize="0"/>
          <p:nvPr/>
        </p:nvPicPr>
        <p:blipFill rotWithShape="1">
          <a:blip r:embed="rId3">
            <a:alphaModFix/>
          </a:blip>
          <a:srcRect b="13590" l="23503" r="19613" t="29995"/>
          <a:stretch/>
        </p:blipFill>
        <p:spPr>
          <a:xfrm>
            <a:off x="4857750" y="1315900"/>
            <a:ext cx="3901101" cy="290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idx="1" type="body"/>
          </p:nvPr>
        </p:nvSpPr>
        <p:spPr>
          <a:xfrm>
            <a:off x="762750" y="2228575"/>
            <a:ext cx="7598700" cy="20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Agrupa actividades que llevan a la especificación matemática formal del software de cómputo. </a:t>
            </a:r>
            <a:endParaRPr sz="1800"/>
          </a:p>
          <a:p>
            <a:pPr indent="0" lvl="0" marL="0" rtl="0" algn="ctr">
              <a:spcBef>
                <a:spcPts val="1600"/>
              </a:spcBef>
              <a:spcAft>
                <a:spcPts val="0"/>
              </a:spcAft>
              <a:buNone/>
            </a:pPr>
            <a:r>
              <a:rPr lang="es" sz="1800"/>
              <a:t>Los métodos formales permiten especificar, desarrollar y verificar un sistema basado en computadora por medio del empleo de una notación matemática rigurosa. </a:t>
            </a:r>
            <a:endParaRPr sz="1800"/>
          </a:p>
          <a:p>
            <a:pPr indent="0" lvl="0" marL="0" rtl="0" algn="ctr">
              <a:spcBef>
                <a:spcPts val="1600"/>
              </a:spcBef>
              <a:spcAft>
                <a:spcPts val="0"/>
              </a:spcAft>
              <a:buNone/>
            </a:pPr>
            <a:r>
              <a:rPr lang="es" sz="1800"/>
              <a:t>Ciertas organizaciones de desarrollo de software aplican una variante de este enfoque, que se denomina ingeniería de software de quirófano</a:t>
            </a:r>
            <a:endParaRPr sz="1800"/>
          </a:p>
          <a:p>
            <a:pPr indent="0" lvl="0" marL="0" rtl="0" algn="ctr">
              <a:spcBef>
                <a:spcPts val="1600"/>
              </a:spcBef>
              <a:spcAft>
                <a:spcPts val="0"/>
              </a:spcAft>
              <a:buNone/>
            </a:pPr>
            <a:r>
              <a:t/>
            </a:r>
            <a:endParaRPr sz="1800"/>
          </a:p>
          <a:p>
            <a:pPr indent="0" lvl="0" marL="0" rtl="0" algn="ctr">
              <a:spcBef>
                <a:spcPts val="1600"/>
              </a:spcBef>
              <a:spcAft>
                <a:spcPts val="1600"/>
              </a:spcAft>
              <a:buNone/>
            </a:pPr>
            <a:r>
              <a:t/>
            </a:r>
            <a:endParaRPr sz="1800"/>
          </a:p>
        </p:txBody>
      </p:sp>
      <p:sp>
        <p:nvSpPr>
          <p:cNvPr id="237" name="Google Shape;237;p30"/>
          <p:cNvSpPr txBox="1"/>
          <p:nvPr>
            <p:ph type="title"/>
          </p:nvPr>
        </p:nvSpPr>
        <p:spPr>
          <a:xfrm>
            <a:off x="762750" y="-30700"/>
            <a:ext cx="7598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El modelo de métodos formales</a:t>
            </a:r>
            <a:endParaRPr/>
          </a:p>
        </p:txBody>
      </p:sp>
      <p:pic>
        <p:nvPicPr>
          <p:cNvPr id="238" name="Google Shape;238;p30"/>
          <p:cNvPicPr preferRelativeResize="0"/>
          <p:nvPr/>
        </p:nvPicPr>
        <p:blipFill>
          <a:blip r:embed="rId3">
            <a:alphaModFix/>
          </a:blip>
          <a:stretch>
            <a:fillRect/>
          </a:stretch>
        </p:blipFill>
        <p:spPr>
          <a:xfrm>
            <a:off x="772475" y="925550"/>
            <a:ext cx="7599050" cy="999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idx="1" type="body"/>
          </p:nvPr>
        </p:nvSpPr>
        <p:spPr>
          <a:xfrm>
            <a:off x="762750" y="3060025"/>
            <a:ext cx="7598700" cy="191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Los constructores de software complejo implementan de manera invariable un conjunto de características, funciones y contenido de información localizados. </a:t>
            </a:r>
            <a:endParaRPr sz="1800"/>
          </a:p>
          <a:p>
            <a:pPr indent="0" lvl="0" marL="0" rtl="0" algn="ctr">
              <a:spcBef>
                <a:spcPts val="1600"/>
              </a:spcBef>
              <a:spcAft>
                <a:spcPts val="0"/>
              </a:spcAft>
              <a:buNone/>
            </a:pPr>
            <a:r>
              <a:rPr lang="es" sz="1800"/>
              <a:t>Estas características localizadas del software se modelan como componentes (clases orientadas a objetos) y luego se construyen dentro del contexto de una arquitectura de sistemas</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t/>
            </a:r>
            <a:endParaRPr sz="1800"/>
          </a:p>
          <a:p>
            <a:pPr indent="0" lvl="0" marL="0" rtl="0" algn="ctr">
              <a:spcBef>
                <a:spcPts val="1600"/>
              </a:spcBef>
              <a:spcAft>
                <a:spcPts val="1600"/>
              </a:spcAft>
              <a:buNone/>
            </a:pPr>
            <a:r>
              <a:t/>
            </a:r>
            <a:endParaRPr sz="1800"/>
          </a:p>
        </p:txBody>
      </p:sp>
      <p:sp>
        <p:nvSpPr>
          <p:cNvPr id="244" name="Google Shape;244;p31"/>
          <p:cNvSpPr txBox="1"/>
          <p:nvPr>
            <p:ph type="title"/>
          </p:nvPr>
        </p:nvSpPr>
        <p:spPr>
          <a:xfrm>
            <a:off x="340500" y="165375"/>
            <a:ext cx="8443200" cy="68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Desarrollo de software orientado a aspectos</a:t>
            </a:r>
            <a:endParaRPr/>
          </a:p>
        </p:txBody>
      </p:sp>
      <p:pic>
        <p:nvPicPr>
          <p:cNvPr id="245" name="Google Shape;245;p31"/>
          <p:cNvPicPr preferRelativeResize="0"/>
          <p:nvPr/>
        </p:nvPicPr>
        <p:blipFill>
          <a:blip r:embed="rId3">
            <a:alphaModFix/>
          </a:blip>
          <a:stretch>
            <a:fillRect/>
          </a:stretch>
        </p:blipFill>
        <p:spPr>
          <a:xfrm>
            <a:off x="1990338" y="751075"/>
            <a:ext cx="5143525" cy="248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metodología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rPr>
              <a:t>La metodología </a:t>
            </a:r>
            <a:r>
              <a:rPr b="1" lang="es" sz="1200">
                <a:solidFill>
                  <a:srgbClr val="000000"/>
                </a:solidFill>
                <a:highlight>
                  <a:srgbClr val="FFFFFF"/>
                </a:highlight>
              </a:rPr>
              <a:t>s</a:t>
            </a:r>
            <a:r>
              <a:rPr lang="es" sz="1200">
                <a:solidFill>
                  <a:srgbClr val="000000"/>
                </a:solidFill>
                <a:highlight>
                  <a:srgbClr val="FFFFFF"/>
                </a:highlight>
              </a:rPr>
              <a:t>e trata de todas las técnicas y conocimientos necesarios para el funcionamiento de un programa informático.</a:t>
            </a:r>
            <a:endParaRPr sz="1200">
              <a:solidFill>
                <a:srgbClr val="000000"/>
              </a:solidFill>
              <a:highlight>
                <a:srgbClr val="FFFFFF"/>
              </a:highlight>
            </a:endParaRPr>
          </a:p>
          <a:p>
            <a:pPr indent="0" lvl="0" marL="0" rtl="0" algn="l">
              <a:spcBef>
                <a:spcPts val="1600"/>
              </a:spcBef>
              <a:spcAft>
                <a:spcPts val="0"/>
              </a:spcAft>
              <a:buNone/>
            </a:pPr>
            <a:r>
              <a:rPr lang="es" sz="1200">
                <a:solidFill>
                  <a:srgbClr val="000000"/>
                </a:solidFill>
                <a:highlight>
                  <a:srgbClr val="FFFFFF"/>
                </a:highlight>
              </a:rPr>
              <a:t>La </a:t>
            </a:r>
            <a:r>
              <a:rPr lang="es" sz="1200">
                <a:solidFill>
                  <a:srgbClr val="000000"/>
                </a:solidFill>
                <a:highlight>
                  <a:srgbClr val="FFFFFF"/>
                </a:highlight>
              </a:rPr>
              <a:t>metodología</a:t>
            </a:r>
            <a:r>
              <a:rPr lang="es" sz="1200">
                <a:solidFill>
                  <a:srgbClr val="000000"/>
                </a:solidFill>
                <a:highlight>
                  <a:srgbClr val="FFFFFF"/>
                </a:highlight>
              </a:rPr>
              <a:t> sirve para desarrollar un buen producto de software de calidad y confiable.</a:t>
            </a:r>
            <a:endParaRPr sz="1200">
              <a:solidFill>
                <a:srgbClr val="000000"/>
              </a:solidFill>
              <a:highlight>
                <a:srgbClr val="FFFFFF"/>
              </a:highlight>
            </a:endParaRPr>
          </a:p>
          <a:p>
            <a:pPr indent="0" lvl="0" marL="0" rtl="0" algn="l">
              <a:spcBef>
                <a:spcPts val="1600"/>
              </a:spcBef>
              <a:spcAft>
                <a:spcPts val="1600"/>
              </a:spcAft>
              <a:buNone/>
            </a:pPr>
            <a:r>
              <a:t/>
            </a:r>
            <a:endParaRPr sz="1200">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de proceso unificado</a:t>
            </a:r>
            <a:endParaRPr/>
          </a:p>
        </p:txBody>
      </p:sp>
      <p:sp>
        <p:nvSpPr>
          <p:cNvPr id="251" name="Google Shape;251;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proceso unificado es un proceso de desarrollo de software: “conjunto de actividades necesarias para transformar los requisitos del usuario en un sistema de software”.</a:t>
            </a:r>
            <a:endParaRPr/>
          </a:p>
          <a:p>
            <a:pPr indent="0" lvl="0" marL="0" rtl="0" algn="l">
              <a:spcBef>
                <a:spcPts val="1600"/>
              </a:spcBef>
              <a:spcAft>
                <a:spcPts val="0"/>
              </a:spcAft>
              <a:buNone/>
            </a:pPr>
            <a:r>
              <a:rPr lang="es"/>
              <a:t>Este modelo interactivo e incremental, por lo tanto es sencillo dividir el esfuerzo de desarrollo del proyecto de software en partes </a:t>
            </a:r>
            <a:r>
              <a:rPr lang="es"/>
              <a:t>más</a:t>
            </a:r>
            <a:r>
              <a:rPr lang="es"/>
              <a:t> pequeñas o mini proyectos.</a:t>
            </a:r>
            <a:endParaRPr/>
          </a:p>
          <a:p>
            <a:pPr indent="0" lvl="0" marL="0" rtl="0" algn="l">
              <a:spcBef>
                <a:spcPts val="1600"/>
              </a:spcBef>
              <a:spcAft>
                <a:spcPts val="0"/>
              </a:spcAft>
              <a:buNone/>
            </a:pPr>
            <a:r>
              <a:rPr lang="es"/>
              <a:t>Este </a:t>
            </a:r>
            <a:r>
              <a:rPr lang="es"/>
              <a:t>método</a:t>
            </a:r>
            <a:r>
              <a:rPr lang="es"/>
              <a:t> es un intento de </a:t>
            </a:r>
            <a:r>
              <a:rPr lang="es"/>
              <a:t>unificación  de  las mejores características tradicionales del proceso de software. </a:t>
            </a:r>
            <a:endParaRPr/>
          </a:p>
          <a:p>
            <a:pPr indent="0" lvl="0" marL="0" rtl="0" algn="l">
              <a:spcBef>
                <a:spcPts val="1600"/>
              </a:spcBef>
              <a:spcAft>
                <a:spcPts val="1600"/>
              </a:spcAft>
              <a:buNone/>
            </a:pPr>
            <a:r>
              <a:rPr lang="e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1322775" y="220938"/>
            <a:ext cx="6262300" cy="470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de desarrollo </a:t>
            </a:r>
            <a:r>
              <a:rPr lang="es"/>
              <a:t>ágil</a:t>
            </a:r>
            <a:r>
              <a:rPr lang="es"/>
              <a:t> </a:t>
            </a:r>
            <a:endParaRPr/>
          </a:p>
        </p:txBody>
      </p:sp>
      <p:sp>
        <p:nvSpPr>
          <p:cNvPr id="262" name="Google Shape;262;p34"/>
          <p:cNvSpPr txBox="1"/>
          <p:nvPr>
            <p:ph idx="1" type="body"/>
          </p:nvPr>
        </p:nvSpPr>
        <p:spPr>
          <a:xfrm>
            <a:off x="670100" y="1466975"/>
            <a:ext cx="7654800" cy="297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1050">
                <a:solidFill>
                  <a:srgbClr val="222222"/>
                </a:solidFill>
                <a:latin typeface="Arial"/>
                <a:ea typeface="Arial"/>
                <a:cs typeface="Arial"/>
                <a:sym typeface="Arial"/>
              </a:rPr>
              <a:t>El desarrollo ágil de software envuelve un enfoque para la toma de decisiones en los proyectos de software, que se refiere a métodos de ingeniería del software basados en el desarrollo iterativo e incremental, donde los requisitos y soluciones evolucionan con el tiempo según la necesidad del proyecto. Así el trabajo es realizado mediante la colaboración de equipos auto-organizados y multidisciplinarios, inmersos en un proceso compartido de toma de decisiones a corto plazo.</a:t>
            </a:r>
            <a:endParaRPr sz="1050">
              <a:solidFill>
                <a:srgbClr val="222222"/>
              </a:solidFill>
              <a:latin typeface="Arial"/>
              <a:ea typeface="Arial"/>
              <a:cs typeface="Arial"/>
              <a:sym typeface="Arial"/>
            </a:endParaRPr>
          </a:p>
          <a:p>
            <a:pPr indent="0" lvl="0" marL="0" rtl="0" algn="l">
              <a:spcBef>
                <a:spcPts val="600"/>
              </a:spcBef>
              <a:spcAft>
                <a:spcPts val="0"/>
              </a:spcAft>
              <a:buNone/>
            </a:pPr>
            <a:r>
              <a:t/>
            </a:r>
            <a:endParaRPr sz="1050">
              <a:solidFill>
                <a:srgbClr val="222222"/>
              </a:solidFill>
              <a:latin typeface="Arial"/>
              <a:ea typeface="Arial"/>
              <a:cs typeface="Arial"/>
              <a:sym typeface="Arial"/>
            </a:endParaRPr>
          </a:p>
          <a:p>
            <a:pPr indent="0" lvl="0" marL="0" rtl="0" algn="l">
              <a:spcBef>
                <a:spcPts val="600"/>
              </a:spcBef>
              <a:spcAft>
                <a:spcPts val="600"/>
              </a:spcAft>
              <a:buClr>
                <a:srgbClr val="000000"/>
              </a:buClr>
              <a:buSzPts val="1100"/>
              <a:buFont typeface="Arial"/>
              <a:buNone/>
            </a:pPr>
            <a:r>
              <a:rPr lang="es" sz="1050">
                <a:solidFill>
                  <a:srgbClr val="222222"/>
                </a:solidFill>
                <a:latin typeface="Arial"/>
                <a:ea typeface="Arial"/>
                <a:cs typeface="Arial"/>
                <a:sym typeface="Arial"/>
              </a:rPr>
              <a:t>Cada iteración del ciclo de vida incluye: planificación, análisis de requisitos, diseño, codificación, pruebas y documentación. Teniendo gran importancia el concepto de "Finalizado" (Done), ya que el objetivo de cada iteración no es agregar toda la funcionalidad para justificar el lanzamiento del producto al mercado, sino incrementar el valor por medio de "software que funciona" (sin errores).</a:t>
            </a:r>
            <a:endParaRPr sz="1050">
              <a:solidFill>
                <a:srgbClr val="22222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35"/>
          <p:cNvPicPr preferRelativeResize="0"/>
          <p:nvPr/>
        </p:nvPicPr>
        <p:blipFill>
          <a:blip r:embed="rId3">
            <a:alphaModFix/>
          </a:blip>
          <a:stretch>
            <a:fillRect/>
          </a:stretch>
        </p:blipFill>
        <p:spPr>
          <a:xfrm>
            <a:off x="-86749" y="149178"/>
            <a:ext cx="9230751" cy="480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 extrema</a:t>
            </a:r>
            <a:endParaRPr/>
          </a:p>
        </p:txBody>
      </p:sp>
      <p:sp>
        <p:nvSpPr>
          <p:cNvPr id="273" name="Google Shape;273;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50">
                <a:solidFill>
                  <a:srgbClr val="3A3A3A"/>
                </a:solidFill>
                <a:highlight>
                  <a:srgbClr val="FFFFFF"/>
                </a:highlight>
                <a:latin typeface="Roboto"/>
                <a:ea typeface="Roboto"/>
                <a:cs typeface="Roboto"/>
                <a:sym typeface="Roboto"/>
              </a:rPr>
              <a:t>La programación extrema es una metodología de desarrollo ágil que tiene como principal objetivo aumentar la productividad a la hora de desarrollar un proyecto software. Da prioridad a los trabajos que dan un resultado directo y en los cuales se reduce la burocracia que pueda existir en el entorno de trabajo.</a:t>
            </a:r>
            <a:endParaRPr sz="1350">
              <a:solidFill>
                <a:srgbClr val="3A3A3A"/>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350">
              <a:solidFill>
                <a:srgbClr val="3A3A3A"/>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350">
              <a:solidFill>
                <a:srgbClr val="3A3A3A"/>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350">
              <a:solidFill>
                <a:srgbClr val="3A3A3A"/>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37"/>
          <p:cNvPicPr preferRelativeResize="0"/>
          <p:nvPr/>
        </p:nvPicPr>
        <p:blipFill>
          <a:blip r:embed="rId3">
            <a:alphaModFix/>
          </a:blip>
          <a:stretch>
            <a:fillRect/>
          </a:stretch>
        </p:blipFill>
        <p:spPr>
          <a:xfrm>
            <a:off x="224212" y="387900"/>
            <a:ext cx="8695575" cy="4235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Bibliografía</a:t>
            </a:r>
            <a:endParaRPr/>
          </a:p>
        </p:txBody>
      </p:sp>
      <p:sp>
        <p:nvSpPr>
          <p:cNvPr id="284" name="Google Shape;284;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Proceso Unificado de Desarrollo de Software . A.U.S. Gustavo Torossi .</a:t>
            </a:r>
            <a:endParaRPr/>
          </a:p>
          <a:p>
            <a:pPr indent="0" lvl="0" marL="0" rtl="0" algn="l">
              <a:spcBef>
                <a:spcPts val="1600"/>
              </a:spcBef>
              <a:spcAft>
                <a:spcPts val="0"/>
              </a:spcAft>
              <a:buNone/>
            </a:pPr>
            <a:r>
              <a:rPr lang="es"/>
              <a:t>Ingeniería del software.Un enfoque </a:t>
            </a:r>
            <a:r>
              <a:rPr lang="es"/>
              <a:t>práctico. Pressman R.</a:t>
            </a:r>
            <a:endParaRPr/>
          </a:p>
          <a:p>
            <a:pPr indent="0" lvl="0" marL="0" rtl="0" algn="l">
              <a:spcBef>
                <a:spcPts val="1600"/>
              </a:spcBef>
              <a:spcAft>
                <a:spcPts val="0"/>
              </a:spcAft>
              <a:buNone/>
            </a:pPr>
            <a:r>
              <a:rPr lang="es" u="sng">
                <a:solidFill>
                  <a:schemeClr val="hlink"/>
                </a:solidFill>
                <a:hlinkClick r:id="rId3"/>
              </a:rPr>
              <a:t>https://geekytheory.com/programacion-extrema-que-es-y-principios-basicos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Finalidad de las metodologías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metodologías cumplen con el objetivo de entregar un producto de software de calidad, </a:t>
            </a:r>
            <a:r>
              <a:rPr lang="es"/>
              <a:t>así</a:t>
            </a:r>
            <a:r>
              <a:rPr lang="es"/>
              <a:t> como abarcar todo el proceso de desarrollo y documentación.</a:t>
            </a:r>
            <a:endParaRPr/>
          </a:p>
          <a:p>
            <a:pPr indent="0" lvl="0" marL="0" rtl="0" algn="l">
              <a:spcBef>
                <a:spcPts val="1600"/>
              </a:spcBef>
              <a:spcAft>
                <a:spcPts val="1600"/>
              </a:spcAft>
              <a:buNone/>
            </a:pPr>
            <a:r>
              <a:rPr lang="es"/>
              <a:t>La finalidad de estas es llevar a cabo un proceso completo y estable del desarrollo de un producto que se mantenible.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ctrTitle"/>
          </p:nvPr>
        </p:nvSpPr>
        <p:spPr>
          <a:xfrm>
            <a:off x="1891150" y="1822825"/>
            <a:ext cx="53082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Modelos General de Ciclo de Vida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31925" y="388400"/>
            <a:ext cx="3753000" cy="58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Estructura General</a:t>
            </a:r>
            <a:endParaRPr/>
          </a:p>
        </p:txBody>
      </p:sp>
      <p:pic>
        <p:nvPicPr>
          <p:cNvPr id="152" name="Google Shape;152;p17"/>
          <p:cNvPicPr preferRelativeResize="0"/>
          <p:nvPr/>
        </p:nvPicPr>
        <p:blipFill rotWithShape="1">
          <a:blip r:embed="rId3">
            <a:alphaModFix/>
          </a:blip>
          <a:srcRect b="2351" l="41370" r="27498" t="11508"/>
          <a:stretch/>
        </p:blipFill>
        <p:spPr>
          <a:xfrm>
            <a:off x="5293912" y="388400"/>
            <a:ext cx="2938737" cy="4333626"/>
          </a:xfrm>
          <a:prstGeom prst="rect">
            <a:avLst/>
          </a:prstGeom>
          <a:noFill/>
          <a:ln>
            <a:noFill/>
          </a:ln>
        </p:spPr>
      </p:pic>
      <p:sp>
        <p:nvSpPr>
          <p:cNvPr id="153" name="Google Shape;153;p17"/>
          <p:cNvSpPr txBox="1"/>
          <p:nvPr/>
        </p:nvSpPr>
        <p:spPr>
          <a:xfrm>
            <a:off x="422425" y="1071750"/>
            <a:ext cx="4572000" cy="36504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t/>
            </a:r>
            <a:endParaRPr>
              <a:solidFill>
                <a:srgbClr val="7F6000"/>
              </a:solidFill>
              <a:latin typeface="Nunito"/>
              <a:ea typeface="Nunito"/>
              <a:cs typeface="Nunito"/>
              <a:sym typeface="Nunito"/>
            </a:endParaRPr>
          </a:p>
          <a:p>
            <a:pPr indent="457200" lvl="0" marL="0" rtl="0" algn="just">
              <a:spcBef>
                <a:spcPts val="0"/>
              </a:spcBef>
              <a:spcAft>
                <a:spcPts val="0"/>
              </a:spcAft>
              <a:buNone/>
            </a:pPr>
            <a:r>
              <a:t/>
            </a:r>
            <a:endParaRPr>
              <a:solidFill>
                <a:srgbClr val="7F6000"/>
              </a:solidFill>
              <a:latin typeface="Nunito"/>
              <a:ea typeface="Nunito"/>
              <a:cs typeface="Nunito"/>
              <a:sym typeface="Nunito"/>
            </a:endParaRPr>
          </a:p>
          <a:p>
            <a:pPr indent="457200" lvl="0" marL="0" rtl="0" algn="just">
              <a:spcBef>
                <a:spcPts val="0"/>
              </a:spcBef>
              <a:spcAft>
                <a:spcPts val="0"/>
              </a:spcAft>
              <a:buNone/>
            </a:pPr>
            <a:r>
              <a:rPr lang="es">
                <a:solidFill>
                  <a:srgbClr val="7F6000"/>
                </a:solidFill>
                <a:latin typeface="Nunito"/>
                <a:ea typeface="Nunito"/>
                <a:cs typeface="Nunito"/>
                <a:sym typeface="Nunito"/>
              </a:rPr>
              <a:t>Aquí se </a:t>
            </a:r>
            <a:r>
              <a:rPr lang="es">
                <a:solidFill>
                  <a:srgbClr val="7F6000"/>
                </a:solidFill>
                <a:latin typeface="Nunito"/>
                <a:ea typeface="Nunito"/>
                <a:cs typeface="Nunito"/>
                <a:sym typeface="Nunito"/>
              </a:rPr>
              <a:t>representa el proceso del software de manera esquemática. </a:t>
            </a:r>
            <a:endParaRPr>
              <a:solidFill>
                <a:srgbClr val="7F6000"/>
              </a:solidFill>
              <a:latin typeface="Nunito"/>
              <a:ea typeface="Nunito"/>
              <a:cs typeface="Nunito"/>
              <a:sym typeface="Nunito"/>
            </a:endParaRPr>
          </a:p>
          <a:p>
            <a:pPr indent="0" lvl="0" marL="0" rtl="0" algn="just">
              <a:spcBef>
                <a:spcPts val="0"/>
              </a:spcBef>
              <a:spcAft>
                <a:spcPts val="0"/>
              </a:spcAft>
              <a:buNone/>
            </a:pPr>
            <a:r>
              <a:t/>
            </a:r>
            <a:endParaRPr>
              <a:solidFill>
                <a:srgbClr val="7F6000"/>
              </a:solidFill>
              <a:latin typeface="Nunito"/>
              <a:ea typeface="Nunito"/>
              <a:cs typeface="Nunito"/>
              <a:sym typeface="Nunito"/>
            </a:endParaRPr>
          </a:p>
          <a:p>
            <a:pPr indent="457200" lvl="0" marL="0" rtl="0" algn="just">
              <a:spcBef>
                <a:spcPts val="0"/>
              </a:spcBef>
              <a:spcAft>
                <a:spcPts val="0"/>
              </a:spcAft>
              <a:buNone/>
            </a:pPr>
            <a:r>
              <a:rPr lang="es">
                <a:solidFill>
                  <a:srgbClr val="7F6000"/>
                </a:solidFill>
                <a:latin typeface="Nunito"/>
                <a:ea typeface="Nunito"/>
                <a:cs typeface="Nunito"/>
                <a:sym typeface="Nunito"/>
              </a:rPr>
              <a:t>Cada actividad estructural está formada por un conjunto de acciones de ingeniería de software.</a:t>
            </a:r>
            <a:endParaRPr>
              <a:solidFill>
                <a:srgbClr val="7F6000"/>
              </a:solidFill>
              <a:latin typeface="Nunito"/>
              <a:ea typeface="Nunito"/>
              <a:cs typeface="Nunito"/>
              <a:sym typeface="Nunito"/>
            </a:endParaRPr>
          </a:p>
          <a:p>
            <a:pPr indent="457200" lvl="0" marL="0" rtl="0" algn="just">
              <a:spcBef>
                <a:spcPts val="0"/>
              </a:spcBef>
              <a:spcAft>
                <a:spcPts val="0"/>
              </a:spcAft>
              <a:buNone/>
            </a:pPr>
            <a:r>
              <a:t/>
            </a:r>
            <a:endParaRPr>
              <a:solidFill>
                <a:srgbClr val="7F6000"/>
              </a:solidFill>
              <a:latin typeface="Nunito"/>
              <a:ea typeface="Nunito"/>
              <a:cs typeface="Nunito"/>
              <a:sym typeface="Nunito"/>
            </a:endParaRPr>
          </a:p>
          <a:p>
            <a:pPr indent="457200" lvl="0" marL="0" rtl="0" algn="just">
              <a:spcBef>
                <a:spcPts val="0"/>
              </a:spcBef>
              <a:spcAft>
                <a:spcPts val="0"/>
              </a:spcAft>
              <a:buNone/>
            </a:pPr>
            <a:r>
              <a:rPr lang="es">
                <a:solidFill>
                  <a:srgbClr val="7F6000"/>
                </a:solidFill>
                <a:latin typeface="Nunito"/>
                <a:ea typeface="Nunito"/>
                <a:cs typeface="Nunito"/>
                <a:sym typeface="Nunito"/>
              </a:rPr>
              <a:t>Cada una de se encuentra definida por un conjunto de tareas que identifica las tareas del trabajo que deben realizarse, los productos del trabajo que se producirán.</a:t>
            </a:r>
            <a:endParaRPr>
              <a:solidFill>
                <a:srgbClr val="7F6000"/>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0600" y="312200"/>
            <a:ext cx="4003800" cy="7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Flujo de un Proceso</a:t>
            </a:r>
            <a:endParaRPr/>
          </a:p>
        </p:txBody>
      </p:sp>
      <p:sp>
        <p:nvSpPr>
          <p:cNvPr id="159" name="Google Shape;159;p18"/>
          <p:cNvSpPr txBox="1"/>
          <p:nvPr/>
        </p:nvSpPr>
        <p:spPr>
          <a:xfrm>
            <a:off x="400875" y="1054400"/>
            <a:ext cx="3823200" cy="36504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t/>
            </a:r>
            <a:endParaRPr>
              <a:solidFill>
                <a:srgbClr val="7F6000"/>
              </a:solidFill>
              <a:latin typeface="Nunito"/>
              <a:ea typeface="Nunito"/>
              <a:cs typeface="Nunito"/>
              <a:sym typeface="Nunito"/>
            </a:endParaRPr>
          </a:p>
        </p:txBody>
      </p:sp>
      <p:pic>
        <p:nvPicPr>
          <p:cNvPr id="160" name="Google Shape;160;p18"/>
          <p:cNvPicPr preferRelativeResize="0"/>
          <p:nvPr/>
        </p:nvPicPr>
        <p:blipFill>
          <a:blip r:embed="rId3">
            <a:alphaModFix/>
          </a:blip>
          <a:stretch>
            <a:fillRect/>
          </a:stretch>
        </p:blipFill>
        <p:spPr>
          <a:xfrm>
            <a:off x="4788950" y="236000"/>
            <a:ext cx="4087500" cy="4696301"/>
          </a:xfrm>
          <a:prstGeom prst="rect">
            <a:avLst/>
          </a:prstGeom>
          <a:noFill/>
          <a:ln>
            <a:noFill/>
          </a:ln>
        </p:spPr>
      </p:pic>
      <p:sp>
        <p:nvSpPr>
          <p:cNvPr id="161" name="Google Shape;161;p18"/>
          <p:cNvSpPr txBox="1"/>
          <p:nvPr/>
        </p:nvSpPr>
        <p:spPr>
          <a:xfrm>
            <a:off x="310600" y="1028450"/>
            <a:ext cx="4335900" cy="3702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solidFill>
                <a:srgbClr val="7F6000"/>
              </a:solidFill>
            </a:endParaRPr>
          </a:p>
          <a:p>
            <a:pPr indent="0" lvl="0" marL="0" rtl="0" algn="just">
              <a:spcBef>
                <a:spcPts val="0"/>
              </a:spcBef>
              <a:spcAft>
                <a:spcPts val="0"/>
              </a:spcAft>
              <a:buNone/>
            </a:pPr>
            <a:r>
              <a:rPr lang="es" sz="1600">
                <a:solidFill>
                  <a:srgbClr val="7F6000"/>
                </a:solidFill>
              </a:rPr>
              <a:t>F</a:t>
            </a:r>
            <a:r>
              <a:rPr lang="es" sz="1600">
                <a:solidFill>
                  <a:srgbClr val="7F6000"/>
                </a:solidFill>
              </a:rPr>
              <a:t>lujo de proceso lineal ejecuta cada una de las cinco actividades estructurales en secuencia.</a:t>
            </a:r>
            <a:endParaRPr sz="1600">
              <a:solidFill>
                <a:srgbClr val="7F6000"/>
              </a:solidFill>
            </a:endParaRPr>
          </a:p>
          <a:p>
            <a:pPr indent="0" lvl="0" marL="0" rtl="0" algn="just">
              <a:spcBef>
                <a:spcPts val="0"/>
              </a:spcBef>
              <a:spcAft>
                <a:spcPts val="0"/>
              </a:spcAft>
              <a:buNone/>
            </a:pPr>
            <a:r>
              <a:t/>
            </a:r>
            <a:endParaRPr sz="1600">
              <a:solidFill>
                <a:srgbClr val="7F6000"/>
              </a:solidFill>
            </a:endParaRPr>
          </a:p>
          <a:p>
            <a:pPr indent="0" lvl="0" marL="0" rtl="0" algn="just">
              <a:spcBef>
                <a:spcPts val="0"/>
              </a:spcBef>
              <a:spcAft>
                <a:spcPts val="0"/>
              </a:spcAft>
              <a:buNone/>
            </a:pPr>
            <a:r>
              <a:rPr lang="es" sz="1600">
                <a:solidFill>
                  <a:srgbClr val="7F6000"/>
                </a:solidFill>
              </a:rPr>
              <a:t>Flujo de proceso iterativo repite una o más de las actividades antes de pasar a la siguiente</a:t>
            </a:r>
            <a:endParaRPr sz="1600">
              <a:solidFill>
                <a:srgbClr val="7F6000"/>
              </a:solidFill>
            </a:endParaRPr>
          </a:p>
          <a:p>
            <a:pPr indent="0" lvl="0" marL="0" rtl="0" algn="just">
              <a:spcBef>
                <a:spcPts val="0"/>
              </a:spcBef>
              <a:spcAft>
                <a:spcPts val="0"/>
              </a:spcAft>
              <a:buNone/>
            </a:pPr>
            <a:r>
              <a:t/>
            </a:r>
            <a:endParaRPr sz="1600">
              <a:solidFill>
                <a:srgbClr val="7F6000"/>
              </a:solidFill>
            </a:endParaRPr>
          </a:p>
          <a:p>
            <a:pPr indent="0" lvl="0" marL="0" rtl="0" algn="just">
              <a:spcBef>
                <a:spcPts val="0"/>
              </a:spcBef>
              <a:spcAft>
                <a:spcPts val="0"/>
              </a:spcAft>
              <a:buNone/>
            </a:pPr>
            <a:r>
              <a:rPr lang="es" sz="1600">
                <a:solidFill>
                  <a:srgbClr val="7F6000"/>
                </a:solidFill>
              </a:rPr>
              <a:t>Flujo de proceso evolutivo realiza las actividades en forma “circular”. </a:t>
            </a:r>
            <a:endParaRPr sz="1600">
              <a:solidFill>
                <a:srgbClr val="7F6000"/>
              </a:solidFill>
            </a:endParaRPr>
          </a:p>
          <a:p>
            <a:pPr indent="0" lvl="0" marL="0" rtl="0" algn="just">
              <a:spcBef>
                <a:spcPts val="0"/>
              </a:spcBef>
              <a:spcAft>
                <a:spcPts val="0"/>
              </a:spcAft>
              <a:buNone/>
            </a:pPr>
            <a:r>
              <a:t/>
            </a:r>
            <a:endParaRPr sz="1600">
              <a:solidFill>
                <a:srgbClr val="7F6000"/>
              </a:solidFill>
            </a:endParaRPr>
          </a:p>
          <a:p>
            <a:pPr indent="0" lvl="0" marL="0" rtl="0" algn="just">
              <a:spcBef>
                <a:spcPts val="0"/>
              </a:spcBef>
              <a:spcAft>
                <a:spcPts val="0"/>
              </a:spcAft>
              <a:buNone/>
            </a:pPr>
            <a:r>
              <a:rPr lang="es" sz="1600">
                <a:solidFill>
                  <a:srgbClr val="7F6000"/>
                </a:solidFill>
              </a:rPr>
              <a:t>Flujo de proceso paralelo ejecuta una o más actividades en paralelo con otras </a:t>
            </a:r>
            <a:endParaRPr sz="1600">
              <a:solidFill>
                <a:srgbClr val="7F6000"/>
              </a:solidFill>
            </a:endParaRPr>
          </a:p>
          <a:p>
            <a:pPr indent="0" lvl="0" marL="0" rtl="0" algn="just">
              <a:spcBef>
                <a:spcPts val="0"/>
              </a:spcBef>
              <a:spcAft>
                <a:spcPts val="0"/>
              </a:spcAft>
              <a:buNone/>
            </a:pPr>
            <a:r>
              <a:t/>
            </a:r>
            <a:endParaRPr sz="1600">
              <a:solidFill>
                <a:srgbClr val="7F6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388400"/>
            <a:ext cx="7529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Patrones del Proceso</a:t>
            </a:r>
            <a:endParaRPr/>
          </a:p>
        </p:txBody>
      </p:sp>
      <p:sp>
        <p:nvSpPr>
          <p:cNvPr id="167" name="Google Shape;167;p19"/>
          <p:cNvSpPr txBox="1"/>
          <p:nvPr>
            <p:ph idx="1" type="body"/>
          </p:nvPr>
        </p:nvSpPr>
        <p:spPr>
          <a:xfrm>
            <a:off x="819150" y="1634725"/>
            <a:ext cx="7529700" cy="2804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800">
              <a:solidFill>
                <a:srgbClr val="7F6000"/>
              </a:solidFill>
            </a:endParaRPr>
          </a:p>
          <a:p>
            <a:pPr indent="457200" lvl="0" marL="0" rtl="0" algn="l">
              <a:spcBef>
                <a:spcPts val="1600"/>
              </a:spcBef>
              <a:spcAft>
                <a:spcPts val="0"/>
              </a:spcAft>
              <a:buNone/>
            </a:pPr>
            <a:r>
              <a:rPr lang="es" sz="1800">
                <a:solidFill>
                  <a:srgbClr val="7F6000"/>
                </a:solidFill>
              </a:rPr>
              <a:t>Es un método consistente para describir soluciones del problema en el contexto del proceso del software. </a:t>
            </a:r>
            <a:endParaRPr sz="1800">
              <a:solidFill>
                <a:srgbClr val="7F6000"/>
              </a:solidFill>
            </a:endParaRPr>
          </a:p>
          <a:p>
            <a:pPr indent="457200" lvl="0" marL="0" rtl="0" algn="l">
              <a:spcBef>
                <a:spcPts val="1600"/>
              </a:spcBef>
              <a:spcAft>
                <a:spcPts val="0"/>
              </a:spcAft>
              <a:buClr>
                <a:srgbClr val="000000"/>
              </a:buClr>
              <a:buSzPts val="1100"/>
              <a:buFont typeface="Arial"/>
              <a:buNone/>
            </a:pPr>
            <a:r>
              <a:rPr lang="es" sz="1800">
                <a:solidFill>
                  <a:srgbClr val="7F6000"/>
                </a:solidFill>
              </a:rPr>
              <a:t>Al combinar patrones, un equipo de software resuelve problemas y construye el proceso que mejor satisfaga las necesidades de un proyecto.</a:t>
            </a:r>
            <a:endParaRPr sz="1800">
              <a:solidFill>
                <a:srgbClr val="7F6000"/>
              </a:solidFill>
            </a:endParaRPr>
          </a:p>
          <a:p>
            <a:pPr indent="0" lvl="0" marL="0" rtl="0" algn="l">
              <a:spcBef>
                <a:spcPts val="1600"/>
              </a:spcBef>
              <a:spcAft>
                <a:spcPts val="0"/>
              </a:spcAft>
              <a:buClr>
                <a:srgbClr val="000000"/>
              </a:buClr>
              <a:buSzPts val="1100"/>
              <a:buFont typeface="Arial"/>
              <a:buNone/>
            </a:pPr>
            <a:r>
              <a:t/>
            </a:r>
            <a:endParaRPr sz="1800">
              <a:solidFill>
                <a:srgbClr val="7F6000"/>
              </a:solidFill>
            </a:endParaRPr>
          </a:p>
          <a:p>
            <a:pPr indent="0" lvl="0" marL="0" rtl="0" algn="l">
              <a:spcBef>
                <a:spcPts val="1600"/>
              </a:spcBef>
              <a:spcAft>
                <a:spcPts val="1600"/>
              </a:spcAft>
              <a:buNone/>
            </a:pPr>
            <a:r>
              <a:t/>
            </a:r>
            <a:endParaRPr sz="1800">
              <a:solidFill>
                <a:srgbClr val="7F6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ctrTitle"/>
          </p:nvPr>
        </p:nvSpPr>
        <p:spPr>
          <a:xfrm>
            <a:off x="1891150" y="1822825"/>
            <a:ext cx="53082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Evaluación</a:t>
            </a:r>
            <a:r>
              <a:rPr lang="es"/>
              <a:t> y mejora de procesos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819150" y="566250"/>
            <a:ext cx="7505700" cy="402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s" sz="1400">
                <a:solidFill>
                  <a:srgbClr val="7F6000"/>
                </a:solidFill>
              </a:rPr>
              <a:t>El método SCAMPI emplea el SEI CMMI como la base de la evaluación.</a:t>
            </a:r>
            <a:endParaRPr sz="1400">
              <a:solidFill>
                <a:srgbClr val="7F6000"/>
              </a:solidFill>
            </a:endParaRPr>
          </a:p>
          <a:p>
            <a:pPr indent="0" lvl="0" marL="0" rtl="0" algn="just">
              <a:spcBef>
                <a:spcPts val="1600"/>
              </a:spcBef>
              <a:spcAft>
                <a:spcPts val="0"/>
              </a:spcAft>
              <a:buClr>
                <a:srgbClr val="000000"/>
              </a:buClr>
              <a:buSzPts val="1100"/>
              <a:buFont typeface="Arial"/>
              <a:buNone/>
            </a:pPr>
            <a:r>
              <a:rPr lang="es" sz="1400">
                <a:solidFill>
                  <a:srgbClr val="7F6000"/>
                </a:solidFill>
              </a:rPr>
              <a:t>Evaluación basada en CMM para la mejora del proceso interno (CBA IPI, por sus siglas en inglés): proporciona una técnica de diagnóstico para evaluar la madurez relativa de una organización de software; usa el SEI CMM como la base de la evaluación</a:t>
            </a:r>
            <a:endParaRPr sz="1400">
              <a:solidFill>
                <a:srgbClr val="7F6000"/>
              </a:solidFill>
            </a:endParaRPr>
          </a:p>
          <a:p>
            <a:pPr indent="0" lvl="0" marL="0" rtl="0" algn="just">
              <a:spcBef>
                <a:spcPts val="1600"/>
              </a:spcBef>
              <a:spcAft>
                <a:spcPts val="0"/>
              </a:spcAft>
              <a:buNone/>
            </a:pPr>
            <a:r>
              <a:rPr lang="es" sz="1400">
                <a:solidFill>
                  <a:srgbClr val="7F6000"/>
                </a:solidFill>
              </a:rPr>
              <a:t>SPICE (ISO/IEC 15504): estándar que define un conjunto de requerimientos para la evaluación del proceso del software. El objetivo del estándar es ayudar a las organizaciones a desarrollar una evaluación objetiva de cualquier proceso del software definido.</a:t>
            </a:r>
            <a:endParaRPr sz="1400">
              <a:solidFill>
                <a:srgbClr val="7F6000"/>
              </a:solidFill>
            </a:endParaRPr>
          </a:p>
          <a:p>
            <a:pPr indent="0" lvl="0" marL="0" rtl="0" algn="just">
              <a:spcBef>
                <a:spcPts val="1600"/>
              </a:spcBef>
              <a:spcAft>
                <a:spcPts val="0"/>
              </a:spcAft>
              <a:buClr>
                <a:srgbClr val="000000"/>
              </a:buClr>
              <a:buSzPts val="1100"/>
              <a:buFont typeface="Arial"/>
              <a:buNone/>
            </a:pPr>
            <a:r>
              <a:rPr lang="es" sz="1400">
                <a:solidFill>
                  <a:srgbClr val="7F6000"/>
                </a:solidFill>
              </a:rPr>
              <a:t>ISO9001:2000 para software: estándar genérico que se aplica a cualquier organización que desee mejorar la calidad general de los productos, sistemas o servicios que proporciona. Por tanto, el estándar es directamente aplicable a las organizaciones y compañías de software.</a:t>
            </a:r>
            <a:endParaRPr sz="1400">
              <a:solidFill>
                <a:srgbClr val="7F6000"/>
              </a:solidFill>
            </a:endParaRPr>
          </a:p>
          <a:p>
            <a:pPr indent="0" lvl="0" marL="0" rtl="0" algn="just">
              <a:spcBef>
                <a:spcPts val="1600"/>
              </a:spcBef>
              <a:spcAft>
                <a:spcPts val="1600"/>
              </a:spcAft>
              <a:buNone/>
            </a:pPr>
            <a:r>
              <a:t/>
            </a:r>
            <a:endParaRPr sz="1400">
              <a:solidFill>
                <a:srgbClr val="7F6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