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6858000" cy="9144000"/>
  <p:embeddedFontLs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4" y="7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591d7d70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591d7d70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Helps get answers faster. </a:t>
            </a:r>
          </a:p>
          <a:p>
            <a:pPr marL="0" lvl="0" indent="0" algn="l" rtl="0">
              <a:spcBef>
                <a:spcPts val="0"/>
              </a:spcBef>
              <a:spcAft>
                <a:spcPts val="0"/>
              </a:spcAft>
              <a:buNone/>
            </a:pPr>
            <a:r>
              <a:rPr lang="en-US" dirty="0"/>
              <a:t>AI provides opportunities to be more efficient and worry less.</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591d7d70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591d7d70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 Specific Tools- implemented in a lot of companies and products. </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591d7d70c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e591d7d70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cd2ff41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cd2ff41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7cd2ff41a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7cd2ff41a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7cd2ff41a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7cd2ff41a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591d7d70c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e591d7d70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e591d7d70c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591d7d70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591d7d70c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591d7d70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up course outline/syllabus in a separate document and briefly walk through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e591d7d70c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e591d7d70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591d7d70c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591d7d70c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Intelligence- acquire &amp; apply skills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82f6ec5a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82f6ec5a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729826" cy="4630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with background pixels">
  <p:cSld name="TITLE_AND_BODY_1">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with background pixels 2">
  <p:cSld name="TITLE_AND_BODY_1_1">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12"/>
          <p:cNvSpPr txBox="1">
            <a:spLocks noGrp="1"/>
          </p:cNvSpPr>
          <p:nvPr>
            <p:ph type="body" idx="1"/>
          </p:nvPr>
        </p:nvSpPr>
        <p:spPr>
          <a:xfrm>
            <a:off x="311700" y="1152475"/>
            <a:ext cx="52794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84347" cy="237336"/>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8" name="Google Shape;58;p12"/>
          <p:cNvSpPr txBox="1">
            <a:spLocks noGrp="1"/>
          </p:cNvSpPr>
          <p:nvPr>
            <p:ph type="body" idx="2"/>
          </p:nvPr>
        </p:nvSpPr>
        <p:spPr>
          <a:xfrm>
            <a:off x="6205500" y="1152475"/>
            <a:ext cx="26268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2" name="Google Shape;62;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0" y="0"/>
            <a:ext cx="6172800" cy="1311300"/>
          </a:xfrm>
          <a:prstGeom prst="rect">
            <a:avLst/>
          </a:prstGeom>
          <a:solidFill>
            <a:schemeClr val="lt1"/>
          </a:solidFill>
        </p:spPr>
        <p:txBody>
          <a:bodyPr spcFirstLastPara="1" wrap="square" lIns="457200" tIns="182875" rIns="182875" bIns="18287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0" y="1311300"/>
            <a:ext cx="6172800" cy="3832200"/>
          </a:xfrm>
          <a:prstGeom prst="rect">
            <a:avLst/>
          </a:prstGeom>
          <a:solidFill>
            <a:schemeClr val="lt1"/>
          </a:solidFill>
        </p:spPr>
        <p:txBody>
          <a:bodyPr spcFirstLastPara="1" wrap="square" lIns="457200" tIns="182875" rIns="182875" bIns="18287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5"/>
          <p:cNvSpPr txBox="1">
            <a:spLocks noGrp="1"/>
          </p:cNvSpPr>
          <p:nvPr>
            <p:ph type="sldNum" idx="12"/>
          </p:nvPr>
        </p:nvSpPr>
        <p:spPr>
          <a:xfrm>
            <a:off x="8648775" y="4692925"/>
            <a:ext cx="372300" cy="336000"/>
          </a:xfrm>
          <a:prstGeom prst="rect">
            <a:avLst/>
          </a:prstGeom>
          <a:solidFill>
            <a:schemeClr val="lt1"/>
          </a:solidFill>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1 1">
  <p:cSld name="MAIN_POINT_1_1">
    <p:bg>
      <p:bgPr>
        <a:solidFill>
          <a:schemeClr val="dk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375825" y="450150"/>
            <a:ext cx="5370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720962" cy="14365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1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5400"/>
              <a:buNone/>
              <a:defRPr sz="54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rgbClr val="97A9B5"/>
              </a:buClr>
              <a:buSzPts val="2800"/>
              <a:buNone/>
              <a:defRPr sz="2800">
                <a:solidFill>
                  <a:srgbClr val="97A9B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t="49" b="49"/>
          <a:stretch/>
        </p:blipFill>
        <p:spPr>
          <a:xfrm>
            <a:off x="377800" y="4128825"/>
            <a:ext cx="1729824" cy="4630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Blocks">
  <p:cSld name="BLANK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84347" cy="237336"/>
          </a:xfrm>
          <a:prstGeom prst="rect">
            <a:avLst/>
          </a:prstGeom>
          <a:noFill/>
          <a:ln>
            <a:noFill/>
          </a:ln>
        </p:spPr>
      </p:pic>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2"/>
          <p:cNvSpPr txBox="1">
            <a:spLocks noGrp="1"/>
          </p:cNvSpPr>
          <p:nvPr>
            <p:ph type="body" idx="1"/>
          </p:nvPr>
        </p:nvSpPr>
        <p:spPr>
          <a:xfrm>
            <a:off x="47624" y="1360562"/>
            <a:ext cx="7356600" cy="14595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1850" b="0" i="0">
                <a:solidFill>
                  <a:srgbClr val="DBDBDB"/>
                </a:solidFill>
                <a:latin typeface="Courier New"/>
                <a:ea typeface="Courier New"/>
                <a:cs typeface="Courier New"/>
                <a:sym typeface="Courier New"/>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04" name="Google Shape;104;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07"/>
        <p:cNvGrpSpPr/>
        <p:nvPr/>
      </p:nvGrpSpPr>
      <p:grpSpPr>
        <a:xfrm>
          <a:off x="0" y="0"/>
          <a:ext cx="0" cy="0"/>
          <a:chOff x="0" y="0"/>
          <a:chExt cx="0" cy="0"/>
        </a:xfrm>
      </p:grpSpPr>
      <p:sp>
        <p:nvSpPr>
          <p:cNvPr id="108" name="Google Shape;108;p23"/>
          <p:cNvSpPr txBox="1">
            <a:spLocks noGrp="1"/>
          </p:cNvSpPr>
          <p:nvPr>
            <p:ph type="ctrTitle"/>
          </p:nvPr>
        </p:nvSpPr>
        <p:spPr>
          <a:xfrm>
            <a:off x="3276500" y="849093"/>
            <a:ext cx="25911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90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3"/>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10" name="Google Shape;110;p2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24"/>
          <p:cNvSpPr txBox="1">
            <a:spLocks noGrp="1"/>
          </p:cNvSpPr>
          <p:nvPr>
            <p:ph type="body" idx="1"/>
          </p:nvPr>
        </p:nvSpPr>
        <p:spPr>
          <a:xfrm>
            <a:off x="-12700" y="1230819"/>
            <a:ext cx="3412500" cy="352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0" i="0">
                <a:solidFill>
                  <a:schemeClr val="dk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6" name="Google Shape;116;p24"/>
          <p:cNvSpPr txBox="1">
            <a:spLocks noGrp="1"/>
          </p:cNvSpPr>
          <p:nvPr>
            <p:ph type="body" idx="2"/>
          </p:nvPr>
        </p:nvSpPr>
        <p:spPr>
          <a:xfrm>
            <a:off x="4768849" y="1142728"/>
            <a:ext cx="3703200" cy="32643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1" i="0">
                <a:solidFill>
                  <a:schemeClr val="lt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7" name="Google Shape;117;p2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25"/>
        <p:cNvGrpSpPr/>
        <p:nvPr/>
      </p:nvGrpSpPr>
      <p:grpSpPr>
        <a:xfrm>
          <a:off x="0" y="0"/>
          <a:ext cx="0" cy="0"/>
          <a:chOff x="0" y="0"/>
          <a:chExt cx="0" cy="0"/>
        </a:xfrm>
      </p:grpSpPr>
      <p:sp>
        <p:nvSpPr>
          <p:cNvPr id="126" name="Google Shape;126;p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6"/>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OBJECT_1">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7801520" y="34257"/>
            <a:ext cx="1256700" cy="283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lt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2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7"/>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3858319" y="504073"/>
            <a:ext cx="1465500" cy="521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25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8"/>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37" name="Google Shape;137;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8"/>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type="secHead">
  <p:cSld name="SECTION_HEADER">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 pink">
  <p:cSld name="SECTION_HEADER_1_1">
    <p:bg>
      <p:bgPr>
        <a:solidFill>
          <a:schemeClr val="accent4"/>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blue">
  <p:cSld name="SECTION_HEADER_1_1_1">
    <p:bg>
      <p:bgPr>
        <a:solidFill>
          <a:schemeClr val="accent1"/>
        </a:solid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reen">
  <p:cSld name="SECTION_HEADER_1_1_1_1">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yellow">
  <p:cSld name="SECTION_HEADER_1_1_1_1_1">
    <p:bg>
      <p:bgPr>
        <a:solidFill>
          <a:schemeClr val="accent3"/>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marL="914400" lvl="1"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marL="1371600" lvl="2"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marL="1828800" lvl="3"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marL="2286000" lvl="4"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marL="2743200" lvl="5"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marL="3200400" lvl="6"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marL="3657600" lvl="7"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marL="4114800" lvl="8"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cancode.org/"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cancode.org/virtual-digital-literacy-program/" TargetMode="External"/><Relationship Id="rId4" Type="http://schemas.openxmlformats.org/officeDocument/2006/relationships/hyperlink" Target="https://cancode.org/calenda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9"/>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AI: Machine Learning Foundations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Importance</a:t>
            </a:r>
            <a:endParaRPr/>
          </a:p>
        </p:txBody>
      </p:sp>
      <p:sp>
        <p:nvSpPr>
          <p:cNvPr id="196" name="Google Shape;19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importance of AI lies in its name. </a:t>
            </a:r>
            <a:endParaRPr/>
          </a:p>
          <a:p>
            <a:pPr marL="0" lvl="0" indent="0" algn="l" rtl="0">
              <a:spcBef>
                <a:spcPts val="1200"/>
              </a:spcBef>
              <a:spcAft>
                <a:spcPts val="0"/>
              </a:spcAft>
              <a:buNone/>
            </a:pPr>
            <a:r>
              <a:rPr lang="en"/>
              <a:t>Humans are regarded as the most intelligent beings on earth. Artificially manufacturing intelligence will create an opportunity to boost efficiency and quality of work in every field. </a:t>
            </a:r>
            <a:endParaRPr/>
          </a:p>
          <a:p>
            <a:pPr marL="0" lvl="0" indent="0" algn="l" rtl="0">
              <a:spcBef>
                <a:spcPts val="1200"/>
              </a:spcBef>
              <a:spcAft>
                <a:spcPts val="1200"/>
              </a:spcAft>
              <a:buNone/>
            </a:pPr>
            <a:r>
              <a:rPr lang="en"/>
              <a:t>Automating intelligent systems can lead to significant positive or negative outcomes.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can we use AI to improve our work?</a:t>
            </a:r>
            <a:endParaRPr/>
          </a:p>
        </p:txBody>
      </p:sp>
      <p:sp>
        <p:nvSpPr>
          <p:cNvPr id="202" name="Google Shape;20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can leverage AI to help us within everyday tasks and complex projects with the use of:</a:t>
            </a:r>
            <a:endParaRPr/>
          </a:p>
          <a:p>
            <a:pPr marL="457200" lvl="0" indent="-342900" algn="l" rtl="0">
              <a:spcBef>
                <a:spcPts val="1200"/>
              </a:spcBef>
              <a:spcAft>
                <a:spcPts val="0"/>
              </a:spcAft>
              <a:buSzPts val="1800"/>
              <a:buChar char="●"/>
            </a:pPr>
            <a:r>
              <a:rPr lang="en"/>
              <a:t>Chatbots - learning, writing, and planning</a:t>
            </a:r>
            <a:endParaRPr/>
          </a:p>
          <a:p>
            <a:pPr marL="457200" lvl="0" indent="-342900" algn="l" rtl="0">
              <a:spcBef>
                <a:spcPts val="0"/>
              </a:spcBef>
              <a:spcAft>
                <a:spcPts val="0"/>
              </a:spcAft>
              <a:buSzPts val="1800"/>
              <a:buChar char="●"/>
            </a:pPr>
            <a:r>
              <a:rPr lang="en"/>
              <a:t>Task specific tools - code, video editing, and creative production/designing</a:t>
            </a:r>
            <a:endParaRPr/>
          </a:p>
          <a:p>
            <a:pPr marL="457200" lvl="0" indent="-342900" algn="l" rtl="0">
              <a:spcBef>
                <a:spcPts val="0"/>
              </a:spcBef>
              <a:spcAft>
                <a:spcPts val="0"/>
              </a:spcAft>
              <a:buSzPts val="1800"/>
              <a:buChar char="●"/>
            </a:pPr>
            <a:r>
              <a:rPr lang="en"/>
              <a:t>Models trained on specialized/proprietary data - to perform niche tasks or provide secure information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08" name="Google Shape;20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Sign up/log in to Chat GPT and have a conversation (5 back and forths minimum) with it about a personal interest</a:t>
            </a:r>
            <a:endParaRPr/>
          </a:p>
          <a:p>
            <a:pPr marL="0" lvl="0" indent="0" algn="l" rtl="0">
              <a:spcBef>
                <a:spcPts val="1200"/>
              </a:spcBef>
              <a:spcAft>
                <a:spcPts val="0"/>
              </a:spcAft>
              <a:buNone/>
            </a:pPr>
            <a:r>
              <a:rPr lang="en"/>
              <a:t>Some things to consider:</a:t>
            </a:r>
            <a:endParaRPr/>
          </a:p>
          <a:p>
            <a:pPr marL="457200" lvl="0" indent="-342900" algn="l" rtl="0">
              <a:spcBef>
                <a:spcPts val="1200"/>
              </a:spcBef>
              <a:spcAft>
                <a:spcPts val="0"/>
              </a:spcAft>
              <a:buSzPts val="1800"/>
              <a:buChar char="●"/>
            </a:pPr>
            <a:r>
              <a:rPr lang="en"/>
              <a:t>How fast were the responses?</a:t>
            </a:r>
            <a:endParaRPr/>
          </a:p>
          <a:p>
            <a:pPr marL="457200" lvl="0" indent="-342900" algn="l" rtl="0">
              <a:spcBef>
                <a:spcPts val="0"/>
              </a:spcBef>
              <a:spcAft>
                <a:spcPts val="0"/>
              </a:spcAft>
              <a:buSzPts val="1800"/>
              <a:buChar char="●"/>
            </a:pPr>
            <a:r>
              <a:rPr lang="en"/>
              <a:t>How long would it take you to research or create the responses yourself?</a:t>
            </a:r>
            <a:endParaRPr/>
          </a:p>
          <a:p>
            <a:pPr marL="457200" lvl="0" indent="-342900" algn="l" rtl="0">
              <a:spcBef>
                <a:spcPts val="0"/>
              </a:spcBef>
              <a:spcAft>
                <a:spcPts val="0"/>
              </a:spcAft>
              <a:buSzPts val="1800"/>
              <a:buChar char="●"/>
            </a:pPr>
            <a:r>
              <a:rPr lang="en"/>
              <a:t>How was the quality of the responses?</a:t>
            </a:r>
            <a:endParaRPr/>
          </a:p>
          <a:p>
            <a:pPr marL="457200" lvl="0" indent="-342900" algn="l" rtl="0">
              <a:spcBef>
                <a:spcPts val="0"/>
              </a:spcBef>
              <a:spcAft>
                <a:spcPts val="0"/>
              </a:spcAft>
              <a:buSzPts val="1800"/>
              <a:buChar char="●"/>
            </a:pPr>
            <a:r>
              <a:rPr lang="en"/>
              <a:t>What training data do you think was “used” to respond?</a:t>
            </a:r>
            <a:endParaRPr/>
          </a:p>
          <a:p>
            <a:pPr marL="457200" lvl="0" indent="-342900" algn="l" rtl="0">
              <a:spcBef>
                <a:spcPts val="0"/>
              </a:spcBef>
              <a:spcAft>
                <a:spcPts val="0"/>
              </a:spcAft>
              <a:buSzPts val="1800"/>
              <a:buChar char="●"/>
            </a:pPr>
            <a:r>
              <a:rPr lang="en"/>
              <a:t>How creative do these responses feel?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 Home Exercise</a:t>
            </a:r>
            <a:endParaRPr/>
          </a:p>
        </p:txBody>
      </p:sp>
      <p:sp>
        <p:nvSpPr>
          <p:cNvPr id="214" name="Google Shape;214;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Have a conversation with ChatGPT and Google Gemini.</a:t>
            </a:r>
            <a:endParaRPr/>
          </a:p>
          <a:p>
            <a:pPr marL="457200" lvl="0" indent="-342900" algn="l" rtl="0">
              <a:spcBef>
                <a:spcPts val="1200"/>
              </a:spcBef>
              <a:spcAft>
                <a:spcPts val="0"/>
              </a:spcAft>
              <a:buSzPts val="1800"/>
              <a:buChar char="●"/>
            </a:pPr>
            <a:r>
              <a:rPr lang="en"/>
              <a:t>Try asking the model the same question multiple times.</a:t>
            </a:r>
            <a:endParaRPr/>
          </a:p>
          <a:p>
            <a:pPr marL="457200" lvl="0" indent="-342900" algn="l" rtl="0">
              <a:spcBef>
                <a:spcPts val="0"/>
              </a:spcBef>
              <a:spcAft>
                <a:spcPts val="0"/>
              </a:spcAft>
              <a:buSzPts val="1800"/>
              <a:buChar char="●"/>
            </a:pPr>
            <a:r>
              <a:rPr lang="en"/>
              <a:t>Try asking the same question to both models.</a:t>
            </a:r>
            <a:endParaRPr/>
          </a:p>
          <a:p>
            <a:pPr marL="457200" lvl="0" indent="-342900" algn="l" rtl="0">
              <a:spcBef>
                <a:spcPts val="0"/>
              </a:spcBef>
              <a:spcAft>
                <a:spcPts val="0"/>
              </a:spcAft>
              <a:buSzPts val="1800"/>
              <a:buChar char="●"/>
            </a:pPr>
            <a:r>
              <a:rPr lang="en"/>
              <a:t>Try asking the model a broad question and then a detailed question.</a:t>
            </a:r>
            <a:endParaRPr/>
          </a:p>
          <a:p>
            <a:pPr marL="457200" lvl="0" indent="-342900" algn="l" rtl="0">
              <a:spcBef>
                <a:spcPts val="0"/>
              </a:spcBef>
              <a:spcAft>
                <a:spcPts val="0"/>
              </a:spcAft>
              <a:buSzPts val="1800"/>
              <a:buChar char="●"/>
            </a:pPr>
            <a:r>
              <a:rPr lang="en"/>
              <a:t>Are the any noticeable differences between the responses?</a:t>
            </a:r>
            <a:endParaRPr/>
          </a:p>
          <a:p>
            <a:pPr marL="0" lvl="0" indent="0" algn="l" rtl="0">
              <a:spcBef>
                <a:spcPts val="1200"/>
              </a:spcBef>
              <a:spcAft>
                <a:spcPts val="1200"/>
              </a:spcAft>
              <a:buNone/>
            </a:pPr>
            <a:r>
              <a:rPr lang="en"/>
              <a:t>We will discuss this at the beginning of the next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CanCode Communities?</a:t>
            </a:r>
            <a:endParaRPr/>
          </a:p>
        </p:txBody>
      </p:sp>
      <p:sp>
        <p:nvSpPr>
          <p:cNvPr id="150" name="Google Shape;15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838200" lvl="0" indent="0" algn="l" rtl="0">
              <a:lnSpc>
                <a:spcPct val="160000"/>
              </a:lnSpc>
              <a:spcBef>
                <a:spcPts val="0"/>
              </a:spcBef>
              <a:spcAft>
                <a:spcPts val="0"/>
              </a:spcAft>
              <a:buNone/>
            </a:pPr>
            <a:r>
              <a:rPr lang="en" sz="1950" b="1">
                <a:solidFill>
                  <a:srgbClr val="000000"/>
                </a:solidFill>
              </a:rPr>
              <a:t>A 501(c)3 nonprofit founded in 2016 as AlbanyCanCode, </a:t>
            </a:r>
            <a:r>
              <a:rPr lang="en" sz="1950" b="1">
                <a:solidFill>
                  <a:srgbClr val="CE009F"/>
                </a:solidFill>
                <a:uFill>
                  <a:noFill/>
                </a:uFill>
                <a:hlinkClick r:id="rId3">
                  <a:extLst>
                    <a:ext uri="{A12FA001-AC4F-418D-AE19-62706E023703}">
                      <ahyp:hlinkClr xmlns:ahyp="http://schemas.microsoft.com/office/drawing/2018/hyperlinkcolor" val="tx"/>
                    </a:ext>
                  </a:extLst>
                </a:hlinkClick>
              </a:rPr>
              <a:t>CanCode Communities</a:t>
            </a:r>
            <a:r>
              <a:rPr lang="en" sz="1950" b="1">
                <a:solidFill>
                  <a:srgbClr val="000000"/>
                </a:solidFill>
              </a:rPr>
              <a:t> develops non-traditional talent and advocates for a vibrant, inclusive tech talent pipeline.</a:t>
            </a:r>
            <a:endParaRPr sz="1950" b="1">
              <a:solidFill>
                <a:srgbClr val="000000"/>
              </a:solidFill>
            </a:endParaRPr>
          </a:p>
          <a:p>
            <a:pPr marL="0" lvl="0" indent="0" algn="l" rtl="0">
              <a:spcBef>
                <a:spcPts val="0"/>
              </a:spcBef>
              <a:spcAft>
                <a:spcPts val="2300"/>
              </a:spcAft>
              <a:buNone/>
            </a:pPr>
            <a:r>
              <a:rPr lang="en" sz="1500">
                <a:solidFill>
                  <a:srgbClr val="000000"/>
                </a:solidFill>
              </a:rPr>
              <a:t>The organization designs and delivers workforce </a:t>
            </a:r>
            <a:r>
              <a:rPr lang="en" sz="1500">
                <a:solidFill>
                  <a:srgbClr val="CE009F"/>
                </a:solidFill>
                <a:uFill>
                  <a:noFill/>
                </a:uFill>
                <a:hlinkClick r:id="rId4">
                  <a:extLst>
                    <a:ext uri="{A12FA001-AC4F-418D-AE19-62706E023703}">
                      <ahyp:hlinkClr xmlns:ahyp="http://schemas.microsoft.com/office/drawing/2018/hyperlinkcolor" val="tx"/>
                    </a:ext>
                  </a:extLst>
                </a:hlinkClick>
              </a:rPr>
              <a:t>training courses</a:t>
            </a:r>
            <a:r>
              <a:rPr lang="en" sz="1500">
                <a:solidFill>
                  <a:srgbClr val="000000"/>
                </a:solidFill>
              </a:rPr>
              <a:t>, hands-on K-12 </a:t>
            </a:r>
            <a:r>
              <a:rPr lang="en" sz="1500">
                <a:solidFill>
                  <a:srgbClr val="CE009F"/>
                </a:solidFill>
                <a:uFill>
                  <a:noFill/>
                </a:uFill>
                <a:hlinkClick r:id="rId4">
                  <a:extLst>
                    <a:ext uri="{A12FA001-AC4F-418D-AE19-62706E023703}">
                      <ahyp:hlinkClr xmlns:ahyp="http://schemas.microsoft.com/office/drawing/2018/hyperlinkcolor" val="tx"/>
                    </a:ext>
                  </a:extLst>
                </a:hlinkClick>
              </a:rPr>
              <a:t>coding programs</a:t>
            </a:r>
            <a:r>
              <a:rPr lang="en" sz="1500">
                <a:solidFill>
                  <a:srgbClr val="000000"/>
                </a:solidFill>
              </a:rPr>
              <a:t>, and community code </a:t>
            </a:r>
            <a:r>
              <a:rPr lang="en" sz="1500">
                <a:solidFill>
                  <a:srgbClr val="CE009F"/>
                </a:solidFill>
                <a:uFill>
                  <a:noFill/>
                </a:uFill>
                <a:hlinkClick r:id="rId5">
                  <a:extLst>
                    <a:ext uri="{A12FA001-AC4F-418D-AE19-62706E023703}">
                      <ahyp:hlinkClr xmlns:ahyp="http://schemas.microsoft.com/office/drawing/2018/hyperlinkcolor" val="tx"/>
                    </a:ext>
                  </a:extLst>
                </a:hlinkClick>
              </a:rPr>
              <a:t>literacy workshops</a:t>
            </a:r>
            <a:r>
              <a:rPr lang="en" sz="1500">
                <a:solidFill>
                  <a:srgbClr val="000000"/>
                </a:solidFill>
              </a:rPr>
              <a:t>, in alignment with the needs of employers, educators, talent and the community in general. Its mission is to shift mindset about who can work in technology, remove cultural and economic barriers to joining the tech workforce, and establish and promote pathways to tech careers throughout the region.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Meet your Instructor(s)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Introductions</a:t>
            </a:r>
            <a:endParaRPr/>
          </a:p>
        </p:txBody>
      </p:sp>
      <p:sp>
        <p:nvSpPr>
          <p:cNvPr id="161" name="Google Shape;16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Who are your peers?</a:t>
            </a:r>
            <a:endParaRPr/>
          </a:p>
          <a:p>
            <a:pPr marL="457200" lvl="0" indent="-342900" algn="l" rtl="0">
              <a:spcBef>
                <a:spcPts val="1000"/>
              </a:spcBef>
              <a:spcAft>
                <a:spcPts val="0"/>
              </a:spcAft>
              <a:buSzPts val="1800"/>
              <a:buChar char="●"/>
            </a:pPr>
            <a:r>
              <a:rPr lang="en"/>
              <a:t>Why are you taking this course?</a:t>
            </a:r>
            <a:endParaRPr/>
          </a:p>
          <a:p>
            <a:pPr marL="457200" lvl="0" indent="-342900" algn="l" rtl="0">
              <a:spcBef>
                <a:spcPts val="1000"/>
              </a:spcBef>
              <a:spcAft>
                <a:spcPts val="0"/>
              </a:spcAft>
              <a:buSzPts val="1800"/>
              <a:buChar char="●"/>
            </a:pPr>
            <a:r>
              <a:rPr lang="en"/>
              <a:t>Have you programmed before? If so, what languages?</a:t>
            </a:r>
            <a:endParaRPr/>
          </a:p>
          <a:p>
            <a:pPr marL="457200" lvl="0" indent="-342900" algn="l" rtl="0">
              <a:spcBef>
                <a:spcPts val="1000"/>
              </a:spcBef>
              <a:spcAft>
                <a:spcPts val="0"/>
              </a:spcAft>
              <a:buSzPts val="1800"/>
              <a:buChar char="●"/>
            </a:pPr>
            <a:r>
              <a:rPr lang="en"/>
              <a:t>Have you used AI before? If so, what capacity?</a:t>
            </a:r>
            <a:endParaRPr/>
          </a:p>
          <a:p>
            <a:pPr marL="457200" lvl="0" indent="-342900" algn="l" rtl="0">
              <a:spcBef>
                <a:spcPts val="1000"/>
              </a:spcBef>
              <a:spcAft>
                <a:spcPts val="1000"/>
              </a:spcAft>
              <a:buSzPts val="1800"/>
              <a:buChar char="●"/>
            </a:pPr>
            <a:r>
              <a:rPr lang="en"/>
              <a:t>What is your favorite hobby?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Expectations for the Course</a:t>
            </a:r>
            <a:endParaRPr/>
          </a:p>
        </p:txBody>
      </p:sp>
      <p:sp>
        <p:nvSpPr>
          <p:cNvPr id="167" name="Google Shape;16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are expected to participate in class exercises.</a:t>
            </a:r>
            <a:endParaRPr/>
          </a:p>
          <a:p>
            <a:pPr marL="457200" lvl="0" indent="-342900" algn="l" rtl="0">
              <a:spcBef>
                <a:spcPts val="0"/>
              </a:spcBef>
              <a:spcAft>
                <a:spcPts val="0"/>
              </a:spcAft>
              <a:buSzPts val="1800"/>
              <a:buChar char="●"/>
            </a:pPr>
            <a:r>
              <a:rPr lang="en"/>
              <a:t>Ask questions if you have them.</a:t>
            </a:r>
            <a:endParaRPr/>
          </a:p>
          <a:p>
            <a:pPr marL="457200" lvl="0" indent="-342900" algn="l" rtl="0">
              <a:spcBef>
                <a:spcPts val="0"/>
              </a:spcBef>
              <a:spcAft>
                <a:spcPts val="0"/>
              </a:spcAft>
              <a:buSzPts val="1800"/>
              <a:buChar char="●"/>
            </a:pPr>
            <a:r>
              <a:rPr lang="en"/>
              <a:t>Reach out if you need additional help.</a:t>
            </a:r>
            <a:endParaRPr/>
          </a:p>
          <a:p>
            <a:pPr marL="457200" lvl="0" indent="-342900" algn="l" rtl="0">
              <a:spcBef>
                <a:spcPts val="0"/>
              </a:spcBef>
              <a:spcAft>
                <a:spcPts val="0"/>
              </a:spcAft>
              <a:buSzPts val="1800"/>
              <a:buChar char="●"/>
            </a:pPr>
            <a:r>
              <a:rPr lang="en"/>
              <a:t>You should be completing any exercises assigned.</a:t>
            </a:r>
            <a:endParaRPr/>
          </a:p>
          <a:p>
            <a:pPr marL="0" lvl="0" indent="0" algn="l" rtl="0">
              <a:spcBef>
                <a:spcPts val="1200"/>
              </a:spcBef>
              <a:spcAft>
                <a:spcPts val="0"/>
              </a:spcAft>
              <a:buNone/>
            </a:pPr>
            <a:endParaRPr/>
          </a:p>
          <a:p>
            <a:pPr marL="0" lvl="0" indent="0" algn="l" rtl="0">
              <a:spcBef>
                <a:spcPts val="1200"/>
              </a:spcBef>
              <a:spcAft>
                <a:spcPts val="0"/>
              </a:spcAft>
              <a:buNone/>
            </a:pPr>
            <a:r>
              <a:rPr lang="en"/>
              <a:t>Please refer to your Welcome Guide for more detailed information on the expectations.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Outline of the Course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Projects</a:t>
            </a:r>
            <a:endParaRPr/>
          </a:p>
        </p:txBody>
      </p:sp>
      <p:sp>
        <p:nvSpPr>
          <p:cNvPr id="178" name="Google Shape;17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complete this class, you will need to complete a midpoint and a final project. </a:t>
            </a:r>
            <a:endParaRPr/>
          </a:p>
          <a:p>
            <a:pPr marL="914400" lvl="1" indent="-317500" algn="l" rtl="0">
              <a:spcBef>
                <a:spcPts val="0"/>
              </a:spcBef>
              <a:spcAft>
                <a:spcPts val="0"/>
              </a:spcAft>
              <a:buSzPts val="1400"/>
              <a:buChar char="○"/>
            </a:pPr>
            <a:r>
              <a:rPr lang="en"/>
              <a:t>Midpoint Project: Build a chatbot with function calling capabilities that connect to real-time and verified information.</a:t>
            </a:r>
            <a:endParaRPr/>
          </a:p>
          <a:p>
            <a:pPr marL="914400" lvl="1" indent="-317500" algn="l" rtl="0">
              <a:spcBef>
                <a:spcPts val="0"/>
              </a:spcBef>
              <a:spcAft>
                <a:spcPts val="0"/>
              </a:spcAft>
              <a:buSzPts val="1400"/>
              <a:buChar char="○"/>
            </a:pPr>
            <a:r>
              <a:rPr lang="en"/>
              <a:t>Final Project: Build a convolutional neural network (CNN) to classify hand drawn digits.</a:t>
            </a:r>
            <a:endParaRPr/>
          </a:p>
          <a:p>
            <a:pPr marL="457200" lvl="0" indent="-342900" algn="l" rtl="0">
              <a:spcBef>
                <a:spcPts val="0"/>
              </a:spcBef>
              <a:spcAft>
                <a:spcPts val="0"/>
              </a:spcAft>
              <a:buSzPts val="1800"/>
              <a:buChar char="●"/>
            </a:pPr>
            <a:r>
              <a:rPr lang="en"/>
              <a:t>The project details will be presented to you closer to the time of the projects.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Artificial Intelligence?</a:t>
            </a:r>
            <a:endParaRPr/>
          </a:p>
        </p:txBody>
      </p:sp>
      <p:sp>
        <p:nvSpPr>
          <p:cNvPr id="184" name="Google Shape;184;p36"/>
          <p:cNvSpPr txBox="1">
            <a:spLocks noGrp="1"/>
          </p:cNvSpPr>
          <p:nvPr>
            <p:ph type="body" idx="1"/>
          </p:nvPr>
        </p:nvSpPr>
        <p:spPr>
          <a:xfrm>
            <a:off x="311700" y="1152475"/>
            <a:ext cx="7943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Intelligence is the ability to acquire and apply knowledge and skills. Artificial Intelligence is the science of training computers to display intelligence.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Neural Networks</a:t>
            </a:r>
            <a:endParaRPr/>
          </a:p>
        </p:txBody>
      </p:sp>
      <p:sp>
        <p:nvSpPr>
          <p:cNvPr id="190" name="Google Shape;19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These decision making systems are designed with the structure of the human brain as inspiration.</a:t>
            </a:r>
            <a:endParaRPr/>
          </a:p>
          <a:p>
            <a:pPr marL="457200" lvl="0" indent="-342900" algn="l" rtl="0">
              <a:spcBef>
                <a:spcPts val="0"/>
              </a:spcBef>
              <a:spcAft>
                <a:spcPts val="0"/>
              </a:spcAft>
              <a:buSzPts val="1800"/>
              <a:buChar char="●"/>
            </a:pPr>
            <a:r>
              <a:rPr lang="en"/>
              <a:t>Neural Networks are made up of multiple layers of nodes, which relate to the neurons in the brain.</a:t>
            </a:r>
            <a:endParaRPr/>
          </a:p>
          <a:p>
            <a:pPr marL="457200" lvl="0" indent="-342900" algn="l" rtl="0">
              <a:spcBef>
                <a:spcPts val="0"/>
              </a:spcBef>
              <a:spcAft>
                <a:spcPts val="0"/>
              </a:spcAft>
              <a:buSzPts val="1800"/>
              <a:buChar char="●"/>
            </a:pPr>
            <a:r>
              <a:rPr lang="en"/>
              <a:t>These nodes pass data to each other much like neurons pass electrical signals.</a:t>
            </a:r>
            <a:endParaRPr/>
          </a:p>
          <a:p>
            <a:pPr marL="457200" lvl="0" indent="-342900" algn="l" rtl="0">
              <a:spcBef>
                <a:spcPts val="0"/>
              </a:spcBef>
              <a:spcAft>
                <a:spcPts val="0"/>
              </a:spcAft>
              <a:buSzPts val="1800"/>
              <a:buChar char="●"/>
            </a:pPr>
            <a:r>
              <a:rPr lang="en"/>
              <a:t>These networks are trained on terabytes of data to build the necessary relationships between nodes to make a prediction of the correct response.</a:t>
            </a:r>
            <a:endParaRPr/>
          </a:p>
        </p:txBody>
      </p:sp>
    </p:spTree>
  </p:cSld>
  <p:clrMapOvr>
    <a:masterClrMapping/>
  </p:clrMapOvr>
</p:sld>
</file>

<file path=ppt/theme/theme1.xml><?xml version="1.0" encoding="utf-8"?>
<a:theme xmlns:a="http://schemas.openxmlformats.org/drawingml/2006/main"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5EB6FE831B64449A40FF2B3DC8E82A3" ma:contentTypeVersion="8" ma:contentTypeDescription="Create a new document." ma:contentTypeScope="" ma:versionID="842b5a30ef8e75c1bb6ca031dc92a618">
  <xsd:schema xmlns:xsd="http://www.w3.org/2001/XMLSchema" xmlns:xs="http://www.w3.org/2001/XMLSchema" xmlns:p="http://schemas.microsoft.com/office/2006/metadata/properties" xmlns:ns2="a6b70a04-6881-4fa1-9707-171733e8d550" targetNamespace="http://schemas.microsoft.com/office/2006/metadata/properties" ma:root="true" ma:fieldsID="4ca368da57bdf076d2f9729cd2cc4baf" ns2:_="">
    <xsd:import namespace="a6b70a04-6881-4fa1-9707-171733e8d55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70a04-6881-4fa1-9707-171733e8d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879637-C3CF-492D-8F82-3884698160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2CE7C1F-3F65-4364-B215-CF3FF5389D34}">
  <ds:schemaRefs>
    <ds:schemaRef ds:uri="http://schemas.microsoft.com/sharepoint/v3/contenttype/forms"/>
  </ds:schemaRefs>
</ds:datastoreItem>
</file>

<file path=customXml/itemProps3.xml><?xml version="1.0" encoding="utf-8"?>
<ds:datastoreItem xmlns:ds="http://schemas.openxmlformats.org/officeDocument/2006/customXml" ds:itemID="{1F02BA7B-5210-43B6-AE95-375D5CE36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b70a04-6881-4fa1-9707-171733e8d5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Lexend</vt:lpstr>
      <vt:lpstr>Tahoma</vt:lpstr>
      <vt:lpstr>CanCode Communities</vt:lpstr>
      <vt:lpstr>AI: Machine Learning Foundations</vt:lpstr>
      <vt:lpstr>What is CanCode Communities?</vt:lpstr>
      <vt:lpstr>Meet your Instructor(s)</vt:lpstr>
      <vt:lpstr>Introductions</vt:lpstr>
      <vt:lpstr>Expectations for the Course</vt:lpstr>
      <vt:lpstr>Outline of the Course</vt:lpstr>
      <vt:lpstr>Projects</vt:lpstr>
      <vt:lpstr>What is Artificial Intelligence?</vt:lpstr>
      <vt:lpstr>Neural Networks</vt:lpstr>
      <vt:lpstr>Importance</vt:lpstr>
      <vt:lpstr>How can we use AI to improve our work?</vt:lpstr>
      <vt:lpstr>Exercise</vt:lpstr>
      <vt:lpstr>Take Home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Machine Learning Foundations</dc:title>
  <cp:lastModifiedBy>Sarah Johnston</cp:lastModifiedBy>
  <cp:revision>4</cp:revision>
  <dcterms:modified xsi:type="dcterms:W3CDTF">2024-06-06T21:54:25Z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0x010100D5EB6FE831B64449A40FF2B3DC8E82A3</vt:lpwstr>
  </property>
</Properties>
</file>