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exen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font" Target="fonts/Lexend-bold.fntdata"/><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0" Type="http://schemas.openxmlformats.org/officeDocument/2006/relationships/font" Target="fonts/Lexend-regular.fntdata"/><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24" Type="http://schemas.openxmlformats.org/officeDocument/2006/relationships/customXml" Target="../customXml/item3.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53fc2f4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53fc2f4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5ec24c1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5ec24c1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7d29eab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7d29eab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53fc2f4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53fc2f4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3c6346d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3c6346d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2e8cf0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e2e8cf0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5ec24c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5ec24c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53fc2f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53fc2f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5ec24c1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5ec24c1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5ec24c1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5ec24c1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3c6346d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3c6346d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53fc2f4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53fc2f4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53fc2f4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53fc2f4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3">
            <a:alphaModFix/>
          </a:blip>
          <a:srcRect b="0" l="0" r="0" t="0"/>
          <a:stretch/>
        </p:blipFill>
        <p:spPr>
          <a:xfrm>
            <a:off x="377800" y="4128825"/>
            <a:ext cx="2244501" cy="600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ink">
  <p:cSld name="SECTION_HEADER_1_1">
    <p:bg>
      <p:bgPr>
        <a:solidFill>
          <a:schemeClr val="accent4"/>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1"/>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_1_1">
    <p:bg>
      <p:bgPr>
        <a:solidFill>
          <a:schemeClr val="accent1"/>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SECTION_HEADER_1_1_1_1">
    <p:bg>
      <p:bgPr>
        <a:solidFill>
          <a:schemeClr val="accent2"/>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yellow">
  <p:cSld name="SECTION_HEADER_1_1_1_1_1">
    <p:bg>
      <p:bgPr>
        <a:solidFill>
          <a:schemeClr val="accent3"/>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4"/>
          <p:cNvPicPr preferRelativeResize="0"/>
          <p:nvPr/>
        </p:nvPicPr>
        <p:blipFill rotWithShape="1">
          <a:blip r:embed="rId2">
            <a:alphaModFix/>
          </a:blip>
          <a:srcRect b="3104" l="0" r="0" t="3094"/>
          <a:stretch/>
        </p:blipFill>
        <p:spPr>
          <a:xfrm>
            <a:off x="238400" y="4591675"/>
            <a:ext cx="368950" cy="3079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2">
  <p:cSld name="TITLE_AND_BODY_1_1">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5"/>
          <p:cNvSpPr txBox="1"/>
          <p:nvPr>
            <p:ph idx="1" type="body"/>
          </p:nvPr>
        </p:nvSpPr>
        <p:spPr>
          <a:xfrm>
            <a:off x="311700" y="1152475"/>
            <a:ext cx="52794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
        <p:nvSpPr>
          <p:cNvPr id="72" name="Google Shape;72;p15"/>
          <p:cNvSpPr/>
          <p:nvPr/>
        </p:nvSpPr>
        <p:spPr>
          <a:xfrm>
            <a:off x="5902175" y="-75"/>
            <a:ext cx="3241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73" name="Google Shape;73;p15"/>
          <p:cNvSpPr txBox="1"/>
          <p:nvPr>
            <p:ph idx="2" type="body"/>
          </p:nvPr>
        </p:nvSpPr>
        <p:spPr>
          <a:xfrm>
            <a:off x="6205500" y="1152475"/>
            <a:ext cx="26268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dk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375825" y="450150"/>
            <a:ext cx="5370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rotWithShape="1">
          <a:blip r:embed="rId2">
            <a:alphaModFix/>
          </a:blip>
          <a:srcRect b="0" l="0" r="0" t="0"/>
          <a:stretch/>
        </p:blipFill>
        <p:spPr>
          <a:xfrm>
            <a:off x="619700" y="1563563"/>
            <a:ext cx="2233000" cy="18639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87" name="Google Shape;8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6172800" cy="1311300"/>
          </a:xfrm>
          <a:prstGeom prst="rect">
            <a:avLst/>
          </a:prstGeom>
          <a:solidFill>
            <a:schemeClr val="lt1"/>
          </a:solidFill>
          <a:ln>
            <a:noFill/>
          </a:ln>
        </p:spPr>
        <p:txBody>
          <a:bodyPr anchorCtr="0" anchor="b" bIns="182875" lIns="457200" spcFirstLastPara="1" rIns="182875" wrap="square" tIns="18287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3"/>
          <p:cNvSpPr txBox="1"/>
          <p:nvPr>
            <p:ph idx="1" type="body"/>
          </p:nvPr>
        </p:nvSpPr>
        <p:spPr>
          <a:xfrm>
            <a:off x="0" y="1311300"/>
            <a:ext cx="6172800" cy="3832200"/>
          </a:xfrm>
          <a:prstGeom prst="rect">
            <a:avLst/>
          </a:prstGeom>
          <a:solidFill>
            <a:schemeClr val="lt1"/>
          </a:solidFill>
          <a:ln>
            <a:noFill/>
          </a:ln>
        </p:spPr>
        <p:txBody>
          <a:bodyPr anchorCtr="0" anchor="t" bIns="182875" lIns="457200" spcFirstLastPara="1" rIns="182875" wrap="square" tIns="18287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
          <p:cNvSpPr txBox="1"/>
          <p:nvPr>
            <p:ph idx="12" type="sldNum"/>
          </p:nvPr>
        </p:nvSpPr>
        <p:spPr>
          <a:xfrm>
            <a:off x="8648775" y="4692925"/>
            <a:ext cx="372300" cy="336000"/>
          </a:xfrm>
          <a:prstGeom prst="rect">
            <a:avLst/>
          </a:prstGeom>
          <a:solidFill>
            <a:schemeClr val="lt1"/>
          </a:solid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locks">
  <p:cSld name="BLANK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1"/>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
        <p:nvSpPr>
          <p:cNvPr id="100" name="Google Shape;10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5"/>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p:cSld name="TITLE_AND_BODY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7"/>
          <p:cNvPicPr preferRelativeResize="0"/>
          <p:nvPr/>
        </p:nvPicPr>
        <p:blipFill rotWithShape="1">
          <a:blip r:embed="rId2">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8"/>
          <p:cNvSpPr txBox="1"/>
          <p:nvPr>
            <p:ph type="ctrTitle"/>
          </p:nvPr>
        </p:nvSpPr>
        <p:spPr>
          <a:xfrm>
            <a:off x="717750" y="1371325"/>
            <a:ext cx="7708500" cy="1425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5400"/>
              <a:buNone/>
              <a:defRPr sz="5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8"/>
          <p:cNvSpPr txBox="1"/>
          <p:nvPr>
            <p:ph idx="1" type="subTitle"/>
          </p:nvPr>
        </p:nvSpPr>
        <p:spPr>
          <a:xfrm>
            <a:off x="717850" y="2797275"/>
            <a:ext cx="7708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97A9B5"/>
              </a:buClr>
              <a:buSzPts val="2800"/>
              <a:buNone/>
              <a:defRPr sz="2800">
                <a:solidFill>
                  <a:srgbClr val="97A9B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3" name="Google Shape;43;p8"/>
          <p:cNvPicPr preferRelativeResize="0"/>
          <p:nvPr/>
        </p:nvPicPr>
        <p:blipFill rotWithShape="1">
          <a:blip r:embed="rId3">
            <a:alphaModFix/>
          </a:blip>
          <a:srcRect b="49" l="0" r="0" t="49"/>
          <a:stretch/>
        </p:blipFill>
        <p:spPr>
          <a:xfrm>
            <a:off x="377800" y="4128825"/>
            <a:ext cx="2244500" cy="600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0"/>
          <p:cNvPicPr preferRelativeResize="0"/>
          <p:nvPr/>
        </p:nvPicPr>
        <p:blipFill rotWithShape="1">
          <a:blip r:embed="rId3">
            <a:alphaModFix/>
          </a:blip>
          <a:srcRect b="0" l="0" r="0" t="0"/>
          <a:stretch/>
        </p:blipFill>
        <p:spPr>
          <a:xfrm>
            <a:off x="238400" y="4591675"/>
            <a:ext cx="368949" cy="307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Lexend"/>
              <a:buNone/>
              <a:defRPr b="0" i="0" sz="2800" u="none" cap="none" strike="noStrike">
                <a:solidFill>
                  <a:schemeClr val="dk1"/>
                </a:solidFill>
                <a:latin typeface="Lexend"/>
                <a:ea typeface="Lexend"/>
                <a:cs typeface="Lexend"/>
                <a:sym typeface="Lexen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exend"/>
              <a:buChar char="●"/>
              <a:defRPr b="0" i="0" sz="1800" u="none" cap="none" strike="noStrike">
                <a:solidFill>
                  <a:schemeClr val="dk2"/>
                </a:solidFill>
                <a:latin typeface="Lexend"/>
                <a:ea typeface="Lexend"/>
                <a:cs typeface="Lexend"/>
                <a:sym typeface="Lexend"/>
              </a:defRPr>
            </a:lvl1pPr>
            <a:lvl2pPr indent="-317500" lvl="1" marL="914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2pPr>
            <a:lvl3pPr indent="-317500" lvl="2" marL="1371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3pPr>
            <a:lvl4pPr indent="-317500" lvl="3" marL="1828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4pPr>
            <a:lvl5pPr indent="-317500" lvl="4" marL="22860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5pPr>
            <a:lvl6pPr indent="-317500" lvl="5" marL="27432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6pPr>
            <a:lvl7pPr indent="-317500" lvl="6" marL="32004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7pPr>
            <a:lvl8pPr indent="-317500" lvl="7" marL="36576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8pPr>
            <a:lvl9pPr indent="-317500" lvl="8" marL="4114800" marR="0" rtl="0" algn="l">
              <a:lnSpc>
                <a:spcPct val="115000"/>
              </a:lnSpc>
              <a:spcBef>
                <a:spcPts val="0"/>
              </a:spcBef>
              <a:spcAft>
                <a:spcPts val="0"/>
              </a:spcAft>
              <a:buClr>
                <a:schemeClr val="dk2"/>
              </a:buClr>
              <a:buSzPts val="1400"/>
              <a:buFont typeface="Lexend"/>
              <a:buChar char="■"/>
              <a:defRPr b="0" i="0" sz="1400" u="none" cap="none" strike="noStrike">
                <a:solidFill>
                  <a:schemeClr val="dk2"/>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microsoft/autogen/tree/main/noteboo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 Tools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 a program where the computer selects a random number and the user tries to guess it. Provide hints such as "too high" or "too low" after each guess until the user correctly guesses the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this program with the various ways of using GitHub Copilot.</a:t>
            </a:r>
            <a:endParaRPr/>
          </a:p>
          <a:p>
            <a:pPr indent="-342900" lvl="0" marL="457200" rtl="0" algn="l">
              <a:spcBef>
                <a:spcPts val="0"/>
              </a:spcBef>
              <a:spcAft>
                <a:spcPts val="0"/>
              </a:spcAft>
              <a:buSzPts val="1800"/>
              <a:buChar char="●"/>
            </a:pPr>
            <a:r>
              <a:rPr lang="en"/>
              <a:t>Comment Prompting</a:t>
            </a:r>
            <a:endParaRPr/>
          </a:p>
          <a:p>
            <a:pPr indent="-342900" lvl="0" marL="457200" rtl="0" algn="l">
              <a:spcBef>
                <a:spcPts val="0"/>
              </a:spcBef>
              <a:spcAft>
                <a:spcPts val="0"/>
              </a:spcAft>
              <a:buSzPts val="1800"/>
              <a:buChar char="●"/>
            </a:pPr>
            <a:r>
              <a:rPr lang="en"/>
              <a:t>Inline Prompting</a:t>
            </a:r>
            <a:endParaRPr/>
          </a:p>
          <a:p>
            <a:pPr indent="-342900" lvl="0" marL="457200" rtl="0" algn="l">
              <a:spcBef>
                <a:spcPts val="0"/>
              </a:spcBef>
              <a:spcAft>
                <a:spcPts val="0"/>
              </a:spcAft>
              <a:buSzPts val="1800"/>
              <a:buChar char="●"/>
            </a:pPr>
            <a:r>
              <a:rPr lang="en"/>
              <a:t>Side window chatbot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Agentic workflow</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Agentic workflow creates multiple AI “agents” that have differing system messages. </a:t>
            </a:r>
            <a:endParaRPr/>
          </a:p>
          <a:p>
            <a:pPr indent="-317500" lvl="1" marL="914400" rtl="0" algn="l">
              <a:spcBef>
                <a:spcPts val="0"/>
              </a:spcBef>
              <a:spcAft>
                <a:spcPts val="0"/>
              </a:spcAft>
              <a:buSzPts val="1400"/>
              <a:buChar char="○"/>
            </a:pPr>
            <a:r>
              <a:rPr lang="en"/>
              <a:t>The system message instills the task for that agent (Writer, Planner, etc.). </a:t>
            </a:r>
            <a:endParaRPr/>
          </a:p>
          <a:p>
            <a:pPr indent="-342900" lvl="0" marL="457200" rtl="0" algn="l">
              <a:spcBef>
                <a:spcPts val="0"/>
              </a:spcBef>
              <a:spcAft>
                <a:spcPts val="0"/>
              </a:spcAft>
              <a:buSzPts val="1800"/>
              <a:buChar char="●"/>
            </a:pPr>
            <a:r>
              <a:rPr lang="en"/>
              <a:t>AutoGen, created by Microsoft, is one of the popular agentic workflow frameworks. </a:t>
            </a:r>
            <a:endParaRPr/>
          </a:p>
          <a:p>
            <a:pPr indent="-342900" lvl="0" marL="457200" rtl="0" algn="l">
              <a:spcBef>
                <a:spcPts val="0"/>
              </a:spcBef>
              <a:spcAft>
                <a:spcPts val="0"/>
              </a:spcAft>
              <a:buSzPts val="1800"/>
              <a:buChar char="●"/>
            </a:pPr>
            <a:r>
              <a:rPr lang="en"/>
              <a:t>There are multiple architectures that can be achieved using AutoGen for the intended purpose.</a:t>
            </a:r>
            <a:endParaRPr/>
          </a:p>
          <a:p>
            <a:pPr indent="-317500" lvl="1" marL="914400" rtl="0" algn="l">
              <a:spcBef>
                <a:spcPts val="0"/>
              </a:spcBef>
              <a:spcAft>
                <a:spcPts val="0"/>
              </a:spcAft>
              <a:buSzPts val="1400"/>
              <a:buChar char="○"/>
            </a:pPr>
            <a:r>
              <a:rPr lang="en" u="sng">
                <a:solidFill>
                  <a:schemeClr val="hlink"/>
                </a:solidFill>
                <a:hlinkClick r:id="rId3"/>
              </a:rPr>
              <a:t>https://github.com/microsoft/autogen/tree/main/notebook</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Agentic workflow</a:t>
            </a:r>
            <a:endParaRPr/>
          </a:p>
        </p:txBody>
      </p:sp>
      <p:pic>
        <p:nvPicPr>
          <p:cNvPr id="172" name="Google Shape;172;p33"/>
          <p:cNvPicPr preferRelativeResize="0"/>
          <p:nvPr/>
        </p:nvPicPr>
        <p:blipFill>
          <a:blip r:embed="rId3">
            <a:alphaModFix/>
          </a:blip>
          <a:stretch>
            <a:fillRect/>
          </a:stretch>
        </p:blipFill>
        <p:spPr>
          <a:xfrm>
            <a:off x="1204075" y="1293610"/>
            <a:ext cx="6533576" cy="313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 Coders</a:t>
            </a:r>
            <a:endParaRPr/>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Auto coders are programs that have been built around AI models to generate code, run the code without human interaction, and then if there are any errors, report those back to the model to generate a revised code that will be run again and again until there are no errors.</a:t>
            </a:r>
            <a:endParaRPr/>
          </a:p>
          <a:p>
            <a:pPr indent="-342900" lvl="0" marL="457200" rtl="0" algn="l">
              <a:spcBef>
                <a:spcPts val="0"/>
              </a:spcBef>
              <a:spcAft>
                <a:spcPts val="0"/>
              </a:spcAft>
              <a:buSzPts val="1800"/>
              <a:buChar char="●"/>
            </a:pPr>
            <a:r>
              <a:rPr lang="en"/>
              <a:t>Critical thinking of effectiveness</a:t>
            </a:r>
            <a:endParaRPr/>
          </a:p>
          <a:p>
            <a:pPr indent="-317500" lvl="1" marL="914400" rtl="0" algn="l">
              <a:spcBef>
                <a:spcPts val="0"/>
              </a:spcBef>
              <a:spcAft>
                <a:spcPts val="0"/>
              </a:spcAft>
              <a:buSzPts val="1400"/>
              <a:buChar char="○"/>
            </a:pPr>
            <a:r>
              <a:rPr lang="en"/>
              <a:t>Detail and direction is very important for successful responses.</a:t>
            </a:r>
            <a:endParaRPr/>
          </a:p>
          <a:p>
            <a:pPr indent="-317500" lvl="1" marL="914400" rtl="0" algn="l">
              <a:spcBef>
                <a:spcPts val="0"/>
              </a:spcBef>
              <a:spcAft>
                <a:spcPts val="0"/>
              </a:spcAft>
              <a:buSzPts val="1400"/>
              <a:buChar char="○"/>
            </a:pPr>
            <a:r>
              <a:rPr lang="en"/>
              <a:t>How many generations are allowed before returning to the user?</a:t>
            </a:r>
            <a:endParaRPr/>
          </a:p>
          <a:p>
            <a:pPr indent="-317500" lvl="1" marL="914400" rtl="0" algn="l">
              <a:spcBef>
                <a:spcPts val="0"/>
              </a:spcBef>
              <a:spcAft>
                <a:spcPts val="0"/>
              </a:spcAft>
              <a:buSzPts val="1400"/>
              <a:buChar char="○"/>
            </a:pPr>
            <a:r>
              <a:rPr lang="en"/>
              <a:t>How much oversight do assistants need?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 Home Exercise</a:t>
            </a:r>
            <a:endParaRPr/>
          </a:p>
        </p:txBody>
      </p:sp>
      <p:sp>
        <p:nvSpPr>
          <p:cNvPr id="184" name="Google Shape;18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 chatbot to help code a simple calculator. (addition, </a:t>
            </a:r>
            <a:r>
              <a:rPr lang="en"/>
              <a:t>subtraction</a:t>
            </a:r>
            <a:r>
              <a:rPr lang="en"/>
              <a:t>, division, multiplication)</a:t>
            </a:r>
            <a:endParaRPr/>
          </a:p>
          <a:p>
            <a:pPr indent="-342900" lvl="0" marL="457200" rtl="0" algn="l">
              <a:spcBef>
                <a:spcPts val="0"/>
              </a:spcBef>
              <a:spcAft>
                <a:spcPts val="0"/>
              </a:spcAft>
              <a:buSzPts val="1800"/>
              <a:buChar char="●"/>
            </a:pPr>
            <a:r>
              <a:rPr lang="en"/>
              <a:t>Try adding more features and make it user friendly with multiple revisional prompts.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 Home Exercise Review</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Evaluate/compare two AI models (GPT 4 and Claude 3 Sonnet) based on context length and benchmarks. </a:t>
            </a:r>
            <a:endParaRPr/>
          </a:p>
          <a:p>
            <a:pPr indent="-342900" lvl="0" marL="457200" rtl="0" algn="l">
              <a:spcBef>
                <a:spcPts val="0"/>
              </a:spcBef>
              <a:spcAft>
                <a:spcPts val="0"/>
              </a:spcAft>
              <a:buSzPts val="1800"/>
              <a:buChar char="●"/>
            </a:pPr>
            <a:r>
              <a:rPr lang="en"/>
              <a:t>Which one is best suited to help with programming related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integration with AI tools</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many ways we can use AI models to help us be more efficient in our work. </a:t>
            </a:r>
            <a:endParaRPr/>
          </a:p>
          <a:p>
            <a:pPr indent="-342900" lvl="0" marL="457200" rtl="0" algn="l">
              <a:spcBef>
                <a:spcPts val="0"/>
              </a:spcBef>
              <a:spcAft>
                <a:spcPts val="0"/>
              </a:spcAft>
              <a:buSzPts val="1800"/>
              <a:buChar char="●"/>
            </a:pPr>
            <a:r>
              <a:rPr lang="en"/>
              <a:t>Our workflow is an important part of our efficiency, so having embedded AI tools within programs make the workflow more streamlined compared to the choppy workflow of toggling back and forth to Chat GPT.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I tools</a:t>
            </a:r>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Companies like Adobe, Ableton, GitHub, Shopify, etc. are incorporating AI tools within their products.</a:t>
            </a:r>
            <a:endParaRPr/>
          </a:p>
          <a:p>
            <a:pPr indent="-342900" lvl="0" marL="457200" rtl="0" algn="l">
              <a:spcBef>
                <a:spcPts val="0"/>
              </a:spcBef>
              <a:spcAft>
                <a:spcPts val="0"/>
              </a:spcAft>
              <a:buSzPts val="1800"/>
              <a:buChar char="●"/>
            </a:pPr>
            <a:r>
              <a:rPr lang="en"/>
              <a:t>Microsoft even has been implementing Copilot into all new machines using Windows 11 (Windows + C).</a:t>
            </a:r>
            <a:endParaRPr/>
          </a:p>
          <a:p>
            <a:pPr indent="-342900" lvl="0" marL="457200" rtl="0" algn="l">
              <a:spcBef>
                <a:spcPts val="0"/>
              </a:spcBef>
              <a:spcAft>
                <a:spcPts val="0"/>
              </a:spcAft>
              <a:buSzPts val="1800"/>
              <a:buChar char="●"/>
            </a:pPr>
            <a:r>
              <a:rPr lang="en"/>
              <a:t>There are also many third party developers making amazing AI tools to be used inside of the programs, like a plug-in/extension.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Chatbots</a:t>
            </a:r>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Chatbots are an easy way to help with any sort of question. </a:t>
            </a:r>
            <a:endParaRPr/>
          </a:p>
          <a:p>
            <a:pPr indent="-342900" lvl="0" marL="457200" rtl="0" algn="l">
              <a:spcBef>
                <a:spcPts val="0"/>
              </a:spcBef>
              <a:spcAft>
                <a:spcPts val="0"/>
              </a:spcAft>
              <a:buSzPts val="1800"/>
              <a:buChar char="●"/>
            </a:pPr>
            <a:r>
              <a:rPr lang="en"/>
              <a:t>They can help you code simple projects, but the more complex a problem is, the less helpful the response may be. </a:t>
            </a:r>
            <a:endParaRPr/>
          </a:p>
          <a:p>
            <a:pPr indent="-342900" lvl="0" marL="457200" rtl="0" algn="l">
              <a:spcBef>
                <a:spcPts val="0"/>
              </a:spcBef>
              <a:spcAft>
                <a:spcPts val="0"/>
              </a:spcAft>
              <a:buSzPts val="1800"/>
              <a:buChar char="●"/>
            </a:pPr>
            <a:r>
              <a:rPr lang="en"/>
              <a:t>They </a:t>
            </a:r>
            <a:r>
              <a:rPr lang="en"/>
              <a:t>are very helpful with explaining the concepts and breaking down the code for learning purposes.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a simple palindrome checker script in python using Chat GPT. Try adding a feature with a revisional prompt. (Ex. Make the checker loop, so that users can check multiple strings.)</a:t>
            </a:r>
            <a:endParaRPr/>
          </a:p>
        </p:txBody>
      </p:sp>
      <p:sp>
        <p:nvSpPr>
          <p:cNvPr id="136" name="Google Shape;136;p27"/>
          <p:cNvSpPr txBox="1"/>
          <p:nvPr/>
        </p:nvSpPr>
        <p:spPr>
          <a:xfrm>
            <a:off x="4572000" y="1152475"/>
            <a:ext cx="3944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100">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completion tools</a:t>
            </a:r>
            <a:endParaRPr/>
          </a:p>
        </p:txBody>
      </p:sp>
      <p:sp>
        <p:nvSpPr>
          <p:cNvPr id="142" name="Google Shape;14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Code completion is a tool that optimizes the workflow while still getting insight from AI. </a:t>
            </a:r>
            <a:endParaRPr/>
          </a:p>
          <a:p>
            <a:pPr indent="-342900" lvl="0" marL="457200" rtl="0" algn="l">
              <a:spcBef>
                <a:spcPts val="0"/>
              </a:spcBef>
              <a:spcAft>
                <a:spcPts val="0"/>
              </a:spcAft>
              <a:buSzPts val="1800"/>
              <a:buChar char="●"/>
            </a:pPr>
            <a:r>
              <a:rPr lang="en"/>
              <a:t>The workflow of a programmer</a:t>
            </a:r>
            <a:endParaRPr/>
          </a:p>
          <a:p>
            <a:pPr indent="-317500" lvl="1" marL="914400" rtl="0" algn="l">
              <a:spcBef>
                <a:spcPts val="0"/>
              </a:spcBef>
              <a:spcAft>
                <a:spcPts val="0"/>
              </a:spcAft>
              <a:buSzPts val="1400"/>
              <a:buChar char="○"/>
            </a:pPr>
            <a:r>
              <a:rPr lang="en"/>
              <a:t>Check documentation or forums for unknown solutions</a:t>
            </a:r>
            <a:endParaRPr/>
          </a:p>
          <a:p>
            <a:pPr indent="-317500" lvl="1" marL="914400" rtl="0" algn="l">
              <a:spcBef>
                <a:spcPts val="0"/>
              </a:spcBef>
              <a:spcAft>
                <a:spcPts val="0"/>
              </a:spcAft>
              <a:buSzPts val="1400"/>
              <a:buChar char="○"/>
            </a:pPr>
            <a:r>
              <a:rPr lang="en"/>
              <a:t>Back and forth between coding and researching</a:t>
            </a:r>
            <a:endParaRPr/>
          </a:p>
          <a:p>
            <a:pPr indent="-342900" lvl="0" marL="457200" rtl="0" algn="l">
              <a:spcBef>
                <a:spcPts val="0"/>
              </a:spcBef>
              <a:spcAft>
                <a:spcPts val="0"/>
              </a:spcAft>
              <a:buSzPts val="1800"/>
              <a:buChar char="●"/>
            </a:pPr>
            <a:r>
              <a:rPr lang="en"/>
              <a:t>Code completion reduces the time away from the coding environment.</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completion tools (Intellisense)</a:t>
            </a:r>
            <a:endParaRPr/>
          </a:p>
        </p:txBody>
      </p:sp>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Intellisense is a built-in AI tool within VS Code that provides code completion, parameter info, and other information and formatting that helps you code faster. </a:t>
            </a:r>
            <a:endParaRPr/>
          </a:p>
          <a:p>
            <a:pPr indent="-317500" lvl="1" marL="914400" rtl="0" algn="l">
              <a:spcBef>
                <a:spcPts val="0"/>
              </a:spcBef>
              <a:spcAft>
                <a:spcPts val="0"/>
              </a:spcAft>
              <a:buSzPts val="1400"/>
              <a:buChar char="○"/>
            </a:pPr>
            <a:r>
              <a:rPr lang="en"/>
              <a:t>The key word being faster and not better. </a:t>
            </a:r>
            <a:endParaRPr/>
          </a:p>
          <a:p>
            <a:pPr indent="-317500" lvl="1" marL="914400" rtl="0" algn="l">
              <a:spcBef>
                <a:spcPts val="0"/>
              </a:spcBef>
              <a:spcAft>
                <a:spcPts val="0"/>
              </a:spcAft>
              <a:buSzPts val="1400"/>
              <a:buChar char="○"/>
            </a:pPr>
            <a:r>
              <a:rPr lang="en"/>
              <a:t>This tool acts very much like Google’s search suggestions. </a:t>
            </a:r>
            <a:endParaRPr/>
          </a:p>
          <a:p>
            <a:pPr indent="-317500" lvl="1" marL="914400" rtl="0" algn="l">
              <a:spcBef>
                <a:spcPts val="0"/>
              </a:spcBef>
              <a:spcAft>
                <a:spcPts val="0"/>
              </a:spcAft>
              <a:buSzPts val="1400"/>
              <a:buChar char="○"/>
            </a:pPr>
            <a:r>
              <a:rPr lang="en"/>
              <a:t>No generation features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completion tools (GitHub Copilot)</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GitHub is a developer platform that stores a ton of open source code. </a:t>
            </a:r>
            <a:endParaRPr/>
          </a:p>
          <a:p>
            <a:pPr indent="-317500" lvl="1" marL="914400" rtl="0" algn="l">
              <a:spcBef>
                <a:spcPts val="0"/>
              </a:spcBef>
              <a:spcAft>
                <a:spcPts val="0"/>
              </a:spcAft>
              <a:buSzPts val="1400"/>
              <a:buChar char="○"/>
            </a:pPr>
            <a:r>
              <a:rPr lang="en"/>
              <a:t>This has allowed GitHub to build a strong code assistant model that can be installed and used within IDEs (Integrated Development </a:t>
            </a:r>
            <a:r>
              <a:rPr lang="en"/>
              <a:t>Environment</a:t>
            </a:r>
            <a:r>
              <a:rPr lang="en"/>
              <a:t>). </a:t>
            </a:r>
            <a:endParaRPr/>
          </a:p>
          <a:p>
            <a:pPr indent="-342900" lvl="0" marL="457200" rtl="0" algn="l">
              <a:spcBef>
                <a:spcPts val="0"/>
              </a:spcBef>
              <a:spcAft>
                <a:spcPts val="0"/>
              </a:spcAft>
              <a:buSzPts val="1800"/>
              <a:buChar char="●"/>
            </a:pPr>
            <a:r>
              <a:rPr lang="en"/>
              <a:t>This tool supports code completion, as well as in-line prompting, and side-window chatbot availability. </a:t>
            </a:r>
            <a:endParaRPr/>
          </a:p>
          <a:p>
            <a:pPr indent="-342900" lvl="0" marL="457200" rtl="0" algn="l">
              <a:spcBef>
                <a:spcPts val="0"/>
              </a:spcBef>
              <a:spcAft>
                <a:spcPts val="0"/>
              </a:spcAft>
              <a:buSzPts val="1800"/>
              <a:buChar char="●"/>
            </a:pPr>
            <a:r>
              <a:rPr lang="en"/>
              <a:t>Blackbox is a free VS Code extension that is similar to GitHub Copilot.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B6FE831B64449A40FF2B3DC8E82A3" ma:contentTypeVersion="8" ma:contentTypeDescription="Create a new document." ma:contentTypeScope="" ma:versionID="842b5a30ef8e75c1bb6ca031dc92a618">
  <xsd:schema xmlns:xsd="http://www.w3.org/2001/XMLSchema" xmlns:xs="http://www.w3.org/2001/XMLSchema" xmlns:p="http://schemas.microsoft.com/office/2006/metadata/properties" xmlns:ns2="a6b70a04-6881-4fa1-9707-171733e8d550" targetNamespace="http://schemas.microsoft.com/office/2006/metadata/properties" ma:root="true" ma:fieldsID="4ca368da57bdf076d2f9729cd2cc4baf" ns2:_="">
    <xsd:import namespace="a6b70a04-6881-4fa1-9707-171733e8d55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70a04-6881-4fa1-9707-171733e8d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DB4E6C-366D-41D8-B94C-FABD05C71FD1}"/>
</file>

<file path=customXml/itemProps2.xml><?xml version="1.0" encoding="utf-8"?>
<ds:datastoreItem xmlns:ds="http://schemas.openxmlformats.org/officeDocument/2006/customXml" ds:itemID="{977AEF71-21F5-40CA-8F32-5879C1E411ED}"/>
</file>

<file path=customXml/itemProps3.xml><?xml version="1.0" encoding="utf-8"?>
<ds:datastoreItem xmlns:ds="http://schemas.openxmlformats.org/officeDocument/2006/customXml" ds:itemID="{38F29CFC-7A24-4B58-B92A-4DD89E1CB14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0x010100D5EB6FE831B64449A40FF2B3DC8E82A3</vt:lpwstr>
  </property>
</Properties>
</file>