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font" Target="fonts/Lexend-bold.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font" Target="fonts/Lexend-regular.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3c6346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3c6346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b16d30e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b16d30e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53fc2f4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53fc2f4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3c6346d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3c6346d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2e8cf0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2e8cf0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b16d30e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b16d30e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5ec24c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5ec24c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53fc2f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53fc2f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b16d30e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b16d30e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5ec24c1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5ec24c1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16d30e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16d30e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5ec24c1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5ec24c1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77800" y="4128825"/>
            <a:ext cx="2244501" cy="600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52794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
        <p:nvSpPr>
          <p:cNvPr id="72" name="Google Shape;72;p15"/>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73" name="Google Shape;73;p15"/>
          <p:cNvSpPr txBox="1"/>
          <p:nvPr>
            <p:ph idx="2" type="body"/>
          </p:nvPr>
        </p:nvSpPr>
        <p:spPr>
          <a:xfrm>
            <a:off x="6205500" y="1152475"/>
            <a:ext cx="26268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rotWithShape="1">
          <a:blip r:embed="rId2">
            <a:alphaModFix/>
          </a:blip>
          <a:srcRect b="0" l="0" r="0" t="0"/>
          <a:stretch/>
        </p:blipFill>
        <p:spPr>
          <a:xfrm>
            <a:off x="619700" y="1563563"/>
            <a:ext cx="2233000" cy="1863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6172800" cy="1311300"/>
          </a:xfrm>
          <a:prstGeom prst="rect">
            <a:avLst/>
          </a:prstGeom>
          <a:solidFill>
            <a:schemeClr val="lt1"/>
          </a:solidFill>
          <a:ln>
            <a:noFill/>
          </a:ln>
        </p:spPr>
        <p:txBody>
          <a:bodyPr anchorCtr="0" anchor="b" bIns="182875" lIns="457200" spcFirstLastPara="1" rIns="182875" wrap="square" tIns="18287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0" y="1311300"/>
            <a:ext cx="6172800" cy="3832200"/>
          </a:xfrm>
          <a:prstGeom prst="rect">
            <a:avLst/>
          </a:prstGeom>
          <a:solidFill>
            <a:schemeClr val="lt1"/>
          </a:solidFill>
          <a:ln>
            <a:noFill/>
          </a:ln>
        </p:spPr>
        <p:txBody>
          <a:bodyPr anchorCtr="0" anchor="t" bIns="182875" lIns="457200" spcFirstLastPara="1" rIns="182875" wrap="square" tIns="18287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648775" y="4692925"/>
            <a:ext cx="372300" cy="336000"/>
          </a:xfrm>
          <a:prstGeom prst="rect">
            <a:avLst/>
          </a:prstGeom>
          <a:solidFill>
            <a:schemeClr val="lt1"/>
          </a:solid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
        <p:nvSpPr>
          <p:cNvPr id="100" name="Google Shape;1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5400"/>
              <a:buNone/>
              <a:defRPr sz="5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8"/>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97A9B5"/>
              </a:buClr>
              <a:buSzPts val="2800"/>
              <a:buNone/>
              <a:defRPr sz="2800">
                <a:solidFill>
                  <a:srgbClr val="97A9B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3">
            <a:alphaModFix/>
          </a:blip>
          <a:srcRect b="49" l="0" r="0" t="49"/>
          <a:stretch/>
        </p:blipFill>
        <p:spPr>
          <a:xfrm>
            <a:off x="377800" y="4128825"/>
            <a:ext cx="2244500" cy="600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xend"/>
              <a:buNone/>
              <a:defRPr b="0" i="0" sz="28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exend"/>
              <a:buChar char="●"/>
              <a:defRPr b="0" i="0" sz="1800" u="none" cap="none" strike="noStrike">
                <a:solidFill>
                  <a:schemeClr val="dk2"/>
                </a:solidFill>
                <a:latin typeface="Lexend"/>
                <a:ea typeface="Lexend"/>
                <a:cs typeface="Lexend"/>
                <a:sym typeface="Lexend"/>
              </a:defRPr>
            </a:lvl1pPr>
            <a:lvl2pPr indent="-317500" lvl="1" marL="914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2pPr>
            <a:lvl3pPr indent="-317500" lvl="2" marL="1371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3pPr>
            <a:lvl4pPr indent="-317500" lvl="3" marL="1828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4pPr>
            <a:lvl5pPr indent="-317500" lvl="4" marL="22860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5pPr>
            <a:lvl6pPr indent="-317500" lvl="5" marL="27432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6pPr>
            <a:lvl7pPr indent="-317500" lvl="6" marL="3200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7pPr>
            <a:lvl8pPr indent="-317500" lvl="7" marL="3657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8pPr>
            <a:lvl9pPr indent="-317500" lvl="8" marL="4114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Processing Tasks</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to speech </a:t>
            </a:r>
            <a:endParaRPr/>
          </a:p>
          <a:p>
            <a:pPr indent="-342900" lvl="0" marL="457200" rtl="0" algn="l">
              <a:spcBef>
                <a:spcPts val="0"/>
              </a:spcBef>
              <a:spcAft>
                <a:spcPts val="0"/>
              </a:spcAft>
              <a:buSzPts val="1800"/>
              <a:buChar char="●"/>
            </a:pPr>
            <a:r>
              <a:rPr lang="en"/>
              <a:t>Generates audio with a voice which says the text. </a:t>
            </a:r>
            <a:endParaRPr/>
          </a:p>
          <a:p>
            <a:pPr indent="0" lvl="0" marL="0" rtl="0" algn="l">
              <a:spcBef>
                <a:spcPts val="0"/>
              </a:spcBef>
              <a:spcAft>
                <a:spcPts val="0"/>
              </a:spcAft>
              <a:buNone/>
            </a:pPr>
            <a:r>
              <a:rPr lang="en"/>
              <a:t>Text to audio</a:t>
            </a:r>
            <a:endParaRPr/>
          </a:p>
          <a:p>
            <a:pPr indent="-342900" lvl="0" marL="457200" rtl="0" algn="l">
              <a:spcBef>
                <a:spcPts val="0"/>
              </a:spcBef>
              <a:spcAft>
                <a:spcPts val="0"/>
              </a:spcAft>
              <a:buSzPts val="1800"/>
              <a:buChar char="●"/>
            </a:pPr>
            <a:r>
              <a:rPr lang="en"/>
              <a:t>Generates audio based on the text description (music, sfx, etc.)</a:t>
            </a:r>
            <a:endParaRPr/>
          </a:p>
          <a:p>
            <a:pPr indent="0" lvl="0" marL="0" rtl="0" algn="l">
              <a:spcBef>
                <a:spcPts val="0"/>
              </a:spcBef>
              <a:spcAft>
                <a:spcPts val="0"/>
              </a:spcAft>
              <a:buNone/>
            </a:pPr>
            <a:r>
              <a:rPr lang="en"/>
              <a:t>Speech recognition</a:t>
            </a:r>
            <a:endParaRPr/>
          </a:p>
          <a:p>
            <a:pPr indent="-342900" lvl="0" marL="457200" rtl="0" algn="l">
              <a:spcBef>
                <a:spcPts val="0"/>
              </a:spcBef>
              <a:spcAft>
                <a:spcPts val="0"/>
              </a:spcAft>
              <a:buSzPts val="1800"/>
              <a:buChar char="●"/>
            </a:pPr>
            <a:r>
              <a:rPr lang="en"/>
              <a:t>Extracts the speech (as text) in the input audio.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Processing Tasks</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 to Audio</a:t>
            </a:r>
            <a:endParaRPr/>
          </a:p>
          <a:p>
            <a:pPr indent="-342900" lvl="0" marL="457200" rtl="0" algn="l">
              <a:spcBef>
                <a:spcPts val="0"/>
              </a:spcBef>
              <a:spcAft>
                <a:spcPts val="0"/>
              </a:spcAft>
              <a:buSzPts val="1800"/>
              <a:buChar char="●"/>
            </a:pPr>
            <a:r>
              <a:rPr lang="en"/>
              <a:t>Performing audio effects to the input audio (de-noising, stem splitting, etc.)</a:t>
            </a:r>
            <a:endParaRPr/>
          </a:p>
          <a:p>
            <a:pPr indent="0" lvl="0" marL="0" rtl="0" algn="l">
              <a:spcBef>
                <a:spcPts val="0"/>
              </a:spcBef>
              <a:spcAft>
                <a:spcPts val="0"/>
              </a:spcAft>
              <a:buNone/>
            </a:pPr>
            <a:r>
              <a:rPr lang="en"/>
              <a:t>Audio Classification</a:t>
            </a:r>
            <a:endParaRPr/>
          </a:p>
          <a:p>
            <a:pPr indent="-342900" lvl="0" marL="457200" rtl="0" algn="l">
              <a:spcBef>
                <a:spcPts val="0"/>
              </a:spcBef>
              <a:spcAft>
                <a:spcPts val="0"/>
              </a:spcAft>
              <a:buSzPts val="1800"/>
              <a:buChar char="●"/>
            </a:pPr>
            <a:r>
              <a:rPr lang="en"/>
              <a:t>Assigns a label or class to the input audio.</a:t>
            </a:r>
            <a:endParaRPr/>
          </a:p>
          <a:p>
            <a:pPr indent="0" lvl="0" marL="0" rtl="0" algn="l">
              <a:spcBef>
                <a:spcPts val="0"/>
              </a:spcBef>
              <a:spcAft>
                <a:spcPts val="0"/>
              </a:spcAft>
              <a:buNone/>
            </a:pPr>
            <a:r>
              <a:rPr lang="en"/>
              <a:t>Voice Activity Detection</a:t>
            </a:r>
            <a:endParaRPr/>
          </a:p>
          <a:p>
            <a:pPr indent="-342900" lvl="0" marL="457200" rtl="0" algn="l">
              <a:spcBef>
                <a:spcPts val="0"/>
              </a:spcBef>
              <a:spcAft>
                <a:spcPts val="0"/>
              </a:spcAft>
              <a:buSzPts val="1800"/>
              <a:buChar char="●"/>
            </a:pPr>
            <a:r>
              <a:rPr lang="en"/>
              <a:t>Determines whether speech is present or not in an audio input. </a:t>
            </a:r>
            <a:endParaRPr/>
          </a:p>
          <a:p>
            <a:pPr indent="-342900" lvl="0" marL="457200" rtl="0" algn="l">
              <a:spcBef>
                <a:spcPts val="0"/>
              </a:spcBef>
              <a:spcAft>
                <a:spcPts val="0"/>
              </a:spcAft>
              <a:buSzPts val="1800"/>
              <a:buChar char="●"/>
            </a:pPr>
            <a:r>
              <a:rPr lang="en"/>
              <a:t>Usually a preprocessing part for speech recognition.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Processing Models</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OpenAI has a text to speech model, called TTS, as well as a speech recognition model, called Whisper (Python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Suno is a text to audio model that specializes in music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Voice.ai is an audio to audio generator that has a couple of different effects.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either Dall E 3 or Suno to generate an image or audio. Use prompt engineering techniques to get the most quality response.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Questions</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natural language?</a:t>
            </a:r>
            <a:endParaRPr/>
          </a:p>
          <a:p>
            <a:pPr indent="-342900" lvl="0" marL="457200" rtl="0" algn="l">
              <a:spcBef>
                <a:spcPts val="0"/>
              </a:spcBef>
              <a:spcAft>
                <a:spcPts val="0"/>
              </a:spcAft>
              <a:buSzPts val="1800"/>
              <a:buChar char="●"/>
            </a:pPr>
            <a:r>
              <a:rPr lang="en"/>
              <a:t>What are some natural language processing tasks and what do they 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 Review</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 students locate and explain the functionality of all the user feedback features in Chat GPT that can help optimize the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Networks</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Networks (CNNs) are inspired by the human visual system.</a:t>
            </a:r>
            <a:r>
              <a:rPr lang="en"/>
              <a:t> They are particularly e</a:t>
            </a:r>
            <a:r>
              <a:rPr lang="en"/>
              <a:t>ffective for tasks involving images, such as object recognition and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their core, CNNs consist of layers of neurons that learn to identify patterns within images. The key component of a CNN is the convolutional layer, where small filters slide across the input image, extracting features such as edges, textures, and shapes. These features are then passed through additional layers, to make predictions or classifications.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Vision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There are many facets of computer vision (also known as image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Classification</a:t>
            </a:r>
            <a:endParaRPr/>
          </a:p>
          <a:p>
            <a:pPr indent="-334327" lvl="0" marL="457200" rtl="0" algn="l">
              <a:spcBef>
                <a:spcPts val="0"/>
              </a:spcBef>
              <a:spcAft>
                <a:spcPts val="0"/>
              </a:spcAft>
              <a:buSzPct val="100000"/>
              <a:buChar char="●"/>
            </a:pPr>
            <a:r>
              <a:rPr lang="en"/>
              <a:t>Assigns a label or class to the entire image.</a:t>
            </a:r>
            <a:endParaRPr/>
          </a:p>
          <a:p>
            <a:pPr indent="0" lvl="0" marL="0" rtl="0" algn="l">
              <a:spcBef>
                <a:spcPts val="0"/>
              </a:spcBef>
              <a:spcAft>
                <a:spcPts val="0"/>
              </a:spcAft>
              <a:buNone/>
            </a:pPr>
            <a:r>
              <a:rPr lang="en"/>
              <a:t>Object Detection</a:t>
            </a:r>
            <a:endParaRPr/>
          </a:p>
          <a:p>
            <a:pPr indent="-334327" lvl="0" marL="457200" rtl="0" algn="l">
              <a:spcBef>
                <a:spcPts val="0"/>
              </a:spcBef>
              <a:spcAft>
                <a:spcPts val="0"/>
              </a:spcAft>
              <a:buSzPct val="100000"/>
              <a:buChar char="●"/>
            </a:pPr>
            <a:r>
              <a:rPr lang="en"/>
              <a:t>Identifies and labels each and every noteworthy object in an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 to Image</a:t>
            </a:r>
            <a:endParaRPr/>
          </a:p>
          <a:p>
            <a:pPr indent="-334327" lvl="0" marL="457200" rtl="0" algn="l">
              <a:spcBef>
                <a:spcPts val="0"/>
              </a:spcBef>
              <a:spcAft>
                <a:spcPts val="0"/>
              </a:spcAft>
              <a:buSzPct val="100000"/>
              <a:buChar char="●"/>
            </a:pPr>
            <a:r>
              <a:rPr lang="en"/>
              <a:t>Generates an image based on the text description.</a:t>
            </a:r>
            <a:endParaRPr/>
          </a:p>
          <a:p>
            <a:pPr indent="0" lvl="0" marL="0" rtl="0" algn="l">
              <a:spcBef>
                <a:spcPts val="0"/>
              </a:spcBef>
              <a:spcAft>
                <a:spcPts val="0"/>
              </a:spcAft>
              <a:buNone/>
            </a:pPr>
            <a:r>
              <a:rPr lang="en"/>
              <a:t>Image to Text</a:t>
            </a:r>
            <a:endParaRPr/>
          </a:p>
          <a:p>
            <a:pPr indent="-334327" lvl="0" marL="457200" rtl="0" algn="l">
              <a:spcBef>
                <a:spcPts val="0"/>
              </a:spcBef>
              <a:spcAft>
                <a:spcPts val="0"/>
              </a:spcAft>
              <a:buSzPct val="100000"/>
              <a:buChar char="●"/>
            </a:pPr>
            <a:r>
              <a:rPr lang="en"/>
              <a:t>Describes the image. More detailed than image classification. </a:t>
            </a:r>
            <a:endParaRPr/>
          </a:p>
          <a:p>
            <a:pPr indent="0" lvl="0" marL="0" rtl="0" algn="l">
              <a:spcBef>
                <a:spcPts val="0"/>
              </a:spcBef>
              <a:spcAft>
                <a:spcPts val="0"/>
              </a:spcAft>
              <a:buNone/>
            </a:pPr>
            <a:r>
              <a:rPr lang="en"/>
              <a:t>Image to Image</a:t>
            </a:r>
            <a:endParaRPr/>
          </a:p>
          <a:p>
            <a:pPr indent="-334327" lvl="0" marL="457200" rtl="0" algn="l">
              <a:spcBef>
                <a:spcPts val="0"/>
              </a:spcBef>
              <a:spcAft>
                <a:spcPts val="0"/>
              </a:spcAft>
              <a:buSzPct val="100000"/>
              <a:buChar char="●"/>
            </a:pPr>
            <a:r>
              <a:rPr lang="en"/>
              <a:t>Edits or generates a new image based on the image input.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Processing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Dall E 3 is OpenAI’s most recent image processing model. It is mainly used for text to image generation, but can also do image to image generation.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MidJourney is another popular image processing model.</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Vision (Continued)</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processing falls under computer vision due to the fact that they are both using image processing, but with more complexity.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to Video</a:t>
            </a:r>
            <a:endParaRPr/>
          </a:p>
          <a:p>
            <a:pPr indent="-342900" lvl="0" marL="457200" rtl="0" algn="l">
              <a:spcBef>
                <a:spcPts val="0"/>
              </a:spcBef>
              <a:spcAft>
                <a:spcPts val="0"/>
              </a:spcAft>
              <a:buSzPts val="1800"/>
              <a:buChar char="●"/>
            </a:pPr>
            <a:r>
              <a:rPr lang="en"/>
              <a:t>Generates a video based on the image input.</a:t>
            </a:r>
            <a:endParaRPr/>
          </a:p>
          <a:p>
            <a:pPr indent="0" lvl="0" marL="0" rtl="0" algn="l">
              <a:spcBef>
                <a:spcPts val="0"/>
              </a:spcBef>
              <a:spcAft>
                <a:spcPts val="0"/>
              </a:spcAft>
              <a:buNone/>
            </a:pPr>
            <a:r>
              <a:rPr lang="en"/>
              <a:t>Text to Video</a:t>
            </a:r>
            <a:endParaRPr/>
          </a:p>
          <a:p>
            <a:pPr indent="-342900" lvl="0" marL="457200" rtl="0" algn="l">
              <a:spcBef>
                <a:spcPts val="0"/>
              </a:spcBef>
              <a:spcAft>
                <a:spcPts val="0"/>
              </a:spcAft>
              <a:buSzPts val="1800"/>
              <a:buChar char="●"/>
            </a:pPr>
            <a:r>
              <a:rPr lang="en"/>
              <a:t>Generates a video based on the text description.</a:t>
            </a:r>
            <a:endParaRPr/>
          </a:p>
          <a:p>
            <a:pPr indent="0" lvl="0" marL="0" rtl="0" algn="l">
              <a:spcBef>
                <a:spcPts val="0"/>
              </a:spcBef>
              <a:spcAft>
                <a:spcPts val="0"/>
              </a:spcAft>
              <a:buNone/>
            </a:pPr>
            <a:r>
              <a:rPr lang="en"/>
              <a:t>Video Classification</a:t>
            </a:r>
            <a:endParaRPr/>
          </a:p>
          <a:p>
            <a:pPr indent="-342900" lvl="0" marL="457200" rtl="0" algn="l">
              <a:spcBef>
                <a:spcPts val="0"/>
              </a:spcBef>
              <a:spcAft>
                <a:spcPts val="0"/>
              </a:spcAft>
              <a:buSzPts val="1800"/>
              <a:buChar char="●"/>
            </a:pPr>
            <a:r>
              <a:rPr lang="en"/>
              <a:t>Assigns a label or class to the entire video.</a:t>
            </a:r>
            <a:endParaRPr/>
          </a:p>
          <a:p>
            <a:pPr indent="0" lvl="0" marL="0" rtl="0" algn="l">
              <a:spcBef>
                <a:spcPts val="0"/>
              </a:spcBef>
              <a:spcAft>
                <a:spcPts val="0"/>
              </a:spcAft>
              <a:buNone/>
            </a:pPr>
            <a:r>
              <a:rPr lang="en"/>
              <a:t>Object Detection can be a task for both image and video.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Processing Models</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Sora is OpenAI’s text to video model. One of the first models that can generate video up to a minute long.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audio processing is oddly similar to image processing due to the way the audio data is preprocessed. </a:t>
            </a:r>
            <a:endParaRPr/>
          </a:p>
          <a:p>
            <a:pPr indent="-342900" lvl="0" marL="457200" rtl="0" algn="l">
              <a:spcBef>
                <a:spcPts val="0"/>
              </a:spcBef>
              <a:spcAft>
                <a:spcPts val="0"/>
              </a:spcAft>
              <a:buSzPts val="1800"/>
              <a:buChar char="●"/>
            </a:pPr>
            <a:r>
              <a:rPr lang="en"/>
              <a:t>Audio has 3 dimensions</a:t>
            </a:r>
            <a:endParaRPr/>
          </a:p>
          <a:p>
            <a:pPr indent="-317500" lvl="1" marL="914400" rtl="0" algn="l">
              <a:spcBef>
                <a:spcPts val="0"/>
              </a:spcBef>
              <a:spcAft>
                <a:spcPts val="0"/>
              </a:spcAft>
              <a:buSzPts val="1400"/>
              <a:buChar char="○"/>
            </a:pPr>
            <a:r>
              <a:rPr lang="en"/>
              <a:t>Amplitude (volume)</a:t>
            </a:r>
            <a:endParaRPr/>
          </a:p>
          <a:p>
            <a:pPr indent="-317500" lvl="1" marL="914400" rtl="0" algn="l">
              <a:spcBef>
                <a:spcPts val="0"/>
              </a:spcBef>
              <a:spcAft>
                <a:spcPts val="0"/>
              </a:spcAft>
              <a:buSzPts val="1400"/>
              <a:buChar char="○"/>
            </a:pPr>
            <a:r>
              <a:rPr lang="en"/>
              <a:t>Frequency (pitch)</a:t>
            </a:r>
            <a:endParaRPr/>
          </a:p>
          <a:p>
            <a:pPr indent="-317500" lvl="1" marL="914400" rtl="0" algn="l">
              <a:spcBef>
                <a:spcPts val="0"/>
              </a:spcBef>
              <a:spcAft>
                <a:spcPts val="0"/>
              </a:spcAft>
              <a:buSzPts val="1400"/>
              <a:buChar char="○"/>
            </a:pPr>
            <a:r>
              <a:rPr lang="en"/>
              <a:t>Time</a:t>
            </a:r>
            <a:endParaRPr/>
          </a:p>
          <a:p>
            <a:pPr indent="-342900" lvl="0" marL="457200" rtl="0" algn="l">
              <a:spcBef>
                <a:spcPts val="0"/>
              </a:spcBef>
              <a:spcAft>
                <a:spcPts val="0"/>
              </a:spcAft>
              <a:buSzPts val="1800"/>
              <a:buChar char="●"/>
            </a:pPr>
            <a:r>
              <a:rPr lang="en"/>
              <a:t>Displayed using spectrograms</a:t>
            </a:r>
            <a:endParaRPr/>
          </a:p>
          <a:p>
            <a:pPr indent="-317500" lvl="1" marL="914400" rtl="0" algn="l">
              <a:spcBef>
                <a:spcPts val="0"/>
              </a:spcBef>
              <a:spcAft>
                <a:spcPts val="0"/>
              </a:spcAft>
              <a:buSzPts val="1400"/>
              <a:buChar char="○"/>
            </a:pPr>
            <a:r>
              <a:rPr lang="en"/>
              <a:t>Shows the amplitude of all the frequencies within the human hearing range.</a:t>
            </a:r>
            <a:endParaRPr/>
          </a:p>
          <a:p>
            <a:pPr indent="-317500" lvl="1" marL="914400" rtl="0" algn="l">
              <a:spcBef>
                <a:spcPts val="0"/>
              </a:spcBef>
              <a:spcAft>
                <a:spcPts val="0"/>
              </a:spcAft>
              <a:buSzPts val="1400"/>
              <a:buChar char="○"/>
            </a:pPr>
            <a:r>
              <a:rPr lang="en"/>
              <a:t>Difference of amplitude is shown by a change of color so that we can display all the necessary information all within a 2D image. </a:t>
            </a:r>
            <a:endParaRPr/>
          </a:p>
        </p:txBody>
      </p:sp>
      <p:sp>
        <p:nvSpPr>
          <p:cNvPr id="154" name="Google Shape;154;p30"/>
          <p:cNvSpPr txBox="1"/>
          <p:nvPr/>
        </p:nvSpPr>
        <p:spPr>
          <a:xfrm>
            <a:off x="4572000" y="1152475"/>
            <a:ext cx="3944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1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8" ma:contentTypeDescription="Create a new document." ma:contentTypeScope="" ma:versionID="842b5a30ef8e75c1bb6ca031dc92a618">
  <xsd:schema xmlns:xsd="http://www.w3.org/2001/XMLSchema" xmlns:xs="http://www.w3.org/2001/XMLSchema" xmlns:p="http://schemas.microsoft.com/office/2006/metadata/properties" xmlns:ns2="a6b70a04-6881-4fa1-9707-171733e8d550" targetNamespace="http://schemas.microsoft.com/office/2006/metadata/properties" ma:root="true" ma:fieldsID="4ca368da57bdf076d2f9729cd2cc4baf" ns2:_="">
    <xsd:import namespace="a6b70a04-6881-4fa1-9707-171733e8d55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89D878-42E0-46BD-8E5B-A85C83C4D429}"/>
</file>

<file path=customXml/itemProps2.xml><?xml version="1.0" encoding="utf-8"?>
<ds:datastoreItem xmlns:ds="http://schemas.openxmlformats.org/officeDocument/2006/customXml" ds:itemID="{011E072E-3963-4F43-AD19-A872997AB865}"/>
</file>

<file path=customXml/itemProps3.xml><?xml version="1.0" encoding="utf-8"?>
<ds:datastoreItem xmlns:ds="http://schemas.openxmlformats.org/officeDocument/2006/customXml" ds:itemID="{FE7C16A1-2989-4B2E-B183-DAF6FDB0777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0x010100D5EB6FE831B64449A40FF2B3DC8E82A3</vt:lpwstr>
  </property>
</Properties>
</file>