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exen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26" Type="http://schemas.openxmlformats.org/officeDocument/2006/relationships/customXml" Target="../customXml/item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5" Type="http://schemas.openxmlformats.org/officeDocument/2006/relationships/customXml" Target="../customXml/item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1.xml"/><Relationship Id="rId23" Type="http://schemas.openxmlformats.org/officeDocument/2006/relationships/font" Target="fonts/Lexend-bold.fntdata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Lexend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53fc2f4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53fc2f4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53fc2f40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53fc2f40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5ec24c13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5ec24c13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53fc2f4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53fc2f4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adf089e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adf089e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b7df965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b7df965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3c6346d0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3c6346d0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e2e8cf01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e2e8cf01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5ec24c1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5ec24c1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53fc2f4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53fc2f4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5ec24c1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5ec24c1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5ec24c1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5ec24c1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3c6346d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3c6346d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b7df9650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b7df9650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53fc2f4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53fc2f4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00" y="4128825"/>
            <a:ext cx="2244501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pink">
  <p:cSld name="SECTION_HEADER_1_1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blue">
  <p:cSld name="SECTION_HEADER_1_1_1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green">
  <p:cSld name="SECTION_HEADER_1_1_1_1">
    <p:bg>
      <p:bgPr>
        <a:solidFill>
          <a:schemeClr val="accen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yellow">
  <p:cSld name="SECTION_HEADER_1_1_1_1_1">
    <p:bg>
      <p:bgPr>
        <a:solidFill>
          <a:schemeClr val="accent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2">
            <a:alphaModFix/>
          </a:blip>
          <a:srcRect b="3104" l="0" r="0" t="3094"/>
          <a:stretch/>
        </p:blipFill>
        <p:spPr>
          <a:xfrm>
            <a:off x="238400" y="4591675"/>
            <a:ext cx="368950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 2">
  <p:cSld name="TITLE_AND_BODY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279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5902175" y="-75"/>
            <a:ext cx="3241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6205500" y="1152475"/>
            <a:ext cx="262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75825" y="450150"/>
            <a:ext cx="5370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9700" y="1563563"/>
            <a:ext cx="2233000" cy="1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0"/>
            <a:ext cx="6172800" cy="13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182875" lIns="457200" spcFirstLastPara="1" rIns="182875" wrap="square" tIns="1828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0" y="1311300"/>
            <a:ext cx="6172800" cy="38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82875" lIns="457200" spcFirstLastPara="1" rIns="182875" wrap="square" tIns="18287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48775" y="4692925"/>
            <a:ext cx="372300" cy="3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ock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background pixels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717850" y="2797275"/>
            <a:ext cx="770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9B5"/>
              </a:buClr>
              <a:buSzPts val="2800"/>
              <a:buNone/>
              <a:defRPr sz="2800">
                <a:solidFill>
                  <a:srgbClr val="97A9B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77800" y="4128825"/>
            <a:ext cx="2244500" cy="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00" y="4591675"/>
            <a:ext cx="368949" cy="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b="0" i="0" sz="28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b="0" i="0" sz="18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 b="0" i="0" sz="14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ctrTitle"/>
          </p:nvPr>
        </p:nvSpPr>
        <p:spPr>
          <a:xfrm>
            <a:off x="717750" y="1371325"/>
            <a:ext cx="7708500" cy="14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Completion and Function Calling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Calling</a:t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calling is a way to connect an AI model with external tools.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all models, there are l</a:t>
            </a:r>
            <a:r>
              <a:rPr lang="en"/>
              <a:t>imitations to real time information and risks of hallucinations.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calling allows you to connect your own functions within the chat completion API call by using the “tools” and “tool choice” parameters.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Choice</a:t>
            </a:r>
            <a:endParaRPr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Directs the model on which (if any) function to choose.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“none” or not defining this parameter makes the model not call a function and acts as a normal chat completion API call.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“auto” makes the model decide on which function to call based on the context of the prompt.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specific function call, you have to pass the function name in a dictionary format.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force the model to choose that function every time.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“tool choice” is set to “auto” or a specific function name, the model will refer to the “tools” parameter.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the list of available tools to choose from.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Formatted in a dictionary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Natural language descriptions </a:t>
            </a:r>
            <a:r>
              <a:rPr lang="en"/>
              <a:t>of the o</a:t>
            </a:r>
            <a:r>
              <a:rPr lang="en"/>
              <a:t>verall function and each argument with its relationship to the function.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Object</a:t>
            </a:r>
            <a:endParaRPr/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API response object will hold the function name and a dictionary of arguments.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are generated based on the context of the prompt and descriptions within the “tool choice” parameter.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functions are chosen incorrectly, focus on making better distinctions between functions in “tool choice”.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Function Calling</a:t>
            </a:r>
            <a:endParaRPr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Function calling also now supports parallel function calling.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prompt contains multiple actions for the model to take, it will call multiple functions within the same API call.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</a:t>
            </a:r>
            <a:r>
              <a:rPr lang="en"/>
              <a:t> three functions and format them properly to be understood by the model as if they were being passed in as the “tool choice” parameter.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Exercise</a:t>
            </a:r>
            <a:endParaRPr/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function calling chatbot script that supports parallel function calling. Have at least 3 functions listed in your tool calls and try to call them all in one prompt.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Home Exercise Review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either Dall E 3 or Suno to generate an image or audio. Use prompt engineering techniques to get the most quality response.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API?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= Application Programming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by developers to access data or take other actions in an application or website.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case, we are going to make an API call (or request) to OpenAI with a prompt and a few other parameters.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get our generated AI response back from the API call.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Keys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APIs require an API key to make a call.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control the number of calls made and ensure security.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Obtained from the provider’s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there will be a usage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important to keep your API keys private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 to your account with your personal information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it in a .env file in the same directory as your code.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python libraries, you can load the .env file as part of your environment variables.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organized when working with multiple projects and multiple API keys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OpenAI API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OpenAI’s API is fortunately easy to navigate and well documented. Here we can check the documentation and make sure the OpenAI python library is installed on our machines.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Completion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Completion is an OpenAI API endpoint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responses to Chat GPT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Chat section of OpenAI’s playground but within 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Completion Parameters</a:t>
            </a:r>
            <a:endParaRPr/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a string that signifies the specific model that we intend to use. (gpt-4, gpt-3.5-turbo,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a list of messages in dictionary format.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“role” key signifies where the message is coming from. (system, user, tool, or assistant)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“content” key signifies the message content (system message, user prompt, or assistant response)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message list can be thought of as the context window.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Creativity factor (0 strict to training data, 2 creative and sometimes </a:t>
            </a:r>
            <a:r>
              <a:rPr lang="en"/>
              <a:t>gibberish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Completion Parameters</a:t>
            </a:r>
            <a:endParaRPr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Max_tokens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tokens slider in Playground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Limits the response to the set amount of tokens.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us control the response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a boolean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Determines whether the response will be returned in a real time stream of data instead of waiting for the full response to return the data.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set to True, there will be a slightly different way of obtaining and displaying the response within your script.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simple chat completion API call that prompts GPT 3.5 Turbo to respond with a joke.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nCode Communities">
  <a:themeElements>
    <a:clrScheme name="Simple Light">
      <a:dk1>
        <a:srgbClr val="0A273C"/>
      </a:dk1>
      <a:lt1>
        <a:srgbClr val="FFFFFF"/>
      </a:lt1>
      <a:dk2>
        <a:srgbClr val="465966"/>
      </a:dk2>
      <a:lt2>
        <a:srgbClr val="E2E2E2"/>
      </a:lt2>
      <a:accent1>
        <a:srgbClr val="04B4DE"/>
      </a:accent1>
      <a:accent2>
        <a:srgbClr val="72BD55"/>
      </a:accent2>
      <a:accent3>
        <a:srgbClr val="F8CE12"/>
      </a:accent3>
      <a:accent4>
        <a:srgbClr val="DD1C93"/>
      </a:accent4>
      <a:accent5>
        <a:srgbClr val="73CFE6"/>
      </a:accent5>
      <a:accent6>
        <a:srgbClr val="FAE896"/>
      </a:accent6>
      <a:hlink>
        <a:srgbClr val="04B4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B6FE831B64449A40FF2B3DC8E82A3" ma:contentTypeVersion="8" ma:contentTypeDescription="Create a new document." ma:contentTypeScope="" ma:versionID="842b5a30ef8e75c1bb6ca031dc92a618">
  <xsd:schema xmlns:xsd="http://www.w3.org/2001/XMLSchema" xmlns:xs="http://www.w3.org/2001/XMLSchema" xmlns:p="http://schemas.microsoft.com/office/2006/metadata/properties" xmlns:ns2="a6b70a04-6881-4fa1-9707-171733e8d550" targetNamespace="http://schemas.microsoft.com/office/2006/metadata/properties" ma:root="true" ma:fieldsID="4ca368da57bdf076d2f9729cd2cc4baf" ns2:_="">
    <xsd:import namespace="a6b70a04-6881-4fa1-9707-171733e8d5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70a04-6881-4fa1-9707-171733e8d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8CDE79-F6C0-49FA-AE88-AEA0F82C05BD}"/>
</file>

<file path=customXml/itemProps2.xml><?xml version="1.0" encoding="utf-8"?>
<ds:datastoreItem xmlns:ds="http://schemas.openxmlformats.org/officeDocument/2006/customXml" ds:itemID="{B9F167CE-B848-4A84-B4B9-81C6B3AAFDC5}"/>
</file>

<file path=customXml/itemProps3.xml><?xml version="1.0" encoding="utf-8"?>
<ds:datastoreItem xmlns:ds="http://schemas.openxmlformats.org/officeDocument/2006/customXml" ds:itemID="{4B79F2DA-84C2-416B-B49D-49DB07BBA52F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0x010100D5EB6FE831B64449A40FF2B3DC8E82A3</vt:lpwstr>
  </property>
</Properties>
</file>