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Lexen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8" Type="http://schemas.openxmlformats.org/officeDocument/2006/relationships/slide" Target="slides/slide3.xml"/><Relationship Id="rId21" Type="http://schemas.openxmlformats.org/officeDocument/2006/relationships/font" Target="fonts/Lexend-bold.fntdata"/><Relationship Id="rId3" Type="http://schemas.openxmlformats.org/officeDocument/2006/relationships/presProps" Target="presProps.xml"/><Relationship Id="rId12" Type="http://schemas.openxmlformats.org/officeDocument/2006/relationships/slide" Target="slides/slide7.xml"/><Relationship Id="rId17" Type="http://schemas.openxmlformats.org/officeDocument/2006/relationships/slide" Target="slides/slide12.xml"/><Relationship Id="rId7" Type="http://schemas.openxmlformats.org/officeDocument/2006/relationships/slide" Target="slides/slide2.xml"/><Relationship Id="rId20" Type="http://schemas.openxmlformats.org/officeDocument/2006/relationships/font" Target="fonts/Lexend-regular.fntdata"/><Relationship Id="rId2" Type="http://schemas.openxmlformats.org/officeDocument/2006/relationships/viewProps" Target="viewProps.xml"/><Relationship Id="rId16" Type="http://schemas.openxmlformats.org/officeDocument/2006/relationships/slide" Target="slides/slide11.xml"/><Relationship Id="rId11" Type="http://schemas.openxmlformats.org/officeDocument/2006/relationships/slide" Target="slides/slide6.xml"/><Relationship Id="rId1" Type="http://schemas.openxmlformats.org/officeDocument/2006/relationships/theme" Target="theme/theme1.xml"/><Relationship Id="rId6" Type="http://schemas.openxmlformats.org/officeDocument/2006/relationships/slide" Target="slides/slide1.xml"/><Relationship Id="rId24" Type="http://schemas.openxmlformats.org/officeDocument/2006/relationships/customXml" Target="../customXml/item3.xml"/><Relationship Id="rId15" Type="http://schemas.openxmlformats.org/officeDocument/2006/relationships/slide" Target="slides/slide10.xml"/><Relationship Id="rId5" Type="http://schemas.openxmlformats.org/officeDocument/2006/relationships/notesMaster" Target="notesMasters/notesMaster1.xml"/><Relationship Id="rId23" Type="http://schemas.openxmlformats.org/officeDocument/2006/relationships/customXml" Target="../customXml/item2.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f53fc2f40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f53fc2f40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f53fc2f40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f53fc2f40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e5ec24c13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e5ec24c13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f53fc2f40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f53fc2f40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3c6346d0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43c6346d0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e2e8cf01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e2e8cf01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b749bf06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cb749bf06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e5ec24c1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e5ec24c1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f53fc2f4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f53fc2f4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e5ec24c13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e5ec24c13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5ec24c13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5ec24c13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3c6346d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43c6346d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f53fc2f40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f53fc2f40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17750" y="1371325"/>
            <a:ext cx="7708500" cy="1425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717850" y="2797275"/>
            <a:ext cx="7708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rotWithShape="1">
          <a:blip r:embed="rId3">
            <a:alphaModFix/>
          </a:blip>
          <a:srcRect b="0" l="0" r="0" t="0"/>
          <a:stretch/>
        </p:blipFill>
        <p:spPr>
          <a:xfrm>
            <a:off x="377800" y="4128825"/>
            <a:ext cx="2244501" cy="6008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pink">
  <p:cSld name="SECTION_HEADER_1_1">
    <p:bg>
      <p:bgPr>
        <a:solidFill>
          <a:schemeClr val="accent4"/>
        </a:solidFill>
      </p:bgPr>
    </p:bg>
    <p:spTree>
      <p:nvGrpSpPr>
        <p:cNvPr id="51" name="Shape 51"/>
        <p:cNvGrpSpPr/>
        <p:nvPr/>
      </p:nvGrpSpPr>
      <p:grpSpPr>
        <a:xfrm>
          <a:off x="0" y="0"/>
          <a:ext cx="0" cy="0"/>
          <a:chOff x="0" y="0"/>
          <a:chExt cx="0" cy="0"/>
        </a:xfrm>
      </p:grpSpPr>
      <p:sp>
        <p:nvSpPr>
          <p:cNvPr id="52" name="Google Shape;52;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3" name="Google Shape;5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1"/>
          <p:cNvPicPr preferRelativeResize="0"/>
          <p:nvPr/>
        </p:nvPicPr>
        <p:blipFill rotWithShape="1">
          <a:blip r:embed="rId2">
            <a:alphaModFix/>
          </a:blip>
          <a:srcRect b="3104" l="0" r="0" t="3094"/>
          <a:stretch/>
        </p:blipFill>
        <p:spPr>
          <a:xfrm>
            <a:off x="238400" y="4591675"/>
            <a:ext cx="368950" cy="3079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blue">
  <p:cSld name="SECTION_HEADER_1_1_1">
    <p:bg>
      <p:bgPr>
        <a:solidFill>
          <a:schemeClr val="accent1"/>
        </a:solidFill>
      </p:bgPr>
    </p:bg>
    <p:spTree>
      <p:nvGrpSpPr>
        <p:cNvPr id="55" name="Shape 55"/>
        <p:cNvGrpSpPr/>
        <p:nvPr/>
      </p:nvGrpSpPr>
      <p:grpSpPr>
        <a:xfrm>
          <a:off x="0" y="0"/>
          <a:ext cx="0" cy="0"/>
          <a:chOff x="0" y="0"/>
          <a:chExt cx="0" cy="0"/>
        </a:xfrm>
      </p:grpSpPr>
      <p:sp>
        <p:nvSpPr>
          <p:cNvPr id="56" name="Google Shape;56;p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7" name="Google Shape;5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8" name="Google Shape;58;p12"/>
          <p:cNvPicPr preferRelativeResize="0"/>
          <p:nvPr/>
        </p:nvPicPr>
        <p:blipFill rotWithShape="1">
          <a:blip r:embed="rId2">
            <a:alphaModFix/>
          </a:blip>
          <a:srcRect b="3104" l="0" r="0" t="3094"/>
          <a:stretch/>
        </p:blipFill>
        <p:spPr>
          <a:xfrm>
            <a:off x="238400" y="4591675"/>
            <a:ext cx="368950" cy="3079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green">
  <p:cSld name="SECTION_HEADER_1_1_1_1">
    <p:bg>
      <p:bgPr>
        <a:solidFill>
          <a:schemeClr val="accent2"/>
        </a:solidFill>
      </p:bgPr>
    </p:bg>
    <p:spTree>
      <p:nvGrpSpPr>
        <p:cNvPr id="59" name="Shape 59"/>
        <p:cNvGrpSpPr/>
        <p:nvPr/>
      </p:nvGrpSpPr>
      <p:grpSpPr>
        <a:xfrm>
          <a:off x="0" y="0"/>
          <a:ext cx="0" cy="0"/>
          <a:chOff x="0" y="0"/>
          <a:chExt cx="0" cy="0"/>
        </a:xfrm>
      </p:grpSpPr>
      <p:sp>
        <p:nvSpPr>
          <p:cNvPr id="60" name="Google Shape;60;p1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1" name="Google Shape;6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2" name="Google Shape;62;p13"/>
          <p:cNvPicPr preferRelativeResize="0"/>
          <p:nvPr/>
        </p:nvPicPr>
        <p:blipFill rotWithShape="1">
          <a:blip r:embed="rId2">
            <a:alphaModFix/>
          </a:blip>
          <a:srcRect b="3104" l="0" r="0" t="3094"/>
          <a:stretch/>
        </p:blipFill>
        <p:spPr>
          <a:xfrm>
            <a:off x="238400" y="4591675"/>
            <a:ext cx="368950" cy="3079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yellow">
  <p:cSld name="SECTION_HEADER_1_1_1_1_1">
    <p:bg>
      <p:bgPr>
        <a:solidFill>
          <a:schemeClr val="accent3"/>
        </a:solidFill>
      </p:bgPr>
    </p:bg>
    <p:spTree>
      <p:nvGrpSpPr>
        <p:cNvPr id="63" name="Shape 63"/>
        <p:cNvGrpSpPr/>
        <p:nvPr/>
      </p:nvGrpSpPr>
      <p:grpSpPr>
        <a:xfrm>
          <a:off x="0" y="0"/>
          <a:ext cx="0" cy="0"/>
          <a:chOff x="0" y="0"/>
          <a:chExt cx="0" cy="0"/>
        </a:xfrm>
      </p:grpSpPr>
      <p:sp>
        <p:nvSpPr>
          <p:cNvPr id="64" name="Google Shape;64;p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5" name="Google Shape;6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6" name="Google Shape;66;p14"/>
          <p:cNvPicPr preferRelativeResize="0"/>
          <p:nvPr/>
        </p:nvPicPr>
        <p:blipFill rotWithShape="1">
          <a:blip r:embed="rId2">
            <a:alphaModFix/>
          </a:blip>
          <a:srcRect b="3104" l="0" r="0" t="3094"/>
          <a:stretch/>
        </p:blipFill>
        <p:spPr>
          <a:xfrm>
            <a:off x="238400" y="4591675"/>
            <a:ext cx="368950" cy="3079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with background pixels 2">
  <p:cSld name="TITLE_AND_BODY_1_1">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9" name="Google Shape;69;p15"/>
          <p:cNvSpPr txBox="1"/>
          <p:nvPr>
            <p:ph idx="1" type="body"/>
          </p:nvPr>
        </p:nvSpPr>
        <p:spPr>
          <a:xfrm>
            <a:off x="311700" y="1152475"/>
            <a:ext cx="52794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0" name="Google Shape;7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71" name="Google Shape;71;p15"/>
          <p:cNvPicPr preferRelativeResize="0"/>
          <p:nvPr/>
        </p:nvPicPr>
        <p:blipFill rotWithShape="1">
          <a:blip r:embed="rId2">
            <a:alphaModFix/>
          </a:blip>
          <a:srcRect b="0" l="0" r="0" t="0"/>
          <a:stretch/>
        </p:blipFill>
        <p:spPr>
          <a:xfrm>
            <a:off x="238400" y="4591675"/>
            <a:ext cx="368949" cy="307950"/>
          </a:xfrm>
          <a:prstGeom prst="rect">
            <a:avLst/>
          </a:prstGeom>
          <a:noFill/>
          <a:ln>
            <a:noFill/>
          </a:ln>
        </p:spPr>
      </p:pic>
      <p:sp>
        <p:nvSpPr>
          <p:cNvPr id="72" name="Google Shape;72;p15"/>
          <p:cNvSpPr/>
          <p:nvPr/>
        </p:nvSpPr>
        <p:spPr>
          <a:xfrm>
            <a:off x="5902175" y="-75"/>
            <a:ext cx="32418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Arial"/>
              <a:ea typeface="Arial"/>
              <a:cs typeface="Arial"/>
              <a:sym typeface="Arial"/>
            </a:endParaRPr>
          </a:p>
        </p:txBody>
      </p:sp>
      <p:sp>
        <p:nvSpPr>
          <p:cNvPr id="73" name="Google Shape;73;p15"/>
          <p:cNvSpPr txBox="1"/>
          <p:nvPr>
            <p:ph idx="2" type="body"/>
          </p:nvPr>
        </p:nvSpPr>
        <p:spPr>
          <a:xfrm>
            <a:off x="6205500" y="1152475"/>
            <a:ext cx="26268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6" name="Google Shape;7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77" name="Google Shape;77;p16"/>
          <p:cNvPicPr preferRelativeResize="0"/>
          <p:nvPr/>
        </p:nvPicPr>
        <p:blipFill rotWithShape="1">
          <a:blip r:embed="rId3">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1">
  <p:cSld name="MAIN_POINT_1_1">
    <p:bg>
      <p:bgPr>
        <a:solidFill>
          <a:schemeClr val="dk1"/>
        </a:solid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375825" y="450150"/>
            <a:ext cx="5370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0" name="Google Shape;8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81" name="Google Shape;81;p17"/>
          <p:cNvPicPr preferRelativeResize="0"/>
          <p:nvPr/>
        </p:nvPicPr>
        <p:blipFill rotWithShape="1">
          <a:blip r:embed="rId2">
            <a:alphaModFix/>
          </a:blip>
          <a:srcRect b="0" l="0" r="0" t="0"/>
          <a:stretch/>
        </p:blipFill>
        <p:spPr>
          <a:xfrm>
            <a:off x="619700" y="1563563"/>
            <a:ext cx="2233000" cy="18639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18"/>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5" name="Google Shape;85;p1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6" name="Google Shape;86;p1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87" name="Google Shape;8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88" name="Google Shape;88;p18"/>
          <p:cNvPicPr preferRelativeResize="0"/>
          <p:nvPr/>
        </p:nvPicPr>
        <p:blipFill rotWithShape="1">
          <a:blip r:embed="rId2">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1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1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2" name="Google Shape;9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3" name="Google Shape;93;p19"/>
          <p:cNvPicPr preferRelativeResize="0"/>
          <p:nvPr/>
        </p:nvPicPr>
        <p:blipFill rotWithShape="1">
          <a:blip r:embed="rId2">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6" name="Google Shape;96;p20"/>
          <p:cNvPicPr preferRelativeResize="0"/>
          <p:nvPr/>
        </p:nvPicPr>
        <p:blipFill rotWithShape="1">
          <a:blip r:embed="rId2">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0" y="0"/>
            <a:ext cx="6172800" cy="1311300"/>
          </a:xfrm>
          <a:prstGeom prst="rect">
            <a:avLst/>
          </a:prstGeom>
          <a:solidFill>
            <a:schemeClr val="lt1"/>
          </a:solidFill>
          <a:ln>
            <a:noFill/>
          </a:ln>
        </p:spPr>
        <p:txBody>
          <a:bodyPr anchorCtr="0" anchor="b" bIns="182875" lIns="457200" spcFirstLastPara="1" rIns="182875" wrap="square" tIns="18287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6" name="Google Shape;16;p3"/>
          <p:cNvSpPr txBox="1"/>
          <p:nvPr>
            <p:ph idx="1" type="body"/>
          </p:nvPr>
        </p:nvSpPr>
        <p:spPr>
          <a:xfrm>
            <a:off x="0" y="1311300"/>
            <a:ext cx="6172800" cy="3832200"/>
          </a:xfrm>
          <a:prstGeom prst="rect">
            <a:avLst/>
          </a:prstGeom>
          <a:solidFill>
            <a:schemeClr val="lt1"/>
          </a:solidFill>
          <a:ln>
            <a:noFill/>
          </a:ln>
        </p:spPr>
        <p:txBody>
          <a:bodyPr anchorCtr="0" anchor="t" bIns="182875" lIns="457200" spcFirstLastPara="1" rIns="182875" wrap="square" tIns="18287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7" name="Google Shape;17;p3"/>
          <p:cNvSpPr txBox="1"/>
          <p:nvPr>
            <p:ph idx="12" type="sldNum"/>
          </p:nvPr>
        </p:nvSpPr>
        <p:spPr>
          <a:xfrm>
            <a:off x="8648775" y="4692925"/>
            <a:ext cx="372300" cy="336000"/>
          </a:xfrm>
          <a:prstGeom prst="rect">
            <a:avLst/>
          </a:prstGeom>
          <a:solidFill>
            <a:schemeClr val="lt1"/>
          </a:solid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8" name="Google Shape;18;p3"/>
          <p:cNvPicPr preferRelativeResize="0"/>
          <p:nvPr/>
        </p:nvPicPr>
        <p:blipFill rotWithShape="1">
          <a:blip r:embed="rId3">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Blocks">
  <p:cSld name="BLANK_1">
    <p:bg>
      <p:bgPr>
        <a:blipFill>
          <a:blip r:embed="rId2">
            <a:alphaModFix/>
          </a:blip>
          <a:stretch>
            <a:fillRect/>
          </a:stretch>
        </a:blipFill>
      </p:bgPr>
    </p:bg>
    <p:spTree>
      <p:nvGrpSpPr>
        <p:cNvPr id="97" name="Shape 97"/>
        <p:cNvGrpSpPr/>
        <p:nvPr/>
      </p:nvGrpSpPr>
      <p:grpSpPr>
        <a:xfrm>
          <a:off x="0" y="0"/>
          <a:ext cx="0" cy="0"/>
          <a:chOff x="0" y="0"/>
          <a:chExt cx="0" cy="0"/>
        </a:xfrm>
      </p:grpSpPr>
      <p:sp>
        <p:nvSpPr>
          <p:cNvPr id="98" name="Google Shape;9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9" name="Google Shape;99;p21"/>
          <p:cNvPicPr preferRelativeResize="0"/>
          <p:nvPr/>
        </p:nvPicPr>
        <p:blipFill rotWithShape="1">
          <a:blip r:embed="rId3">
            <a:alphaModFix/>
          </a:blip>
          <a:srcRect b="0" l="0" r="0" t="0"/>
          <a:stretch/>
        </p:blipFill>
        <p:spPr>
          <a:xfrm>
            <a:off x="238400" y="4591675"/>
            <a:ext cx="368949" cy="307950"/>
          </a:xfrm>
          <a:prstGeom prst="rect">
            <a:avLst/>
          </a:prstGeom>
          <a:noFill/>
          <a:ln>
            <a:noFill/>
          </a:ln>
        </p:spPr>
      </p:pic>
      <p:sp>
        <p:nvSpPr>
          <p:cNvPr id="100" name="Google Shape;100;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2" name="Google Shape;22;p4"/>
          <p:cNvPicPr preferRelativeResize="0"/>
          <p:nvPr/>
        </p:nvPicPr>
        <p:blipFill rotWithShape="1">
          <a:blip r:embed="rId3">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6" name="Google Shape;2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7" name="Google Shape;27;p5"/>
          <p:cNvPicPr preferRelativeResize="0"/>
          <p:nvPr/>
        </p:nvPicPr>
        <p:blipFill rotWithShape="1">
          <a:blip r:embed="rId2">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with background pixels">
  <p:cSld name="TITLE_AND_BODY_1">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1" name="Google Shape;3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32" name="Google Shape;32;p6"/>
          <p:cNvPicPr preferRelativeResize="0"/>
          <p:nvPr/>
        </p:nvPicPr>
        <p:blipFill rotWithShape="1">
          <a:blip r:embed="rId3">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38" name="Google Shape;38;p7"/>
          <p:cNvPicPr preferRelativeResize="0"/>
          <p:nvPr/>
        </p:nvPicPr>
        <p:blipFill rotWithShape="1">
          <a:blip r:embed="rId2">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8"/>
          <p:cNvSpPr txBox="1"/>
          <p:nvPr>
            <p:ph type="ctrTitle"/>
          </p:nvPr>
        </p:nvSpPr>
        <p:spPr>
          <a:xfrm>
            <a:off x="717750" y="1371325"/>
            <a:ext cx="7708500" cy="1425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5400"/>
              <a:buNone/>
              <a:defRPr sz="54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1" name="Google Shape;41;p8"/>
          <p:cNvSpPr txBox="1"/>
          <p:nvPr>
            <p:ph idx="1" type="subTitle"/>
          </p:nvPr>
        </p:nvSpPr>
        <p:spPr>
          <a:xfrm>
            <a:off x="717850" y="2797275"/>
            <a:ext cx="7708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97A9B5"/>
              </a:buClr>
              <a:buSzPts val="2800"/>
              <a:buNone/>
              <a:defRPr sz="2800">
                <a:solidFill>
                  <a:srgbClr val="97A9B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2" name="Google Shape;4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43" name="Google Shape;43;p8"/>
          <p:cNvPicPr preferRelativeResize="0"/>
          <p:nvPr/>
        </p:nvPicPr>
        <p:blipFill rotWithShape="1">
          <a:blip r:embed="rId3">
            <a:alphaModFix/>
          </a:blip>
          <a:srcRect b="49" l="0" r="0" t="49"/>
          <a:stretch/>
        </p:blipFill>
        <p:spPr>
          <a:xfrm>
            <a:off x="377800" y="4128825"/>
            <a:ext cx="2244500" cy="6008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type="secHead">
  <p:cSld name="SECTION_HEADER">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6" name="Google Shape;4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bg>
      <p:bgPr>
        <a:blipFill>
          <a:blip r:embed="rId2">
            <a:alphaModFix/>
          </a:blip>
          <a:stretch>
            <a:fillRect/>
          </a:stretch>
        </a:blipFill>
      </p:bgPr>
    </p:bg>
    <p:spTree>
      <p:nvGrpSpPr>
        <p:cNvPr id="47" name="Shape 47"/>
        <p:cNvGrpSpPr/>
        <p:nvPr/>
      </p:nvGrpSpPr>
      <p:grpSpPr>
        <a:xfrm>
          <a:off x="0" y="0"/>
          <a:ext cx="0" cy="0"/>
          <a:chOff x="0" y="0"/>
          <a:chExt cx="0" cy="0"/>
        </a:xfrm>
      </p:grpSpPr>
      <p:sp>
        <p:nvSpPr>
          <p:cNvPr id="48" name="Google Shape;48;p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9" name="Google Shape;4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0" name="Google Shape;50;p10"/>
          <p:cNvPicPr preferRelativeResize="0"/>
          <p:nvPr/>
        </p:nvPicPr>
        <p:blipFill rotWithShape="1">
          <a:blip r:embed="rId3">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Lexend"/>
              <a:buNone/>
              <a:defRPr b="0" i="0" sz="2800" u="none" cap="none" strike="noStrike">
                <a:solidFill>
                  <a:schemeClr val="dk1"/>
                </a:solidFill>
                <a:latin typeface="Lexend"/>
                <a:ea typeface="Lexend"/>
                <a:cs typeface="Lexend"/>
                <a:sym typeface="Lexend"/>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Lexend"/>
              <a:buChar char="●"/>
              <a:defRPr b="0" i="0" sz="1800" u="none" cap="none" strike="noStrike">
                <a:solidFill>
                  <a:schemeClr val="dk2"/>
                </a:solidFill>
                <a:latin typeface="Lexend"/>
                <a:ea typeface="Lexend"/>
                <a:cs typeface="Lexend"/>
                <a:sym typeface="Lexend"/>
              </a:defRPr>
            </a:lvl1pPr>
            <a:lvl2pPr indent="-317500" lvl="1" marL="9144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2pPr>
            <a:lvl3pPr indent="-317500" lvl="2" marL="13716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3pPr>
            <a:lvl4pPr indent="-317500" lvl="3" marL="18288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4pPr>
            <a:lvl5pPr indent="-317500" lvl="4" marL="22860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5pPr>
            <a:lvl6pPr indent="-317500" lvl="5" marL="27432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6pPr>
            <a:lvl7pPr indent="-317500" lvl="6" marL="32004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7pPr>
            <a:lvl8pPr indent="-317500" lvl="7" marL="36576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8pPr>
            <a:lvl9pPr indent="-317500" lvl="8" marL="41148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ctrTitle"/>
          </p:nvPr>
        </p:nvSpPr>
        <p:spPr>
          <a:xfrm>
            <a:off x="717750" y="1371325"/>
            <a:ext cx="7708500" cy="1425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Fine-tuning and Assistants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Train/Test Split</a:t>
            </a:r>
            <a:endParaRPr/>
          </a:p>
        </p:txBody>
      </p:sp>
      <p:sp>
        <p:nvSpPr>
          <p:cNvPr id="160" name="Google Shape;16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Once the dataset is created, splitting the full dataset into train and test datasets helps the user get better insights within training and better evaluations after training.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normal split would be somewhere between 80/20 and 70/30.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Assistants</a:t>
            </a:r>
            <a:endParaRPr/>
          </a:p>
        </p:txBody>
      </p:sp>
      <p:sp>
        <p:nvSpPr>
          <p:cNvPr id="166" name="Google Shape;16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Assistants is OpenAI’s most recent feature in their API. The main advantage that assistants have over chat completion is knowledge retrieval and code interpreter. </a:t>
            </a:r>
            <a:endParaRPr/>
          </a:p>
          <a:p>
            <a:pPr indent="-342900" lvl="0" marL="457200" rtl="0" algn="l">
              <a:spcBef>
                <a:spcPts val="0"/>
              </a:spcBef>
              <a:spcAft>
                <a:spcPts val="0"/>
              </a:spcAft>
              <a:buSzPts val="1800"/>
              <a:buChar char="●"/>
            </a:pPr>
            <a:r>
              <a:rPr lang="en"/>
              <a:t>Knowledge retrieval allows files with supported file types to be uploaded and referenced outside of the context window of the model. </a:t>
            </a:r>
            <a:endParaRPr/>
          </a:p>
          <a:p>
            <a:pPr indent="-342900" lvl="0" marL="457200" rtl="0" algn="l">
              <a:spcBef>
                <a:spcPts val="0"/>
              </a:spcBef>
              <a:spcAft>
                <a:spcPts val="0"/>
              </a:spcAft>
              <a:buSzPts val="1800"/>
              <a:buChar char="●"/>
            </a:pPr>
            <a:r>
              <a:rPr lang="en"/>
              <a:t>Code interpreter is OpenAI’s way of writing and running code in a sandbox environment, acting somewhat like an auto coder.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Threads and Runs</a:t>
            </a:r>
            <a:endParaRPr/>
          </a:p>
        </p:txBody>
      </p:sp>
      <p:sp>
        <p:nvSpPr>
          <p:cNvPr id="172" name="Google Shape;17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1000"/>
              </a:spcBef>
              <a:spcAft>
                <a:spcPts val="0"/>
              </a:spcAft>
              <a:buNone/>
            </a:pPr>
            <a:r>
              <a:rPr lang="en"/>
              <a:t>Assistants operate within a thread</a:t>
            </a:r>
            <a:endParaRPr/>
          </a:p>
          <a:p>
            <a:pPr indent="-334327" lvl="0" marL="457200" rtl="0" algn="l">
              <a:spcBef>
                <a:spcPts val="1000"/>
              </a:spcBef>
              <a:spcAft>
                <a:spcPts val="0"/>
              </a:spcAft>
              <a:buSzPct val="100000"/>
              <a:buChar char="●"/>
            </a:pPr>
            <a:r>
              <a:rPr lang="en"/>
              <a:t>Stores the chat history as well as manages the size of the history in relation to the context window limits. </a:t>
            </a:r>
            <a:endParaRPr/>
          </a:p>
          <a:p>
            <a:pPr indent="0" lvl="0" marL="0" rtl="0" algn="l">
              <a:spcBef>
                <a:spcPts val="1000"/>
              </a:spcBef>
              <a:spcAft>
                <a:spcPts val="0"/>
              </a:spcAft>
              <a:buNone/>
            </a:pPr>
            <a:r>
              <a:rPr lang="en"/>
              <a:t>Since the thread is stored in OpenAI’s storage, they are executed using runs </a:t>
            </a:r>
            <a:endParaRPr/>
          </a:p>
          <a:p>
            <a:pPr indent="-334327" lvl="0" marL="457200" rtl="0" algn="l">
              <a:spcBef>
                <a:spcPts val="1000"/>
              </a:spcBef>
              <a:spcAft>
                <a:spcPts val="0"/>
              </a:spcAft>
              <a:buSzPct val="100000"/>
              <a:buChar char="●"/>
            </a:pPr>
            <a:r>
              <a:rPr lang="en"/>
              <a:t>Allow the assistant to generate a response with the tools available to it and the context within the thread. </a:t>
            </a:r>
            <a:endParaRPr/>
          </a:p>
          <a:p>
            <a:pPr indent="0" lvl="0" marL="0" rtl="0" algn="l">
              <a:spcBef>
                <a:spcPts val="1000"/>
              </a:spcBef>
              <a:spcAft>
                <a:spcPts val="0"/>
              </a:spcAft>
              <a:buNone/>
            </a:pPr>
            <a:r>
              <a:rPr lang="en"/>
              <a:t>When a run is done, the assistant response gets written to the thread. </a:t>
            </a:r>
            <a:endParaRPr/>
          </a:p>
          <a:p>
            <a:pPr indent="-334327" lvl="0" marL="457200" rtl="0" algn="l">
              <a:spcBef>
                <a:spcPts val="1000"/>
              </a:spcBef>
              <a:spcAft>
                <a:spcPts val="0"/>
              </a:spcAft>
              <a:buSzPct val="100000"/>
              <a:buChar char="●"/>
            </a:pPr>
            <a:r>
              <a:rPr lang="en"/>
              <a:t>This adds some complexity when retrieving the response in a script. Every run has a run lifecycle that we can check the status of through the API.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Assistants (Beta)</a:t>
            </a:r>
            <a:endParaRPr/>
          </a:p>
        </p:txBody>
      </p:sp>
      <p:sp>
        <p:nvSpPr>
          <p:cNvPr id="178" name="Google Shape;17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1000"/>
              </a:spcBef>
              <a:spcAft>
                <a:spcPts val="0"/>
              </a:spcAft>
              <a:buSzPts val="1800"/>
              <a:buChar char="●"/>
            </a:pPr>
            <a:r>
              <a:rPr lang="en"/>
              <a:t>The Assistants API has been in beta for over 6 months</a:t>
            </a:r>
            <a:endParaRPr/>
          </a:p>
          <a:p>
            <a:pPr indent="-342900" lvl="0" marL="457200" rtl="0" algn="l">
              <a:spcBef>
                <a:spcPts val="0"/>
              </a:spcBef>
              <a:spcAft>
                <a:spcPts val="0"/>
              </a:spcAft>
              <a:buSzPts val="1800"/>
              <a:buChar char="●"/>
            </a:pPr>
            <a:r>
              <a:rPr lang="en"/>
              <a:t>The main issues </a:t>
            </a:r>
            <a:endParaRPr/>
          </a:p>
          <a:p>
            <a:pPr indent="-317500" lvl="1" marL="914400" rtl="0" algn="l">
              <a:spcBef>
                <a:spcPts val="0"/>
              </a:spcBef>
              <a:spcAft>
                <a:spcPts val="0"/>
              </a:spcAft>
              <a:buSzPts val="1400"/>
              <a:buChar char="○"/>
            </a:pPr>
            <a:r>
              <a:rPr lang="en"/>
              <a:t>The retrieval isn’t consistent </a:t>
            </a:r>
            <a:endParaRPr/>
          </a:p>
          <a:p>
            <a:pPr indent="-317500" lvl="1" marL="914400" rtl="0" algn="l">
              <a:spcBef>
                <a:spcPts val="0"/>
              </a:spcBef>
              <a:spcAft>
                <a:spcPts val="0"/>
              </a:spcAft>
              <a:buSzPts val="1400"/>
              <a:buChar char="○"/>
            </a:pPr>
            <a:r>
              <a:rPr lang="en"/>
              <a:t>The usage price is significantly more than other APIs due to the storage aspect (once the thread gets to a certain size, the maximum amount of tokens will be used on every run). </a:t>
            </a:r>
            <a:endParaRPr/>
          </a:p>
          <a:p>
            <a:pPr indent="-342900" lvl="0" marL="457200" rtl="0" algn="l">
              <a:spcBef>
                <a:spcPts val="0"/>
              </a:spcBef>
              <a:spcAft>
                <a:spcPts val="0"/>
              </a:spcAft>
              <a:buSzPts val="1800"/>
              <a:buChar char="●"/>
            </a:pPr>
            <a:r>
              <a:rPr lang="en"/>
              <a:t>Both of these “issues” can also be flipped as complements </a:t>
            </a:r>
            <a:endParaRPr/>
          </a:p>
          <a:p>
            <a:pPr indent="-317500" lvl="1" marL="914400" rtl="0" algn="l">
              <a:spcBef>
                <a:spcPts val="0"/>
              </a:spcBef>
              <a:spcAft>
                <a:spcPts val="0"/>
              </a:spcAft>
              <a:buSzPts val="1400"/>
              <a:buChar char="○"/>
            </a:pPr>
            <a:r>
              <a:rPr lang="en"/>
              <a:t>OpenAI’s knowledge retrieval tool is one of the first accessible and user friendly retrieval tools available</a:t>
            </a:r>
            <a:endParaRPr/>
          </a:p>
          <a:p>
            <a:pPr indent="-317500" lvl="1" marL="914400" rtl="0" algn="l">
              <a:spcBef>
                <a:spcPts val="0"/>
              </a:spcBef>
              <a:spcAft>
                <a:spcPts val="0"/>
              </a:spcAft>
              <a:buSzPts val="1400"/>
              <a:buChar char="○"/>
            </a:pPr>
            <a:r>
              <a:rPr lang="en"/>
              <a:t>The usage cost isn’t absurd for the complexity in the features it supports (retrieval, code interpreter, thread storage/management).</a:t>
            </a:r>
            <a:endParaRPr/>
          </a:p>
          <a:p>
            <a:pPr indent="0" lvl="0" marL="0" rtl="0" algn="l">
              <a:spcBef>
                <a:spcPts val="1000"/>
              </a:spcBef>
              <a:spcAft>
                <a:spcPts val="0"/>
              </a:spcAft>
              <a:buNone/>
            </a:pPr>
            <a:r>
              <a:rPr lang="en"/>
              <a:t>Overall, assistants is a helpful tool, but not ready to be implemented into any commercial tools, and should be used only when it’s needed.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 Home Exercise</a:t>
            </a:r>
            <a:endParaRPr/>
          </a:p>
        </p:txBody>
      </p:sp>
      <p:sp>
        <p:nvSpPr>
          <p:cNvPr id="184" name="Google Shape;18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the Assistants and Playground tabs on OpenAI to create a coding assistant that helps build a simple pong game.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Questions</a:t>
            </a:r>
            <a:endParaRPr/>
          </a:p>
        </p:txBody>
      </p:sp>
      <p:sp>
        <p:nvSpPr>
          <p:cNvPr id="111" name="Google Shape;11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Why are API keys used?</a:t>
            </a:r>
            <a:endParaRPr/>
          </a:p>
          <a:p>
            <a:pPr indent="-342900" lvl="0" marL="457200" rtl="0" algn="l">
              <a:spcBef>
                <a:spcPts val="0"/>
              </a:spcBef>
              <a:spcAft>
                <a:spcPts val="0"/>
              </a:spcAft>
              <a:buSzPts val="1800"/>
              <a:buChar char="●"/>
            </a:pPr>
            <a:r>
              <a:rPr lang="en"/>
              <a:t>What are the necessary parameters required to make a chat completions API call?</a:t>
            </a:r>
            <a:endParaRPr/>
          </a:p>
          <a:p>
            <a:pPr indent="-342900" lvl="0" marL="457200" rtl="0" algn="l">
              <a:spcBef>
                <a:spcPts val="0"/>
              </a:spcBef>
              <a:spcAft>
                <a:spcPts val="0"/>
              </a:spcAft>
              <a:buSzPts val="1800"/>
              <a:buChar char="●"/>
            </a:pPr>
            <a:r>
              <a:rPr lang="en"/>
              <a:t>What is function calling?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 Home Exercise Review</a:t>
            </a:r>
            <a:endParaRPr/>
          </a:p>
        </p:txBody>
      </p:sp>
      <p:sp>
        <p:nvSpPr>
          <p:cNvPr id="117" name="Google Shape;11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 a function calling chatbot script that supports parallel function calling. Have at least 3 functions listed in your tool calls and try to call them all in one prompt.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Fine-Tuning</a:t>
            </a:r>
            <a:endParaRPr/>
          </a:p>
        </p:txBody>
      </p:sp>
      <p:sp>
        <p:nvSpPr>
          <p:cNvPr id="123" name="Google Shape;12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Fine-tuning is a model customization technique that adds more training data to a model. </a:t>
            </a:r>
            <a:endParaRPr/>
          </a:p>
          <a:p>
            <a:pPr indent="-342900" lvl="0" marL="457200" rtl="0" algn="l">
              <a:spcBef>
                <a:spcPts val="0"/>
              </a:spcBef>
              <a:spcAft>
                <a:spcPts val="0"/>
              </a:spcAft>
              <a:buSzPts val="1800"/>
              <a:buChar char="●"/>
            </a:pPr>
            <a:r>
              <a:rPr lang="en"/>
              <a:t>Basically a step further than few shot learning. </a:t>
            </a:r>
            <a:endParaRPr/>
          </a:p>
          <a:p>
            <a:pPr indent="-342900" lvl="0" marL="457200" rtl="0" algn="l">
              <a:spcBef>
                <a:spcPts val="0"/>
              </a:spcBef>
              <a:spcAft>
                <a:spcPts val="0"/>
              </a:spcAft>
              <a:buSzPts val="1800"/>
              <a:buChar char="●"/>
            </a:pPr>
            <a:r>
              <a:rPr lang="en"/>
              <a:t>Used to get higher quality responses for task specific prompts.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use Fine-Tuning?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9" name="Google Shape;12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Set the style, format, and tone.</a:t>
            </a:r>
            <a:endParaRPr/>
          </a:p>
          <a:p>
            <a:pPr indent="-342900" lvl="0" marL="457200" rtl="0" algn="l">
              <a:spcBef>
                <a:spcPts val="0"/>
              </a:spcBef>
              <a:spcAft>
                <a:spcPts val="0"/>
              </a:spcAft>
              <a:buSzPts val="1800"/>
              <a:buChar char="●"/>
            </a:pPr>
            <a:r>
              <a:rPr lang="en"/>
              <a:t>Improve reliability and handling edge cases</a:t>
            </a:r>
            <a:endParaRPr/>
          </a:p>
          <a:p>
            <a:pPr indent="-342900" lvl="0" marL="457200" rtl="0" algn="l">
              <a:spcBef>
                <a:spcPts val="0"/>
              </a:spcBef>
              <a:spcAft>
                <a:spcPts val="0"/>
              </a:spcAft>
              <a:buSzPts val="1800"/>
              <a:buChar char="●"/>
            </a:pPr>
            <a:r>
              <a:rPr lang="en"/>
              <a:t>Further its ability to answer new or complex tasks</a:t>
            </a:r>
            <a:endParaRPr/>
          </a:p>
          <a:p>
            <a:pPr indent="-342900" lvl="0" marL="457200" rtl="0" algn="l">
              <a:spcBef>
                <a:spcPts val="0"/>
              </a:spcBef>
              <a:spcAft>
                <a:spcPts val="0"/>
              </a:spcAft>
              <a:buSzPts val="1800"/>
              <a:buChar char="●"/>
            </a:pPr>
            <a:r>
              <a:rPr lang="en"/>
              <a:t>Reduce token costs and latency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Fine-tuning is helpful, but isn’t always necessary. </a:t>
            </a:r>
            <a:endParaRPr/>
          </a:p>
          <a:p>
            <a:pPr indent="-342900" lvl="0" marL="457200" rtl="0" algn="l">
              <a:spcBef>
                <a:spcPts val="0"/>
              </a:spcBef>
              <a:spcAft>
                <a:spcPts val="0"/>
              </a:spcAft>
              <a:buSzPts val="1800"/>
              <a:buChar char="●"/>
            </a:pPr>
            <a:r>
              <a:rPr lang="en"/>
              <a:t>Prompt engineering, prompt chaining, and function calling are tools that should be tried before spending the time and effort to fine-tune a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Fine-Tune</a:t>
            </a:r>
            <a:endParaRPr/>
          </a:p>
        </p:txBody>
      </p:sp>
      <p:sp>
        <p:nvSpPr>
          <p:cNvPr id="135" name="Google Shape;13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t>
            </a:r>
            <a:r>
              <a:rPr lang="en"/>
              <a:t>he training data needs to be prepared and uploaded. </a:t>
            </a:r>
            <a:endParaRPr/>
          </a:p>
          <a:p>
            <a:pPr indent="-317500" lvl="1" marL="914400" rtl="0" algn="l">
              <a:spcBef>
                <a:spcPts val="0"/>
              </a:spcBef>
              <a:spcAft>
                <a:spcPts val="0"/>
              </a:spcAft>
              <a:buSzPts val="1400"/>
              <a:buChar char="○"/>
            </a:pPr>
            <a:r>
              <a:rPr lang="en"/>
              <a:t>The quality of the data is an important factor to the quality of the fine-tuned model responses. </a:t>
            </a:r>
            <a:endParaRPr/>
          </a:p>
          <a:p>
            <a:pPr indent="-342900" lvl="0" marL="457200" rtl="0" algn="l">
              <a:spcBef>
                <a:spcPts val="0"/>
              </a:spcBef>
              <a:spcAft>
                <a:spcPts val="0"/>
              </a:spcAft>
              <a:buSzPts val="1800"/>
              <a:buChar char="●"/>
            </a:pPr>
            <a:r>
              <a:rPr lang="en"/>
              <a:t>A fine-tuning session needs to be run and then tested. </a:t>
            </a:r>
            <a:endParaRPr/>
          </a:p>
          <a:p>
            <a:pPr indent="-317500" lvl="1" marL="914400" rtl="0" algn="l">
              <a:spcBef>
                <a:spcPts val="0"/>
              </a:spcBef>
              <a:spcAft>
                <a:spcPts val="0"/>
              </a:spcAft>
              <a:buSzPts val="1400"/>
              <a:buChar char="○"/>
            </a:pPr>
            <a:r>
              <a:rPr lang="en"/>
              <a:t>Evaluating the fine-tuned model will represent the impact of the training data to the model. </a:t>
            </a:r>
            <a:endParaRPr/>
          </a:p>
          <a:p>
            <a:pPr indent="-342900" lvl="0" marL="457200" rtl="0" algn="l">
              <a:spcBef>
                <a:spcPts val="0"/>
              </a:spcBef>
              <a:spcAft>
                <a:spcPts val="0"/>
              </a:spcAft>
              <a:buSzPts val="1800"/>
              <a:buChar char="●"/>
            </a:pPr>
            <a:r>
              <a:rPr lang="en"/>
              <a:t>Depending on the model evaluations, another round of fine-tuning might be needed. </a:t>
            </a:r>
            <a:endParaRPr/>
          </a:p>
          <a:p>
            <a:pPr indent="-342900" lvl="0" marL="457200" rtl="0" algn="l">
              <a:spcBef>
                <a:spcPts val="0"/>
              </a:spcBef>
              <a:spcAft>
                <a:spcPts val="0"/>
              </a:spcAft>
              <a:buSzPts val="1800"/>
              <a:buChar char="●"/>
            </a:pPr>
            <a:r>
              <a:rPr lang="en"/>
              <a:t>Once the final fine-tuned model is trained and evaluated, it can be used the same way the base GPT models are within the chat completions API.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Preparing Datasets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1" name="Google Shape;14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Fine tuning can be done with all different types of models (natural language, computer vision, etc.)</a:t>
            </a:r>
            <a:endParaRPr/>
          </a:p>
          <a:p>
            <a:pPr indent="-317500" lvl="1" marL="914400" rtl="0" algn="l">
              <a:spcBef>
                <a:spcPts val="0"/>
              </a:spcBef>
              <a:spcAft>
                <a:spcPts val="0"/>
              </a:spcAft>
              <a:buSzPts val="1400"/>
              <a:buChar char="○"/>
            </a:pPr>
            <a:r>
              <a:rPr lang="en"/>
              <a:t>Preparing a dataset for different models will have different formats. </a:t>
            </a:r>
            <a:endParaRPr/>
          </a:p>
          <a:p>
            <a:pPr indent="-342900" lvl="0" marL="457200" rtl="0" algn="l">
              <a:spcBef>
                <a:spcPts val="0"/>
              </a:spcBef>
              <a:spcAft>
                <a:spcPts val="0"/>
              </a:spcAft>
              <a:buSzPts val="1800"/>
              <a:buChar char="●"/>
            </a:pPr>
            <a:r>
              <a:rPr lang="en"/>
              <a:t>Pair the prompt and the response in a way that the specific model requires.</a:t>
            </a:r>
            <a:endParaRPr/>
          </a:p>
        </p:txBody>
      </p:sp>
      <p:sp>
        <p:nvSpPr>
          <p:cNvPr id="142" name="Google Shape;142;p28"/>
          <p:cNvSpPr txBox="1"/>
          <p:nvPr/>
        </p:nvSpPr>
        <p:spPr>
          <a:xfrm>
            <a:off x="4572000" y="1152475"/>
            <a:ext cx="39444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100">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OpenAI Fine-Tuning</a:t>
            </a:r>
            <a:endParaRPr/>
          </a:p>
        </p:txBody>
      </p:sp>
      <p:sp>
        <p:nvSpPr>
          <p:cNvPr id="148" name="Google Shape;14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OpenAI’s fine-tuning format follows the format of the message list that is created for the chat completions API. </a:t>
            </a:r>
            <a:endParaRPr/>
          </a:p>
          <a:p>
            <a:pPr indent="-342900" lvl="0" marL="457200" rtl="0" algn="l">
              <a:spcBef>
                <a:spcPts val="0"/>
              </a:spcBef>
              <a:spcAft>
                <a:spcPts val="0"/>
              </a:spcAft>
              <a:buSzPts val="1800"/>
              <a:buChar char="●"/>
            </a:pPr>
            <a:r>
              <a:rPr lang="en"/>
              <a:t>This message list gets put into a dictionary where the key is “messages” and the value is that message list. </a:t>
            </a:r>
            <a:endParaRPr/>
          </a:p>
          <a:p>
            <a:pPr indent="-342900" lvl="0" marL="457200" rtl="0" algn="l">
              <a:spcBef>
                <a:spcPts val="0"/>
              </a:spcBef>
              <a:spcAft>
                <a:spcPts val="0"/>
              </a:spcAft>
              <a:buSzPts val="1800"/>
              <a:buChar char="●"/>
            </a:pPr>
            <a:r>
              <a:rPr lang="en"/>
              <a:t>It is common to only have one prompt and response pair, but it is also acceptable to build out more pairs in the same data point to train the model for a longer conversation. </a:t>
            </a:r>
            <a:endParaRPr/>
          </a:p>
          <a:p>
            <a:pPr indent="-317500" lvl="1" marL="914400" rtl="0" algn="l">
              <a:spcBef>
                <a:spcPts val="0"/>
              </a:spcBef>
              <a:spcAft>
                <a:spcPts val="0"/>
              </a:spcAft>
              <a:buSzPts val="1400"/>
              <a:buChar char="○"/>
            </a:pPr>
            <a:r>
              <a:rPr lang="en"/>
              <a:t>T</a:t>
            </a:r>
            <a:r>
              <a:rPr lang="en"/>
              <a:t>here is an extra key in the dictionary of each assistant message in the message list called “weight”. </a:t>
            </a:r>
            <a:endParaRPr/>
          </a:p>
          <a:p>
            <a:pPr indent="-317500" lvl="1" marL="914400" rtl="0" algn="l">
              <a:spcBef>
                <a:spcPts val="0"/>
              </a:spcBef>
              <a:spcAft>
                <a:spcPts val="0"/>
              </a:spcAft>
              <a:buSzPts val="1400"/>
              <a:buChar char="○"/>
            </a:pPr>
            <a:r>
              <a:rPr lang="en"/>
              <a:t>This holds a binary value that signifies whether the model should train on that assistant message (response). </a:t>
            </a:r>
            <a:endParaRPr/>
          </a:p>
          <a:p>
            <a:pPr indent="-317500" lvl="1" marL="914400" rtl="0" algn="l">
              <a:spcBef>
                <a:spcPts val="0"/>
              </a:spcBef>
              <a:spcAft>
                <a:spcPts val="0"/>
              </a:spcAft>
              <a:buSzPts val="1400"/>
              <a:buChar char="○"/>
            </a:pPr>
            <a:r>
              <a:rPr lang="en"/>
              <a:t>If the “weight” key isn’t defined, it will default to 1, which means it will train on that prompt and response pair.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Size</a:t>
            </a:r>
            <a:endParaRPr/>
          </a:p>
        </p:txBody>
      </p:sp>
      <p:sp>
        <p:nvSpPr>
          <p:cNvPr id="154" name="Google Shape;15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amount of data points that are needed to fine-tune a model effectively is dependent on the task and use case. </a:t>
            </a:r>
            <a:endParaRPr/>
          </a:p>
          <a:p>
            <a:pPr indent="-342900" lvl="0" marL="457200" rtl="0" algn="l">
              <a:spcBef>
                <a:spcPts val="0"/>
              </a:spcBef>
              <a:spcAft>
                <a:spcPts val="0"/>
              </a:spcAft>
              <a:buSzPts val="1800"/>
              <a:buChar char="●"/>
            </a:pPr>
            <a:r>
              <a:rPr lang="en"/>
              <a:t>OpenAI has a minimum limit of 10 examples</a:t>
            </a:r>
            <a:endParaRPr/>
          </a:p>
          <a:p>
            <a:pPr indent="-342900" lvl="0" marL="457200" rtl="0" algn="l">
              <a:spcBef>
                <a:spcPts val="0"/>
              </a:spcBef>
              <a:spcAft>
                <a:spcPts val="0"/>
              </a:spcAft>
              <a:buSzPts val="1800"/>
              <a:buChar char="●"/>
            </a:pPr>
            <a:r>
              <a:rPr lang="en"/>
              <a:t>Recommends 50-100 examples. </a:t>
            </a:r>
            <a:endParaRPr/>
          </a:p>
          <a:p>
            <a:pPr indent="-342900" lvl="0" marL="457200" rtl="0" algn="l">
              <a:spcBef>
                <a:spcPts val="0"/>
              </a:spcBef>
              <a:spcAft>
                <a:spcPts val="0"/>
              </a:spcAft>
              <a:buSzPts val="1800"/>
              <a:buChar char="●"/>
            </a:pPr>
            <a:r>
              <a:rPr lang="en"/>
              <a:t>Building the size of the dataset should help with the quality of the responses, but if there isn’t any improvement shown during evaluations, that indicates that approach or the data should be reconsidered.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anCode Communities">
  <a:themeElements>
    <a:clrScheme name="Simple Light">
      <a:dk1>
        <a:srgbClr val="0A273C"/>
      </a:dk1>
      <a:lt1>
        <a:srgbClr val="FFFFFF"/>
      </a:lt1>
      <a:dk2>
        <a:srgbClr val="465966"/>
      </a:dk2>
      <a:lt2>
        <a:srgbClr val="E2E2E2"/>
      </a:lt2>
      <a:accent1>
        <a:srgbClr val="04B4DE"/>
      </a:accent1>
      <a:accent2>
        <a:srgbClr val="72BD55"/>
      </a:accent2>
      <a:accent3>
        <a:srgbClr val="F8CE12"/>
      </a:accent3>
      <a:accent4>
        <a:srgbClr val="DD1C93"/>
      </a:accent4>
      <a:accent5>
        <a:srgbClr val="73CFE6"/>
      </a:accent5>
      <a:accent6>
        <a:srgbClr val="FAE896"/>
      </a:accent6>
      <a:hlink>
        <a:srgbClr val="04B4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EB6FE831B64449A40FF2B3DC8E82A3" ma:contentTypeVersion="8" ma:contentTypeDescription="Create a new document." ma:contentTypeScope="" ma:versionID="842b5a30ef8e75c1bb6ca031dc92a618">
  <xsd:schema xmlns:xsd="http://www.w3.org/2001/XMLSchema" xmlns:xs="http://www.w3.org/2001/XMLSchema" xmlns:p="http://schemas.microsoft.com/office/2006/metadata/properties" xmlns:ns2="a6b70a04-6881-4fa1-9707-171733e8d550" targetNamespace="http://schemas.microsoft.com/office/2006/metadata/properties" ma:root="true" ma:fieldsID="4ca368da57bdf076d2f9729cd2cc4baf" ns2:_="">
    <xsd:import namespace="a6b70a04-6881-4fa1-9707-171733e8d55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b70a04-6881-4fa1-9707-171733e8d5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A1D56F-4490-48B9-87FA-FECE3144625E}"/>
</file>

<file path=customXml/itemProps2.xml><?xml version="1.0" encoding="utf-8"?>
<ds:datastoreItem xmlns:ds="http://schemas.openxmlformats.org/officeDocument/2006/customXml" ds:itemID="{4FAEA62A-1B2B-47DB-98C8-F0E3FB0CD494}"/>
</file>

<file path=customXml/itemProps3.xml><?xml version="1.0" encoding="utf-8"?>
<ds:datastoreItem xmlns:ds="http://schemas.openxmlformats.org/officeDocument/2006/customXml" ds:itemID="{44FE6736-4D92-46F5-9636-C15698D24757}"/>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0x010100D5EB6FE831B64449A40FF2B3DC8E82A3</vt:lpwstr>
  </property>
</Properties>
</file>