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0" r:id="rId3"/>
    <p:sldId id="258" r:id="rId4"/>
    <p:sldId id="261" r:id="rId5"/>
    <p:sldId id="262" r:id="rId6"/>
    <p:sldId id="256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7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72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3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4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5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9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CEFC1F-507D-4A16-A54F-10B619AB995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941A5-3AB3-49DE-BE63-8EADE498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5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Adulthood Attachment and Happiness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John Swierczynski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IV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secure attachment style</a:t>
            </a:r>
          </a:p>
          <a:p>
            <a:r>
              <a:rPr lang="en-US" sz="2400" dirty="0" smtClean="0"/>
              <a:t>IV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preoccupied attachment style</a:t>
            </a:r>
          </a:p>
          <a:p>
            <a:r>
              <a:rPr lang="en-US" sz="2400" dirty="0" smtClean="0"/>
              <a:t>IV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dismissive attachment style</a:t>
            </a:r>
          </a:p>
          <a:p>
            <a:r>
              <a:rPr lang="en-US" sz="2400" dirty="0" smtClean="0"/>
              <a:t>IV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= fearful attachment style </a:t>
            </a:r>
          </a:p>
          <a:p>
            <a:endParaRPr lang="en-US" sz="2400" dirty="0" smtClean="0"/>
          </a:p>
          <a:p>
            <a:r>
              <a:rPr lang="en-US" sz="2400" dirty="0" smtClean="0"/>
              <a:t>M = self-esteem</a:t>
            </a:r>
          </a:p>
          <a:p>
            <a:endParaRPr lang="en-US" sz="2400" dirty="0"/>
          </a:p>
          <a:p>
            <a:r>
              <a:rPr lang="en-US" sz="2400" dirty="0" smtClean="0"/>
              <a:t>DV = happiness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6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0640197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Happiness. </a:t>
            </a:r>
          </a:p>
          <a:p>
            <a:pPr lvl="1"/>
            <a:r>
              <a:rPr lang="en-US" sz="2400" dirty="0" smtClean="0"/>
              <a:t>Oxford Happiness Questionnaire, short scale (Hills &amp; Argyle, 2002). (</a:t>
            </a:r>
            <a:r>
              <a:rPr lang="el-GR" sz="2400" dirty="0" smtClean="0"/>
              <a:t>α</a:t>
            </a:r>
            <a:r>
              <a:rPr lang="en-US" sz="2400" dirty="0" smtClean="0"/>
              <a:t> = .80)</a:t>
            </a:r>
          </a:p>
          <a:p>
            <a:pPr lvl="1"/>
            <a:r>
              <a:rPr lang="en-US" sz="2400" dirty="0" smtClean="0"/>
              <a:t>OHQ is a measure of overall, global levels of happiness</a:t>
            </a:r>
          </a:p>
          <a:p>
            <a:pPr lvl="2"/>
            <a:r>
              <a:rPr lang="en-US" sz="2400" dirty="0" smtClean="0"/>
              <a:t>Sample items: (Likert scale)</a:t>
            </a:r>
          </a:p>
          <a:p>
            <a:pPr lvl="3"/>
            <a:r>
              <a:rPr lang="en-US" sz="2400" dirty="0" smtClean="0"/>
              <a:t>“</a:t>
            </a:r>
            <a:r>
              <a:rPr lang="en-US" sz="2400" dirty="0"/>
              <a:t>I don’t feel particularly pleased with the way I am” (reverse</a:t>
            </a:r>
            <a:r>
              <a:rPr lang="en-US" sz="2400" dirty="0" smtClean="0"/>
              <a:t>)</a:t>
            </a:r>
          </a:p>
          <a:p>
            <a:pPr lvl="3"/>
            <a:r>
              <a:rPr lang="en-US" sz="2400" dirty="0" smtClean="0"/>
              <a:t>“</a:t>
            </a:r>
            <a:r>
              <a:rPr lang="en-US" sz="2400" dirty="0"/>
              <a:t>I feel that life is very rewarding</a:t>
            </a:r>
            <a:r>
              <a:rPr lang="en-US" sz="2400" dirty="0" smtClean="0"/>
              <a:t>”</a:t>
            </a:r>
          </a:p>
          <a:p>
            <a:pPr lvl="3"/>
            <a:r>
              <a:rPr lang="en-US" sz="2400" dirty="0" smtClean="0"/>
              <a:t>“</a:t>
            </a:r>
            <a:r>
              <a:rPr lang="en-US" sz="2400" dirty="0"/>
              <a:t>I am well satisfied about everything in my </a:t>
            </a:r>
            <a:r>
              <a:rPr lang="en-US" sz="2400" dirty="0" smtClean="0"/>
              <a:t>life”</a:t>
            </a:r>
          </a:p>
        </p:txBody>
      </p:sp>
    </p:spTree>
    <p:extLst>
      <p:ext uri="{BB962C8B-B14F-4D97-AF65-F5344CB8AC3E}">
        <p14:creationId xmlns:p14="http://schemas.microsoft.com/office/powerpoint/2010/main" val="6021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Attachment style.</a:t>
            </a:r>
          </a:p>
          <a:p>
            <a:pPr lvl="1"/>
            <a:r>
              <a:rPr lang="en-US" sz="2400" dirty="0"/>
              <a:t>Relationship Scales Questionnaire (Griffin &amp; Bartholomew, 1994</a:t>
            </a:r>
            <a:r>
              <a:rPr lang="en-US" sz="2400" dirty="0" smtClean="0"/>
              <a:t>). </a:t>
            </a:r>
          </a:p>
          <a:p>
            <a:pPr lvl="1"/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 = .45, .71, .40, .72) for the secure, preoccupied, dismissive, and fearful subscales, respectively</a:t>
            </a:r>
            <a:endParaRPr lang="en-US" sz="2400" dirty="0"/>
          </a:p>
          <a:p>
            <a:pPr lvl="2"/>
            <a:r>
              <a:rPr lang="en-US" sz="2400" dirty="0"/>
              <a:t>Sample items: </a:t>
            </a:r>
            <a:r>
              <a:rPr lang="en-US" sz="2400" dirty="0" smtClean="0"/>
              <a:t>(Likert scale)</a:t>
            </a:r>
            <a:endParaRPr lang="en-US" sz="2400" dirty="0"/>
          </a:p>
          <a:p>
            <a:pPr lvl="3"/>
            <a:r>
              <a:rPr lang="en-US" sz="2400" dirty="0"/>
              <a:t>“I find it difficult to depend on other people</a:t>
            </a:r>
            <a:r>
              <a:rPr lang="en-US" sz="2400" dirty="0" smtClean="0"/>
              <a:t>”</a:t>
            </a:r>
          </a:p>
          <a:p>
            <a:pPr lvl="3"/>
            <a:r>
              <a:rPr lang="en-US" sz="2400" dirty="0" smtClean="0"/>
              <a:t>“</a:t>
            </a:r>
            <a:r>
              <a:rPr lang="en-US" sz="2400" dirty="0"/>
              <a:t>It is very important to me to feel independent</a:t>
            </a:r>
            <a:r>
              <a:rPr lang="en-US" sz="2400" dirty="0" smtClean="0"/>
              <a:t>”</a:t>
            </a:r>
          </a:p>
          <a:p>
            <a:pPr lvl="3"/>
            <a:r>
              <a:rPr lang="en-US" sz="2400" dirty="0" smtClean="0"/>
              <a:t>“</a:t>
            </a:r>
            <a:r>
              <a:rPr lang="en-US" sz="2400" dirty="0"/>
              <a:t>I find it easy to get emotionally close to others</a:t>
            </a:r>
            <a:r>
              <a:rPr lang="en-US" sz="2400" dirty="0" smtClean="0"/>
              <a:t>”</a:t>
            </a:r>
          </a:p>
          <a:p>
            <a:pPr lvl="3"/>
            <a:r>
              <a:rPr lang="en-US" sz="2400" dirty="0" smtClean="0"/>
              <a:t>“I </a:t>
            </a:r>
            <a:r>
              <a:rPr lang="en-US" sz="2400" dirty="0"/>
              <a:t>worry that I will be hurt if I allow myself to become too close to others.”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38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 smtClean="0"/>
              <a:t>Self-esteem.</a:t>
            </a:r>
          </a:p>
          <a:p>
            <a:pPr lvl="1"/>
            <a:r>
              <a:rPr lang="en-US" sz="2400" dirty="0" smtClean="0"/>
              <a:t>Rosenberg Self-Esteem Scale (Rosenberg, 1965).</a:t>
            </a:r>
          </a:p>
          <a:p>
            <a:pPr lvl="2"/>
            <a:r>
              <a:rPr lang="en-US" sz="2400" dirty="0" smtClean="0"/>
              <a:t>(</a:t>
            </a:r>
            <a:r>
              <a:rPr lang="el-GR" sz="2400" dirty="0" smtClean="0"/>
              <a:t>α</a:t>
            </a:r>
            <a:r>
              <a:rPr lang="en-US" sz="2400" dirty="0" smtClean="0"/>
              <a:t> = .93)</a:t>
            </a:r>
          </a:p>
          <a:p>
            <a:pPr lvl="2"/>
            <a:r>
              <a:rPr lang="en-US" sz="2400" dirty="0" smtClean="0"/>
              <a:t>Sample items:</a:t>
            </a:r>
          </a:p>
          <a:p>
            <a:pPr lvl="3"/>
            <a:r>
              <a:rPr lang="en-US" sz="2400" dirty="0"/>
              <a:t>“I take a positive attitude toward myself</a:t>
            </a:r>
            <a:r>
              <a:rPr lang="en-US" sz="2400" dirty="0" smtClean="0"/>
              <a:t>”</a:t>
            </a:r>
          </a:p>
          <a:p>
            <a:pPr lvl="3"/>
            <a:r>
              <a:rPr lang="en-US" sz="2400" dirty="0" smtClean="0"/>
              <a:t>“</a:t>
            </a:r>
            <a:r>
              <a:rPr lang="en-US" sz="2400" dirty="0"/>
              <a:t>I feel that I am a person of worth, at least on an equal basis with others</a:t>
            </a:r>
            <a:r>
              <a:rPr lang="en-US" sz="2400" dirty="0" smtClean="0"/>
              <a:t>” </a:t>
            </a:r>
          </a:p>
          <a:p>
            <a:pPr lvl="3"/>
            <a:r>
              <a:rPr lang="en-US" sz="2400" dirty="0" smtClean="0"/>
              <a:t>“</a:t>
            </a:r>
            <a:r>
              <a:rPr lang="en-US" sz="2400" dirty="0"/>
              <a:t>I certainly feel useless at times” (reverse</a:t>
            </a:r>
            <a:r>
              <a:rPr lang="en-US" sz="2400" dirty="0" smtClean="0"/>
              <a:t>)</a:t>
            </a:r>
          </a:p>
          <a:p>
            <a:pPr lvl="3"/>
            <a:r>
              <a:rPr lang="en-US" sz="2400" dirty="0" smtClean="0"/>
              <a:t>“All </a:t>
            </a:r>
            <a:r>
              <a:rPr lang="en-US" sz="2400" dirty="0"/>
              <a:t>in all, I am inclined to feel that I am a failure” (reverse).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3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Mediation path analysis was conducted using Baron &amp; Kenny’s (1986) approach.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1</a:t>
            </a:r>
            <a:r>
              <a:rPr lang="en-US" b="1" dirty="0" smtClean="0"/>
              <a:t> was supported. </a:t>
            </a:r>
          </a:p>
          <a:p>
            <a:pPr lvl="1"/>
            <a:r>
              <a:rPr lang="en-US" dirty="0" smtClean="0"/>
              <a:t>Indirect </a:t>
            </a:r>
            <a:r>
              <a:rPr lang="en-US" dirty="0"/>
              <a:t>coefficient was significant,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.</a:t>
            </a:r>
            <a:r>
              <a:rPr lang="en-US" dirty="0" smtClean="0"/>
              <a:t>81, </a:t>
            </a:r>
            <a:r>
              <a:rPr lang="en-US" i="1" dirty="0" smtClean="0"/>
              <a:t>SE = </a:t>
            </a:r>
            <a:r>
              <a:rPr lang="en-US" dirty="0" smtClean="0"/>
              <a:t>.15, 95</a:t>
            </a:r>
            <a:r>
              <a:rPr lang="en-US" dirty="0"/>
              <a:t>% CI = </a:t>
            </a:r>
            <a:r>
              <a:rPr lang="en-US" dirty="0" smtClean="0"/>
              <a:t>(.</a:t>
            </a:r>
            <a:r>
              <a:rPr lang="en-US" dirty="0"/>
              <a:t>57, </a:t>
            </a:r>
            <a:r>
              <a:rPr lang="en-US" dirty="0" smtClean="0"/>
              <a:t>1.17). 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secure attachment style was associated with approximately .81 points higher happiness scores as mediated by self-esteem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2</a:t>
            </a:r>
            <a:r>
              <a:rPr lang="en-US" b="1" dirty="0" smtClean="0"/>
              <a:t> was supported.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ndirect </a:t>
            </a:r>
            <a:r>
              <a:rPr lang="en-US" dirty="0"/>
              <a:t>coefficient was significant, </a:t>
            </a:r>
            <a:r>
              <a:rPr lang="en-US" i="1" dirty="0" smtClean="0"/>
              <a:t>b </a:t>
            </a:r>
            <a:r>
              <a:rPr lang="en-US" dirty="0" smtClean="0"/>
              <a:t>= </a:t>
            </a:r>
            <a:r>
              <a:rPr lang="en-US" dirty="0"/>
              <a:t>-.64, </a:t>
            </a:r>
            <a:r>
              <a:rPr lang="en-US" i="1" dirty="0"/>
              <a:t>SE</a:t>
            </a:r>
            <a:r>
              <a:rPr lang="en-US" dirty="0"/>
              <a:t> = .11, 95% CI = </a:t>
            </a:r>
            <a:r>
              <a:rPr lang="en-US" dirty="0" smtClean="0"/>
              <a:t>(-.</a:t>
            </a:r>
            <a:r>
              <a:rPr lang="en-US" dirty="0"/>
              <a:t>87, -.</a:t>
            </a:r>
            <a:r>
              <a:rPr lang="en-US" dirty="0" smtClean="0"/>
              <a:t>44).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preoccupied attachment style was associated with approximately .64 points lower happiness scores as mediated by self-esteem.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7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3</a:t>
            </a:r>
            <a:r>
              <a:rPr lang="en-US" b="1" dirty="0" smtClean="0"/>
              <a:t> was not </a:t>
            </a:r>
            <a:r>
              <a:rPr lang="en-US" b="1" dirty="0"/>
              <a:t>supported. </a:t>
            </a:r>
            <a:endParaRPr lang="en-US" b="1" dirty="0" smtClean="0"/>
          </a:p>
          <a:p>
            <a:pPr lvl="1"/>
            <a:r>
              <a:rPr lang="en-US" dirty="0" smtClean="0"/>
              <a:t>Mediation path analysis was not necessary since at the bivariate level, a dismissive attachment style and happiness were not related </a:t>
            </a:r>
          </a:p>
          <a:p>
            <a:pPr lvl="2"/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dirty="0" smtClean="0"/>
              <a:t>= .14, </a:t>
            </a:r>
            <a:r>
              <a:rPr lang="en-US" i="1" dirty="0" smtClean="0"/>
              <a:t>p</a:t>
            </a:r>
            <a:r>
              <a:rPr lang="en-US" dirty="0" smtClean="0"/>
              <a:t> &gt; .05)</a:t>
            </a:r>
          </a:p>
          <a:p>
            <a:pPr lvl="1"/>
            <a:endParaRPr lang="en-US" dirty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4</a:t>
            </a:r>
            <a:r>
              <a:rPr lang="en-US" b="1" dirty="0" smtClean="0"/>
              <a:t> was supported</a:t>
            </a:r>
            <a:r>
              <a:rPr lang="en-US" b="1" dirty="0"/>
              <a:t>. </a:t>
            </a:r>
            <a:endParaRPr lang="en-US" b="1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ndirect </a:t>
            </a:r>
            <a:r>
              <a:rPr lang="en-US" dirty="0"/>
              <a:t>coefficient was significant,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-.43, </a:t>
            </a:r>
            <a:r>
              <a:rPr lang="en-US" i="1" dirty="0"/>
              <a:t>SE</a:t>
            </a:r>
            <a:r>
              <a:rPr lang="en-US" dirty="0"/>
              <a:t> = .12, 95% CI = </a:t>
            </a:r>
            <a:r>
              <a:rPr lang="en-US" dirty="0" smtClean="0"/>
              <a:t>(-.</a:t>
            </a:r>
            <a:r>
              <a:rPr lang="en-US" dirty="0"/>
              <a:t>66, -.</a:t>
            </a:r>
            <a:r>
              <a:rPr lang="en-US" dirty="0" smtClean="0"/>
              <a:t>19).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fearful attachment style was associated with approximately .43 points lower happiness scores as mediated by self-esteem.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certain items from RSQ were used (18 of the 30 items)</a:t>
            </a:r>
          </a:p>
          <a:p>
            <a:pPr lvl="1"/>
            <a:r>
              <a:rPr lang="en-US" dirty="0" smtClean="0"/>
              <a:t>More complex statistical analysis needed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Cronbach’s alpha was low for the secure (.45) and dismissive (.40) subscales</a:t>
            </a:r>
          </a:p>
          <a:p>
            <a:pPr lvl="1"/>
            <a:r>
              <a:rPr lang="en-US" dirty="0" smtClean="0"/>
              <a:t>Not accurately capturing these constructs?</a:t>
            </a:r>
          </a:p>
          <a:p>
            <a:endParaRPr lang="en-US" dirty="0"/>
          </a:p>
          <a:p>
            <a:r>
              <a:rPr lang="en-US" dirty="0" smtClean="0"/>
              <a:t>Consider using the Relationship Structures Questionnaire (Fraley, 2006). </a:t>
            </a:r>
          </a:p>
          <a:p>
            <a:pPr lvl="1"/>
            <a:endParaRPr lang="en-US" dirty="0"/>
          </a:p>
          <a:p>
            <a:r>
              <a:rPr lang="en-US" dirty="0" smtClean="0"/>
              <a:t>Sample size, homogenous sample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34307"/>
            <a:ext cx="8946541" cy="4676341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dirty="0" smtClean="0"/>
              <a:t>What is happiness?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 smtClean="0"/>
              <a:t>Greeks: 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Hedonism = maximize pleasure, minimize pain (</a:t>
            </a:r>
            <a:r>
              <a:rPr lang="en-US" sz="1600" dirty="0" err="1" smtClean="0"/>
              <a:t>Aristippus</a:t>
            </a:r>
            <a:r>
              <a:rPr lang="en-US" sz="1600" dirty="0" smtClean="0"/>
              <a:t>, 435 BCE. – 356 BCE.)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Eudaimonia (Greek for happiness) = becoming the ‘fully-functioning’ person, achieving your full potential</a:t>
            </a:r>
          </a:p>
          <a:p>
            <a:pPr lvl="1">
              <a:lnSpc>
                <a:spcPct val="200000"/>
              </a:lnSpc>
            </a:pPr>
            <a:r>
              <a:rPr lang="en-US" sz="1600" dirty="0" smtClean="0"/>
              <a:t>Aristotle (384 BCE. – 322 BCE.): expression of virtue, or that which is morally right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 smtClean="0"/>
              <a:t>Recent views: 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Interpersonal contact = happiness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687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2890"/>
            <a:ext cx="9403743" cy="4535510"/>
          </a:xfrm>
        </p:spPr>
        <p:txBody>
          <a:bodyPr>
            <a:noAutofit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1600" dirty="0" smtClean="0"/>
              <a:t>Evolutionary perspective: It </a:t>
            </a:r>
            <a:r>
              <a:rPr lang="en-US" sz="1600" dirty="0"/>
              <a:t>is evolutionarily advantageous to form close bonds with others</a:t>
            </a:r>
          </a:p>
          <a:p>
            <a:pPr>
              <a:lnSpc>
                <a:spcPct val="220000"/>
              </a:lnSpc>
            </a:pPr>
            <a:r>
              <a:rPr lang="en-US" sz="1600" dirty="0" smtClean="0"/>
              <a:t>Humans </a:t>
            </a:r>
            <a:r>
              <a:rPr lang="en-US" sz="1600" dirty="0"/>
              <a:t>are ‘hard-wired’ to draw happiness from close contact with our family and kinship networks (Buss, 2007</a:t>
            </a:r>
            <a:r>
              <a:rPr lang="en-US" sz="1600" dirty="0" smtClean="0"/>
              <a:t>).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1600" dirty="0" smtClean="0"/>
              <a:t>Psychoanalytic perspective: Freud (1930):</a:t>
            </a:r>
          </a:p>
          <a:p>
            <a:pPr>
              <a:lnSpc>
                <a:spcPct val="220000"/>
              </a:lnSpc>
            </a:pPr>
            <a:r>
              <a:rPr lang="en-US" sz="1600" dirty="0" smtClean="0"/>
              <a:t>Personality develops early in life as a result of relationship with parents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US" sz="1600" dirty="0" smtClean="0"/>
              <a:t>Humanistic Perspective: Maslow’s Hierarchy of Needs (1968):</a:t>
            </a:r>
          </a:p>
          <a:p>
            <a:pPr>
              <a:lnSpc>
                <a:spcPct val="220000"/>
              </a:lnSpc>
            </a:pPr>
            <a:r>
              <a:rPr lang="en-US" sz="1600" dirty="0" smtClean="0"/>
              <a:t>Love and Belongingness = essential step before you can self-actualize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90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en-US" dirty="0" smtClean="0"/>
              <a:t>Background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78452"/>
            <a:ext cx="8946541" cy="5345995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dirty="0" smtClean="0"/>
              <a:t>John Bowlby: Theory of Attachment (1969)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Based on infant-mother relationship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“Attachment is a lasting psychological connectedness between human beings”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 smtClean="0"/>
              <a:t>Mary Ainsworth (1979)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Applied Bowlby’s ideas in the lab</a:t>
            </a:r>
          </a:p>
          <a:p>
            <a:pPr>
              <a:lnSpc>
                <a:spcPct val="200000"/>
              </a:lnSpc>
            </a:pPr>
            <a:r>
              <a:rPr lang="en-US" sz="1400" dirty="0" smtClean="0"/>
              <a:t>Three styles of attachment patterns:</a:t>
            </a:r>
          </a:p>
          <a:p>
            <a:pPr lvl="1">
              <a:lnSpc>
                <a:spcPct val="200000"/>
              </a:lnSpc>
            </a:pPr>
            <a:r>
              <a:rPr lang="en-US" sz="1400" u="sng" dirty="0" smtClean="0"/>
              <a:t>Secure:</a:t>
            </a:r>
            <a:r>
              <a:rPr lang="en-US" sz="1400" dirty="0" smtClean="0"/>
              <a:t> cry and frantically search for mother when separated; seek her out for comfort when reunited</a:t>
            </a:r>
          </a:p>
          <a:p>
            <a:pPr lvl="1">
              <a:lnSpc>
                <a:spcPct val="200000"/>
              </a:lnSpc>
            </a:pPr>
            <a:r>
              <a:rPr lang="en-US" sz="1400" u="sng" dirty="0" smtClean="0"/>
              <a:t>Anxious-avoidant: </a:t>
            </a:r>
            <a:r>
              <a:rPr lang="en-US" sz="1400" dirty="0" smtClean="0"/>
              <a:t>intense crying when separated; ambivalent when reunited (seek out comfort but also resist it)</a:t>
            </a:r>
          </a:p>
          <a:p>
            <a:pPr lvl="1">
              <a:lnSpc>
                <a:spcPct val="200000"/>
              </a:lnSpc>
            </a:pPr>
            <a:r>
              <a:rPr lang="en-US" sz="1400" u="sng" dirty="0" smtClean="0"/>
              <a:t>Avoidant:</a:t>
            </a:r>
            <a:r>
              <a:rPr lang="en-US" sz="1400" dirty="0" smtClean="0"/>
              <a:t> rarely cried when separated; avoided her completely when reunited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80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24884"/>
            <a:ext cx="9634358" cy="5202487"/>
          </a:xfrm>
        </p:spPr>
        <p:txBody>
          <a:bodyPr>
            <a:normAutofit/>
          </a:bodyPr>
          <a:lstStyle/>
          <a:p>
            <a:r>
              <a:rPr lang="en-US" dirty="0" smtClean="0"/>
              <a:t>Bartholomew and Horowitz (1991)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Expanded attachment to adults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dimensions: </a:t>
            </a:r>
          </a:p>
          <a:p>
            <a:endParaRPr lang="en-US" dirty="0"/>
          </a:p>
          <a:p>
            <a:pPr lvl="1"/>
            <a:r>
              <a:rPr lang="en-US" dirty="0" smtClean="0"/>
              <a:t>Model of the self (positive vs. negative)</a:t>
            </a:r>
          </a:p>
          <a:p>
            <a:pPr lvl="2"/>
            <a:r>
              <a:rPr lang="en-US" dirty="0" smtClean="0"/>
              <a:t>Sense of worthiness to be loved (lovability) vs. sense of unworthiness to be loved (</a:t>
            </a:r>
            <a:r>
              <a:rPr lang="en-US" dirty="0" err="1" smtClean="0"/>
              <a:t>unlovability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r>
              <a:rPr lang="en-US" dirty="0" smtClean="0"/>
              <a:t>Model of the other (positive vs. negative)</a:t>
            </a:r>
          </a:p>
          <a:p>
            <a:pPr lvl="2"/>
            <a:r>
              <a:rPr lang="en-US" dirty="0" smtClean="0"/>
              <a:t>Expectation that others are generally trustworthy and responsive vs. expectation that others are not generally trustworthy and responsive  </a:t>
            </a:r>
          </a:p>
        </p:txBody>
      </p:sp>
    </p:spTree>
    <p:extLst>
      <p:ext uri="{BB962C8B-B14F-4D97-AF65-F5344CB8AC3E}">
        <p14:creationId xmlns:p14="http://schemas.microsoft.com/office/powerpoint/2010/main" val="33211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8051" y="1674254"/>
            <a:ext cx="5975797" cy="3284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6065950" y="1674254"/>
            <a:ext cx="0" cy="3284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3078051" y="3316310"/>
            <a:ext cx="5975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6839" y="1674254"/>
            <a:ext cx="2756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I. 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Comfortable with intimacy and autonomy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5950" y="1674254"/>
            <a:ext cx="298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II.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Preoccupied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Preoccupied with relationships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950" y="3316310"/>
            <a:ext cx="2987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III. 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Fearful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Fearful of intimacy 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Socially avoidant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8051" y="3316310"/>
            <a:ext cx="2987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IV.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Dismissing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Dismissing of intimacy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Counter-dependent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78050" y="631064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Self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(Dependence)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894" y="3177809"/>
            <a:ext cx="284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Other (Avoidance)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8051" y="1092730"/>
            <a:ext cx="298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(Low)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950" y="1092730"/>
            <a:ext cx="298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3806" y="2287142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(Low)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3806" y="3992036"/>
            <a:ext cx="1764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(High)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0699" y="5235364"/>
            <a:ext cx="5447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of adult attachment</a:t>
            </a:r>
          </a:p>
          <a:p>
            <a:endParaRPr lang="en-US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Reprinted from </a:t>
            </a:r>
            <a:r>
              <a:rPr lang="en-US" sz="1200" dirty="0"/>
              <a:t>Bartholomew, K., &amp; Horowitz, L. M. (1991). Attachment styles among young adults: a test of a four-category model. </a:t>
            </a:r>
            <a:r>
              <a:rPr lang="en-US" sz="1200" i="1" dirty="0"/>
              <a:t>Journal of personality and social psychology</a:t>
            </a:r>
            <a:r>
              <a:rPr lang="en-US" sz="1200" dirty="0"/>
              <a:t>, </a:t>
            </a:r>
            <a:r>
              <a:rPr lang="en-US" sz="1200" i="1" dirty="0"/>
              <a:t>61</a:t>
            </a:r>
            <a:r>
              <a:rPr lang="en-US" sz="1200" dirty="0"/>
              <a:t>(2), 226.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 one’s pattern of attachment within close relationships related to happiness?</a:t>
            </a:r>
          </a:p>
        </p:txBody>
      </p:sp>
    </p:spTree>
    <p:extLst>
      <p:ext uri="{BB962C8B-B14F-4D97-AF65-F5344CB8AC3E}">
        <p14:creationId xmlns:p14="http://schemas.microsoft.com/office/powerpoint/2010/main" val="1692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</a:t>
            </a:r>
            <a:r>
              <a:rPr lang="en-US" b="1" baseline="-25000" dirty="0" smtClean="0"/>
              <a:t>1</a:t>
            </a:r>
            <a:r>
              <a:rPr lang="en-US" b="1" dirty="0" smtClean="0"/>
              <a:t>: </a:t>
            </a:r>
            <a:r>
              <a:rPr lang="en-US" dirty="0" smtClean="0"/>
              <a:t>There will be a </a:t>
            </a:r>
            <a:r>
              <a:rPr lang="en-US" b="1" dirty="0" smtClean="0"/>
              <a:t>positive</a:t>
            </a:r>
            <a:r>
              <a:rPr lang="en-US" dirty="0" smtClean="0"/>
              <a:t> relationship between a secure attachment style and happiness, mediated by self-esteem. </a:t>
            </a:r>
          </a:p>
          <a:p>
            <a:endParaRPr lang="en-US" dirty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2</a:t>
            </a:r>
            <a:r>
              <a:rPr lang="en-US" b="1" dirty="0" smtClean="0"/>
              <a:t>: </a:t>
            </a:r>
            <a:r>
              <a:rPr lang="en-US" dirty="0" smtClean="0"/>
              <a:t>There will be a </a:t>
            </a:r>
            <a:r>
              <a:rPr lang="en-US" b="1" dirty="0" smtClean="0"/>
              <a:t>negative</a:t>
            </a:r>
            <a:r>
              <a:rPr lang="en-US" dirty="0" smtClean="0"/>
              <a:t> relationship between a preoccupied attachment style and happiness, mediated by self-esteem. </a:t>
            </a:r>
          </a:p>
          <a:p>
            <a:endParaRPr lang="en-US" dirty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3</a:t>
            </a:r>
            <a:r>
              <a:rPr lang="en-US" b="1" dirty="0" smtClean="0"/>
              <a:t>: </a:t>
            </a:r>
            <a:r>
              <a:rPr lang="en-US" dirty="0" smtClean="0"/>
              <a:t>There will be a </a:t>
            </a:r>
            <a:r>
              <a:rPr lang="en-US" b="1" dirty="0" smtClean="0"/>
              <a:t>positive </a:t>
            </a:r>
            <a:r>
              <a:rPr lang="en-US" dirty="0" smtClean="0"/>
              <a:t>relationship between a dismissive attachment style and happiness, mediated by self-esteem. </a:t>
            </a:r>
          </a:p>
          <a:p>
            <a:endParaRPr lang="en-US" dirty="0"/>
          </a:p>
          <a:p>
            <a:r>
              <a:rPr lang="en-US" b="1" dirty="0" smtClean="0"/>
              <a:t>H</a:t>
            </a:r>
            <a:r>
              <a:rPr lang="en-US" b="1" baseline="-25000" dirty="0" smtClean="0"/>
              <a:t>4</a:t>
            </a:r>
            <a:r>
              <a:rPr lang="en-US" b="1" dirty="0" smtClean="0"/>
              <a:t>: </a:t>
            </a:r>
            <a:r>
              <a:rPr lang="en-US" dirty="0" smtClean="0"/>
              <a:t>There will be a </a:t>
            </a:r>
            <a:r>
              <a:rPr lang="en-US" b="1" dirty="0" smtClean="0"/>
              <a:t>negative</a:t>
            </a:r>
            <a:r>
              <a:rPr lang="en-US" dirty="0" smtClean="0"/>
              <a:t> relationship between a fearful attachment style and happiness, mediated by self-esteem.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will skip demographic information of participants and procedure of the study, since we all had the same experience with that…</a:t>
            </a:r>
          </a:p>
          <a:p>
            <a:endParaRPr lang="en-US" sz="2400" dirty="0"/>
          </a:p>
          <a:p>
            <a:r>
              <a:rPr lang="en-US" sz="2400" dirty="0" smtClean="0"/>
              <a:t>I will instead talk about my variables and how I operationalized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1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741</TotalTime>
  <Words>1036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Adulthood Attachment and Happiness</vt:lpstr>
      <vt:lpstr>Background </vt:lpstr>
      <vt:lpstr>Background cont. </vt:lpstr>
      <vt:lpstr>Background cont.</vt:lpstr>
      <vt:lpstr>Background cont. </vt:lpstr>
      <vt:lpstr>PowerPoint Presentation</vt:lpstr>
      <vt:lpstr>Research Question </vt:lpstr>
      <vt:lpstr>Hypotheses</vt:lpstr>
      <vt:lpstr>Methods</vt:lpstr>
      <vt:lpstr>Methods Cont. </vt:lpstr>
      <vt:lpstr>Methods Cont.</vt:lpstr>
      <vt:lpstr>Methods Cont. </vt:lpstr>
      <vt:lpstr>Methods Cont. </vt:lpstr>
      <vt:lpstr>Results</vt:lpstr>
      <vt:lpstr>Results Cont.</vt:lpstr>
      <vt:lpstr>Results Cont.</vt:lpstr>
      <vt:lpstr>Future Work &amp; 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Swier</dc:creator>
  <cp:lastModifiedBy>John Swier</cp:lastModifiedBy>
  <cp:revision>31</cp:revision>
  <dcterms:created xsi:type="dcterms:W3CDTF">2016-12-06T02:08:33Z</dcterms:created>
  <dcterms:modified xsi:type="dcterms:W3CDTF">2016-12-06T14:29:36Z</dcterms:modified>
</cp:coreProperties>
</file>