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B5"/>
    <a:srgbClr val="196970"/>
    <a:srgbClr val="C6982C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07"/>
  </p:normalViewPr>
  <p:slideViewPr>
    <p:cSldViewPr snapToGrid="0">
      <p:cViewPr varScale="1">
        <p:scale>
          <a:sx n="76" d="100"/>
          <a:sy n="76" d="100"/>
        </p:scale>
        <p:origin x="16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err="1"/>
              <a:t>IoT</a:t>
            </a:r>
            <a:r>
              <a:rPr lang="en-US" sz="2400" dirty="0"/>
              <a:t>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IOT Domain Overview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7567" y="0"/>
            <a:ext cx="146907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November 2</a:t>
            </a:r>
            <a:r>
              <a:rPr kumimoji="0" lang="en-US" sz="12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2016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29AF3F-B116-4ABE-A384-7D24FBB052FC}"/>
              </a:ext>
            </a:extLst>
          </p:cNvPr>
          <p:cNvGrpSpPr/>
          <p:nvPr/>
        </p:nvGrpSpPr>
        <p:grpSpPr>
          <a:xfrm>
            <a:off x="27042" y="367950"/>
            <a:ext cx="9989898" cy="5765369"/>
            <a:chOff x="27042" y="367950"/>
            <a:chExt cx="9989898" cy="5765369"/>
          </a:xfrm>
        </p:grpSpPr>
        <p:sp>
          <p:nvSpPr>
            <p:cNvPr id="61" name="Shape 61"/>
            <p:cNvSpPr/>
            <p:nvPr/>
          </p:nvSpPr>
          <p:spPr>
            <a:xfrm>
              <a:off x="27042" y="367950"/>
              <a:ext cx="9989898" cy="5765369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V="1">
              <a:off x="866418" y="369169"/>
              <a:ext cx="0" cy="5764149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grpSp>
          <p:nvGrpSpPr>
            <p:cNvPr id="8" name="Group 193"/>
            <p:cNvGrpSpPr/>
            <p:nvPr/>
          </p:nvGrpSpPr>
          <p:grpSpPr>
            <a:xfrm>
              <a:off x="172644" y="1820973"/>
              <a:ext cx="486919" cy="733139"/>
              <a:chOff x="8826" y="-1"/>
              <a:chExt cx="707232" cy="1064858"/>
            </a:xfrm>
          </p:grpSpPr>
          <p:grpSp>
            <p:nvGrpSpPr>
              <p:cNvPr id="9" name="Group 191"/>
              <p:cNvGrpSpPr/>
              <p:nvPr/>
            </p:nvGrpSpPr>
            <p:grpSpPr>
              <a:xfrm>
                <a:off x="8826" y="-1"/>
                <a:ext cx="707232" cy="707233"/>
                <a:chOff x="8826" y="0"/>
                <a:chExt cx="707231" cy="707231"/>
              </a:xfrm>
            </p:grpSpPr>
            <p:sp>
              <p:nvSpPr>
                <p:cNvPr id="11" name="Shape 189"/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6982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2" name="_-02.png"/>
                <p:cNvPicPr/>
                <p:nvPr/>
              </p:nvPicPr>
              <p:blipFill>
                <a:blip r:embed="rId3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10" name="Shape 192"/>
              <p:cNvSpPr/>
              <p:nvPr/>
            </p:nvSpPr>
            <p:spPr>
              <a:xfrm>
                <a:off x="146398" y="707230"/>
                <a:ext cx="414439" cy="35762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IOT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USER</a:t>
                </a:r>
              </a:p>
            </p:txBody>
          </p:sp>
        </p:grpSp>
        <p:grpSp>
          <p:nvGrpSpPr>
            <p:cNvPr id="13" name="Group 199"/>
            <p:cNvGrpSpPr/>
            <p:nvPr/>
          </p:nvGrpSpPr>
          <p:grpSpPr>
            <a:xfrm>
              <a:off x="154745" y="3630209"/>
              <a:ext cx="528579" cy="624654"/>
              <a:chOff x="42571" y="0"/>
              <a:chExt cx="772417" cy="912812"/>
            </a:xfrm>
          </p:grpSpPr>
          <p:sp>
            <p:nvSpPr>
              <p:cNvPr id="14" name="Shape 195"/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5" name="Group 198"/>
              <p:cNvGrpSpPr/>
              <p:nvPr/>
            </p:nvGrpSpPr>
            <p:grpSpPr>
              <a:xfrm>
                <a:off x="42571" y="160392"/>
                <a:ext cx="772419" cy="752421"/>
                <a:chOff x="53105" y="160392"/>
                <a:chExt cx="772417" cy="752420"/>
              </a:xfrm>
            </p:grpSpPr>
            <p:pic>
              <p:nvPicPr>
                <p:cNvPr id="16" name="_-03.png"/>
                <p:cNvPicPr/>
                <p:nvPr/>
              </p:nvPicPr>
              <p:blipFill>
                <a:blip r:embed="rId4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47528" y="160392"/>
                  <a:ext cx="460830" cy="461566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17" name="Shape 197"/>
                <p:cNvSpPr/>
                <p:nvPr/>
              </p:nvSpPr>
              <p:spPr>
                <a:xfrm>
                  <a:off x="53105" y="707231"/>
                  <a:ext cx="772419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APPLICATION</a:t>
                  </a: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1213554" y="740113"/>
              <a:ext cx="667184" cy="601000"/>
              <a:chOff x="3605100" y="3256064"/>
              <a:chExt cx="992688" cy="894214"/>
            </a:xfrm>
          </p:grpSpPr>
          <p:sp>
            <p:nvSpPr>
              <p:cNvPr id="19" name="Shape 224"/>
              <p:cNvSpPr/>
              <p:nvPr/>
            </p:nvSpPr>
            <p:spPr>
              <a:xfrm>
                <a:off x="3739000" y="3256064"/>
                <a:ext cx="707233" cy="707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20" name="Group 227"/>
              <p:cNvGrpSpPr/>
              <p:nvPr/>
            </p:nvGrpSpPr>
            <p:grpSpPr>
              <a:xfrm>
                <a:off x="3605100" y="3411161"/>
                <a:ext cx="992688" cy="739117"/>
                <a:chOff x="70743" y="164126"/>
                <a:chExt cx="992685" cy="739113"/>
              </a:xfrm>
            </p:grpSpPr>
            <p:pic>
              <p:nvPicPr>
                <p:cNvPr id="21" name="_-05.png"/>
                <p:cNvPicPr/>
                <p:nvPr/>
              </p:nvPicPr>
              <p:blipFill>
                <a:blip r:embed="rId5">
                  <a:extLst/>
                </a:blip>
                <a:srcRect l="23064" t="23206" r="23064" b="23206"/>
                <a:stretch>
                  <a:fillRect/>
                </a:stretch>
              </p:blipFill>
              <p:spPr>
                <a:xfrm>
                  <a:off x="367768" y="164126"/>
                  <a:ext cx="380996" cy="378980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2" name="Shape 226"/>
                <p:cNvSpPr/>
                <p:nvPr/>
              </p:nvSpPr>
              <p:spPr>
                <a:xfrm>
                  <a:off x="70743" y="697656"/>
                  <a:ext cx="992685" cy="20558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 dirty="0">
                      <a:solidFill>
                        <a:srgbClr val="4277BB"/>
                      </a:solidFill>
                    </a:rPr>
                    <a:t>PHYSICAL ENTITY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288045" y="2179534"/>
              <a:ext cx="613936" cy="669611"/>
              <a:chOff x="4019251" y="4194119"/>
              <a:chExt cx="725424" cy="79120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45" name="Shape 226"/>
              <p:cNvSpPr/>
              <p:nvPr/>
            </p:nvSpPr>
            <p:spPr>
              <a:xfrm>
                <a:off x="4211801" y="4739107"/>
                <a:ext cx="363882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PEER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CLOUD</a:t>
                </a:r>
              </a:p>
            </p:txBody>
          </p:sp>
        </p:grpSp>
        <p:grpSp>
          <p:nvGrpSpPr>
            <p:cNvPr id="46" name="Group 211"/>
            <p:cNvGrpSpPr/>
            <p:nvPr/>
          </p:nvGrpSpPr>
          <p:grpSpPr>
            <a:xfrm>
              <a:off x="4702778" y="4323438"/>
              <a:ext cx="590340" cy="624626"/>
              <a:chOff x="48214" y="0"/>
              <a:chExt cx="862710" cy="912813"/>
            </a:xfrm>
          </p:grpSpPr>
          <p:sp>
            <p:nvSpPr>
              <p:cNvPr id="47" name="Shape 207"/>
              <p:cNvSpPr/>
              <p:nvPr/>
            </p:nvSpPr>
            <p:spPr>
              <a:xfrm>
                <a:off x="119755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48" name="Group 210"/>
              <p:cNvGrpSpPr/>
              <p:nvPr/>
            </p:nvGrpSpPr>
            <p:grpSpPr>
              <a:xfrm>
                <a:off x="48214" y="216543"/>
                <a:ext cx="862710" cy="696270"/>
                <a:chOff x="60335" y="216543"/>
                <a:chExt cx="862709" cy="696268"/>
              </a:xfrm>
            </p:grpSpPr>
            <p:pic>
              <p:nvPicPr>
                <p:cNvPr id="49" name="_-08.png"/>
                <p:cNvPicPr/>
                <p:nvPr/>
              </p:nvPicPr>
              <p:blipFill>
                <a:blip r:embed="rId7">
                  <a:extLst/>
                </a:blip>
                <a:srcRect l="18802" t="30618" r="18802" b="30618"/>
                <a:stretch>
                  <a:fillRect/>
                </a:stretch>
              </p:blipFill>
              <p:spPr>
                <a:xfrm>
                  <a:off x="271055" y="216543"/>
                  <a:ext cx="441281" cy="27414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50" name="Shape 209"/>
                <p:cNvSpPr/>
                <p:nvPr/>
              </p:nvSpPr>
              <p:spPr>
                <a:xfrm>
                  <a:off x="60335" y="707230"/>
                  <a:ext cx="862709" cy="205581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VISUALIZATION</a:t>
                  </a:r>
                </a:p>
              </p:txBody>
            </p:sp>
          </p:grpSp>
        </p:grpSp>
        <p:grpSp>
          <p:nvGrpSpPr>
            <p:cNvPr id="51" name="Group 223"/>
            <p:cNvGrpSpPr/>
            <p:nvPr/>
          </p:nvGrpSpPr>
          <p:grpSpPr>
            <a:xfrm>
              <a:off x="5651326" y="3383579"/>
              <a:ext cx="596905" cy="768125"/>
              <a:chOff x="44335" y="9504"/>
              <a:chExt cx="800646" cy="1030309"/>
            </a:xfrm>
          </p:grpSpPr>
          <p:sp>
            <p:nvSpPr>
              <p:cNvPr id="52" name="Shape 219"/>
              <p:cNvSpPr/>
              <p:nvPr/>
            </p:nvSpPr>
            <p:spPr>
              <a:xfrm>
                <a:off x="92018" y="9504"/>
                <a:ext cx="707232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53" name="Group 222"/>
              <p:cNvGrpSpPr/>
              <p:nvPr/>
            </p:nvGrpSpPr>
            <p:grpSpPr>
              <a:xfrm>
                <a:off x="44335" y="168712"/>
                <a:ext cx="800646" cy="871101"/>
                <a:chOff x="55365" y="168712"/>
                <a:chExt cx="800647" cy="871101"/>
              </a:xfrm>
            </p:grpSpPr>
            <p:pic>
              <p:nvPicPr>
                <p:cNvPr id="54" name="_-07.png"/>
                <p:cNvPicPr/>
                <p:nvPr/>
              </p:nvPicPr>
              <p:blipFill>
                <a:blip r:embed="rId8">
                  <a:extLst/>
                </a:blip>
                <a:srcRect l="15104" t="23855" r="15104" b="23855"/>
                <a:stretch>
                  <a:fillRect/>
                </a:stretch>
              </p:blipFill>
              <p:spPr>
                <a:xfrm>
                  <a:off x="208897" y="168712"/>
                  <a:ext cx="493583" cy="36980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55" name="Shape 221"/>
                <p:cNvSpPr/>
                <p:nvPr/>
              </p:nvSpPr>
              <p:spPr>
                <a:xfrm>
                  <a:off x="55365" y="707231"/>
                  <a:ext cx="800647" cy="332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APPLICATION</a:t>
                  </a:r>
                </a:p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LOGIC</a:t>
                  </a:r>
                </a:p>
              </p:txBody>
            </p:sp>
          </p:grpSp>
        </p:grpSp>
        <p:grpSp>
          <p:nvGrpSpPr>
            <p:cNvPr id="67" name="Group 333"/>
            <p:cNvGrpSpPr/>
            <p:nvPr/>
          </p:nvGrpSpPr>
          <p:grpSpPr>
            <a:xfrm>
              <a:off x="5690163" y="571258"/>
              <a:ext cx="530320" cy="779707"/>
              <a:chOff x="0" y="0"/>
              <a:chExt cx="707231" cy="1039812"/>
            </a:xfrm>
          </p:grpSpPr>
          <p:sp>
            <p:nvSpPr>
              <p:cNvPr id="68" name="Shape 329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69" name="Group 332"/>
              <p:cNvGrpSpPr/>
              <p:nvPr/>
            </p:nvGrpSpPr>
            <p:grpSpPr>
              <a:xfrm>
                <a:off x="50149" y="86756"/>
                <a:ext cx="606922" cy="953057"/>
                <a:chOff x="629212" y="86756"/>
                <a:chExt cx="606921" cy="953055"/>
              </a:xfrm>
            </p:grpSpPr>
            <p:pic>
              <p:nvPicPr>
                <p:cNvPr id="70" name="_-38.png"/>
                <p:cNvPicPr/>
                <p:nvPr/>
              </p:nvPicPr>
              <p:blipFill>
                <a:blip r:embed="rId9">
                  <a:extLst/>
                </a:blip>
                <a:srcRect l="16764" t="12267" r="16764" b="20454"/>
                <a:stretch>
                  <a:fillRect/>
                </a:stretch>
              </p:blipFill>
              <p:spPr>
                <a:xfrm>
                  <a:off x="696683" y="86756"/>
                  <a:ext cx="471991" cy="47581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71" name="Shape 331"/>
                <p:cNvSpPr/>
                <p:nvPr/>
              </p:nvSpPr>
              <p:spPr>
                <a:xfrm>
                  <a:off x="629212" y="707231"/>
                  <a:ext cx="606922" cy="332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DEVICE</a:t>
                  </a:r>
                </a:p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REGISTRY</a:t>
                  </a:r>
                </a:p>
              </p:txBody>
            </p:sp>
          </p:grpSp>
        </p:grpSp>
        <p:grpSp>
          <p:nvGrpSpPr>
            <p:cNvPr id="72" name="Group 338"/>
            <p:cNvGrpSpPr/>
            <p:nvPr/>
          </p:nvGrpSpPr>
          <p:grpSpPr>
            <a:xfrm>
              <a:off x="9059308" y="1478461"/>
              <a:ext cx="661315" cy="613048"/>
              <a:chOff x="56458" y="0"/>
              <a:chExt cx="994618" cy="922024"/>
            </a:xfrm>
          </p:grpSpPr>
          <p:sp>
            <p:nvSpPr>
              <p:cNvPr id="73" name="Shape 334"/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4" name="Group 337"/>
              <p:cNvGrpSpPr/>
              <p:nvPr/>
            </p:nvGrpSpPr>
            <p:grpSpPr>
              <a:xfrm>
                <a:off x="56458" y="184181"/>
                <a:ext cx="994619" cy="737844"/>
                <a:chOff x="70898" y="174968"/>
                <a:chExt cx="994618" cy="737843"/>
              </a:xfrm>
            </p:grpSpPr>
            <p:pic>
              <p:nvPicPr>
                <p:cNvPr id="75" name="_-35.png"/>
                <p:cNvPicPr/>
                <p:nvPr/>
              </p:nvPicPr>
              <p:blipFill>
                <a:blip r:embed="rId10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33393" y="174968"/>
                  <a:ext cx="469637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76" name="Shape 336"/>
                <p:cNvSpPr/>
                <p:nvPr/>
              </p:nvSpPr>
              <p:spPr>
                <a:xfrm>
                  <a:off x="70898" y="707231"/>
                  <a:ext cx="994620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USER DIRECTORY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7568191" y="4331004"/>
              <a:ext cx="494395" cy="623424"/>
              <a:chOff x="-1063636" y="4120738"/>
              <a:chExt cx="731197" cy="922028"/>
            </a:xfrm>
          </p:grpSpPr>
          <p:sp>
            <p:nvSpPr>
              <p:cNvPr id="79" name="Shape 339"/>
              <p:cNvSpPr/>
              <p:nvPr/>
            </p:nvSpPr>
            <p:spPr>
              <a:xfrm>
                <a:off x="-1054994" y="4120738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1" name="_-41.png"/>
              <p:cNvPicPr/>
              <p:nvPr/>
            </p:nvPicPr>
            <p:blipFill>
              <a:blip r:embed="rId11">
                <a:extLst/>
              </a:blip>
              <a:srcRect l="21704" t="15445" r="21704" b="15445"/>
              <a:stretch>
                <a:fillRect/>
              </a:stretch>
            </p:blipFill>
            <p:spPr>
              <a:xfrm>
                <a:off x="-898157" y="4239183"/>
                <a:ext cx="400239" cy="4887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2" name="Shape 341"/>
              <p:cNvSpPr/>
              <p:nvPr/>
            </p:nvSpPr>
            <p:spPr>
              <a:xfrm>
                <a:off x="-1063636" y="4837183"/>
                <a:ext cx="731197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DATA STORE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9067793" y="2323195"/>
              <a:ext cx="657231" cy="732638"/>
              <a:chOff x="5485434" y="4053396"/>
              <a:chExt cx="988129" cy="1101506"/>
            </a:xfrm>
          </p:grpSpPr>
          <p:sp>
            <p:nvSpPr>
              <p:cNvPr id="78" name="Shape 339"/>
              <p:cNvSpPr/>
              <p:nvPr/>
            </p:nvSpPr>
            <p:spPr>
              <a:xfrm>
                <a:off x="5625880" y="4053396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341"/>
              <p:cNvSpPr/>
              <p:nvPr/>
            </p:nvSpPr>
            <p:spPr>
              <a:xfrm>
                <a:off x="5485434" y="4784714"/>
                <a:ext cx="988129" cy="3701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DATA</a:t>
                </a:r>
              </a:p>
            </p:txBody>
          </p:sp>
          <p:pic>
            <p:nvPicPr>
              <p:cNvPr id="85" name="_-41.png"/>
              <p:cNvPicPr/>
              <p:nvPr/>
            </p:nvPicPr>
            <p:blipFill>
              <a:blip r:embed="rId11">
                <a:extLst/>
              </a:blip>
              <a:srcRect l="21704" t="15445" r="21704" b="15445"/>
              <a:stretch>
                <a:fillRect/>
              </a:stretch>
            </p:blipFill>
            <p:spPr>
              <a:xfrm>
                <a:off x="5779377" y="4142822"/>
                <a:ext cx="400239" cy="4887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86" name="Group 379"/>
            <p:cNvGrpSpPr/>
            <p:nvPr/>
          </p:nvGrpSpPr>
          <p:grpSpPr>
            <a:xfrm>
              <a:off x="5538669" y="2397997"/>
              <a:ext cx="860072" cy="682344"/>
              <a:chOff x="0" y="0"/>
              <a:chExt cx="1175438" cy="932542"/>
            </a:xfrm>
          </p:grpSpPr>
          <p:sp>
            <p:nvSpPr>
              <p:cNvPr id="87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88" name="Group 378"/>
              <p:cNvGrpSpPr/>
              <p:nvPr/>
            </p:nvGrpSpPr>
            <p:grpSpPr>
              <a:xfrm>
                <a:off x="-1" y="139612"/>
                <a:ext cx="1175440" cy="792931"/>
                <a:chOff x="0" y="130399"/>
                <a:chExt cx="1175438" cy="792929"/>
              </a:xfrm>
            </p:grpSpPr>
            <p:pic>
              <p:nvPicPr>
                <p:cNvPr id="89" name="_-19.png"/>
                <p:cNvPicPr/>
                <p:nvPr/>
              </p:nvPicPr>
              <p:blipFill>
                <a:blip r:embed="rId12">
                  <a:extLst/>
                </a:blip>
                <a:srcRect l="11328" t="18438" r="11328" b="18438"/>
                <a:stretch>
                  <a:fillRect/>
                </a:stretch>
              </p:blipFill>
              <p:spPr>
                <a:xfrm>
                  <a:off x="306810" y="130399"/>
                  <a:ext cx="547001" cy="44643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90" name="Shape 377"/>
                <p:cNvSpPr/>
                <p:nvPr/>
              </p:nvSpPr>
              <p:spPr>
                <a:xfrm>
                  <a:off x="0" y="707231"/>
                  <a:ext cx="1175439" cy="216099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API MANAGEMENT</a:t>
                  </a:r>
                </a:p>
              </p:txBody>
            </p:sp>
          </p:grpSp>
        </p:grpSp>
        <p:grpSp>
          <p:nvGrpSpPr>
            <p:cNvPr id="91" name="Group 389"/>
            <p:cNvGrpSpPr/>
            <p:nvPr/>
          </p:nvGrpSpPr>
          <p:grpSpPr>
            <a:xfrm>
              <a:off x="6603873" y="4331004"/>
              <a:ext cx="553461" cy="695886"/>
              <a:chOff x="46211" y="0"/>
              <a:chExt cx="830659" cy="1044418"/>
            </a:xfrm>
          </p:grpSpPr>
          <p:sp>
            <p:nvSpPr>
              <p:cNvPr id="92" name="Shape 385"/>
              <p:cNvSpPr/>
              <p:nvPr/>
            </p:nvSpPr>
            <p:spPr>
              <a:xfrm>
                <a:off x="98102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93" name="Group 388"/>
              <p:cNvGrpSpPr/>
              <p:nvPr/>
            </p:nvGrpSpPr>
            <p:grpSpPr>
              <a:xfrm>
                <a:off x="46211" y="194987"/>
                <a:ext cx="830660" cy="849432"/>
                <a:chOff x="57769" y="190380"/>
                <a:chExt cx="830659" cy="849431"/>
              </a:xfrm>
            </p:grpSpPr>
            <p:pic>
              <p:nvPicPr>
                <p:cNvPr id="94" name="_-24.png"/>
                <p:cNvPicPr/>
                <p:nvPr/>
              </p:nvPicPr>
              <p:blipFill>
                <a:blip r:embed="rId13">
                  <a:extLst/>
                </a:blip>
                <a:srcRect l="25630" t="26919" r="25630" b="26919"/>
                <a:stretch>
                  <a:fillRect/>
                </a:stretch>
              </p:blipFill>
              <p:spPr>
                <a:xfrm>
                  <a:off x="286015" y="190380"/>
                  <a:ext cx="344700" cy="326471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95" name="Shape 387"/>
                <p:cNvSpPr/>
                <p:nvPr/>
              </p:nvSpPr>
              <p:spPr>
                <a:xfrm>
                  <a:off x="57769" y="707231"/>
                  <a:ext cx="830660" cy="332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PROCESS</a:t>
                  </a:r>
                </a:p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MANAGEMENT</a:t>
                  </a:r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>
              <a:off x="5609672" y="1408034"/>
              <a:ext cx="645166" cy="802792"/>
              <a:chOff x="3650415" y="1953353"/>
              <a:chExt cx="840813" cy="1046239"/>
            </a:xfrm>
          </p:grpSpPr>
          <p:grpSp>
            <p:nvGrpSpPr>
              <p:cNvPr id="97" name="Group 384"/>
              <p:cNvGrpSpPr/>
              <p:nvPr/>
            </p:nvGrpSpPr>
            <p:grpSpPr>
              <a:xfrm>
                <a:off x="3650415" y="1953353"/>
                <a:ext cx="830663" cy="1046239"/>
                <a:chOff x="46211" y="0"/>
                <a:chExt cx="830661" cy="1046237"/>
              </a:xfrm>
            </p:grpSpPr>
            <p:sp>
              <p:nvSpPr>
                <p:cNvPr id="99" name="Shape 380"/>
                <p:cNvSpPr/>
                <p:nvPr/>
              </p:nvSpPr>
              <p:spPr>
                <a:xfrm>
                  <a:off x="139644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00B19E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Shape 382"/>
                <p:cNvSpPr/>
                <p:nvPr/>
              </p:nvSpPr>
              <p:spPr>
                <a:xfrm>
                  <a:off x="46211" y="713653"/>
                  <a:ext cx="830661" cy="33258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DEVICE</a:t>
                  </a:r>
                </a:p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MANAGEMENT</a:t>
                  </a:r>
                </a:p>
              </p:txBody>
            </p:sp>
          </p:grp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8476" y="2008632"/>
                <a:ext cx="682752" cy="585216"/>
              </a:xfrm>
              <a:prstGeom prst="rect">
                <a:avLst/>
              </a:prstGeom>
            </p:spPr>
          </p:pic>
        </p:grpSp>
        <p:grpSp>
          <p:nvGrpSpPr>
            <p:cNvPr id="106" name="Group 374"/>
            <p:cNvGrpSpPr/>
            <p:nvPr/>
          </p:nvGrpSpPr>
          <p:grpSpPr>
            <a:xfrm>
              <a:off x="6096038" y="5293670"/>
              <a:ext cx="567927" cy="718856"/>
              <a:chOff x="46093" y="0"/>
              <a:chExt cx="828774" cy="1049024"/>
            </a:xfrm>
          </p:grpSpPr>
          <p:sp>
            <p:nvSpPr>
              <p:cNvPr id="107" name="Shape 370"/>
              <p:cNvSpPr/>
              <p:nvPr/>
            </p:nvSpPr>
            <p:spPr>
              <a:xfrm>
                <a:off x="106864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08" name="Group 373"/>
              <p:cNvGrpSpPr/>
              <p:nvPr/>
            </p:nvGrpSpPr>
            <p:grpSpPr>
              <a:xfrm>
                <a:off x="46093" y="119477"/>
                <a:ext cx="828775" cy="929548"/>
                <a:chOff x="57618" y="110265"/>
                <a:chExt cx="828774" cy="929547"/>
              </a:xfrm>
            </p:grpSpPr>
            <p:pic>
              <p:nvPicPr>
                <p:cNvPr id="109" name="_-20.png"/>
                <p:cNvPicPr/>
                <p:nvPr/>
              </p:nvPicPr>
              <p:blipFill>
                <a:blip r:embed="rId15">
                  <a:extLst/>
                </a:blip>
                <a:srcRect l="12622" t="15591" r="9640" b="22263"/>
                <a:stretch>
                  <a:fillRect/>
                </a:stretch>
              </p:blipFill>
              <p:spPr>
                <a:xfrm>
                  <a:off x="206612" y="110265"/>
                  <a:ext cx="551988" cy="43951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110" name="Shape 372"/>
                <p:cNvSpPr/>
                <p:nvPr/>
              </p:nvSpPr>
              <p:spPr>
                <a:xfrm>
                  <a:off x="57618" y="707231"/>
                  <a:ext cx="828775" cy="332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INFORMATION</a:t>
                  </a:r>
                </a:p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GOVERNANCE</a:t>
                  </a:r>
                </a:p>
              </p:txBody>
            </p:sp>
          </p:grpSp>
        </p:grpSp>
        <p:grpSp>
          <p:nvGrpSpPr>
            <p:cNvPr id="111" name="Group 486"/>
            <p:cNvGrpSpPr/>
            <p:nvPr/>
          </p:nvGrpSpPr>
          <p:grpSpPr>
            <a:xfrm>
              <a:off x="4997948" y="5293670"/>
              <a:ext cx="504212" cy="647633"/>
              <a:chOff x="0" y="0"/>
              <a:chExt cx="707231" cy="908399"/>
            </a:xfrm>
          </p:grpSpPr>
          <p:sp>
            <p:nvSpPr>
              <p:cNvPr id="112" name="Shape 482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13" name="Group 485"/>
              <p:cNvGrpSpPr/>
              <p:nvPr/>
            </p:nvGrpSpPr>
            <p:grpSpPr>
              <a:xfrm>
                <a:off x="61919" y="122687"/>
                <a:ext cx="604987" cy="785713"/>
                <a:chOff x="61919" y="121443"/>
                <a:chExt cx="604986" cy="785711"/>
              </a:xfrm>
            </p:grpSpPr>
            <p:sp>
              <p:nvSpPr>
                <p:cNvPr id="114" name="Shape 483"/>
                <p:cNvSpPr/>
                <p:nvPr/>
              </p:nvSpPr>
              <p:spPr>
                <a:xfrm>
                  <a:off x="61919" y="701573"/>
                  <a:ext cx="604987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SECURITY</a:t>
                  </a:r>
                </a:p>
              </p:txBody>
            </p:sp>
            <p:pic>
              <p:nvPicPr>
                <p:cNvPr id="115" name="_-46.png"/>
                <p:cNvPicPr/>
                <p:nvPr/>
              </p:nvPicPr>
              <p:blipFill>
                <a:blip r:embed="rId16">
                  <a:extLst/>
                </a:blip>
                <a:srcRect l="26174" t="17171" r="26174" b="17171"/>
                <a:stretch>
                  <a:fillRect/>
                </a:stretch>
              </p:blipFill>
              <p:spPr>
                <a:xfrm>
                  <a:off x="185113" y="121443"/>
                  <a:ext cx="337006" cy="46434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23" name="Group 217"/>
            <p:cNvGrpSpPr/>
            <p:nvPr/>
          </p:nvGrpSpPr>
          <p:grpSpPr>
            <a:xfrm>
              <a:off x="1303887" y="1844029"/>
              <a:ext cx="484431" cy="618739"/>
              <a:chOff x="-3407510" y="2287354"/>
              <a:chExt cx="707232" cy="903311"/>
            </a:xfrm>
          </p:grpSpPr>
          <p:sp>
            <p:nvSpPr>
              <p:cNvPr id="24" name="Shape 213"/>
              <p:cNvSpPr/>
              <p:nvPr/>
            </p:nvSpPr>
            <p:spPr>
              <a:xfrm>
                <a:off x="-3407510" y="228735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25" name="Group 216"/>
              <p:cNvGrpSpPr/>
              <p:nvPr/>
            </p:nvGrpSpPr>
            <p:grpSpPr>
              <a:xfrm>
                <a:off x="-3290365" y="2349903"/>
                <a:ext cx="469554" cy="840762"/>
                <a:chOff x="-3290358" y="2349898"/>
                <a:chExt cx="469553" cy="840760"/>
              </a:xfrm>
            </p:grpSpPr>
            <p:pic>
              <p:nvPicPr>
                <p:cNvPr id="26" name="_-06.png"/>
                <p:cNvPicPr/>
                <p:nvPr/>
              </p:nvPicPr>
              <p:blipFill>
                <a:blip r:embed="rId17">
                  <a:extLst/>
                </a:blip>
                <a:srcRect l="25520" t="10188" r="20198" b="9074"/>
                <a:stretch>
                  <a:fillRect/>
                </a:stretch>
              </p:blipFill>
              <p:spPr>
                <a:xfrm>
                  <a:off x="-3228711" y="2349898"/>
                  <a:ext cx="383890" cy="57100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7" name="Shape 215"/>
                <p:cNvSpPr/>
                <p:nvPr/>
              </p:nvSpPr>
              <p:spPr>
                <a:xfrm>
                  <a:off x="-3290358" y="2985076"/>
                  <a:ext cx="469553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 dirty="0">
                      <a:solidFill>
                        <a:srgbClr val="4277BB"/>
                      </a:solidFill>
                    </a:rPr>
                    <a:t>DEVICE</a:t>
                  </a:r>
                </a:p>
              </p:txBody>
            </p:sp>
          </p:grpSp>
        </p:grpSp>
        <p:grpSp>
          <p:nvGrpSpPr>
            <p:cNvPr id="101" name="Group 512"/>
            <p:cNvGrpSpPr/>
            <p:nvPr/>
          </p:nvGrpSpPr>
          <p:grpSpPr>
            <a:xfrm>
              <a:off x="5689167" y="4319040"/>
              <a:ext cx="522910" cy="667832"/>
              <a:chOff x="13800" y="0"/>
              <a:chExt cx="707231" cy="903238"/>
            </a:xfrm>
          </p:grpSpPr>
          <p:sp>
            <p:nvSpPr>
              <p:cNvPr id="102" name="Shape 508"/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03" name="Group 511"/>
              <p:cNvGrpSpPr/>
              <p:nvPr/>
            </p:nvGrpSpPr>
            <p:grpSpPr>
              <a:xfrm>
                <a:off x="35752" y="209572"/>
                <a:ext cx="663328" cy="693667"/>
                <a:chOff x="44369" y="209572"/>
                <a:chExt cx="663326" cy="693665"/>
              </a:xfrm>
            </p:grpSpPr>
            <p:sp>
              <p:nvSpPr>
                <p:cNvPr id="104" name="Shape 509"/>
                <p:cNvSpPr/>
                <p:nvPr/>
              </p:nvSpPr>
              <p:spPr>
                <a:xfrm>
                  <a:off x="44369" y="697656"/>
                  <a:ext cx="663328" cy="20558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ANALYTICS</a:t>
                  </a:r>
                </a:p>
              </p:txBody>
            </p:sp>
            <p:pic>
              <p:nvPicPr>
                <p:cNvPr id="105" name="_-43.png"/>
                <p:cNvPicPr/>
                <p:nvPr/>
              </p:nvPicPr>
              <p:blipFill>
                <a:blip r:embed="rId18">
                  <a:extLst/>
                </a:blip>
                <a:srcRect l="14580" t="29632" r="14580" b="22729"/>
                <a:stretch>
                  <a:fillRect/>
                </a:stretch>
              </p:blipFill>
              <p:spPr>
                <a:xfrm>
                  <a:off x="124545" y="209572"/>
                  <a:ext cx="503005" cy="336908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56" name="Group 328"/>
            <p:cNvGrpSpPr/>
            <p:nvPr/>
          </p:nvGrpSpPr>
          <p:grpSpPr>
            <a:xfrm>
              <a:off x="7024073" y="1466316"/>
              <a:ext cx="693310" cy="733533"/>
              <a:chOff x="56098" y="0"/>
              <a:chExt cx="988863" cy="1046233"/>
            </a:xfrm>
          </p:grpSpPr>
          <p:sp>
            <p:nvSpPr>
              <p:cNvPr id="57" name="Shape 324"/>
              <p:cNvSpPr/>
              <p:nvPr/>
            </p:nvSpPr>
            <p:spPr>
              <a:xfrm>
                <a:off x="181891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58" name="Group 327"/>
              <p:cNvGrpSpPr/>
              <p:nvPr/>
            </p:nvGrpSpPr>
            <p:grpSpPr>
              <a:xfrm>
                <a:off x="56098" y="182977"/>
                <a:ext cx="988865" cy="863257"/>
                <a:chOff x="287706" y="176556"/>
                <a:chExt cx="988863" cy="863256"/>
              </a:xfrm>
            </p:grpSpPr>
            <p:pic>
              <p:nvPicPr>
                <p:cNvPr id="59" name="_-39.png"/>
                <p:cNvPicPr/>
                <p:nvPr/>
              </p:nvPicPr>
              <p:blipFill>
                <a:blip r:embed="rId19">
                  <a:extLst/>
                </a:blip>
                <a:srcRect l="22596" t="24964" r="19829" b="19895"/>
                <a:stretch>
                  <a:fillRect/>
                </a:stretch>
              </p:blipFill>
              <p:spPr>
                <a:xfrm>
                  <a:off x="588331" y="176556"/>
                  <a:ext cx="407181" cy="389970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60" name="Shape 326"/>
                <p:cNvSpPr/>
                <p:nvPr/>
              </p:nvSpPr>
              <p:spPr>
                <a:xfrm>
                  <a:off x="287706" y="707231"/>
                  <a:ext cx="988865" cy="332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DEVICE IDENTITY</a:t>
                  </a:r>
                </a:p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SERVICE</a:t>
                  </a:r>
                </a:p>
              </p:txBody>
            </p:sp>
          </p:grpSp>
        </p:grpSp>
        <p:grpSp>
          <p:nvGrpSpPr>
            <p:cNvPr id="28" name="Group 481"/>
            <p:cNvGrpSpPr/>
            <p:nvPr/>
          </p:nvGrpSpPr>
          <p:grpSpPr>
            <a:xfrm>
              <a:off x="1284356" y="2989808"/>
              <a:ext cx="524182" cy="708403"/>
              <a:chOff x="-32372" y="0"/>
              <a:chExt cx="803520" cy="1085908"/>
            </a:xfrm>
          </p:grpSpPr>
          <p:sp>
            <p:nvSpPr>
              <p:cNvPr id="29" name="Shape 477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0" name="Group 480"/>
              <p:cNvGrpSpPr/>
              <p:nvPr/>
            </p:nvGrpSpPr>
            <p:grpSpPr>
              <a:xfrm>
                <a:off x="-32372" y="145958"/>
                <a:ext cx="803520" cy="939950"/>
                <a:chOff x="-40740" y="144713"/>
                <a:chExt cx="803519" cy="939947"/>
              </a:xfrm>
            </p:grpSpPr>
            <p:sp>
              <p:nvSpPr>
                <p:cNvPr id="31" name="Shape 478"/>
                <p:cNvSpPr/>
                <p:nvPr/>
              </p:nvSpPr>
              <p:spPr>
                <a:xfrm>
                  <a:off x="-40740" y="707230"/>
                  <a:ext cx="803519" cy="377430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800" b="1" dirty="0" err="1">
                      <a:solidFill>
                        <a:srgbClr val="4277BB"/>
                      </a:solidFill>
                    </a:rPr>
                    <a:t>IoT</a:t>
                  </a:r>
                  <a:endParaRPr lang="en-US" sz="800" b="1" dirty="0">
                    <a:solidFill>
                      <a:srgbClr val="4277BB"/>
                    </a:solidFill>
                  </a:endParaRP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 dirty="0">
                      <a:solidFill>
                        <a:srgbClr val="4277BB"/>
                      </a:solidFill>
                    </a:rPr>
                    <a:t>GATEWAY</a:t>
                  </a:r>
                </a:p>
              </p:txBody>
            </p:sp>
            <p:pic>
              <p:nvPicPr>
                <p:cNvPr id="32" name="_-47.png"/>
                <p:cNvPicPr/>
                <p:nvPr/>
              </p:nvPicPr>
              <p:blipFill>
                <a:blip r:embed="rId20">
                  <a:extLst/>
                </a:blip>
                <a:srcRect l="17032" t="20462" r="17032" b="20462"/>
                <a:stretch>
                  <a:fillRect/>
                </a:stretch>
              </p:blipFill>
              <p:spPr>
                <a:xfrm>
                  <a:off x="120460" y="144713"/>
                  <a:ext cx="466311" cy="41780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117" name="Group 199"/>
            <p:cNvGrpSpPr/>
            <p:nvPr/>
          </p:nvGrpSpPr>
          <p:grpSpPr>
            <a:xfrm>
              <a:off x="9048550" y="3330947"/>
              <a:ext cx="695703" cy="730193"/>
              <a:chOff x="-79531" y="0"/>
              <a:chExt cx="1016636" cy="1067036"/>
            </a:xfrm>
          </p:grpSpPr>
          <p:sp>
            <p:nvSpPr>
              <p:cNvPr id="118" name="Shape 195"/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19" name="Group 198"/>
              <p:cNvGrpSpPr/>
              <p:nvPr/>
            </p:nvGrpSpPr>
            <p:grpSpPr>
              <a:xfrm>
                <a:off x="-79531" y="160392"/>
                <a:ext cx="1016636" cy="906644"/>
                <a:chOff x="-68998" y="160392"/>
                <a:chExt cx="1016634" cy="906643"/>
              </a:xfrm>
            </p:grpSpPr>
            <p:pic>
              <p:nvPicPr>
                <p:cNvPr id="120" name="_-03.png"/>
                <p:cNvPicPr/>
                <p:nvPr/>
              </p:nvPicPr>
              <p:blipFill>
                <a:blip r:embed="rId4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47528" y="160392"/>
                  <a:ext cx="460830" cy="461566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121" name="Shape 197"/>
                <p:cNvSpPr/>
                <p:nvPr/>
              </p:nvSpPr>
              <p:spPr>
                <a:xfrm>
                  <a:off x="-68998" y="707231"/>
                  <a:ext cx="1016634" cy="35980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800" b="1" dirty="0">
                      <a:solidFill>
                        <a:srgbClr val="4277BB"/>
                      </a:solidFill>
                    </a:rPr>
                    <a:t>ENTERPRISE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 dirty="0">
                      <a:solidFill>
                        <a:srgbClr val="4277BB"/>
                      </a:solidFill>
                    </a:rPr>
                    <a:t>APPLICATION</a:t>
                  </a:r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425220" y="2608160"/>
              <a:ext cx="0" cy="971304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535566" y="1334211"/>
              <a:ext cx="1134" cy="494589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066035" y="2237757"/>
              <a:ext cx="0" cy="169217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83326" y="3872195"/>
              <a:ext cx="874504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683326" y="3940085"/>
              <a:ext cx="2764144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57830" y="3724275"/>
              <a:ext cx="1264" cy="15781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447469" y="3241439"/>
              <a:ext cx="0" cy="707166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788318" y="2073254"/>
              <a:ext cx="1744814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526139" y="2065132"/>
              <a:ext cx="0" cy="504567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441119" y="2433522"/>
              <a:ext cx="0" cy="150649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687043" y="2079217"/>
              <a:ext cx="595931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136320" y="2429805"/>
              <a:ext cx="144291" cy="399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2" name="Straight Connector 151"/>
            <p:cNvCxnSpPr/>
            <p:nvPr/>
          </p:nvCxnSpPr>
          <p:spPr>
            <a:xfrm flipH="1" flipV="1">
              <a:off x="2990606" y="2437142"/>
              <a:ext cx="456865" cy="1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778878" y="3249479"/>
              <a:ext cx="364876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535566" y="2433562"/>
              <a:ext cx="0" cy="524933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659286" y="3219808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3659286" y="3492444"/>
              <a:ext cx="183844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963442" y="539750"/>
              <a:ext cx="0" cy="2270717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783234" y="2803935"/>
              <a:ext cx="18020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3965424" y="545558"/>
              <a:ext cx="402969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7985466" y="539115"/>
              <a:ext cx="0" cy="171708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6061624" y="2247308"/>
              <a:ext cx="1923842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946184" y="2183142"/>
              <a:ext cx="0" cy="209217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943870" y="3153814"/>
              <a:ext cx="5908" cy="224023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4191176" y="1678382"/>
              <a:ext cx="148383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4188001" y="1670050"/>
              <a:ext cx="0" cy="1615109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088958" y="807490"/>
              <a:ext cx="0" cy="244475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4088424" y="818360"/>
              <a:ext cx="160617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6224826" y="821948"/>
              <a:ext cx="1112599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337970" y="815975"/>
              <a:ext cx="0" cy="65096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4903243" y="2591648"/>
              <a:ext cx="802232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5021991" y="2670912"/>
              <a:ext cx="68340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021991" y="2664562"/>
              <a:ext cx="0" cy="780266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911363" y="2591648"/>
              <a:ext cx="0" cy="729402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4272201" y="3312179"/>
              <a:ext cx="639162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4311390" y="3436870"/>
              <a:ext cx="710601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4323001" y="3548916"/>
              <a:ext cx="1374964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4991100" y="3701193"/>
              <a:ext cx="700515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5004302" y="3698875"/>
              <a:ext cx="0" cy="632129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6845726" y="3657600"/>
              <a:ext cx="0" cy="673404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921371" y="2543871"/>
              <a:ext cx="0" cy="1047001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6220484" y="3659918"/>
              <a:ext cx="63476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12076" y="3581347"/>
              <a:ext cx="71882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7810117" y="2650290"/>
              <a:ext cx="376932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6910823" y="2547046"/>
              <a:ext cx="1266701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813292" y="2640765"/>
              <a:ext cx="0" cy="167827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3993733" y="3986355"/>
              <a:ext cx="0" cy="118065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134500" y="3976140"/>
              <a:ext cx="0" cy="1117023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272201" y="3976140"/>
              <a:ext cx="0" cy="616164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986451" y="5167005"/>
              <a:ext cx="385768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134175" y="5085878"/>
              <a:ext cx="1809696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260850" y="4592304"/>
              <a:ext cx="48042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5934184" y="4954428"/>
              <a:ext cx="0" cy="119414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8424193" y="1724473"/>
              <a:ext cx="71845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432730" y="1713578"/>
              <a:ext cx="0" cy="614934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8660508" y="2599659"/>
              <a:ext cx="500693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9" name="Straight Connector 208"/>
            <p:cNvCxnSpPr/>
            <p:nvPr/>
          </p:nvCxnSpPr>
          <p:spPr>
            <a:xfrm flipH="1">
              <a:off x="8407194" y="3584522"/>
              <a:ext cx="732281" cy="1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416717" y="3065568"/>
              <a:ext cx="0" cy="525681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37206" y="1669306"/>
              <a:ext cx="874590" cy="546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844139" y="4937402"/>
              <a:ext cx="0" cy="229603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2144012" y="2427172"/>
              <a:ext cx="0" cy="83103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3780395" y="2892788"/>
              <a:ext cx="21333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3986716" y="2885533"/>
              <a:ext cx="5365" cy="38027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5" name="Shape 61"/>
            <p:cNvSpPr/>
            <p:nvPr/>
          </p:nvSpPr>
          <p:spPr>
            <a:xfrm>
              <a:off x="1486693" y="5247126"/>
              <a:ext cx="6930024" cy="811691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/>
            </a:p>
          </p:txBody>
        </p:sp>
        <p:sp>
          <p:nvSpPr>
            <p:cNvPr id="426" name="Shape 66"/>
            <p:cNvSpPr/>
            <p:nvPr/>
          </p:nvSpPr>
          <p:spPr>
            <a:xfrm flipV="1">
              <a:off x="2042287" y="376094"/>
              <a:ext cx="0" cy="4871032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27" name="Shape 66"/>
            <p:cNvSpPr/>
            <p:nvPr/>
          </p:nvSpPr>
          <p:spPr>
            <a:xfrm flipV="1">
              <a:off x="3568963" y="414518"/>
              <a:ext cx="0" cy="2119827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28" name="Shape 66"/>
            <p:cNvSpPr/>
            <p:nvPr/>
          </p:nvSpPr>
          <p:spPr>
            <a:xfrm flipV="1">
              <a:off x="8323669" y="369170"/>
              <a:ext cx="0" cy="1959290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29" name="Shape 64"/>
            <p:cNvSpPr/>
            <p:nvPr/>
          </p:nvSpPr>
          <p:spPr>
            <a:xfrm>
              <a:off x="67718" y="380724"/>
              <a:ext cx="434414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LAYER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430" name="Shape 64"/>
            <p:cNvSpPr/>
            <p:nvPr/>
          </p:nvSpPr>
          <p:spPr>
            <a:xfrm>
              <a:off x="897506" y="386316"/>
              <a:ext cx="70371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PROXIMITY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4277BB"/>
                  </a:solidFill>
                </a:rPr>
                <a:t>NETWORK</a:t>
              </a:r>
            </a:p>
          </p:txBody>
        </p:sp>
        <p:sp>
          <p:nvSpPr>
            <p:cNvPr id="431" name="Shape 64"/>
            <p:cNvSpPr/>
            <p:nvPr/>
          </p:nvSpPr>
          <p:spPr>
            <a:xfrm>
              <a:off x="2151894" y="394387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432" name="Shape 64"/>
            <p:cNvSpPr/>
            <p:nvPr/>
          </p:nvSpPr>
          <p:spPr>
            <a:xfrm>
              <a:off x="3604033" y="378375"/>
              <a:ext cx="116057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>
                  <a:solidFill>
                    <a:srgbClr val="4277BB"/>
                  </a:solidFill>
                </a:rPr>
                <a:t>PROVIDER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433" name="Shape 64"/>
            <p:cNvSpPr/>
            <p:nvPr/>
          </p:nvSpPr>
          <p:spPr>
            <a:xfrm>
              <a:off x="8381041" y="407608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</a:p>
          </p:txBody>
        </p:sp>
        <p:cxnSp>
          <p:nvCxnSpPr>
            <p:cNvPr id="456" name="Straight Connector 455"/>
            <p:cNvCxnSpPr/>
            <p:nvPr/>
          </p:nvCxnSpPr>
          <p:spPr>
            <a:xfrm flipH="1">
              <a:off x="6212078" y="3756564"/>
              <a:ext cx="205121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411373" y="3756564"/>
              <a:ext cx="0" cy="83574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6212076" y="4586493"/>
              <a:ext cx="205121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1" name="Shape 66"/>
            <p:cNvSpPr/>
            <p:nvPr/>
          </p:nvSpPr>
          <p:spPr>
            <a:xfrm flipV="1">
              <a:off x="8323669" y="3085025"/>
              <a:ext cx="0" cy="2164037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72" name="Shape 66"/>
            <p:cNvSpPr/>
            <p:nvPr/>
          </p:nvSpPr>
          <p:spPr>
            <a:xfrm flipV="1">
              <a:off x="3564835" y="3955773"/>
              <a:ext cx="9926" cy="1305339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grpSp>
          <p:nvGrpSpPr>
            <p:cNvPr id="496" name="Group 181"/>
            <p:cNvGrpSpPr/>
            <p:nvPr/>
          </p:nvGrpSpPr>
          <p:grpSpPr>
            <a:xfrm>
              <a:off x="8921233" y="4726625"/>
              <a:ext cx="971366" cy="1405159"/>
              <a:chOff x="-701053" y="541412"/>
              <a:chExt cx="971365" cy="1405158"/>
            </a:xfrm>
          </p:grpSpPr>
          <p:sp>
            <p:nvSpPr>
              <p:cNvPr id="497" name="Shape 162"/>
              <p:cNvSpPr/>
              <p:nvPr/>
            </p:nvSpPr>
            <p:spPr>
              <a:xfrm>
                <a:off x="-701053" y="541412"/>
                <a:ext cx="514649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LEGEND</a:t>
                </a:r>
              </a:p>
            </p:txBody>
          </p:sp>
          <p:sp>
            <p:nvSpPr>
              <p:cNvPr id="498" name="Shape 163"/>
              <p:cNvSpPr/>
              <p:nvPr/>
            </p:nvSpPr>
            <p:spPr>
              <a:xfrm>
                <a:off x="-481521" y="709701"/>
                <a:ext cx="64442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  <p:sp>
            <p:nvSpPr>
              <p:cNvPr id="499" name="Shape 164"/>
              <p:cNvSpPr/>
              <p:nvPr/>
            </p:nvSpPr>
            <p:spPr>
              <a:xfrm>
                <a:off x="-481520" y="872154"/>
                <a:ext cx="751832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Infrastructure</a:t>
                </a:r>
              </a:p>
            </p:txBody>
          </p:sp>
          <p:sp>
            <p:nvSpPr>
              <p:cNvPr id="500" name="Shape 165"/>
              <p:cNvSpPr/>
              <p:nvPr/>
            </p:nvSpPr>
            <p:spPr>
              <a:xfrm>
                <a:off x="-481154" y="1213568"/>
                <a:ext cx="71229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Management</a:t>
                </a:r>
              </a:p>
            </p:txBody>
          </p:sp>
          <p:sp>
            <p:nvSpPr>
              <p:cNvPr id="501" name="Shape 166"/>
              <p:cNvSpPr/>
              <p:nvPr/>
            </p:nvSpPr>
            <p:spPr>
              <a:xfrm>
                <a:off x="-481154" y="1041169"/>
                <a:ext cx="599431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Data Store</a:t>
                </a:r>
              </a:p>
            </p:txBody>
          </p:sp>
          <p:sp>
            <p:nvSpPr>
              <p:cNvPr id="503" name="Shape 168"/>
              <p:cNvSpPr/>
              <p:nvPr/>
            </p:nvSpPr>
            <p:spPr>
              <a:xfrm>
                <a:off x="-460050" y="1584216"/>
                <a:ext cx="492225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sp>
            <p:nvSpPr>
              <p:cNvPr id="504" name="Shape 169"/>
              <p:cNvSpPr/>
              <p:nvPr/>
            </p:nvSpPr>
            <p:spPr>
              <a:xfrm>
                <a:off x="-460050" y="1740988"/>
                <a:ext cx="543025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Analytics</a:t>
                </a:r>
              </a:p>
            </p:txBody>
          </p:sp>
          <p:sp>
            <p:nvSpPr>
              <p:cNvPr id="506" name="Shape 171"/>
              <p:cNvSpPr/>
              <p:nvPr/>
            </p:nvSpPr>
            <p:spPr>
              <a:xfrm>
                <a:off x="-673506" y="763346"/>
                <a:ext cx="166587" cy="108809"/>
              </a:xfrm>
              <a:prstGeom prst="rect">
                <a:avLst/>
              </a:pr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7" name="Shape 172"/>
              <p:cNvSpPr/>
              <p:nvPr/>
            </p:nvSpPr>
            <p:spPr>
              <a:xfrm>
                <a:off x="-673505" y="932362"/>
                <a:ext cx="166586" cy="108808"/>
              </a:xfrm>
              <a:prstGeom prst="rect">
                <a:avLst/>
              </a:pr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8" name="Shape 173"/>
              <p:cNvSpPr/>
              <p:nvPr/>
            </p:nvSpPr>
            <p:spPr>
              <a:xfrm>
                <a:off x="-673505" y="1101377"/>
                <a:ext cx="166586" cy="108809"/>
              </a:xfrm>
              <a:prstGeom prst="rect">
                <a:avLst/>
              </a:pr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9" name="Shape 174"/>
              <p:cNvSpPr/>
              <p:nvPr/>
            </p:nvSpPr>
            <p:spPr>
              <a:xfrm>
                <a:off x="-673505" y="1263831"/>
                <a:ext cx="166586" cy="108809"/>
              </a:xfrm>
              <a:prstGeom prst="rect">
                <a:avLst/>
              </a:pr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1" name="Shape 176"/>
              <p:cNvSpPr/>
              <p:nvPr/>
            </p:nvSpPr>
            <p:spPr>
              <a:xfrm>
                <a:off x="-649571" y="1640693"/>
                <a:ext cx="166587" cy="108809"/>
              </a:xfrm>
              <a:prstGeom prst="rect">
                <a:avLst/>
              </a:pr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2" name="Shape 177"/>
              <p:cNvSpPr/>
              <p:nvPr/>
            </p:nvSpPr>
            <p:spPr>
              <a:xfrm>
                <a:off x="-649571" y="1794634"/>
                <a:ext cx="166587" cy="108808"/>
              </a:xfrm>
              <a:prstGeom prst="rect">
                <a:avLst/>
              </a:pr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514" name="_-53.png"/>
              <p:cNvPicPr/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-673506" y="1440225"/>
                <a:ext cx="166587" cy="16658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515" name="Shape 180"/>
              <p:cNvSpPr/>
              <p:nvPr/>
            </p:nvSpPr>
            <p:spPr>
              <a:xfrm>
                <a:off x="-458584" y="1415469"/>
                <a:ext cx="503586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Scalable</a:t>
                </a:r>
              </a:p>
            </p:txBody>
          </p:sp>
        </p:grpSp>
        <p:pic>
          <p:nvPicPr>
            <p:cNvPr id="516" name="_-53.png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157844" y="2293859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22" name="Group 281"/>
            <p:cNvGrpSpPr/>
            <p:nvPr/>
          </p:nvGrpSpPr>
          <p:grpSpPr>
            <a:xfrm>
              <a:off x="8042463" y="2333652"/>
              <a:ext cx="783804" cy="697968"/>
              <a:chOff x="67964" y="0"/>
              <a:chExt cx="1178718" cy="1049635"/>
            </a:xfrm>
          </p:grpSpPr>
          <p:sp>
            <p:nvSpPr>
              <p:cNvPr id="123" name="Shape 277"/>
              <p:cNvSpPr/>
              <p:nvPr/>
            </p:nvSpPr>
            <p:spPr>
              <a:xfrm>
                <a:off x="290174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24" name="Group 280"/>
              <p:cNvGrpSpPr/>
              <p:nvPr/>
            </p:nvGrpSpPr>
            <p:grpSpPr>
              <a:xfrm>
                <a:off x="67964" y="116277"/>
                <a:ext cx="1178720" cy="933359"/>
                <a:chOff x="85641" y="106455"/>
                <a:chExt cx="1178718" cy="933357"/>
              </a:xfrm>
            </p:grpSpPr>
            <p:pic>
              <p:nvPicPr>
                <p:cNvPr id="125" name="_-11.png"/>
                <p:cNvPicPr/>
                <p:nvPr/>
              </p:nvPicPr>
              <p:blipFill>
                <a:blip r:embed="rId22">
                  <a:extLst/>
                </a:blip>
                <a:srcRect l="10614" t="15052" r="10614" b="23720"/>
                <a:stretch>
                  <a:fillRect/>
                </a:stretch>
              </p:blipFill>
              <p:spPr>
                <a:xfrm>
                  <a:off x="387925" y="106455"/>
                  <a:ext cx="559330" cy="433018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126" name="Shape 279"/>
                <p:cNvSpPr/>
                <p:nvPr/>
              </p:nvSpPr>
              <p:spPr>
                <a:xfrm>
                  <a:off x="85641" y="707231"/>
                  <a:ext cx="1178720" cy="332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TRANSFORMATION &amp;</a:t>
                  </a:r>
                </a:p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CONNECTIVITY</a:t>
                  </a:r>
                </a:p>
              </p:txBody>
            </p:sp>
          </p:grpSp>
        </p:grpSp>
        <p:pic>
          <p:nvPicPr>
            <p:cNvPr id="517" name="_-53.png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221242" y="2577440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8" name="Group 286"/>
            <p:cNvGrpSpPr/>
            <p:nvPr/>
          </p:nvGrpSpPr>
          <p:grpSpPr>
            <a:xfrm>
              <a:off x="3214929" y="2599045"/>
              <a:ext cx="650302" cy="652547"/>
              <a:chOff x="51761" y="0"/>
              <a:chExt cx="919460" cy="922635"/>
            </a:xfrm>
          </p:grpSpPr>
          <p:sp>
            <p:nvSpPr>
              <p:cNvPr id="39" name="Shape 282"/>
              <p:cNvSpPr/>
              <p:nvPr/>
            </p:nvSpPr>
            <p:spPr>
              <a:xfrm>
                <a:off x="148052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40" name="Group 285"/>
              <p:cNvGrpSpPr/>
              <p:nvPr/>
            </p:nvGrpSpPr>
            <p:grpSpPr>
              <a:xfrm>
                <a:off x="51761" y="137126"/>
                <a:ext cx="919461" cy="785510"/>
                <a:chOff x="64880" y="127304"/>
                <a:chExt cx="919460" cy="785508"/>
              </a:xfrm>
            </p:grpSpPr>
            <p:pic>
              <p:nvPicPr>
                <p:cNvPr id="41" name="_-10.png"/>
                <p:cNvPicPr/>
                <p:nvPr/>
              </p:nvPicPr>
              <p:blipFill>
                <a:blip r:embed="rId23">
                  <a:extLst/>
                </a:blip>
                <a:srcRect l="18106" t="18000" r="18106" b="18000"/>
                <a:stretch>
                  <a:fillRect/>
                </a:stretch>
              </p:blipFill>
              <p:spPr>
                <a:xfrm>
                  <a:off x="291644" y="127304"/>
                  <a:ext cx="451116" cy="45262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42" name="Shape 284"/>
                <p:cNvSpPr/>
                <p:nvPr/>
              </p:nvSpPr>
              <p:spPr>
                <a:xfrm>
                  <a:off x="64880" y="707231"/>
                  <a:ext cx="919461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 dirty="0">
                      <a:solidFill>
                        <a:srgbClr val="4277BB"/>
                      </a:solidFill>
                    </a:rPr>
                    <a:t>EDGE SERVICES</a:t>
                  </a:r>
                </a:p>
              </p:txBody>
            </p:sp>
          </p:grpSp>
        </p:grpSp>
        <p:pic>
          <p:nvPicPr>
            <p:cNvPr id="518" name="_-53.png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788402" y="3219834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3" name="Group 281"/>
            <p:cNvGrpSpPr/>
            <p:nvPr/>
          </p:nvGrpSpPr>
          <p:grpSpPr>
            <a:xfrm>
              <a:off x="3505114" y="3250635"/>
              <a:ext cx="1184619" cy="723036"/>
              <a:chOff x="-233417" y="0"/>
              <a:chExt cx="1781481" cy="1087333"/>
            </a:xfrm>
          </p:grpSpPr>
          <p:sp>
            <p:nvSpPr>
              <p:cNvPr id="34" name="Shape 277"/>
              <p:cNvSpPr/>
              <p:nvPr/>
            </p:nvSpPr>
            <p:spPr>
              <a:xfrm>
                <a:off x="290174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5" name="Group 280"/>
              <p:cNvGrpSpPr/>
              <p:nvPr/>
            </p:nvGrpSpPr>
            <p:grpSpPr>
              <a:xfrm>
                <a:off x="-233417" y="116277"/>
                <a:ext cx="1781481" cy="971056"/>
                <a:chOff x="-215740" y="106455"/>
                <a:chExt cx="1781478" cy="971054"/>
              </a:xfrm>
            </p:grpSpPr>
            <p:pic>
              <p:nvPicPr>
                <p:cNvPr id="36" name="_-11.png"/>
                <p:cNvPicPr/>
                <p:nvPr/>
              </p:nvPicPr>
              <p:blipFill>
                <a:blip r:embed="rId22">
                  <a:extLst/>
                </a:blip>
                <a:srcRect l="10614" t="15052" r="10614" b="23720"/>
                <a:stretch>
                  <a:fillRect/>
                </a:stretch>
              </p:blipFill>
              <p:spPr>
                <a:xfrm>
                  <a:off x="387925" y="106455"/>
                  <a:ext cx="559330" cy="433018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37" name="Shape 279"/>
                <p:cNvSpPr/>
                <p:nvPr/>
              </p:nvSpPr>
              <p:spPr>
                <a:xfrm>
                  <a:off x="-215740" y="707232"/>
                  <a:ext cx="1781478" cy="370277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lang="en-US" sz="800" b="1" dirty="0" err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IoT</a:t>
                  </a:r>
                  <a:r>
                    <a:rPr lang="en-US"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 </a:t>
                  </a: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TRANSFORMATION </a:t>
                  </a:r>
                  <a:endPara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&amp;CONNECTIVITY</a:t>
                  </a:r>
                </a:p>
              </p:txBody>
            </p:sp>
          </p:grpSp>
        </p:grpSp>
        <p:sp>
          <p:nvSpPr>
            <p:cNvPr id="519" name="Shape 66"/>
            <p:cNvSpPr/>
            <p:nvPr/>
          </p:nvSpPr>
          <p:spPr>
            <a:xfrm flipV="1">
              <a:off x="3572947" y="3273287"/>
              <a:ext cx="0" cy="470452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icon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Custom</PresentationFormat>
  <Paragraphs>95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2018-09-19T13:36:53Z</dcterms:modified>
  <cp:category/>
</cp:coreProperties>
</file>