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ld Standard TT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6.xml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nsole.au-syd.bluemix.ne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scrumreferencecard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32325" y="536500"/>
            <a:ext cx="7656900" cy="4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Trends of Software Engineering and Testing in Real Time.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</a:t>
            </a:r>
            <a:r>
              <a:rPr lang="en"/>
              <a:t>John Sylvester</a:t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03250" y="794675"/>
            <a:ext cx="77094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Approach : Agile Advantages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Engagement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Transparency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Frequent Delivery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Predictability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Allows for change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Business Focus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 Focus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High Quality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Umbrella :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Scrum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Kanban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SAFe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XP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375" y="794675"/>
            <a:ext cx="4827425" cy="3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: Scrum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Best when small ( 7</a:t>
            </a: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+/- </a:t>
            </a: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2)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Dedicated and persistent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Cross functional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Collaborative</a:t>
            </a: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32325" y="1096875"/>
            <a:ext cx="78321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Time : Turtle and Hare story.  </a:t>
            </a:r>
            <a:endParaRPr/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100" y="152400"/>
            <a:ext cx="627405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34775" y="641475"/>
            <a:ext cx="1096200" cy="4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3" y="228600"/>
            <a:ext cx="604837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734775" y="641475"/>
            <a:ext cx="1096200" cy="4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303250" y="794675"/>
            <a:ext cx="8479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: Scrum : Key Roles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Scrum Master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Product Owner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Member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012175" y="4644200"/>
            <a:ext cx="4641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800" y="1424053"/>
            <a:ext cx="5753975" cy="313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03250" y="794675"/>
            <a:ext cx="8479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Events 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Sprint Planning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Daily Scrum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Sprint Review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Sprint Retrospective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012175" y="1038025"/>
            <a:ext cx="4315500" cy="35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5038525" y="1072250"/>
            <a:ext cx="1842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</a:t>
            </a:r>
            <a:r>
              <a:rPr b="1" lang="en" sz="2000"/>
              <a:t> EPIC</a:t>
            </a:r>
            <a:endParaRPr b="1" sz="2000"/>
          </a:p>
        </p:txBody>
      </p:sp>
      <p:sp>
        <p:nvSpPr>
          <p:cNvPr id="206" name="Shape 206"/>
          <p:cNvSpPr/>
          <p:nvPr/>
        </p:nvSpPr>
        <p:spPr>
          <a:xfrm>
            <a:off x="4501625" y="1515350"/>
            <a:ext cx="3336600" cy="2811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5038525" y="1529450"/>
            <a:ext cx="2297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</a:t>
            </a:r>
            <a:r>
              <a:rPr b="1" lang="en" sz="2000"/>
              <a:t>Feature</a:t>
            </a:r>
            <a:endParaRPr b="1" sz="2000"/>
          </a:p>
        </p:txBody>
      </p:sp>
      <p:sp>
        <p:nvSpPr>
          <p:cNvPr id="208" name="Shape 208"/>
          <p:cNvSpPr/>
          <p:nvPr/>
        </p:nvSpPr>
        <p:spPr>
          <a:xfrm>
            <a:off x="4857175" y="1972550"/>
            <a:ext cx="2660400" cy="2193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5038525" y="1986650"/>
            <a:ext cx="2297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</a:t>
            </a:r>
            <a:r>
              <a:rPr b="1" lang="en" sz="2000"/>
              <a:t>User Story</a:t>
            </a:r>
            <a:endParaRPr b="1" sz="2000"/>
          </a:p>
        </p:txBody>
      </p:sp>
      <p:sp>
        <p:nvSpPr>
          <p:cNvPr id="210" name="Shape 210"/>
          <p:cNvSpPr/>
          <p:nvPr/>
        </p:nvSpPr>
        <p:spPr>
          <a:xfrm>
            <a:off x="5143500" y="27073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143500" y="33169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6286500" y="27073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6286500" y="33169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012175" y="4644200"/>
            <a:ext cx="4641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2875975" y="1058150"/>
            <a:ext cx="2660400" cy="21933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057325" y="1072250"/>
            <a:ext cx="2297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</a:t>
            </a:r>
            <a:r>
              <a:rPr b="1" lang="en" sz="2000"/>
              <a:t>User Story</a:t>
            </a:r>
            <a:endParaRPr b="1" sz="2000"/>
          </a:p>
        </p:txBody>
      </p:sp>
      <p:sp>
        <p:nvSpPr>
          <p:cNvPr id="222" name="Shape 222"/>
          <p:cNvSpPr/>
          <p:nvPr/>
        </p:nvSpPr>
        <p:spPr>
          <a:xfrm>
            <a:off x="3162300" y="17929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162300" y="24025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305300" y="17929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4305300" y="2402525"/>
            <a:ext cx="781500" cy="371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Task 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4012175" y="4644200"/>
            <a:ext cx="4641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98275" y="3349325"/>
            <a:ext cx="54351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Story 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Story should be short and should be in the following format :</a:t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a </a:t>
            </a:r>
            <a:r>
              <a:rPr b="1" lang="en">
                <a:solidFill>
                  <a:srgbClr val="A61C00"/>
                </a:solidFill>
              </a:rPr>
              <a:t>&lt;Role&gt;</a:t>
            </a:r>
            <a:r>
              <a:rPr b="1" lang="en"/>
              <a:t>  , I need  </a:t>
            </a:r>
            <a:r>
              <a:rPr b="1" lang="en">
                <a:solidFill>
                  <a:srgbClr val="A61C00"/>
                </a:solidFill>
              </a:rPr>
              <a:t>&lt; Request&gt;</a:t>
            </a:r>
            <a:r>
              <a:rPr b="1" lang="en"/>
              <a:t> , So that  </a:t>
            </a:r>
            <a:r>
              <a:rPr b="1" lang="en">
                <a:solidFill>
                  <a:srgbClr val="A61C00"/>
                </a:solidFill>
              </a:rPr>
              <a:t>&lt;why?&gt;</a:t>
            </a:r>
            <a:endParaRPr b="1">
              <a:solidFill>
                <a:srgbClr val="A61C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613075" y="968050"/>
            <a:ext cx="2169300" cy="314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Estimation : 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Using Story points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g : 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Fibonacci series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1 2 3 5 8 13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b)  Shirt Sizes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XS , S , M , L , XL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Cricket scores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1, 2, 4 ,6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198275" y="-11582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63" y="594674"/>
            <a:ext cx="7147625" cy="44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32325" y="536500"/>
            <a:ext cx="7656900" cy="4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Software Engineering &amp; Continuous Integration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Latest Developments.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81650" y="104975"/>
            <a:ext cx="8887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 :How to Deploy:Environments</a:t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43175" y="1078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DEV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43175" y="1764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SIT ( System Integration Testing ) 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43175" y="2526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UAT ( User Acceptance Testing )</a:t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43175" y="32120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Performance Testing 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43175" y="38216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Pre Production Testing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43175" y="4507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</a:t>
            </a:r>
            <a:r>
              <a:rPr b="1" lang="en"/>
              <a:t>   Production Environment</a:t>
            </a:r>
            <a:endParaRPr b="1"/>
          </a:p>
        </p:txBody>
      </p:sp>
      <p:sp>
        <p:nvSpPr>
          <p:cNvPr id="247" name="Shape 247"/>
          <p:cNvSpPr/>
          <p:nvPr/>
        </p:nvSpPr>
        <p:spPr>
          <a:xfrm>
            <a:off x="7102925" y="1294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7179125" y="2056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7179125" y="2818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255325" y="3576725"/>
            <a:ext cx="420000" cy="594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7255325" y="4266425"/>
            <a:ext cx="420000" cy="667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7861050" y="1143000"/>
            <a:ext cx="451800" cy="372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81650" y="104975"/>
            <a:ext cx="88875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 :How to Deploy:Environments</a:t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43175" y="1078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DEV</a:t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43175" y="1764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SIT ( System Integration Testing ) </a:t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43175" y="25262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UAT ( User Acceptance Testing )</a:t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43175" y="32120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Performance Testing 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43175" y="38216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Pre Production Testing</a:t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43175" y="4507475"/>
            <a:ext cx="66015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</a:t>
            </a:r>
            <a:r>
              <a:rPr b="1" lang="en"/>
              <a:t>   Production Environment</a:t>
            </a:r>
            <a:endParaRPr b="1"/>
          </a:p>
        </p:txBody>
      </p:sp>
      <p:sp>
        <p:nvSpPr>
          <p:cNvPr id="265" name="Shape 265"/>
          <p:cNvSpPr/>
          <p:nvPr/>
        </p:nvSpPr>
        <p:spPr>
          <a:xfrm>
            <a:off x="7102925" y="1294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7179125" y="2056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7179125" y="2818625"/>
            <a:ext cx="420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7255325" y="3576725"/>
            <a:ext cx="420000" cy="594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7255325" y="4266425"/>
            <a:ext cx="420000" cy="667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861050" y="1143000"/>
            <a:ext cx="451800" cy="372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II.Software:How to Deploy:Environments</a:t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 Integration / DevOps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CI helps to realize the following benefits: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a)	Build Automation.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b)	Code Stability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c)	Faster Releases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d)	Cost saving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e)	Improved Productivity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f)	Improved Code Quality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II.Software:How to Deploy:Environments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 Integration / DevOps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75" y="1324100"/>
            <a:ext cx="7473824" cy="36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II.Software:How to Deploy:Environments</a:t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 Integration / DevOps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782225" y="1593200"/>
            <a:ext cx="7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The following tools can be used for automation testing:</a:t>
            </a:r>
            <a:endParaRPr sz="11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HP Quick Test Professional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Selenium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IBM Rational Functional Tester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SilkTest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TestComplete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Testing Anywhere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WinRunner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LoadRunner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Visual Studio Test Professional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WATIR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4820825" y="1517000"/>
            <a:ext cx="419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Types of </a:t>
            </a:r>
            <a:r>
              <a:rPr lang="en" sz="110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 testing methods :</a:t>
            </a:r>
            <a:endParaRPr sz="110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Black Box Testing </a:t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50"/>
              <a:buFont typeface="Verdana"/>
              <a:buChar char="●"/>
            </a:pPr>
            <a:r>
              <a:rPr b="1" lang="en" sz="1050">
                <a:solidFill>
                  <a:srgbClr val="EFEFEF"/>
                </a:solidFill>
                <a:latin typeface="Verdana"/>
                <a:ea typeface="Verdana"/>
                <a:cs typeface="Verdana"/>
                <a:sym typeface="Verdana"/>
              </a:rPr>
              <a:t>White Box Testing </a:t>
            </a:r>
            <a:endParaRPr b="1"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b="1" lang="en" sz="1050">
                <a:latin typeface="Verdana"/>
                <a:ea typeface="Verdana"/>
                <a:cs typeface="Verdana"/>
                <a:sym typeface="Verdana"/>
              </a:rPr>
              <a:t>Grey Box Testing - expectation of IT industry.</a:t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50"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For Security related testing : </a:t>
            </a:r>
            <a:endParaRPr b="1" sz="105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https://www.owasp.org/</a:t>
            </a:r>
            <a:endParaRPr b="1" sz="1050">
              <a:solidFill>
                <a:srgbClr val="99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lnSpc>
                <a:spcPct val="171428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50">
              <a:solidFill>
                <a:srgbClr val="EFEFE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 : Latest Developments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Latest trends 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Moving to Cloud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Private Cloud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Public Cloud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lphaLcParenR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Hybrid Cloud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 Social Mobile Analytics Cloud - SMAC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 IoT - Internet of Things.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API Economy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 : Latest Developments</a:t>
            </a:r>
            <a:endParaRPr/>
          </a:p>
        </p:txBody>
      </p:sp>
      <p:sp>
        <p:nvSpPr>
          <p:cNvPr id="304" name="Shape 304"/>
          <p:cNvSpPr txBox="1"/>
          <p:nvPr/>
        </p:nvSpPr>
        <p:spPr>
          <a:xfrm>
            <a:off x="150850" y="566075"/>
            <a:ext cx="1947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API Economy :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325" y="956400"/>
            <a:ext cx="6394726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/>
          <p:nvPr/>
        </p:nvSpPr>
        <p:spPr>
          <a:xfrm rot="-2256394">
            <a:off x="4744119" y="3155025"/>
            <a:ext cx="3173362" cy="85969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business ownership, broading audience, decoupling.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 : Latest Developments</a:t>
            </a:r>
            <a:endParaRPr/>
          </a:p>
        </p:txBody>
      </p:sp>
      <p:sp>
        <p:nvSpPr>
          <p:cNvPr id="312" name="Shape 312"/>
          <p:cNvSpPr txBox="1"/>
          <p:nvPr/>
        </p:nvSpPr>
        <p:spPr>
          <a:xfrm>
            <a:off x="150850" y="566075"/>
            <a:ext cx="19476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API Economy :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750" y="643050"/>
            <a:ext cx="6741374" cy="439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198275" y="365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 : Latest Developments Demo </a:t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Latest trends :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About BlueMix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https://console.au-syd.bluemix.net/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32325" y="1096875"/>
            <a:ext cx="84267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References 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http://scrumreferencecard.com/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Story of Turtle and Rabbit (new version )  - </a:t>
            </a:r>
            <a:r>
              <a:rPr b="0" lang="en" sz="1050">
                <a:solidFill>
                  <a:srgbClr val="0066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https://www.youtube.com/watch?v=GXTeFa43730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69000" y="501525"/>
            <a:ext cx="7983600" cy="3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950775" y="1177975"/>
            <a:ext cx="1458000" cy="4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7450" y="3138175"/>
            <a:ext cx="1458000" cy="4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851925" y="956400"/>
            <a:ext cx="38490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 . How it is developed ? </a:t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4911025" y="3056575"/>
            <a:ext cx="3741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II. How to build &amp; deploy?</a:t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04800" y="0"/>
            <a:ext cx="85842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Software Engineering &amp; Continuous Integration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303250" y="1879375"/>
            <a:ext cx="9202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Thank you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pic>
        <p:nvPicPr>
          <p:cNvPr descr="File:Waterfall model.sv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74" y="794675"/>
            <a:ext cx="5545975" cy="41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98275" y="4196050"/>
            <a:ext cx="2496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Old methodology  - Waterfall model</a:t>
            </a:r>
            <a:endParaRPr sz="20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50" y="280425"/>
            <a:ext cx="9143999" cy="45839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-304800"/>
            <a:ext cx="9564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Development  : Drawbacks due to  traditional model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7275"/>
            <a:ext cx="8839201" cy="435054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0" y="0"/>
            <a:ext cx="8537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Development  : Agile </a:t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303250" y="794675"/>
            <a:ext cx="7709400" cy="3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Approach : Agile 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Agile </a:t>
            </a:r>
            <a:r>
              <a:rPr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is a group of software development methods in which requirements and solutions evolve through collaboration between self-organizing , cross-functional teams.</a:t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98275" y="36575"/>
            <a:ext cx="8584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ld Standard TT"/>
              <a:buAutoNum type="romanUcPeriod"/>
            </a:pPr>
            <a:r>
              <a:rPr b="1" lang="en" sz="3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Software : How it is developed ? 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35682" y="637500"/>
            <a:ext cx="77094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Approach : Agile Principles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Early and continuous delivery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Changing requirements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Deliver frequently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Work together daily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Trust the team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Face to face conversation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Working software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Technical excellence, good design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reflects and then tunes.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Source : </a:t>
            </a:r>
            <a:r>
              <a:rPr b="1" lang="en" sz="2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http://agilemanifesto.org/principles.html</a:t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