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8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oapui.org/functional-testing/getting-started.html" TargetMode="External"/><Relationship Id="rId4" Type="http://schemas.openxmlformats.org/officeDocument/2006/relationships/hyperlink" Target="https://www.soapui.org/tutorials/" TargetMode="External"/><Relationship Id="rId5" Type="http://schemas.openxmlformats.org/officeDocument/2006/relationships/hyperlink" Target="http://banka.mybluemix.net/services/AccountService" TargetMode="External"/><Relationship Id="rId6" Type="http://schemas.openxmlformats.org/officeDocument/2006/relationships/hyperlink" Target="http://www.webservicex.net/CurrencyConvertor.asm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  and DevOps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- </a:t>
            </a:r>
            <a:r>
              <a:rPr lang="en"/>
              <a:t>John Sylvester</a:t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1055850" y="34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3600"/>
              <a:t> </a:t>
            </a:r>
            <a:r>
              <a:rPr lang="en" sz="4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Some of the Challenges 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00" y="1226500"/>
            <a:ext cx="78200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23400" y="30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3600"/>
              <a:t> </a:t>
            </a:r>
            <a:r>
              <a:rPr lang="en" sz="4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 for issues: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313725"/>
            <a:ext cx="72199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21100"/>
            <a:ext cx="8167657" cy="29170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x="747425" y="47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3600"/>
              <a:t> </a:t>
            </a:r>
            <a:r>
              <a:rPr lang="en" sz="4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How DevOps Evolved :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63" y="698400"/>
            <a:ext cx="8149886" cy="43584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311713" y="-1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3600"/>
              <a:t> </a:t>
            </a:r>
            <a:r>
              <a:rPr lang="en" sz="4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4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DevOps Life cycle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00" y="1325000"/>
            <a:ext cx="76962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159313" y="44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3600"/>
              <a:t> </a:t>
            </a:r>
            <a:r>
              <a:rPr lang="en" sz="40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 DevOps Life cycle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450" y="218125"/>
            <a:ext cx="5510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7825"/>
            <a:ext cx="8839200" cy="308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303250" y="18793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</a:t>
            </a:r>
            <a:r>
              <a:rPr b="1" lang="en" sz="3600">
                <a:solidFill>
                  <a:srgbClr val="11111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</a:t>
            </a:r>
            <a:r>
              <a:rPr b="1" lang="en" sz="36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Thank you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11150" y="112775"/>
            <a:ext cx="8887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:How testing done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43175" y="1078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DEV</a:t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43175" y="1764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SIT ( System Integration Testing ) 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43175" y="2526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UAT ( User Acceptance Testing )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443175" y="32120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Performance Testing 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43175" y="38216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Pre Production Testing</a:t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43175" y="4507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</a:t>
            </a:r>
            <a:r>
              <a:rPr b="1" lang="en"/>
              <a:t>   Production Environment</a:t>
            </a:r>
            <a:endParaRPr b="1"/>
          </a:p>
        </p:txBody>
      </p:sp>
      <p:sp>
        <p:nvSpPr>
          <p:cNvPr id="67" name="Shape 67"/>
          <p:cNvSpPr/>
          <p:nvPr/>
        </p:nvSpPr>
        <p:spPr>
          <a:xfrm>
            <a:off x="7102925" y="1294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179125" y="2056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179125" y="2818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255325" y="3576725"/>
            <a:ext cx="420000" cy="594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7255325" y="4266425"/>
            <a:ext cx="420000" cy="667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861050" y="1143000"/>
            <a:ext cx="451800" cy="372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 Testing tools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782225" y="1593200"/>
            <a:ext cx="74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The following tools can be used for testing:</a:t>
            </a:r>
            <a:endParaRPr sz="11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SOAP UI  - Webservices , REST API 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Jmeter - </a:t>
            </a: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 Ability to load and performance test many different applications/server/protocol types: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Web - HTTP, HTTPS (Java, NodeJS, PHP, ASP.NET, …)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SOAP / REST Webservices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FTP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Database via JDBC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LDAP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Message-oriented middleware (MOM) via JMS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Mail - SMTP(S), POP3(S) and IMAP(S)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Native commands or shell scripts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TCP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Java Objects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Watir, Selenium - Browser based automated testing.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CA Dev Test.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Junit , XMLUnit   - unit testing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RFHTUIL - IBM’s Message oriented middleware 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  Testing tools contd..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782225" y="1593200"/>
            <a:ext cx="74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The following tools can be used for testing:</a:t>
            </a:r>
            <a:endParaRPr sz="11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HP Quick Test Professional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IBM Rational Functional Tester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SilkTest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TestComplete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Testing Anywhere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WinRunner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LoadRunner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Visual Studio Test Professional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111150" y="112775"/>
            <a:ext cx="8887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Functional testing :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568250" y="1691250"/>
            <a:ext cx="7452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Functional testing which </a:t>
            </a:r>
            <a:r>
              <a:rPr b="1" lang="en" sz="1500" u="sng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relies heavily</a:t>
            </a:r>
            <a:r>
              <a:rPr lang="en" sz="1500" u="sng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5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 on  domain knowledge :</a:t>
            </a:r>
            <a:endParaRPr sz="15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25400" rtl="0" algn="just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Verdana"/>
              <a:buAutoNum type="arabicPeriod"/>
            </a:pPr>
            <a:r>
              <a:rPr lang="en" sz="15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Banking &amp;  Finance </a:t>
            </a:r>
            <a:endParaRPr sz="15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Verdana"/>
              <a:buAutoNum type="arabicPeriod"/>
            </a:pPr>
            <a:r>
              <a:rPr lang="en" sz="15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Insurance ( Health , General etc … )</a:t>
            </a:r>
            <a:endParaRPr sz="15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25400" rtl="0" algn="just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Functional testing which needs </a:t>
            </a:r>
            <a:r>
              <a:rPr b="1" lang="en" sz="1500" u="sng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LESS</a:t>
            </a:r>
            <a:r>
              <a:rPr lang="en" sz="15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 domain knowledge :</a:t>
            </a:r>
            <a:endParaRPr sz="15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25400" rtl="0" algn="just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Verdana"/>
              <a:buAutoNum type="arabicPeriod"/>
            </a:pPr>
            <a:r>
              <a:rPr lang="en" sz="15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Retail </a:t>
            </a:r>
            <a:endParaRPr sz="15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Verdana"/>
              <a:buAutoNum type="arabicPeriod"/>
            </a:pPr>
            <a:r>
              <a:rPr lang="en" sz="15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Manufacturing</a:t>
            </a:r>
            <a:endParaRPr sz="15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Verdana"/>
              <a:buAutoNum type="arabicPeriod"/>
            </a:pPr>
            <a:r>
              <a:rPr lang="en" sz="15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Energy &amp; Utilities</a:t>
            </a:r>
            <a:endParaRPr sz="15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1100"/>
              </a:spcBef>
              <a:spcAft>
                <a:spcPts val="400"/>
              </a:spcAft>
              <a:buNone/>
            </a:pPr>
            <a:r>
              <a:t/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11150" y="112775"/>
            <a:ext cx="8887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SOAPUI Demo for a webservice</a:t>
            </a:r>
            <a:r>
              <a:rPr b="1" lang="en" sz="36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: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902000" y="870875"/>
            <a:ext cx="847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F5F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F5F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F5F5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https://www.soapui.org/functional-testing/getting-started.html</a:t>
            </a:r>
            <a:endParaRPr>
              <a:solidFill>
                <a:srgbClr val="F5F5F5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https://www.soapui.org/tutorials/</a:t>
            </a:r>
            <a:endParaRPr>
              <a:solidFill>
                <a:srgbClr val="F5F5F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F5F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F5F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</a:rPr>
              <a:t>Web service :</a:t>
            </a:r>
            <a:endParaRPr>
              <a:solidFill>
                <a:srgbClr val="F5F5F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/>
              </a:rPr>
              <a:t>http://banka.mybluemix.net/services/AccountService</a:t>
            </a:r>
            <a:endParaRPr>
              <a:solidFill>
                <a:srgbClr val="F5F5F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http://www.webservicex.net/CurrencyConvertor.asmx</a:t>
            </a:r>
            <a:endParaRPr>
              <a:solidFill>
                <a:srgbClr val="F5F5F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F5F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F5F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81650" y="104975"/>
            <a:ext cx="8887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5F5F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 :How to Deploy:Environments</a:t>
            </a:r>
            <a:endParaRPr>
              <a:solidFill>
                <a:srgbClr val="F5F5F5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43175" y="1078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DEV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43175" y="1764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SIT ( System Integration Testing ) 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43175" y="2526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UAT ( User Acceptance Testing )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43175" y="32120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Performance Testing 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43175" y="38216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Pre Production Testing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43175" y="4507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</a:t>
            </a:r>
            <a:r>
              <a:rPr b="1" lang="en"/>
              <a:t>   Production Environment</a:t>
            </a:r>
            <a:endParaRPr b="1"/>
          </a:p>
        </p:txBody>
      </p:sp>
      <p:sp>
        <p:nvSpPr>
          <p:cNvPr id="115" name="Shape 115"/>
          <p:cNvSpPr/>
          <p:nvPr/>
        </p:nvSpPr>
        <p:spPr>
          <a:xfrm>
            <a:off x="7102925" y="1294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179125" y="2056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7179125" y="2818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7255325" y="3576725"/>
            <a:ext cx="420000" cy="594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7255325" y="4266425"/>
            <a:ext cx="420000" cy="667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7861050" y="1143000"/>
            <a:ext cx="451800" cy="372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025500" y="30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/>
              <a:t>DevOps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125875" y="1375400"/>
            <a:ext cx="85206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 sz="1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DevOps is the practice of operations, testing  and development engineers participating together in the entire service lifecycle, from design through the development process to production support.</a:t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000" y="2655475"/>
            <a:ext cx="2374396" cy="22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775" y="1640700"/>
            <a:ext cx="54578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1055850" y="34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3600"/>
              <a:t> </a:t>
            </a:r>
            <a:r>
              <a:rPr lang="en"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Prior to DevOps : Waterfall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