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  <p:sldId id="256" r:id="rId4"/>
    <p:sldId id="263" r:id="rId5"/>
    <p:sldId id="264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5"/>
    <p:restoredTop sz="94663"/>
  </p:normalViewPr>
  <p:slideViewPr>
    <p:cSldViewPr snapToGrid="0" snapToObjects="1">
      <p:cViewPr varScale="1">
        <p:scale>
          <a:sx n="86" d="100"/>
          <a:sy n="86" d="100"/>
        </p:scale>
        <p:origin x="216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E4AC2-4736-444F-BC6A-1871BE023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4E23D3-B444-3949-9670-CB00E0621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B1563-53F6-574A-B598-26868955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D3E4-5B80-0344-92EB-0066A58EC3D3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4B3D9-8681-7D40-9038-654E7C9AF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B3E85-C3F1-A24B-A408-4D614671D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D63-949A-E342-AF47-0F91199D1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89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C611E-7EE0-8A4D-A0F7-13D7B408F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1BD0E8-8847-A642-A9EE-71A805D3C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4E7BD-122A-8943-981E-B88C47688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D3E4-5B80-0344-92EB-0066A58EC3D3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8079B-A9EC-704A-821E-9AE833B0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3EEFF-FAE7-E542-AF7F-458C27FC2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D63-949A-E342-AF47-0F91199D1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9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9C5EF1-67C4-AC4C-B5B8-6675D997D4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09D7D5-74EC-8044-A631-CA1330A96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8C136-06C1-904E-8EFB-B8A76D42A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D3E4-5B80-0344-92EB-0066A58EC3D3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417A3-096F-EF47-994A-14EEABF33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7DA3A-998B-5748-915A-A5F4D1531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D63-949A-E342-AF47-0F91199D1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304BC-DF7E-7E47-A536-1BFCBBE6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5A69A-2675-BF40-81E1-8F2576448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D1144-FB42-9141-9428-F179366E8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D3E4-5B80-0344-92EB-0066A58EC3D3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9AF1D-2BAA-5941-BE29-414372035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3EDE0-B7A9-0040-BABC-06BFCA699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D63-949A-E342-AF47-0F91199D1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9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D21C0-61EE-1F43-B661-E24106AB5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304C9-672E-6F49-B221-473C15423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FFE4E-E854-F54E-B05C-CF5D9E79B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D3E4-5B80-0344-92EB-0066A58EC3D3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4A85E-A1BB-344C-9212-464503E8E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FA472-855A-0446-A471-ED2DB696C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D63-949A-E342-AF47-0F91199D1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58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6782E-B790-3549-BAF4-367D4F9BF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E8CEF-D3EB-C14F-8F61-F35D5475A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F7443-FBC6-1744-9F0A-B9432CB7A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7DF67-C993-A444-A77E-8FF574C48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D3E4-5B80-0344-92EB-0066A58EC3D3}" type="datetimeFigureOut">
              <a:rPr lang="en-US" smtClean="0"/>
              <a:t>1/16/20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85743B-D872-534C-92E4-C82F80426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7461E-6DB7-1D4C-A322-DC87C365D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D63-949A-E342-AF47-0F91199D1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90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810FF-581D-0447-87B9-6B3A524A4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5C084-F2B0-9244-B2C3-D755AD9EC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C230B5-2A59-504E-BC00-498041370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D6348E-8CA7-7C4C-A031-073C7F0698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2480D4-5CF3-3D43-9663-5DF9B0D6D3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8F2E7-CD6E-DE4B-B395-B3838D550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D3E4-5B80-0344-92EB-0066A58EC3D3}" type="datetimeFigureOut">
              <a:rPr lang="en-US" smtClean="0"/>
              <a:t>1/16/20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48DBF8-C203-A840-82EE-84AD80A43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2E4BB5-2B9D-344A-A921-49A9A9A5D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D63-949A-E342-AF47-0F91199D1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22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1A991-DD2C-BF4E-BCF2-DAC82F09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BF92EC-9E5B-6242-A06B-822F254FB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D3E4-5B80-0344-92EB-0066A58EC3D3}" type="datetimeFigureOut">
              <a:rPr lang="en-US" smtClean="0"/>
              <a:t>1/16/20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6C0E32-F32A-AF4C-A09F-C4ADD95AA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598824-03B1-0A4B-91E0-3BC21864E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D63-949A-E342-AF47-0F91199D1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8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CF4F19-0D72-6B46-B098-2D55507F1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D3E4-5B80-0344-92EB-0066A58EC3D3}" type="datetimeFigureOut">
              <a:rPr lang="en-US" smtClean="0"/>
              <a:t>1/16/20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CA70E0-FFE2-1540-8C92-A59371DA7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8BD050-6D6B-D74D-A7C5-B75756D09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D63-949A-E342-AF47-0F91199D1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59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A9BA4-B7F2-3846-B7D3-47805367F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2F4FC-BAA9-5546-B8E9-CA75A6ACA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CF5325-306C-F040-BB04-B32F8451E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66F7C-DBBB-F048-83C5-A58F7C9C9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D3E4-5B80-0344-92EB-0066A58EC3D3}" type="datetimeFigureOut">
              <a:rPr lang="en-US" smtClean="0"/>
              <a:t>1/16/20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AF4C7-1B5C-3242-BBA7-2DC0081ED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224E7-9070-B149-BB9F-61939E0B3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D63-949A-E342-AF47-0F91199D1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15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20DF8-B680-584E-BED3-DE01B7D7F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0CB951-3205-B541-B9D5-9F3EA99E3E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79950D-42BF-1647-ADD1-040608843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16FA1-2588-7C4F-B43F-771E4C53B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D3E4-5B80-0344-92EB-0066A58EC3D3}" type="datetimeFigureOut">
              <a:rPr lang="en-US" smtClean="0"/>
              <a:t>1/16/20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6970F-6136-6246-943E-2F716419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E9E08-1110-E245-A8F5-ABA11D63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D63-949A-E342-AF47-0F91199D1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67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90FE23-25DF-E44A-A7E3-2B06F9326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F3585-A3E2-8640-A229-396277DA6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36070-C6B6-4F49-A5D1-0458CD408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8D3E4-5B80-0344-92EB-0066A58EC3D3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BF63B-E089-B94E-A4F2-CAEFDA40E4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D10E6-6C5B-C041-9FFE-26B11DE43A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B5D63-949A-E342-AF47-0F91199D1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4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EE586-B1A9-CC4F-9F0D-CAE8C7BB7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spreadsheet for Course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DE02A3-5085-E240-9CF8-B7D75909D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512" y="1690688"/>
            <a:ext cx="5411492" cy="22602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CF210F-B089-1941-B31F-04F9F50D91D4}"/>
              </a:ext>
            </a:extLst>
          </p:cNvPr>
          <p:cNvSpPr txBox="1"/>
          <p:nvPr/>
        </p:nvSpPr>
        <p:spPr>
          <a:xfrm>
            <a:off x="1558977" y="4946754"/>
            <a:ext cx="74501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Typical queries </a:t>
            </a:r>
          </a:p>
          <a:p>
            <a:pPr marL="342900" indent="-342900">
              <a:buAutoNum type="arabicPeriod"/>
            </a:pPr>
            <a:r>
              <a:rPr lang="en-US" dirty="0"/>
              <a:t>Fred’s total for all </a:t>
            </a:r>
            <a:r>
              <a:rPr lang="en-US" dirty="0" err="1"/>
              <a:t>psets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Fred’s average percentage for all </a:t>
            </a:r>
            <a:r>
              <a:rPr lang="en-US" dirty="0" err="1"/>
              <a:t>psets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Average score for </a:t>
            </a:r>
            <a:r>
              <a:rPr lang="en-US" dirty="0" err="1"/>
              <a:t>pset</a:t>
            </a:r>
            <a:r>
              <a:rPr lang="en-US" dirty="0"/>
              <a:t>  1</a:t>
            </a:r>
          </a:p>
          <a:p>
            <a:pPr marL="342900" indent="-342900">
              <a:buAutoNum type="arabicPeriod"/>
            </a:pPr>
            <a:r>
              <a:rPr lang="en-US" dirty="0"/>
              <a:t>Average weighted percentage score( out of 100)  for all </a:t>
            </a:r>
            <a:r>
              <a:rPr lang="en-US" dirty="0" err="1"/>
              <a:t>psets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2413C8-45B9-CD4D-9E6B-AD7B6C18C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4988" y="3950976"/>
            <a:ext cx="3351140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434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6E383-B7BD-8C40-8D22-61D9F85D8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possible spreadsheet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90ECF8-45FD-6641-A767-9F115FC4A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652" y="1934459"/>
            <a:ext cx="7405534" cy="14945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434FA9-A4F5-0C4E-8838-A2B7450F8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652" y="4325024"/>
            <a:ext cx="3504506" cy="138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547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AC601-F7ED-3F45-A104-595D06AFC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4012"/>
            <a:ext cx="9144000" cy="1066201"/>
          </a:xfrm>
        </p:spPr>
        <p:txBody>
          <a:bodyPr/>
          <a:lstStyle/>
          <a:p>
            <a:r>
              <a:rPr lang="en-US" dirty="0"/>
              <a:t>Relational Data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3B1DB8-0168-8F42-AF36-67347D538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64120"/>
            <a:ext cx="9144000" cy="298756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/>
              <a:t>Students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Problem sets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Grades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833876-115D-1947-95BE-2D380737E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722" y="3470585"/>
            <a:ext cx="2857500" cy="1130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B7A8C3-AB57-6642-9BEE-09C76D44D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722" y="2014712"/>
            <a:ext cx="2857500" cy="1130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1202FF-366F-8F4F-A5D0-D0902A8A07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7722" y="4720806"/>
            <a:ext cx="41656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891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CA3ED-27AC-5C46-A1FC-D1173D1D2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as Dictionary of Arrays </a:t>
            </a:r>
            <a:br>
              <a:rPr lang="en-US" dirty="0"/>
            </a:br>
            <a:r>
              <a:rPr lang="en-US" dirty="0" err="1"/>
              <a:t>mydb</a:t>
            </a:r>
            <a:r>
              <a:rPr lang="en-US" dirty="0"/>
              <a:t>[”grades”][0]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92437-275D-BC4B-802B-BC4416B9E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0CCE52-AAF7-8B40-9507-22ABD06CE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854" y="1825625"/>
            <a:ext cx="10070425" cy="394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962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E90A-EAC5-3744-8CD4-1980C0968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to loop over all rows in grades to get  a student’s grade ( </a:t>
            </a:r>
            <a:r>
              <a:rPr lang="en-US" dirty="0" err="1"/>
              <a:t>Nstudents</a:t>
            </a:r>
            <a:r>
              <a:rPr lang="en-US" dirty="0"/>
              <a:t> * </a:t>
            </a:r>
            <a:r>
              <a:rPr lang="en-US" dirty="0" err="1"/>
              <a:t>Npsets</a:t>
            </a:r>
            <a:r>
              <a:rPr lang="en-US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2D60A-BCD7-364C-924F-DAA52BBEB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656CCF-89CA-FD41-9344-66A035EAB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046" y="2530423"/>
            <a:ext cx="10457907" cy="179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875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F231E-275E-2C4E-BE2F-972FE1084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lists/array to store  </a:t>
            </a:r>
            <a:r>
              <a:rPr lang="en-US" dirty="0" err="1"/>
              <a:t>eg</a:t>
            </a:r>
            <a:r>
              <a:rPr lang="en-US" dirty="0"/>
              <a:t> grades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D67C81-A42A-4040-AEC6-F336517B46ED}"/>
              </a:ext>
            </a:extLst>
          </p:cNvPr>
          <p:cNvSpPr/>
          <p:nvPr/>
        </p:nvSpPr>
        <p:spPr>
          <a:xfrm>
            <a:off x="1273629" y="1600198"/>
            <a:ext cx="1317171" cy="337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51E805-8E62-7446-BB0C-796B954AFEC4}"/>
              </a:ext>
            </a:extLst>
          </p:cNvPr>
          <p:cNvSpPr/>
          <p:nvPr/>
        </p:nvSpPr>
        <p:spPr>
          <a:xfrm>
            <a:off x="4637315" y="1600198"/>
            <a:ext cx="1469571" cy="337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name: ‘john’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AF3212-4AA4-EF49-8A57-FEF59017330E}"/>
              </a:ext>
            </a:extLst>
          </p:cNvPr>
          <p:cNvSpPr/>
          <p:nvPr/>
        </p:nvSpPr>
        <p:spPr>
          <a:xfrm>
            <a:off x="2955472" y="1600195"/>
            <a:ext cx="1317171" cy="337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Id:001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676792-2D1E-2C41-BFCF-318E51F2974D}"/>
              </a:ext>
            </a:extLst>
          </p:cNvPr>
          <p:cNvSpPr/>
          <p:nvPr/>
        </p:nvSpPr>
        <p:spPr>
          <a:xfrm>
            <a:off x="1273629" y="2503715"/>
            <a:ext cx="1317171" cy="337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C65CDD-6D78-6E44-B937-70F19CA4545E}"/>
              </a:ext>
            </a:extLst>
          </p:cNvPr>
          <p:cNvSpPr/>
          <p:nvPr/>
        </p:nvSpPr>
        <p:spPr>
          <a:xfrm>
            <a:off x="2955472" y="2503712"/>
            <a:ext cx="1317171" cy="337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id:001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4A90F1-0966-2044-B4C5-4DC314ED63BC}"/>
              </a:ext>
            </a:extLst>
          </p:cNvPr>
          <p:cNvSpPr/>
          <p:nvPr/>
        </p:nvSpPr>
        <p:spPr>
          <a:xfrm>
            <a:off x="4637315" y="2490783"/>
            <a:ext cx="1785257" cy="337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maxGrade</a:t>
            </a:r>
            <a:r>
              <a:rPr lang="en-US" dirty="0">
                <a:solidFill>
                  <a:schemeClr val="tx1"/>
                </a:solidFill>
              </a:rPr>
              <a:t>: 100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1FC24B-1573-4348-ACBE-F466371E3569}"/>
              </a:ext>
            </a:extLst>
          </p:cNvPr>
          <p:cNvSpPr/>
          <p:nvPr/>
        </p:nvSpPr>
        <p:spPr>
          <a:xfrm>
            <a:off x="1273629" y="3338510"/>
            <a:ext cx="1317171" cy="337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EA3BAF-17A5-5745-8DB9-4E93D114DFBF}"/>
              </a:ext>
            </a:extLst>
          </p:cNvPr>
          <p:cNvSpPr/>
          <p:nvPr/>
        </p:nvSpPr>
        <p:spPr>
          <a:xfrm>
            <a:off x="4789716" y="3325577"/>
            <a:ext cx="1861457" cy="337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psetId</a:t>
            </a:r>
            <a:r>
              <a:rPr lang="en-US" dirty="0">
                <a:solidFill>
                  <a:schemeClr val="tx1"/>
                </a:solidFill>
              </a:rPr>
              <a:t>: 001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9800FD-0955-2F47-BB36-85E1C179C338}"/>
              </a:ext>
            </a:extLst>
          </p:cNvPr>
          <p:cNvSpPr/>
          <p:nvPr/>
        </p:nvSpPr>
        <p:spPr>
          <a:xfrm>
            <a:off x="6896101" y="3325576"/>
            <a:ext cx="1317171" cy="337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value:76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F43068-B48E-AD4D-8F35-464F2D50FBC6}"/>
              </a:ext>
            </a:extLst>
          </p:cNvPr>
          <p:cNvSpPr/>
          <p:nvPr/>
        </p:nvSpPr>
        <p:spPr>
          <a:xfrm>
            <a:off x="2955470" y="3325578"/>
            <a:ext cx="1681845" cy="337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student: 002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DCDBA740-A537-D84B-852A-FEE288414DA5}"/>
              </a:ext>
            </a:extLst>
          </p:cNvPr>
          <p:cNvSpPr/>
          <p:nvPr/>
        </p:nvSpPr>
        <p:spPr>
          <a:xfrm>
            <a:off x="2699659" y="1480458"/>
            <a:ext cx="255814" cy="598714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4583A8DB-0EE2-204F-BD24-42EA192FF363}"/>
              </a:ext>
            </a:extLst>
          </p:cNvPr>
          <p:cNvSpPr/>
          <p:nvPr/>
        </p:nvSpPr>
        <p:spPr>
          <a:xfrm rot="10800000">
            <a:off x="6898822" y="1525697"/>
            <a:ext cx="255814" cy="598714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F3D94A02-1418-7A47-BC64-39E6474DD07F}"/>
              </a:ext>
            </a:extLst>
          </p:cNvPr>
          <p:cNvSpPr/>
          <p:nvPr/>
        </p:nvSpPr>
        <p:spPr>
          <a:xfrm>
            <a:off x="2694214" y="2375122"/>
            <a:ext cx="255814" cy="598714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76B85767-5EEF-1F48-832A-4F5EC4E05E6C}"/>
              </a:ext>
            </a:extLst>
          </p:cNvPr>
          <p:cNvSpPr/>
          <p:nvPr/>
        </p:nvSpPr>
        <p:spPr>
          <a:xfrm>
            <a:off x="2694214" y="3207878"/>
            <a:ext cx="255814" cy="598714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20122402-9BDB-634D-90DF-3E7CB7941753}"/>
              </a:ext>
            </a:extLst>
          </p:cNvPr>
          <p:cNvSpPr/>
          <p:nvPr/>
        </p:nvSpPr>
        <p:spPr>
          <a:xfrm rot="10800000">
            <a:off x="6901543" y="2360154"/>
            <a:ext cx="255814" cy="598714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7F37A27C-8B7C-1546-BC20-22002E081EBA}"/>
              </a:ext>
            </a:extLst>
          </p:cNvPr>
          <p:cNvSpPr/>
          <p:nvPr/>
        </p:nvSpPr>
        <p:spPr>
          <a:xfrm rot="10800000">
            <a:off x="8455481" y="3194947"/>
            <a:ext cx="255814" cy="598714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2F8CC6-586D-C643-8FE5-6A2F6F693E6B}"/>
              </a:ext>
            </a:extLst>
          </p:cNvPr>
          <p:cNvSpPr/>
          <p:nvPr/>
        </p:nvSpPr>
        <p:spPr>
          <a:xfrm>
            <a:off x="1273629" y="4397827"/>
            <a:ext cx="1317171" cy="337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students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32434A-6DCA-EA4A-92BB-5273CC0384E5}"/>
              </a:ext>
            </a:extLst>
          </p:cNvPr>
          <p:cNvSpPr/>
          <p:nvPr/>
        </p:nvSpPr>
        <p:spPr>
          <a:xfrm>
            <a:off x="3053444" y="4397824"/>
            <a:ext cx="1317171" cy="337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1BBA429-654A-0244-BE53-22D5466D62FA}"/>
              </a:ext>
            </a:extLst>
          </p:cNvPr>
          <p:cNvSpPr/>
          <p:nvPr/>
        </p:nvSpPr>
        <p:spPr>
          <a:xfrm>
            <a:off x="4637315" y="4397824"/>
            <a:ext cx="1317171" cy="337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32" name="Left Bracket 31">
            <a:extLst>
              <a:ext uri="{FF2B5EF4-FFF2-40B4-BE49-F238E27FC236}">
                <a16:creationId xmlns:a16="http://schemas.microsoft.com/office/drawing/2014/main" id="{3B799B71-E553-4C4E-A25A-56960D24DFAD}"/>
              </a:ext>
            </a:extLst>
          </p:cNvPr>
          <p:cNvSpPr/>
          <p:nvPr/>
        </p:nvSpPr>
        <p:spPr>
          <a:xfrm>
            <a:off x="2857500" y="4242027"/>
            <a:ext cx="138247" cy="602116"/>
          </a:xfrm>
          <a:prstGeom prst="leftBracket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Bracket 33">
            <a:extLst>
              <a:ext uri="{FF2B5EF4-FFF2-40B4-BE49-F238E27FC236}">
                <a16:creationId xmlns:a16="http://schemas.microsoft.com/office/drawing/2014/main" id="{3C5779E2-7A30-C04C-B8D1-53AFE3A6A115}"/>
              </a:ext>
            </a:extLst>
          </p:cNvPr>
          <p:cNvSpPr/>
          <p:nvPr/>
        </p:nvSpPr>
        <p:spPr>
          <a:xfrm flipH="1">
            <a:off x="6129746" y="4249492"/>
            <a:ext cx="138246" cy="602116"/>
          </a:xfrm>
          <a:prstGeom prst="leftBracket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19A2635-CAD5-6348-BE4F-DBAED695E063}"/>
              </a:ext>
            </a:extLst>
          </p:cNvPr>
          <p:cNvSpPr/>
          <p:nvPr/>
        </p:nvSpPr>
        <p:spPr>
          <a:xfrm>
            <a:off x="1273629" y="5110849"/>
            <a:ext cx="1317171" cy="337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psets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8ADC6FD-4B95-194A-A240-9F28AAB94DFB}"/>
              </a:ext>
            </a:extLst>
          </p:cNvPr>
          <p:cNvSpPr/>
          <p:nvPr/>
        </p:nvSpPr>
        <p:spPr>
          <a:xfrm>
            <a:off x="3053444" y="5110846"/>
            <a:ext cx="1317171" cy="337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5EEA9A4-B001-4B4F-9CE8-85AA1A6ABF79}"/>
              </a:ext>
            </a:extLst>
          </p:cNvPr>
          <p:cNvSpPr/>
          <p:nvPr/>
        </p:nvSpPr>
        <p:spPr>
          <a:xfrm>
            <a:off x="4637315" y="5110846"/>
            <a:ext cx="1317171" cy="337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39" name="Left Bracket 38">
            <a:extLst>
              <a:ext uri="{FF2B5EF4-FFF2-40B4-BE49-F238E27FC236}">
                <a16:creationId xmlns:a16="http://schemas.microsoft.com/office/drawing/2014/main" id="{68FDB2F3-A21B-1647-9734-ACD8416F5658}"/>
              </a:ext>
            </a:extLst>
          </p:cNvPr>
          <p:cNvSpPr/>
          <p:nvPr/>
        </p:nvSpPr>
        <p:spPr>
          <a:xfrm>
            <a:off x="2857500" y="4955049"/>
            <a:ext cx="138247" cy="602116"/>
          </a:xfrm>
          <a:prstGeom prst="leftBracket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eft Bracket 39">
            <a:extLst>
              <a:ext uri="{FF2B5EF4-FFF2-40B4-BE49-F238E27FC236}">
                <a16:creationId xmlns:a16="http://schemas.microsoft.com/office/drawing/2014/main" id="{8C11FA2F-B1A7-B449-B6A0-75F422E70ABC}"/>
              </a:ext>
            </a:extLst>
          </p:cNvPr>
          <p:cNvSpPr/>
          <p:nvPr/>
        </p:nvSpPr>
        <p:spPr>
          <a:xfrm flipH="1">
            <a:off x="6129746" y="4962514"/>
            <a:ext cx="138246" cy="602116"/>
          </a:xfrm>
          <a:prstGeom prst="leftBracket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AB255C8-0761-5140-BFFB-D92EF3850D14}"/>
              </a:ext>
            </a:extLst>
          </p:cNvPr>
          <p:cNvSpPr/>
          <p:nvPr/>
        </p:nvSpPr>
        <p:spPr>
          <a:xfrm>
            <a:off x="1273629" y="5823871"/>
            <a:ext cx="1317171" cy="337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grades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923EB93-3D66-C341-AAF3-E3A826F0EA19}"/>
              </a:ext>
            </a:extLst>
          </p:cNvPr>
          <p:cNvSpPr/>
          <p:nvPr/>
        </p:nvSpPr>
        <p:spPr>
          <a:xfrm>
            <a:off x="3053444" y="5823868"/>
            <a:ext cx="1317171" cy="337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DEBA691-FA12-9849-8A00-EEC8B97D673A}"/>
              </a:ext>
            </a:extLst>
          </p:cNvPr>
          <p:cNvSpPr/>
          <p:nvPr/>
        </p:nvSpPr>
        <p:spPr>
          <a:xfrm>
            <a:off x="4637315" y="5823868"/>
            <a:ext cx="1317171" cy="337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g2</a:t>
            </a:r>
          </a:p>
        </p:txBody>
      </p:sp>
      <p:sp>
        <p:nvSpPr>
          <p:cNvPr id="44" name="Left Bracket 43">
            <a:extLst>
              <a:ext uri="{FF2B5EF4-FFF2-40B4-BE49-F238E27FC236}">
                <a16:creationId xmlns:a16="http://schemas.microsoft.com/office/drawing/2014/main" id="{20CC8A4D-F2FE-6F41-9583-AF343B6A4D00}"/>
              </a:ext>
            </a:extLst>
          </p:cNvPr>
          <p:cNvSpPr/>
          <p:nvPr/>
        </p:nvSpPr>
        <p:spPr>
          <a:xfrm>
            <a:off x="2857500" y="5668071"/>
            <a:ext cx="138247" cy="602116"/>
          </a:xfrm>
          <a:prstGeom prst="leftBracket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Left Bracket 44">
            <a:extLst>
              <a:ext uri="{FF2B5EF4-FFF2-40B4-BE49-F238E27FC236}">
                <a16:creationId xmlns:a16="http://schemas.microsoft.com/office/drawing/2014/main" id="{0EB63E58-B8DF-894B-B157-D9648FDBEBA2}"/>
              </a:ext>
            </a:extLst>
          </p:cNvPr>
          <p:cNvSpPr/>
          <p:nvPr/>
        </p:nvSpPr>
        <p:spPr>
          <a:xfrm flipH="1">
            <a:off x="6129746" y="5675536"/>
            <a:ext cx="138246" cy="602116"/>
          </a:xfrm>
          <a:prstGeom prst="leftBracket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E19D51-34ED-2F46-8CC3-2F5E32D290CB}"/>
              </a:ext>
            </a:extLst>
          </p:cNvPr>
          <p:cNvSpPr txBox="1"/>
          <p:nvPr/>
        </p:nvSpPr>
        <p:spPr>
          <a:xfrm>
            <a:off x="7330190" y="4397824"/>
            <a:ext cx="454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Students is list of student objects/dictionaries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A57C7EC-1531-7545-A946-1C797BCD77F8}"/>
              </a:ext>
            </a:extLst>
          </p:cNvPr>
          <p:cNvSpPr txBox="1"/>
          <p:nvPr/>
        </p:nvSpPr>
        <p:spPr>
          <a:xfrm>
            <a:off x="7377659" y="5089870"/>
            <a:ext cx="424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psets</a:t>
            </a:r>
            <a:r>
              <a:rPr lang="en-US" dirty="0"/>
              <a:t> is list of </a:t>
            </a:r>
            <a:r>
              <a:rPr lang="en-US" dirty="0" err="1"/>
              <a:t>pset</a:t>
            </a:r>
            <a:r>
              <a:rPr lang="en-US" dirty="0"/>
              <a:t> objects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C605489-2305-DE47-957D-AB6E9783649B}"/>
              </a:ext>
            </a:extLst>
          </p:cNvPr>
          <p:cNvSpPr txBox="1"/>
          <p:nvPr/>
        </p:nvSpPr>
        <p:spPr>
          <a:xfrm>
            <a:off x="7362180" y="5781916"/>
            <a:ext cx="424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grades is list of grade objects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6CA80F5-04BC-114A-BAE5-321CA87D0DDD}"/>
              </a:ext>
            </a:extLst>
          </p:cNvPr>
          <p:cNvSpPr txBox="1"/>
          <p:nvPr/>
        </p:nvSpPr>
        <p:spPr>
          <a:xfrm>
            <a:off x="7636328" y="2463754"/>
            <a:ext cx="424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pset</a:t>
            </a:r>
            <a:r>
              <a:rPr lang="en-US" dirty="0"/>
              <a:t> is dictionary {id: 001, maxGrade:100}</a:t>
            </a:r>
          </a:p>
        </p:txBody>
      </p:sp>
    </p:spTree>
    <p:extLst>
      <p:ext uri="{BB962C8B-B14F-4D97-AF65-F5344CB8AC3E}">
        <p14:creationId xmlns:p14="http://schemas.microsoft.com/office/powerpoint/2010/main" val="1569531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F231E-275E-2C4E-BE2F-972FE1084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takes </a:t>
            </a:r>
            <a:r>
              <a:rPr lang="en-US" dirty="0" err="1"/>
              <a:t>psets</a:t>
            </a:r>
            <a:r>
              <a:rPr lang="en-US" dirty="0"/>
              <a:t> and has grades using lists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D67C81-A42A-4040-AEC6-F336517B46ED}"/>
              </a:ext>
            </a:extLst>
          </p:cNvPr>
          <p:cNvSpPr/>
          <p:nvPr/>
        </p:nvSpPr>
        <p:spPr>
          <a:xfrm>
            <a:off x="1273629" y="1600198"/>
            <a:ext cx="1317171" cy="337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51E805-8E62-7446-BB0C-796B954AFEC4}"/>
              </a:ext>
            </a:extLst>
          </p:cNvPr>
          <p:cNvSpPr/>
          <p:nvPr/>
        </p:nvSpPr>
        <p:spPr>
          <a:xfrm>
            <a:off x="4637315" y="1600198"/>
            <a:ext cx="1469571" cy="337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name: ‘john’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AF3212-4AA4-EF49-8A57-FEF59017330E}"/>
              </a:ext>
            </a:extLst>
          </p:cNvPr>
          <p:cNvSpPr/>
          <p:nvPr/>
        </p:nvSpPr>
        <p:spPr>
          <a:xfrm>
            <a:off x="2955472" y="1600195"/>
            <a:ext cx="1317171" cy="337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Id:001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676792-2D1E-2C41-BFCF-318E51F2974D}"/>
              </a:ext>
            </a:extLst>
          </p:cNvPr>
          <p:cNvSpPr/>
          <p:nvPr/>
        </p:nvSpPr>
        <p:spPr>
          <a:xfrm>
            <a:off x="1273629" y="2503715"/>
            <a:ext cx="1317171" cy="337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C65CDD-6D78-6E44-B937-70F19CA4545E}"/>
              </a:ext>
            </a:extLst>
          </p:cNvPr>
          <p:cNvSpPr/>
          <p:nvPr/>
        </p:nvSpPr>
        <p:spPr>
          <a:xfrm>
            <a:off x="2955472" y="2503712"/>
            <a:ext cx="1317171" cy="337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id:001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4A90F1-0966-2044-B4C5-4DC314ED63BC}"/>
              </a:ext>
            </a:extLst>
          </p:cNvPr>
          <p:cNvSpPr/>
          <p:nvPr/>
        </p:nvSpPr>
        <p:spPr>
          <a:xfrm>
            <a:off x="4637315" y="2490783"/>
            <a:ext cx="1785257" cy="337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maxGrade</a:t>
            </a:r>
            <a:r>
              <a:rPr lang="en-US" dirty="0">
                <a:solidFill>
                  <a:schemeClr val="tx1"/>
                </a:solidFill>
              </a:rPr>
              <a:t>: 100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1FC24B-1573-4348-ACBE-F466371E3569}"/>
              </a:ext>
            </a:extLst>
          </p:cNvPr>
          <p:cNvSpPr/>
          <p:nvPr/>
        </p:nvSpPr>
        <p:spPr>
          <a:xfrm>
            <a:off x="1273629" y="3338510"/>
            <a:ext cx="1317171" cy="337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EA3BAF-17A5-5745-8DB9-4E93D114DFBF}"/>
              </a:ext>
            </a:extLst>
          </p:cNvPr>
          <p:cNvSpPr/>
          <p:nvPr/>
        </p:nvSpPr>
        <p:spPr>
          <a:xfrm>
            <a:off x="4637315" y="3338510"/>
            <a:ext cx="1861457" cy="337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pset</a:t>
            </a:r>
            <a:r>
              <a:rPr lang="en-US" dirty="0">
                <a:solidFill>
                  <a:schemeClr val="tx1"/>
                </a:solidFill>
              </a:rPr>
              <a:t>: 001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9800FD-0955-2F47-BB36-85E1C179C338}"/>
              </a:ext>
            </a:extLst>
          </p:cNvPr>
          <p:cNvSpPr/>
          <p:nvPr/>
        </p:nvSpPr>
        <p:spPr>
          <a:xfrm>
            <a:off x="2955472" y="3338507"/>
            <a:ext cx="1317171" cy="337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value:76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F43068-B48E-AD4D-8F35-464F2D50FBC6}"/>
              </a:ext>
            </a:extLst>
          </p:cNvPr>
          <p:cNvSpPr/>
          <p:nvPr/>
        </p:nvSpPr>
        <p:spPr>
          <a:xfrm>
            <a:off x="7119258" y="3338507"/>
            <a:ext cx="2139042" cy="337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student: 002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DCDBA740-A537-D84B-852A-FEE288414DA5}"/>
              </a:ext>
            </a:extLst>
          </p:cNvPr>
          <p:cNvSpPr/>
          <p:nvPr/>
        </p:nvSpPr>
        <p:spPr>
          <a:xfrm>
            <a:off x="2699659" y="1480458"/>
            <a:ext cx="255814" cy="598714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4583A8DB-0EE2-204F-BD24-42EA192FF363}"/>
              </a:ext>
            </a:extLst>
          </p:cNvPr>
          <p:cNvSpPr/>
          <p:nvPr/>
        </p:nvSpPr>
        <p:spPr>
          <a:xfrm rot="10800000">
            <a:off x="9650185" y="1503929"/>
            <a:ext cx="255814" cy="598714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F3D94A02-1418-7A47-BC64-39E6474DD07F}"/>
              </a:ext>
            </a:extLst>
          </p:cNvPr>
          <p:cNvSpPr/>
          <p:nvPr/>
        </p:nvSpPr>
        <p:spPr>
          <a:xfrm>
            <a:off x="2694214" y="2375122"/>
            <a:ext cx="255814" cy="598714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76B85767-5EEF-1F48-832A-4F5EC4E05E6C}"/>
              </a:ext>
            </a:extLst>
          </p:cNvPr>
          <p:cNvSpPr/>
          <p:nvPr/>
        </p:nvSpPr>
        <p:spPr>
          <a:xfrm>
            <a:off x="2694214" y="3207878"/>
            <a:ext cx="255814" cy="598714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20122402-9BDB-634D-90DF-3E7CB7941753}"/>
              </a:ext>
            </a:extLst>
          </p:cNvPr>
          <p:cNvSpPr/>
          <p:nvPr/>
        </p:nvSpPr>
        <p:spPr>
          <a:xfrm rot="10800000">
            <a:off x="9650185" y="2355903"/>
            <a:ext cx="255814" cy="598714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7F37A27C-8B7C-1546-BC20-22002E081EBA}"/>
              </a:ext>
            </a:extLst>
          </p:cNvPr>
          <p:cNvSpPr/>
          <p:nvPr/>
        </p:nvSpPr>
        <p:spPr>
          <a:xfrm rot="10800000">
            <a:off x="9650185" y="3207878"/>
            <a:ext cx="255814" cy="598714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E4C977-5377-4A44-97CF-59D4D581AEF6}"/>
              </a:ext>
            </a:extLst>
          </p:cNvPr>
          <p:cNvSpPr/>
          <p:nvPr/>
        </p:nvSpPr>
        <p:spPr>
          <a:xfrm>
            <a:off x="7026730" y="2490783"/>
            <a:ext cx="1785257" cy="337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total: 1190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2F8CC6-586D-C643-8FE5-6A2F6F693E6B}"/>
              </a:ext>
            </a:extLst>
          </p:cNvPr>
          <p:cNvSpPr/>
          <p:nvPr/>
        </p:nvSpPr>
        <p:spPr>
          <a:xfrm>
            <a:off x="1273629" y="4397827"/>
            <a:ext cx="1317171" cy="337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students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32434A-6DCA-EA4A-92BB-5273CC0384E5}"/>
              </a:ext>
            </a:extLst>
          </p:cNvPr>
          <p:cNvSpPr/>
          <p:nvPr/>
        </p:nvSpPr>
        <p:spPr>
          <a:xfrm>
            <a:off x="3053444" y="4397824"/>
            <a:ext cx="1317171" cy="337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1BBA429-654A-0244-BE53-22D5466D62FA}"/>
              </a:ext>
            </a:extLst>
          </p:cNvPr>
          <p:cNvSpPr/>
          <p:nvPr/>
        </p:nvSpPr>
        <p:spPr>
          <a:xfrm>
            <a:off x="4637315" y="4397824"/>
            <a:ext cx="1317171" cy="337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32" name="Left Bracket 31">
            <a:extLst>
              <a:ext uri="{FF2B5EF4-FFF2-40B4-BE49-F238E27FC236}">
                <a16:creationId xmlns:a16="http://schemas.microsoft.com/office/drawing/2014/main" id="{3B799B71-E553-4C4E-A25A-56960D24DFAD}"/>
              </a:ext>
            </a:extLst>
          </p:cNvPr>
          <p:cNvSpPr/>
          <p:nvPr/>
        </p:nvSpPr>
        <p:spPr>
          <a:xfrm>
            <a:off x="2857500" y="4242027"/>
            <a:ext cx="138247" cy="602116"/>
          </a:xfrm>
          <a:prstGeom prst="leftBracket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Bracket 33">
            <a:extLst>
              <a:ext uri="{FF2B5EF4-FFF2-40B4-BE49-F238E27FC236}">
                <a16:creationId xmlns:a16="http://schemas.microsoft.com/office/drawing/2014/main" id="{3C5779E2-7A30-C04C-B8D1-53AFE3A6A115}"/>
              </a:ext>
            </a:extLst>
          </p:cNvPr>
          <p:cNvSpPr/>
          <p:nvPr/>
        </p:nvSpPr>
        <p:spPr>
          <a:xfrm flipH="1">
            <a:off x="6129746" y="4249492"/>
            <a:ext cx="138246" cy="602116"/>
          </a:xfrm>
          <a:prstGeom prst="leftBracket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19A2635-CAD5-6348-BE4F-DBAED695E063}"/>
              </a:ext>
            </a:extLst>
          </p:cNvPr>
          <p:cNvSpPr/>
          <p:nvPr/>
        </p:nvSpPr>
        <p:spPr>
          <a:xfrm>
            <a:off x="1273629" y="5110849"/>
            <a:ext cx="1317171" cy="337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psets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8ADC6FD-4B95-194A-A240-9F28AAB94DFB}"/>
              </a:ext>
            </a:extLst>
          </p:cNvPr>
          <p:cNvSpPr/>
          <p:nvPr/>
        </p:nvSpPr>
        <p:spPr>
          <a:xfrm>
            <a:off x="3053444" y="5110846"/>
            <a:ext cx="1317171" cy="337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5EEA9A4-B001-4B4F-9CE8-85AA1A6ABF79}"/>
              </a:ext>
            </a:extLst>
          </p:cNvPr>
          <p:cNvSpPr/>
          <p:nvPr/>
        </p:nvSpPr>
        <p:spPr>
          <a:xfrm>
            <a:off x="4637315" y="5110846"/>
            <a:ext cx="1317171" cy="337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39" name="Left Bracket 38">
            <a:extLst>
              <a:ext uri="{FF2B5EF4-FFF2-40B4-BE49-F238E27FC236}">
                <a16:creationId xmlns:a16="http://schemas.microsoft.com/office/drawing/2014/main" id="{68FDB2F3-A21B-1647-9734-ACD8416F5658}"/>
              </a:ext>
            </a:extLst>
          </p:cNvPr>
          <p:cNvSpPr/>
          <p:nvPr/>
        </p:nvSpPr>
        <p:spPr>
          <a:xfrm>
            <a:off x="2857500" y="4955049"/>
            <a:ext cx="138247" cy="602116"/>
          </a:xfrm>
          <a:prstGeom prst="leftBracket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eft Bracket 39">
            <a:extLst>
              <a:ext uri="{FF2B5EF4-FFF2-40B4-BE49-F238E27FC236}">
                <a16:creationId xmlns:a16="http://schemas.microsoft.com/office/drawing/2014/main" id="{8C11FA2F-B1A7-B449-B6A0-75F422E70ABC}"/>
              </a:ext>
            </a:extLst>
          </p:cNvPr>
          <p:cNvSpPr/>
          <p:nvPr/>
        </p:nvSpPr>
        <p:spPr>
          <a:xfrm flipH="1">
            <a:off x="6129746" y="4962514"/>
            <a:ext cx="138246" cy="602116"/>
          </a:xfrm>
          <a:prstGeom prst="leftBracket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AB255C8-0761-5140-BFFB-D92EF3850D14}"/>
              </a:ext>
            </a:extLst>
          </p:cNvPr>
          <p:cNvSpPr/>
          <p:nvPr/>
        </p:nvSpPr>
        <p:spPr>
          <a:xfrm>
            <a:off x="1273629" y="5823871"/>
            <a:ext cx="1317171" cy="337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grades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923EB93-3D66-C341-AAF3-E3A826F0EA19}"/>
              </a:ext>
            </a:extLst>
          </p:cNvPr>
          <p:cNvSpPr/>
          <p:nvPr/>
        </p:nvSpPr>
        <p:spPr>
          <a:xfrm>
            <a:off x="3053444" y="5823868"/>
            <a:ext cx="1317171" cy="337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DEBA691-FA12-9849-8A00-EEC8B97D673A}"/>
              </a:ext>
            </a:extLst>
          </p:cNvPr>
          <p:cNvSpPr/>
          <p:nvPr/>
        </p:nvSpPr>
        <p:spPr>
          <a:xfrm>
            <a:off x="4637315" y="5823868"/>
            <a:ext cx="1317171" cy="337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g2</a:t>
            </a:r>
          </a:p>
        </p:txBody>
      </p:sp>
      <p:sp>
        <p:nvSpPr>
          <p:cNvPr id="44" name="Left Bracket 43">
            <a:extLst>
              <a:ext uri="{FF2B5EF4-FFF2-40B4-BE49-F238E27FC236}">
                <a16:creationId xmlns:a16="http://schemas.microsoft.com/office/drawing/2014/main" id="{20CC8A4D-F2FE-6F41-9583-AF343B6A4D00}"/>
              </a:ext>
            </a:extLst>
          </p:cNvPr>
          <p:cNvSpPr/>
          <p:nvPr/>
        </p:nvSpPr>
        <p:spPr>
          <a:xfrm>
            <a:off x="2857500" y="5668071"/>
            <a:ext cx="138247" cy="602116"/>
          </a:xfrm>
          <a:prstGeom prst="leftBracket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Left Bracket 44">
            <a:extLst>
              <a:ext uri="{FF2B5EF4-FFF2-40B4-BE49-F238E27FC236}">
                <a16:creationId xmlns:a16="http://schemas.microsoft.com/office/drawing/2014/main" id="{0EB63E58-B8DF-894B-B157-D9648FDBEBA2}"/>
              </a:ext>
            </a:extLst>
          </p:cNvPr>
          <p:cNvSpPr/>
          <p:nvPr/>
        </p:nvSpPr>
        <p:spPr>
          <a:xfrm flipH="1">
            <a:off x="6129746" y="5675536"/>
            <a:ext cx="138246" cy="602116"/>
          </a:xfrm>
          <a:prstGeom prst="leftBracket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32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F231E-275E-2C4E-BE2F-972FE1084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can use objects or use dictionaries</a:t>
            </a:r>
            <a:br>
              <a:rPr lang="en-US" dirty="0"/>
            </a:br>
            <a:r>
              <a:rPr lang="en-US" dirty="0"/>
              <a:t>Here we embed a dictionary within a dictionary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D67C81-A42A-4040-AEC6-F336517B46ED}"/>
              </a:ext>
            </a:extLst>
          </p:cNvPr>
          <p:cNvSpPr/>
          <p:nvPr/>
        </p:nvSpPr>
        <p:spPr>
          <a:xfrm>
            <a:off x="1273629" y="1600198"/>
            <a:ext cx="1317171" cy="337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51E805-8E62-7446-BB0C-796B954AFEC4}"/>
              </a:ext>
            </a:extLst>
          </p:cNvPr>
          <p:cNvSpPr/>
          <p:nvPr/>
        </p:nvSpPr>
        <p:spPr>
          <a:xfrm>
            <a:off x="4637315" y="1600198"/>
            <a:ext cx="1469571" cy="337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name: ‘john’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AF3212-4AA4-EF49-8A57-FEF59017330E}"/>
              </a:ext>
            </a:extLst>
          </p:cNvPr>
          <p:cNvSpPr/>
          <p:nvPr/>
        </p:nvSpPr>
        <p:spPr>
          <a:xfrm>
            <a:off x="2955472" y="1600195"/>
            <a:ext cx="1317171" cy="337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id:001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676792-2D1E-2C41-BFCF-318E51F2974D}"/>
              </a:ext>
            </a:extLst>
          </p:cNvPr>
          <p:cNvSpPr/>
          <p:nvPr/>
        </p:nvSpPr>
        <p:spPr>
          <a:xfrm>
            <a:off x="1273629" y="2503715"/>
            <a:ext cx="1317171" cy="337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C65CDD-6D78-6E44-B937-70F19CA4545E}"/>
              </a:ext>
            </a:extLst>
          </p:cNvPr>
          <p:cNvSpPr/>
          <p:nvPr/>
        </p:nvSpPr>
        <p:spPr>
          <a:xfrm>
            <a:off x="2955472" y="2503712"/>
            <a:ext cx="1317171" cy="337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id:001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4A90F1-0966-2044-B4C5-4DC314ED63BC}"/>
              </a:ext>
            </a:extLst>
          </p:cNvPr>
          <p:cNvSpPr/>
          <p:nvPr/>
        </p:nvSpPr>
        <p:spPr>
          <a:xfrm>
            <a:off x="4637315" y="2490783"/>
            <a:ext cx="1785257" cy="337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maxGrade</a:t>
            </a:r>
            <a:r>
              <a:rPr lang="en-US" dirty="0">
                <a:solidFill>
                  <a:schemeClr val="tx1"/>
                </a:solidFill>
              </a:rPr>
              <a:t>: 100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1FC24B-1573-4348-ACBE-F466371E3569}"/>
              </a:ext>
            </a:extLst>
          </p:cNvPr>
          <p:cNvSpPr/>
          <p:nvPr/>
        </p:nvSpPr>
        <p:spPr>
          <a:xfrm>
            <a:off x="1273629" y="3338510"/>
            <a:ext cx="1317171" cy="337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grades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EA3BAF-17A5-5745-8DB9-4E93D114DFBF}"/>
              </a:ext>
            </a:extLst>
          </p:cNvPr>
          <p:cNvSpPr/>
          <p:nvPr/>
        </p:nvSpPr>
        <p:spPr>
          <a:xfrm>
            <a:off x="4789716" y="3325577"/>
            <a:ext cx="1512805" cy="3503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psetId</a:t>
            </a:r>
            <a:r>
              <a:rPr lang="en-US" dirty="0">
                <a:solidFill>
                  <a:schemeClr val="tx1"/>
                </a:solidFill>
              </a:rPr>
              <a:t>: 001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9800FD-0955-2F47-BB36-85E1C179C338}"/>
              </a:ext>
            </a:extLst>
          </p:cNvPr>
          <p:cNvSpPr/>
          <p:nvPr/>
        </p:nvSpPr>
        <p:spPr>
          <a:xfrm>
            <a:off x="6541696" y="3338510"/>
            <a:ext cx="1317171" cy="337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value:76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F43068-B48E-AD4D-8F35-464F2D50FBC6}"/>
              </a:ext>
            </a:extLst>
          </p:cNvPr>
          <p:cNvSpPr/>
          <p:nvPr/>
        </p:nvSpPr>
        <p:spPr>
          <a:xfrm>
            <a:off x="2955470" y="3325578"/>
            <a:ext cx="1681845" cy="337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sid</a:t>
            </a:r>
            <a:r>
              <a:rPr lang="en-US" dirty="0">
                <a:solidFill>
                  <a:schemeClr val="tx1"/>
                </a:solidFill>
              </a:rPr>
              <a:t>: 001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DCDBA740-A537-D84B-852A-FEE288414DA5}"/>
              </a:ext>
            </a:extLst>
          </p:cNvPr>
          <p:cNvSpPr/>
          <p:nvPr/>
        </p:nvSpPr>
        <p:spPr>
          <a:xfrm>
            <a:off x="2699659" y="1480458"/>
            <a:ext cx="255814" cy="598714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4583A8DB-0EE2-204F-BD24-42EA192FF363}"/>
              </a:ext>
            </a:extLst>
          </p:cNvPr>
          <p:cNvSpPr/>
          <p:nvPr/>
        </p:nvSpPr>
        <p:spPr>
          <a:xfrm rot="10800000">
            <a:off x="6898822" y="1525697"/>
            <a:ext cx="255814" cy="598714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F3D94A02-1418-7A47-BC64-39E6474DD07F}"/>
              </a:ext>
            </a:extLst>
          </p:cNvPr>
          <p:cNvSpPr/>
          <p:nvPr/>
        </p:nvSpPr>
        <p:spPr>
          <a:xfrm>
            <a:off x="2694214" y="2375122"/>
            <a:ext cx="255814" cy="598714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76B85767-5EEF-1F48-832A-4F5EC4E05E6C}"/>
              </a:ext>
            </a:extLst>
          </p:cNvPr>
          <p:cNvSpPr/>
          <p:nvPr/>
        </p:nvSpPr>
        <p:spPr>
          <a:xfrm>
            <a:off x="2694214" y="3207878"/>
            <a:ext cx="255814" cy="598714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20122402-9BDB-634D-90DF-3E7CB7941753}"/>
              </a:ext>
            </a:extLst>
          </p:cNvPr>
          <p:cNvSpPr/>
          <p:nvPr/>
        </p:nvSpPr>
        <p:spPr>
          <a:xfrm rot="10800000">
            <a:off x="6901543" y="2360154"/>
            <a:ext cx="255814" cy="598714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76973FA-0023-C44D-BFB7-850EBA255FBE}"/>
              </a:ext>
            </a:extLst>
          </p:cNvPr>
          <p:cNvSpPr/>
          <p:nvPr/>
        </p:nvSpPr>
        <p:spPr>
          <a:xfrm>
            <a:off x="8089835" y="3325579"/>
            <a:ext cx="1512806" cy="327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psetId</a:t>
            </a:r>
            <a:r>
              <a:rPr lang="en-US" dirty="0">
                <a:solidFill>
                  <a:schemeClr val="tx1"/>
                </a:solidFill>
              </a:rPr>
              <a:t>: 002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81D8E6E-EAB2-534D-92ED-04CD4A9DB51F}"/>
              </a:ext>
            </a:extLst>
          </p:cNvPr>
          <p:cNvSpPr/>
          <p:nvPr/>
        </p:nvSpPr>
        <p:spPr>
          <a:xfrm>
            <a:off x="9646181" y="3349386"/>
            <a:ext cx="1317171" cy="337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value:83</a:t>
            </a:r>
          </a:p>
        </p:txBody>
      </p:sp>
      <p:sp>
        <p:nvSpPr>
          <p:cNvPr id="49" name="Left Brace 48">
            <a:extLst>
              <a:ext uri="{FF2B5EF4-FFF2-40B4-BE49-F238E27FC236}">
                <a16:creationId xmlns:a16="http://schemas.microsoft.com/office/drawing/2014/main" id="{4EAA46BA-9797-7646-93AA-579E01A3340A}"/>
              </a:ext>
            </a:extLst>
          </p:cNvPr>
          <p:cNvSpPr/>
          <p:nvPr/>
        </p:nvSpPr>
        <p:spPr>
          <a:xfrm rot="10800000">
            <a:off x="11097986" y="3254437"/>
            <a:ext cx="255814" cy="598714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5FB3F86-CD3C-DC40-BB59-27BDE740228F}"/>
              </a:ext>
            </a:extLst>
          </p:cNvPr>
          <p:cNvSpPr/>
          <p:nvPr/>
        </p:nvSpPr>
        <p:spPr>
          <a:xfrm>
            <a:off x="4810327" y="4224746"/>
            <a:ext cx="1512805" cy="337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psetId</a:t>
            </a:r>
            <a:r>
              <a:rPr lang="en-US" dirty="0">
                <a:solidFill>
                  <a:schemeClr val="tx1"/>
                </a:solidFill>
              </a:rPr>
              <a:t>: 002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C010F0C-B837-7B4C-BC75-649B1FE87283}"/>
              </a:ext>
            </a:extLst>
          </p:cNvPr>
          <p:cNvSpPr/>
          <p:nvPr/>
        </p:nvSpPr>
        <p:spPr>
          <a:xfrm>
            <a:off x="6576004" y="4224745"/>
            <a:ext cx="1317171" cy="337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value:79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B452AF4-318F-D344-8BAA-F55BA669E91E}"/>
              </a:ext>
            </a:extLst>
          </p:cNvPr>
          <p:cNvSpPr/>
          <p:nvPr/>
        </p:nvSpPr>
        <p:spPr>
          <a:xfrm>
            <a:off x="2976081" y="4224746"/>
            <a:ext cx="1681845" cy="337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sid</a:t>
            </a:r>
            <a:r>
              <a:rPr lang="en-US" dirty="0">
                <a:solidFill>
                  <a:schemeClr val="tx1"/>
                </a:solidFill>
              </a:rPr>
              <a:t>: 002</a:t>
            </a:r>
          </a:p>
        </p:txBody>
      </p:sp>
      <p:sp>
        <p:nvSpPr>
          <p:cNvPr id="54" name="Left Brace 53">
            <a:extLst>
              <a:ext uri="{FF2B5EF4-FFF2-40B4-BE49-F238E27FC236}">
                <a16:creationId xmlns:a16="http://schemas.microsoft.com/office/drawing/2014/main" id="{4ED76B1A-57E4-D248-BEE4-229000195E65}"/>
              </a:ext>
            </a:extLst>
          </p:cNvPr>
          <p:cNvSpPr/>
          <p:nvPr/>
        </p:nvSpPr>
        <p:spPr>
          <a:xfrm rot="10800000">
            <a:off x="8175672" y="4127228"/>
            <a:ext cx="255814" cy="598714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Left Brace 54">
            <a:extLst>
              <a:ext uri="{FF2B5EF4-FFF2-40B4-BE49-F238E27FC236}">
                <a16:creationId xmlns:a16="http://schemas.microsoft.com/office/drawing/2014/main" id="{B3039A47-9FDF-6C41-9F1E-44A381CB61C5}"/>
              </a:ext>
            </a:extLst>
          </p:cNvPr>
          <p:cNvSpPr/>
          <p:nvPr/>
        </p:nvSpPr>
        <p:spPr>
          <a:xfrm>
            <a:off x="4620676" y="3218758"/>
            <a:ext cx="255814" cy="598714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Left Brace 55">
            <a:extLst>
              <a:ext uri="{FF2B5EF4-FFF2-40B4-BE49-F238E27FC236}">
                <a16:creationId xmlns:a16="http://schemas.microsoft.com/office/drawing/2014/main" id="{16BA0D70-6D1E-764C-994F-29709D79C65A}"/>
              </a:ext>
            </a:extLst>
          </p:cNvPr>
          <p:cNvSpPr/>
          <p:nvPr/>
        </p:nvSpPr>
        <p:spPr>
          <a:xfrm>
            <a:off x="4631583" y="4107046"/>
            <a:ext cx="255814" cy="598714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Left Brace 56">
            <a:extLst>
              <a:ext uri="{FF2B5EF4-FFF2-40B4-BE49-F238E27FC236}">
                <a16:creationId xmlns:a16="http://schemas.microsoft.com/office/drawing/2014/main" id="{5BFBBF32-1115-D64C-809A-3703F12F5877}"/>
              </a:ext>
            </a:extLst>
          </p:cNvPr>
          <p:cNvSpPr/>
          <p:nvPr/>
        </p:nvSpPr>
        <p:spPr>
          <a:xfrm rot="10800000">
            <a:off x="2822121" y="4958448"/>
            <a:ext cx="255814" cy="598714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50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F231E-275E-2C4E-BE2F-972FE1084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Option 1  key = [</a:t>
            </a:r>
            <a:r>
              <a:rPr lang="en-US" dirty="0" err="1"/>
              <a:t>sid,psetid</a:t>
            </a:r>
            <a:r>
              <a:rPr lang="en-US" dirty="0"/>
              <a:t>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D67C81-A42A-4040-AEC6-F336517B46ED}"/>
              </a:ext>
            </a:extLst>
          </p:cNvPr>
          <p:cNvSpPr/>
          <p:nvPr/>
        </p:nvSpPr>
        <p:spPr>
          <a:xfrm>
            <a:off x="1273629" y="1600198"/>
            <a:ext cx="1317171" cy="337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51E805-8E62-7446-BB0C-796B954AFEC4}"/>
              </a:ext>
            </a:extLst>
          </p:cNvPr>
          <p:cNvSpPr/>
          <p:nvPr/>
        </p:nvSpPr>
        <p:spPr>
          <a:xfrm>
            <a:off x="4637315" y="1600198"/>
            <a:ext cx="1469571" cy="337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name: ‘john’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AF3212-4AA4-EF49-8A57-FEF59017330E}"/>
              </a:ext>
            </a:extLst>
          </p:cNvPr>
          <p:cNvSpPr/>
          <p:nvPr/>
        </p:nvSpPr>
        <p:spPr>
          <a:xfrm>
            <a:off x="2955472" y="1600195"/>
            <a:ext cx="1317171" cy="337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Id:001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676792-2D1E-2C41-BFCF-318E51F2974D}"/>
              </a:ext>
            </a:extLst>
          </p:cNvPr>
          <p:cNvSpPr/>
          <p:nvPr/>
        </p:nvSpPr>
        <p:spPr>
          <a:xfrm>
            <a:off x="1273629" y="2503715"/>
            <a:ext cx="1317171" cy="337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C65CDD-6D78-6E44-B937-70F19CA4545E}"/>
              </a:ext>
            </a:extLst>
          </p:cNvPr>
          <p:cNvSpPr/>
          <p:nvPr/>
        </p:nvSpPr>
        <p:spPr>
          <a:xfrm>
            <a:off x="2955472" y="2503712"/>
            <a:ext cx="1317171" cy="337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id:001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4A90F1-0966-2044-B4C5-4DC314ED63BC}"/>
              </a:ext>
            </a:extLst>
          </p:cNvPr>
          <p:cNvSpPr/>
          <p:nvPr/>
        </p:nvSpPr>
        <p:spPr>
          <a:xfrm>
            <a:off x="4637315" y="2490783"/>
            <a:ext cx="1785257" cy="337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maxGrade</a:t>
            </a:r>
            <a:r>
              <a:rPr lang="en-US" dirty="0">
                <a:solidFill>
                  <a:schemeClr val="tx1"/>
                </a:solidFill>
              </a:rPr>
              <a:t>: 100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1FC24B-1573-4348-ACBE-F466371E3569}"/>
              </a:ext>
            </a:extLst>
          </p:cNvPr>
          <p:cNvSpPr/>
          <p:nvPr/>
        </p:nvSpPr>
        <p:spPr>
          <a:xfrm>
            <a:off x="1273629" y="3338510"/>
            <a:ext cx="1317171" cy="337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grades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EA3BAF-17A5-5745-8DB9-4E93D114DFBF}"/>
              </a:ext>
            </a:extLst>
          </p:cNvPr>
          <p:cNvSpPr/>
          <p:nvPr/>
        </p:nvSpPr>
        <p:spPr>
          <a:xfrm>
            <a:off x="4789716" y="3325577"/>
            <a:ext cx="1861457" cy="337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psetId</a:t>
            </a:r>
            <a:r>
              <a:rPr lang="en-US" dirty="0">
                <a:solidFill>
                  <a:schemeClr val="tx1"/>
                </a:solidFill>
              </a:rPr>
              <a:t>: 001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9800FD-0955-2F47-BB36-85E1C179C338}"/>
              </a:ext>
            </a:extLst>
          </p:cNvPr>
          <p:cNvSpPr/>
          <p:nvPr/>
        </p:nvSpPr>
        <p:spPr>
          <a:xfrm>
            <a:off x="6896101" y="3325576"/>
            <a:ext cx="1317171" cy="337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value:76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F43068-B48E-AD4D-8F35-464F2D50FBC6}"/>
              </a:ext>
            </a:extLst>
          </p:cNvPr>
          <p:cNvSpPr/>
          <p:nvPr/>
        </p:nvSpPr>
        <p:spPr>
          <a:xfrm>
            <a:off x="3112369" y="3325576"/>
            <a:ext cx="1681845" cy="337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sid</a:t>
            </a:r>
            <a:r>
              <a:rPr lang="en-US" dirty="0">
                <a:solidFill>
                  <a:schemeClr val="tx1"/>
                </a:solidFill>
              </a:rPr>
              <a:t>: 001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DCDBA740-A537-D84B-852A-FEE288414DA5}"/>
              </a:ext>
            </a:extLst>
          </p:cNvPr>
          <p:cNvSpPr/>
          <p:nvPr/>
        </p:nvSpPr>
        <p:spPr>
          <a:xfrm>
            <a:off x="2699659" y="1480458"/>
            <a:ext cx="255814" cy="598714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4583A8DB-0EE2-204F-BD24-42EA192FF363}"/>
              </a:ext>
            </a:extLst>
          </p:cNvPr>
          <p:cNvSpPr/>
          <p:nvPr/>
        </p:nvSpPr>
        <p:spPr>
          <a:xfrm rot="10800000">
            <a:off x="6898822" y="1525697"/>
            <a:ext cx="255814" cy="598714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F3D94A02-1418-7A47-BC64-39E6474DD07F}"/>
              </a:ext>
            </a:extLst>
          </p:cNvPr>
          <p:cNvSpPr/>
          <p:nvPr/>
        </p:nvSpPr>
        <p:spPr>
          <a:xfrm>
            <a:off x="2694214" y="2375122"/>
            <a:ext cx="255814" cy="598714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76B85767-5EEF-1F48-832A-4F5EC4E05E6C}"/>
              </a:ext>
            </a:extLst>
          </p:cNvPr>
          <p:cNvSpPr/>
          <p:nvPr/>
        </p:nvSpPr>
        <p:spPr>
          <a:xfrm>
            <a:off x="2630541" y="3225885"/>
            <a:ext cx="255814" cy="598714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20122402-9BDB-634D-90DF-3E7CB7941753}"/>
              </a:ext>
            </a:extLst>
          </p:cNvPr>
          <p:cNvSpPr/>
          <p:nvPr/>
        </p:nvSpPr>
        <p:spPr>
          <a:xfrm rot="10800000">
            <a:off x="6901543" y="2360154"/>
            <a:ext cx="255814" cy="598714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7F37A27C-8B7C-1546-BC20-22002E081EBA}"/>
              </a:ext>
            </a:extLst>
          </p:cNvPr>
          <p:cNvSpPr/>
          <p:nvPr/>
        </p:nvSpPr>
        <p:spPr>
          <a:xfrm rot="10800000">
            <a:off x="8455481" y="3194947"/>
            <a:ext cx="255814" cy="598714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76973FA-0023-C44D-BFB7-850EBA255FBE}"/>
              </a:ext>
            </a:extLst>
          </p:cNvPr>
          <p:cNvSpPr/>
          <p:nvPr/>
        </p:nvSpPr>
        <p:spPr>
          <a:xfrm>
            <a:off x="4789716" y="4122271"/>
            <a:ext cx="1861457" cy="337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psetId</a:t>
            </a:r>
            <a:r>
              <a:rPr lang="en-US" dirty="0">
                <a:solidFill>
                  <a:schemeClr val="tx1"/>
                </a:solidFill>
              </a:rPr>
              <a:t>: 002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81D8E6E-EAB2-534D-92ED-04CD4A9DB51F}"/>
              </a:ext>
            </a:extLst>
          </p:cNvPr>
          <p:cNvSpPr/>
          <p:nvPr/>
        </p:nvSpPr>
        <p:spPr>
          <a:xfrm>
            <a:off x="6896101" y="4122270"/>
            <a:ext cx="1317171" cy="337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value:83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31EC4FE-9E60-7144-ADC6-876841338C32}"/>
              </a:ext>
            </a:extLst>
          </p:cNvPr>
          <p:cNvSpPr/>
          <p:nvPr/>
        </p:nvSpPr>
        <p:spPr>
          <a:xfrm>
            <a:off x="3107871" y="4122270"/>
            <a:ext cx="1681845" cy="337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sid</a:t>
            </a:r>
            <a:r>
              <a:rPr lang="en-US" dirty="0">
                <a:solidFill>
                  <a:schemeClr val="tx1"/>
                </a:solidFill>
              </a:rPr>
              <a:t>: 001</a:t>
            </a:r>
          </a:p>
        </p:txBody>
      </p:sp>
      <p:sp>
        <p:nvSpPr>
          <p:cNvPr id="48" name="Left Brace 47">
            <a:extLst>
              <a:ext uri="{FF2B5EF4-FFF2-40B4-BE49-F238E27FC236}">
                <a16:creationId xmlns:a16="http://schemas.microsoft.com/office/drawing/2014/main" id="{C8AB4468-37D5-7848-906B-BB0FA61BC36A}"/>
              </a:ext>
            </a:extLst>
          </p:cNvPr>
          <p:cNvSpPr/>
          <p:nvPr/>
        </p:nvSpPr>
        <p:spPr>
          <a:xfrm>
            <a:off x="2694214" y="4004572"/>
            <a:ext cx="255814" cy="598714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eft Brace 48">
            <a:extLst>
              <a:ext uri="{FF2B5EF4-FFF2-40B4-BE49-F238E27FC236}">
                <a16:creationId xmlns:a16="http://schemas.microsoft.com/office/drawing/2014/main" id="{4EAA46BA-9797-7646-93AA-579E01A3340A}"/>
              </a:ext>
            </a:extLst>
          </p:cNvPr>
          <p:cNvSpPr/>
          <p:nvPr/>
        </p:nvSpPr>
        <p:spPr>
          <a:xfrm rot="10800000">
            <a:off x="8455481" y="3991641"/>
            <a:ext cx="255814" cy="598714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5FB3F86-CD3C-DC40-BB59-27BDE740228F}"/>
              </a:ext>
            </a:extLst>
          </p:cNvPr>
          <p:cNvSpPr/>
          <p:nvPr/>
        </p:nvSpPr>
        <p:spPr>
          <a:xfrm>
            <a:off x="4789716" y="4928482"/>
            <a:ext cx="1861457" cy="337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psetId</a:t>
            </a:r>
            <a:r>
              <a:rPr lang="en-US" dirty="0">
                <a:solidFill>
                  <a:schemeClr val="tx1"/>
                </a:solidFill>
              </a:rPr>
              <a:t>: 001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C010F0C-B837-7B4C-BC75-649B1FE87283}"/>
              </a:ext>
            </a:extLst>
          </p:cNvPr>
          <p:cNvSpPr/>
          <p:nvPr/>
        </p:nvSpPr>
        <p:spPr>
          <a:xfrm>
            <a:off x="6896101" y="4928481"/>
            <a:ext cx="1317171" cy="337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value:79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B452AF4-318F-D344-8BAA-F55BA669E91E}"/>
              </a:ext>
            </a:extLst>
          </p:cNvPr>
          <p:cNvSpPr/>
          <p:nvPr/>
        </p:nvSpPr>
        <p:spPr>
          <a:xfrm>
            <a:off x="3107870" y="4928481"/>
            <a:ext cx="1681845" cy="337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sid</a:t>
            </a:r>
            <a:r>
              <a:rPr lang="en-US" dirty="0">
                <a:solidFill>
                  <a:schemeClr val="tx1"/>
                </a:solidFill>
              </a:rPr>
              <a:t>: 002</a:t>
            </a:r>
          </a:p>
        </p:txBody>
      </p:sp>
      <p:sp>
        <p:nvSpPr>
          <p:cNvPr id="53" name="Left Brace 52">
            <a:extLst>
              <a:ext uri="{FF2B5EF4-FFF2-40B4-BE49-F238E27FC236}">
                <a16:creationId xmlns:a16="http://schemas.microsoft.com/office/drawing/2014/main" id="{7A4B83FC-3C1A-B949-B6B1-2F20D369F994}"/>
              </a:ext>
            </a:extLst>
          </p:cNvPr>
          <p:cNvSpPr/>
          <p:nvPr/>
        </p:nvSpPr>
        <p:spPr>
          <a:xfrm>
            <a:off x="2694214" y="4810783"/>
            <a:ext cx="255814" cy="598714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eft Brace 53">
            <a:extLst>
              <a:ext uri="{FF2B5EF4-FFF2-40B4-BE49-F238E27FC236}">
                <a16:creationId xmlns:a16="http://schemas.microsoft.com/office/drawing/2014/main" id="{4ED76B1A-57E4-D248-BEE4-229000195E65}"/>
              </a:ext>
            </a:extLst>
          </p:cNvPr>
          <p:cNvSpPr/>
          <p:nvPr/>
        </p:nvSpPr>
        <p:spPr>
          <a:xfrm rot="10800000">
            <a:off x="8455481" y="4797852"/>
            <a:ext cx="255814" cy="598714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9B74BB-DE3C-3A47-B79C-78901009D8F6}"/>
              </a:ext>
            </a:extLst>
          </p:cNvPr>
          <p:cNvSpPr/>
          <p:nvPr/>
        </p:nvSpPr>
        <p:spPr>
          <a:xfrm>
            <a:off x="3026230" y="3228626"/>
            <a:ext cx="3712028" cy="50516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970D09B-B6F1-3043-BC0E-7867F911710A}"/>
              </a:ext>
            </a:extLst>
          </p:cNvPr>
          <p:cNvSpPr/>
          <p:nvPr/>
        </p:nvSpPr>
        <p:spPr>
          <a:xfrm>
            <a:off x="3026230" y="4051348"/>
            <a:ext cx="3712028" cy="50516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D34D39A-8225-5A41-842B-37DAF84FD392}"/>
              </a:ext>
            </a:extLst>
          </p:cNvPr>
          <p:cNvSpPr/>
          <p:nvPr/>
        </p:nvSpPr>
        <p:spPr>
          <a:xfrm>
            <a:off x="3026230" y="4844628"/>
            <a:ext cx="3712028" cy="50516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956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4202</TotalTime>
  <Words>306</Words>
  <Application>Microsoft Macintosh PowerPoint</Application>
  <PresentationFormat>Widescreen</PresentationFormat>
  <Paragraphs>96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Excel spreadsheet for Course</vt:lpstr>
      <vt:lpstr>Another possible spreadsheet </vt:lpstr>
      <vt:lpstr>Relational Data Structure</vt:lpstr>
      <vt:lpstr>Data as Dictionary of Arrays  mydb[”grades”][0]</vt:lpstr>
      <vt:lpstr>We need to loop over all rows in grades to get  a student’s grade ( Nstudents * Npsets)</vt:lpstr>
      <vt:lpstr>Use lists/array to store  eg grades</vt:lpstr>
      <vt:lpstr>Student takes psets and has grades using lists</vt:lpstr>
      <vt:lpstr>We can use objects or use dictionaries Here we embed a dictionary within a dictionary</vt:lpstr>
      <vt:lpstr>Option 1  key = [sid,psetid]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</dc:title>
  <dc:creator>John R Williams</dc:creator>
  <cp:lastModifiedBy>John R Williams</cp:lastModifiedBy>
  <cp:revision>13</cp:revision>
  <dcterms:created xsi:type="dcterms:W3CDTF">2020-01-16T18:51:59Z</dcterms:created>
  <dcterms:modified xsi:type="dcterms:W3CDTF">2020-01-19T16:54:25Z</dcterms:modified>
</cp:coreProperties>
</file>