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7" r:id="rId2"/>
    <p:sldId id="299" r:id="rId3"/>
    <p:sldId id="316" r:id="rId4"/>
    <p:sldId id="300" r:id="rId5"/>
    <p:sldId id="301" r:id="rId6"/>
    <p:sldId id="303" r:id="rId7"/>
    <p:sldId id="304" r:id="rId8"/>
    <p:sldId id="305" r:id="rId9"/>
    <p:sldId id="306" r:id="rId10"/>
    <p:sldId id="302" r:id="rId11"/>
    <p:sldId id="308" r:id="rId12"/>
    <p:sldId id="307" r:id="rId13"/>
    <p:sldId id="296" r:id="rId14"/>
    <p:sldId id="309" r:id="rId15"/>
    <p:sldId id="315" r:id="rId16"/>
    <p:sldId id="310" r:id="rId17"/>
    <p:sldId id="311" r:id="rId18"/>
    <p:sldId id="312" r:id="rId19"/>
    <p:sldId id="313" r:id="rId20"/>
    <p:sldId id="314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0"/>
    <p:restoredTop sz="94663"/>
  </p:normalViewPr>
  <p:slideViewPr>
    <p:cSldViewPr snapToGrid="0" snapToObjects="1">
      <p:cViewPr varScale="1">
        <p:scale>
          <a:sx n="114" d="100"/>
          <a:sy n="114" d="100"/>
        </p:scale>
        <p:origin x="192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B627513-8B0B-4E7A-900A-77B0296EDA91}" type="doc">
      <dgm:prSet loTypeId="urn:microsoft.com/office/officeart/2005/8/layout/hierarchy1" loCatId="hierarchy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94C34A6E-B362-411F-8977-51037D047155}">
      <dgm:prSet/>
      <dgm:spPr/>
      <dgm:t>
        <a:bodyPr/>
        <a:lstStyle/>
        <a:p>
          <a:r>
            <a:rPr lang="en-US"/>
            <a:t>You need to edit one of the 2 .html files.  Change the photo to be one of yours. Also change the name that will be shown</a:t>
          </a:r>
        </a:p>
      </dgm:t>
    </dgm:pt>
    <dgm:pt modelId="{878C9881-2EE3-40E7-AB06-D6C075DFDB14}" type="parTrans" cxnId="{2FBD1360-5413-4994-ACAA-ABC52FC876FA}">
      <dgm:prSet/>
      <dgm:spPr/>
      <dgm:t>
        <a:bodyPr/>
        <a:lstStyle/>
        <a:p>
          <a:endParaRPr lang="en-US"/>
        </a:p>
      </dgm:t>
    </dgm:pt>
    <dgm:pt modelId="{05FFC9E5-F0C5-439B-BD07-A3CC9E00381A}" type="sibTrans" cxnId="{2FBD1360-5413-4994-ACAA-ABC52FC876FA}">
      <dgm:prSet/>
      <dgm:spPr/>
      <dgm:t>
        <a:bodyPr/>
        <a:lstStyle/>
        <a:p>
          <a:endParaRPr lang="en-US"/>
        </a:p>
      </dgm:t>
    </dgm:pt>
    <dgm:pt modelId="{4596DB25-45A3-4712-B6F9-8ACE0C31E63D}">
      <dgm:prSet/>
      <dgm:spPr/>
      <dgm:t>
        <a:bodyPr/>
        <a:lstStyle/>
        <a:p>
          <a:r>
            <a:rPr lang="en-US"/>
            <a:t>Make sure you understand how this works. Not how it watches the database for changes. </a:t>
          </a:r>
        </a:p>
      </dgm:t>
    </dgm:pt>
    <dgm:pt modelId="{F338CCD5-DB6A-405E-98A2-EFD33E241192}" type="parTrans" cxnId="{2DCD9D01-EE92-413C-9F81-269F3A2892A9}">
      <dgm:prSet/>
      <dgm:spPr/>
      <dgm:t>
        <a:bodyPr/>
        <a:lstStyle/>
        <a:p>
          <a:endParaRPr lang="en-US"/>
        </a:p>
      </dgm:t>
    </dgm:pt>
    <dgm:pt modelId="{6D709F2D-B11E-4F58-9D02-ADF910D32606}" type="sibTrans" cxnId="{2DCD9D01-EE92-413C-9F81-269F3A2892A9}">
      <dgm:prSet/>
      <dgm:spPr/>
      <dgm:t>
        <a:bodyPr/>
        <a:lstStyle/>
        <a:p>
          <a:endParaRPr lang="en-US"/>
        </a:p>
      </dgm:t>
    </dgm:pt>
    <dgm:pt modelId="{79F124BF-8981-564E-9CE2-E49775222D79}" type="pres">
      <dgm:prSet presAssocID="{5B627513-8B0B-4E7A-900A-77B0296EDA9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282140C-3577-C14D-8A09-7B97BFBABC5A}" type="pres">
      <dgm:prSet presAssocID="{94C34A6E-B362-411F-8977-51037D047155}" presName="hierRoot1" presStyleCnt="0"/>
      <dgm:spPr/>
    </dgm:pt>
    <dgm:pt modelId="{3C802EFE-3B0D-3449-A500-61B15060FA7E}" type="pres">
      <dgm:prSet presAssocID="{94C34A6E-B362-411F-8977-51037D047155}" presName="composite" presStyleCnt="0"/>
      <dgm:spPr/>
    </dgm:pt>
    <dgm:pt modelId="{36CFF451-DE77-8447-AF38-A2994C70EC16}" type="pres">
      <dgm:prSet presAssocID="{94C34A6E-B362-411F-8977-51037D047155}" presName="background" presStyleLbl="node0" presStyleIdx="0" presStyleCnt="2"/>
      <dgm:spPr/>
    </dgm:pt>
    <dgm:pt modelId="{2B2F24AC-44DF-4447-96DA-09E0D15E51B4}" type="pres">
      <dgm:prSet presAssocID="{94C34A6E-B362-411F-8977-51037D047155}" presName="text" presStyleLbl="fgAcc0" presStyleIdx="0" presStyleCnt="2">
        <dgm:presLayoutVars>
          <dgm:chPref val="3"/>
        </dgm:presLayoutVars>
      </dgm:prSet>
      <dgm:spPr/>
    </dgm:pt>
    <dgm:pt modelId="{8DF0244A-D494-B54D-B1EC-1748D91F4E47}" type="pres">
      <dgm:prSet presAssocID="{94C34A6E-B362-411F-8977-51037D047155}" presName="hierChild2" presStyleCnt="0"/>
      <dgm:spPr/>
    </dgm:pt>
    <dgm:pt modelId="{462499C9-F28C-054C-B7C8-1652FF812FB8}" type="pres">
      <dgm:prSet presAssocID="{4596DB25-45A3-4712-B6F9-8ACE0C31E63D}" presName="hierRoot1" presStyleCnt="0"/>
      <dgm:spPr/>
    </dgm:pt>
    <dgm:pt modelId="{D3C2CB04-41C6-A348-8362-84CEC64E1A42}" type="pres">
      <dgm:prSet presAssocID="{4596DB25-45A3-4712-B6F9-8ACE0C31E63D}" presName="composite" presStyleCnt="0"/>
      <dgm:spPr/>
    </dgm:pt>
    <dgm:pt modelId="{2D47CD01-0DFE-2045-A50B-8516D007CE86}" type="pres">
      <dgm:prSet presAssocID="{4596DB25-45A3-4712-B6F9-8ACE0C31E63D}" presName="background" presStyleLbl="node0" presStyleIdx="1" presStyleCnt="2"/>
      <dgm:spPr/>
    </dgm:pt>
    <dgm:pt modelId="{15F7ABE4-EB1F-1C49-AFFA-65B65A849450}" type="pres">
      <dgm:prSet presAssocID="{4596DB25-45A3-4712-B6F9-8ACE0C31E63D}" presName="text" presStyleLbl="fgAcc0" presStyleIdx="1" presStyleCnt="2">
        <dgm:presLayoutVars>
          <dgm:chPref val="3"/>
        </dgm:presLayoutVars>
      </dgm:prSet>
      <dgm:spPr/>
    </dgm:pt>
    <dgm:pt modelId="{D6A214FF-F5AB-2846-BA10-4095A99384A4}" type="pres">
      <dgm:prSet presAssocID="{4596DB25-45A3-4712-B6F9-8ACE0C31E63D}" presName="hierChild2" presStyleCnt="0"/>
      <dgm:spPr/>
    </dgm:pt>
  </dgm:ptLst>
  <dgm:cxnLst>
    <dgm:cxn modelId="{2DCD9D01-EE92-413C-9F81-269F3A2892A9}" srcId="{5B627513-8B0B-4E7A-900A-77B0296EDA91}" destId="{4596DB25-45A3-4712-B6F9-8ACE0C31E63D}" srcOrd="1" destOrd="0" parTransId="{F338CCD5-DB6A-405E-98A2-EFD33E241192}" sibTransId="{6D709F2D-B11E-4F58-9D02-ADF910D32606}"/>
    <dgm:cxn modelId="{108EBB19-C4E2-D946-9B12-34464D905B6A}" type="presOf" srcId="{94C34A6E-B362-411F-8977-51037D047155}" destId="{2B2F24AC-44DF-4447-96DA-09E0D15E51B4}" srcOrd="0" destOrd="0" presId="urn:microsoft.com/office/officeart/2005/8/layout/hierarchy1"/>
    <dgm:cxn modelId="{2FBD1360-5413-4994-ACAA-ABC52FC876FA}" srcId="{5B627513-8B0B-4E7A-900A-77B0296EDA91}" destId="{94C34A6E-B362-411F-8977-51037D047155}" srcOrd="0" destOrd="0" parTransId="{878C9881-2EE3-40E7-AB06-D6C075DFDB14}" sibTransId="{05FFC9E5-F0C5-439B-BD07-A3CC9E00381A}"/>
    <dgm:cxn modelId="{3562D296-0EF3-B241-856A-0FF4D328F844}" type="presOf" srcId="{5B627513-8B0B-4E7A-900A-77B0296EDA91}" destId="{79F124BF-8981-564E-9CE2-E49775222D79}" srcOrd="0" destOrd="0" presId="urn:microsoft.com/office/officeart/2005/8/layout/hierarchy1"/>
    <dgm:cxn modelId="{807852DF-9265-5247-82C3-8C44CBC6C316}" type="presOf" srcId="{4596DB25-45A3-4712-B6F9-8ACE0C31E63D}" destId="{15F7ABE4-EB1F-1C49-AFFA-65B65A849450}" srcOrd="0" destOrd="0" presId="urn:microsoft.com/office/officeart/2005/8/layout/hierarchy1"/>
    <dgm:cxn modelId="{97760CD0-8870-FB45-B7DB-7CD0FF6933F4}" type="presParOf" srcId="{79F124BF-8981-564E-9CE2-E49775222D79}" destId="{D282140C-3577-C14D-8A09-7B97BFBABC5A}" srcOrd="0" destOrd="0" presId="urn:microsoft.com/office/officeart/2005/8/layout/hierarchy1"/>
    <dgm:cxn modelId="{3B1DE990-F33C-B84F-A772-F936203D3CBC}" type="presParOf" srcId="{D282140C-3577-C14D-8A09-7B97BFBABC5A}" destId="{3C802EFE-3B0D-3449-A500-61B15060FA7E}" srcOrd="0" destOrd="0" presId="urn:microsoft.com/office/officeart/2005/8/layout/hierarchy1"/>
    <dgm:cxn modelId="{0E6CBBD0-383C-FE45-BCA7-DB29E7B7E876}" type="presParOf" srcId="{3C802EFE-3B0D-3449-A500-61B15060FA7E}" destId="{36CFF451-DE77-8447-AF38-A2994C70EC16}" srcOrd="0" destOrd="0" presId="urn:microsoft.com/office/officeart/2005/8/layout/hierarchy1"/>
    <dgm:cxn modelId="{DC81BED9-CF24-E640-8E58-D94FB4E38EC6}" type="presParOf" srcId="{3C802EFE-3B0D-3449-A500-61B15060FA7E}" destId="{2B2F24AC-44DF-4447-96DA-09E0D15E51B4}" srcOrd="1" destOrd="0" presId="urn:microsoft.com/office/officeart/2005/8/layout/hierarchy1"/>
    <dgm:cxn modelId="{8BF07858-7624-6546-972F-19DB1B20C2A0}" type="presParOf" srcId="{D282140C-3577-C14D-8A09-7B97BFBABC5A}" destId="{8DF0244A-D494-B54D-B1EC-1748D91F4E47}" srcOrd="1" destOrd="0" presId="urn:microsoft.com/office/officeart/2005/8/layout/hierarchy1"/>
    <dgm:cxn modelId="{E1270952-7CAB-FE45-8F8B-A8F68E035BFF}" type="presParOf" srcId="{79F124BF-8981-564E-9CE2-E49775222D79}" destId="{462499C9-F28C-054C-B7C8-1652FF812FB8}" srcOrd="1" destOrd="0" presId="urn:microsoft.com/office/officeart/2005/8/layout/hierarchy1"/>
    <dgm:cxn modelId="{EE0CEF25-34F4-8841-8918-EBDA2B4FE3DD}" type="presParOf" srcId="{462499C9-F28C-054C-B7C8-1652FF812FB8}" destId="{D3C2CB04-41C6-A348-8362-84CEC64E1A42}" srcOrd="0" destOrd="0" presId="urn:microsoft.com/office/officeart/2005/8/layout/hierarchy1"/>
    <dgm:cxn modelId="{8F8495E5-7052-E141-947F-0568656CB023}" type="presParOf" srcId="{D3C2CB04-41C6-A348-8362-84CEC64E1A42}" destId="{2D47CD01-0DFE-2045-A50B-8516D007CE86}" srcOrd="0" destOrd="0" presId="urn:microsoft.com/office/officeart/2005/8/layout/hierarchy1"/>
    <dgm:cxn modelId="{ACB35785-3A61-6649-907A-40E00F0D72A4}" type="presParOf" srcId="{D3C2CB04-41C6-A348-8362-84CEC64E1A42}" destId="{15F7ABE4-EB1F-1C49-AFFA-65B65A849450}" srcOrd="1" destOrd="0" presId="urn:microsoft.com/office/officeart/2005/8/layout/hierarchy1"/>
    <dgm:cxn modelId="{4FC237E6-9E77-F64D-A9D0-B900E760B398}" type="presParOf" srcId="{462499C9-F28C-054C-B7C8-1652FF812FB8}" destId="{D6A214FF-F5AB-2846-BA10-4095A99384A4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CFF451-DE77-8447-AF38-A2994C70EC16}">
      <dsp:nvSpPr>
        <dsp:cNvPr id="0" name=""/>
        <dsp:cNvSpPr/>
      </dsp:nvSpPr>
      <dsp:spPr>
        <a:xfrm>
          <a:off x="130938" y="1393"/>
          <a:ext cx="4224635" cy="268264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B2F24AC-44DF-4447-96DA-09E0D15E51B4}">
      <dsp:nvSpPr>
        <dsp:cNvPr id="0" name=""/>
        <dsp:cNvSpPr/>
      </dsp:nvSpPr>
      <dsp:spPr>
        <a:xfrm>
          <a:off x="600342" y="447327"/>
          <a:ext cx="4224635" cy="26826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You need to edit one of the 2 .html files.  Change the photo to be one of yours. Also change the name that will be shown</a:t>
          </a:r>
        </a:p>
      </dsp:txBody>
      <dsp:txXfrm>
        <a:off x="678914" y="525899"/>
        <a:ext cx="4067491" cy="2525499"/>
      </dsp:txXfrm>
    </dsp:sp>
    <dsp:sp modelId="{2D47CD01-0DFE-2045-A50B-8516D007CE86}">
      <dsp:nvSpPr>
        <dsp:cNvPr id="0" name=""/>
        <dsp:cNvSpPr/>
      </dsp:nvSpPr>
      <dsp:spPr>
        <a:xfrm>
          <a:off x="5294381" y="1393"/>
          <a:ext cx="4224635" cy="268264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5F7ABE4-EB1F-1C49-AFFA-65B65A849450}">
      <dsp:nvSpPr>
        <dsp:cNvPr id="0" name=""/>
        <dsp:cNvSpPr/>
      </dsp:nvSpPr>
      <dsp:spPr>
        <a:xfrm>
          <a:off x="5763785" y="447327"/>
          <a:ext cx="4224635" cy="26826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Make sure you understand how this works. Not how it watches the database for changes. </a:t>
          </a:r>
        </a:p>
      </dsp:txBody>
      <dsp:txXfrm>
        <a:off x="5842357" y="525899"/>
        <a:ext cx="4067491" cy="25254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6DDCE0-6E83-074E-95B0-7EA22E99BA53}" type="datetimeFigureOut">
              <a:rPr lang="en-US" smtClean="0"/>
              <a:t>2/24/19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D44A9B-6B38-AE4E-B310-2CA52A819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3769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56DF65-296B-F843-995C-858E1D512BE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9220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D2224-131E-F049-B8CD-5D2ABC3AB3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36E429-64C6-E94C-B5E1-BC61335EAB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FDBD4-2050-084C-85FF-14DC84C59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E2764-7F56-3A46-8561-26425E177F13}" type="datetimeFigureOut">
              <a:rPr lang="en-US" smtClean="0"/>
              <a:t>2/24/19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73BD1E-E2AD-9E48-932D-DF4B88A79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2E6FFD-86C5-BD4D-AB32-C8315ED03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05AFB-5AAC-BD47-BAAE-10070635E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858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5606A-3F4A-7443-BAB4-A2D7001E8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87D852-26DF-974E-BBD8-B768EDC04D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831029-5000-CE4C-BD71-6549AA304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E2764-7F56-3A46-8561-26425E177F13}" type="datetimeFigureOut">
              <a:rPr lang="en-US" smtClean="0"/>
              <a:t>2/24/19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FB78FF-0A26-DB4B-99A6-778E914A8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7A020D-9D06-5942-8F17-52C36170F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05AFB-5AAC-BD47-BAAE-10070635E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949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8C2E26-4B51-6A47-A6FC-01DEAC0464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7C2B8E-B4D9-EB4D-A06A-B735227046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878075-0892-4040-B8E2-0AF0D5521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E2764-7F56-3A46-8561-26425E177F13}" type="datetimeFigureOut">
              <a:rPr lang="en-US" smtClean="0"/>
              <a:t>2/24/19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EB8EA9-4A67-0E44-9ECD-0D4342E9B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F73567-2E17-A141-8311-C24381492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05AFB-5AAC-BD47-BAAE-10070635E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39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22A87-8B89-BF47-B389-9A7A07CFA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B95BF9-EFDE-A642-9CCF-9A3BFD0F36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DEF638-7EB7-BD4B-A4EA-5CB5F76A6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E2764-7F56-3A46-8561-26425E177F13}" type="datetimeFigureOut">
              <a:rPr lang="en-US" smtClean="0"/>
              <a:t>2/24/19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8C309C-F381-7446-B3AB-F642BAF64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7DCAC8-8B1B-234D-BDA8-3A7F985FF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05AFB-5AAC-BD47-BAAE-10070635E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75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256B9-589B-964A-BD2C-4FBC7F495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24F016-A89E-8D41-B1B2-A334A12BC4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5FB588-7EEA-3045-94C0-FBCDD8629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E2764-7F56-3A46-8561-26425E177F13}" type="datetimeFigureOut">
              <a:rPr lang="en-US" smtClean="0"/>
              <a:t>2/24/19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B28C7B-C76D-CB43-81AC-0C278859E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22569F-DFC1-BA44-8ED6-786AF5219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05AFB-5AAC-BD47-BAAE-10070635E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271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79C1B-C6C2-2B47-ABFC-59CAD63A6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115CE-A42C-4344-92F1-B893DB9C76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AE2BDD-18D7-DF45-9453-B05C07A042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67C256-410F-2942-BDA3-CA7A52297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E2764-7F56-3A46-8561-26425E177F13}" type="datetimeFigureOut">
              <a:rPr lang="en-US" smtClean="0"/>
              <a:t>2/24/19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49C8EA-8D40-804B-9E60-FF4232641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20387C-B9CD-2848-91F3-A774F4D08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05AFB-5AAC-BD47-BAAE-10070635E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25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FF7DC-EBA1-0B47-AE91-D2814AD3F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D62B95-7BAC-9949-B819-0EE4DC964C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47DF52-AFFF-9F44-A665-88E6569E19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C83208-897D-9546-9122-2286AB9FC2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E2813C-5544-CE44-BE9C-6B53E9EC26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836537-B62C-D34C-A12F-E2F8BBD1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E2764-7F56-3A46-8561-26425E177F13}" type="datetimeFigureOut">
              <a:rPr lang="en-US" smtClean="0"/>
              <a:t>2/24/19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68EB00-0370-D744-9555-B524C2091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7A7F8E-9910-C546-A0B1-453138467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05AFB-5AAC-BD47-BAAE-10070635E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756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3CEAB-9588-0F47-8BFD-93759CA00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8406B4-993A-8C48-9AFF-E3043F5F1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E2764-7F56-3A46-8561-26425E177F13}" type="datetimeFigureOut">
              <a:rPr lang="en-US" smtClean="0"/>
              <a:t>2/24/19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E89244-33EA-CC4F-94B5-E232F15E4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98EC92-2990-734D-BE90-A65D74456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05AFB-5AAC-BD47-BAAE-10070635E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337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5F923E-FDA4-DA46-8DC5-8725800C1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E2764-7F56-3A46-8561-26425E177F13}" type="datetimeFigureOut">
              <a:rPr lang="en-US" smtClean="0"/>
              <a:t>2/24/19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363435-843C-6945-95CF-4B6B5CC81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E44F0F-99AF-9C45-8835-450BC5F0B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05AFB-5AAC-BD47-BAAE-10070635E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22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F7A32-80B8-A144-BDB0-E81439B6F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91B686-F6B9-2F42-8031-7CA7753FCD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1FA7C8-0283-3D4B-BEFE-8430D67B1F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8FB5E6-199F-204E-A123-E6C401852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E2764-7F56-3A46-8561-26425E177F13}" type="datetimeFigureOut">
              <a:rPr lang="en-US" smtClean="0"/>
              <a:t>2/24/19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524B37-F571-A547-8EF9-9C86C2DFF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AB553-C9E5-EE4F-89B7-AD860F2B5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05AFB-5AAC-BD47-BAAE-10070635E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489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34BB3-527B-FF4F-B877-6255D8EF2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952A6A-3746-644B-A70E-79ABE225E8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9B0C80-6063-F24D-B949-D916253498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7D2763-66B3-C647-8A2F-B6AAF1868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E2764-7F56-3A46-8561-26425E177F13}" type="datetimeFigureOut">
              <a:rPr lang="en-US" smtClean="0"/>
              <a:t>2/24/19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5A43CD-D791-5F4F-8D61-F65941744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0A4A4F-F101-B942-A8CC-AD23F580D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05AFB-5AAC-BD47-BAAE-10070635E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14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BCB9D3-15BD-E540-B259-B3E6409FA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7A656C-252A-3A42-B9EF-CF2938FC6E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F1B400-5383-7442-B26B-5BA2F5CCCB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BE2764-7F56-3A46-8561-26425E177F13}" type="datetimeFigureOut">
              <a:rPr lang="en-US" smtClean="0"/>
              <a:t>2/24/19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A7931F-9240-2D49-9E03-1A02BF4C30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8ED904-EF89-3B4D-890E-2270E11440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805AFB-5AAC-BD47-BAAE-10070635E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373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bit.ly/2FimmsZ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3000/input/hello/me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3000/input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hyperlink" Target="https://github.com/johntango/chatFirebase" TargetMode="External"/><Relationship Id="rId7" Type="http://schemas.openxmlformats.org/officeDocument/2006/relationships/diagramColors" Target="../diagrams/colors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github.com/johntango/demoexpres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E9A66C0-74A4-3642-8321-9D38E203A7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9226" y="826680"/>
            <a:ext cx="9833548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 Stores</a:t>
            </a:r>
            <a:b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4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FireBase</a:t>
            </a: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Chat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B7F27C-E064-0744-9E2B-04303A5513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79226" y="3092970"/>
            <a:ext cx="9833548" cy="2693976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0000"/>
                </a:solidFill>
                <a:hlinkClick r:id="rId4"/>
              </a:rPr>
              <a:t>http://bit.ly/2FimmsZ</a:t>
            </a:r>
            <a:r>
              <a:rPr lang="en-US" sz="3200" dirty="0">
                <a:solidFill>
                  <a:srgbClr val="00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596551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F66104-5DD8-1E4D-BEC2-8F6A2DDDE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Now write the app - server.js 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Content Placeholder 3">
            <a:extLst>
              <a:ext uri="{FF2B5EF4-FFF2-40B4-BE49-F238E27FC236}">
                <a16:creationId xmlns:a16="http://schemas.microsoft.com/office/drawing/2014/main" id="{17CDBEB3-B04F-9B4B-BD1A-52B9CE6DBB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5679" y="2509911"/>
            <a:ext cx="9085543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454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E93635-690E-4C43-8D41-4F792C2F2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000">
                <a:solidFill>
                  <a:srgbClr val="FFFFFF"/>
                </a:solidFill>
              </a:rPr>
              <a:t>Now run in the command window </a:t>
            </a:r>
            <a:br>
              <a:rPr lang="en-US" sz="3000">
                <a:solidFill>
                  <a:srgbClr val="FFFFFF"/>
                </a:solidFill>
              </a:rPr>
            </a:br>
            <a:r>
              <a:rPr lang="en-US" sz="3000">
                <a:solidFill>
                  <a:srgbClr val="FFFFFF"/>
                </a:solidFill>
              </a:rPr>
              <a:t>&gt;node server.js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1E5A37A9-7221-D449-9BE7-965FEBD9C2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1567" y="3198055"/>
            <a:ext cx="5455917" cy="2455162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6E0DDAF3-A29E-0644-960C-8BC1F3AC7C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5073" y="4023263"/>
            <a:ext cx="5455917" cy="804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5172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E93635-690E-4C43-8D41-4F792C2F2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  <a:prstGeom prst="ellipse">
            <a:avLst/>
          </a:prstGeo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2400" dirty="0">
                <a:solidFill>
                  <a:srgbClr val="FFFFFF"/>
                </a:solidFill>
              </a:rPr>
              <a:t>Now we are going to add ”routes” to our web server</a:t>
            </a:r>
            <a:br>
              <a:rPr lang="en-US" sz="2400" dirty="0">
                <a:solidFill>
                  <a:srgbClr val="FFFFFF"/>
                </a:solidFill>
              </a:rPr>
            </a:br>
            <a:r>
              <a:rPr lang="en-US" sz="2400" dirty="0">
                <a:solidFill>
                  <a:srgbClr val="FFFFFF"/>
                </a:solidFill>
              </a:rPr>
              <a:t>http://localhost:3000/lucky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0DEF4310-0491-6044-8488-4019DE97CA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1567" y="2959359"/>
            <a:ext cx="5455917" cy="2932554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D0CA5C61-54AA-564C-A34D-5E346D4535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5073" y="3225335"/>
            <a:ext cx="5455917" cy="2400602"/>
          </a:xfrm>
          <a:prstGeom prst="rect">
            <a:avLst/>
          </a:prstGeom>
        </p:spPr>
      </p:pic>
      <p:sp>
        <p:nvSpPr>
          <p:cNvPr id="10" name="Right Arrow 9">
            <a:extLst>
              <a:ext uri="{FF2B5EF4-FFF2-40B4-BE49-F238E27FC236}">
                <a16:creationId xmlns:a16="http://schemas.microsoft.com/office/drawing/2014/main" id="{8BC68945-D3BF-1546-9278-4CA3C2F7AE61}"/>
              </a:ext>
            </a:extLst>
          </p:cNvPr>
          <p:cNvSpPr/>
          <p:nvPr/>
        </p:nvSpPr>
        <p:spPr>
          <a:xfrm>
            <a:off x="0" y="4425636"/>
            <a:ext cx="541867" cy="3077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≈</a:t>
            </a:r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4581770F-C861-7D4C-8E61-3FD1CB24E1C0}"/>
              </a:ext>
            </a:extLst>
          </p:cNvPr>
          <p:cNvSpPr/>
          <p:nvPr/>
        </p:nvSpPr>
        <p:spPr>
          <a:xfrm>
            <a:off x="7687733" y="3646702"/>
            <a:ext cx="541867" cy="3077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8962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40509-E5B5-4144-96BB-94DC0E084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For debugging its sometimes useful to use curl to hit a Web Server </a:t>
            </a:r>
            <a:r>
              <a:rPr lang="en-US" sz="3200" dirty="0" err="1"/>
              <a:t>eg</a:t>
            </a:r>
            <a:r>
              <a:rPr lang="en-US" sz="3200" dirty="0"/>
              <a:t> from terminal we can type</a:t>
            </a:r>
            <a:br>
              <a:rPr lang="en-US" sz="3200" dirty="0"/>
            </a:br>
            <a:r>
              <a:rPr lang="en-US" sz="3200" dirty="0"/>
              <a:t>curl </a:t>
            </a:r>
            <a:r>
              <a:rPr lang="en-US" sz="3200" dirty="0">
                <a:hlinkClick r:id="rId2"/>
              </a:rPr>
              <a:t>http://localhost:3000/input/hello/me</a:t>
            </a:r>
            <a:r>
              <a:rPr lang="en-US" sz="3200" dirty="0"/>
              <a:t> </a:t>
            </a:r>
            <a:br>
              <a:rPr lang="en-US" sz="3200" dirty="0"/>
            </a:br>
            <a:r>
              <a:rPr lang="en-US" sz="3200" dirty="0"/>
              <a:t>this will create parameters</a:t>
            </a:r>
          </a:p>
        </p:txBody>
      </p:sp>
      <p:pic>
        <p:nvPicPr>
          <p:cNvPr id="5" name="Content Placeholder 4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F14C8DCE-D6A3-A44D-B3F3-CFC5F950A6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/>
          <a:stretch>
            <a:fillRect/>
          </a:stretch>
        </p:blipFill>
        <p:spPr>
          <a:xfrm>
            <a:off x="1530545" y="2141537"/>
            <a:ext cx="8678767" cy="4351338"/>
          </a:xfrm>
        </p:spPr>
      </p:pic>
    </p:spTree>
    <p:extLst>
      <p:ext uri="{BB962C8B-B14F-4D97-AF65-F5344CB8AC3E}">
        <p14:creationId xmlns:p14="http://schemas.microsoft.com/office/powerpoint/2010/main" val="12771851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152B5-670B-654D-B0AB-D3F76C113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3011117"/>
            <a:ext cx="6466046" cy="13557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/>
              <a:t>send and catch parameters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67244E-1DC1-E147-8AA5-C9FF3CE915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4373823"/>
            <a:ext cx="6466046" cy="91111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/>
              <a:t>Test using CURL</a:t>
            </a:r>
          </a:p>
        </p:txBody>
      </p:sp>
      <p:sp>
        <p:nvSpPr>
          <p:cNvPr id="11" name="Freeform 20">
            <a:extLst>
              <a:ext uri="{FF2B5EF4-FFF2-40B4-BE49-F238E27FC236}">
                <a16:creationId xmlns:a16="http://schemas.microsoft.com/office/drawing/2014/main" id="{F98E3466-2E91-4462-B52B-7D58B656DF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22758"/>
            <a:ext cx="4522796" cy="2919017"/>
          </a:xfrm>
          <a:custGeom>
            <a:avLst/>
            <a:gdLst>
              <a:gd name="connsiteX0" fmla="*/ 0 w 4522796"/>
              <a:gd name="connsiteY0" fmla="*/ 2919017 h 2919017"/>
              <a:gd name="connsiteX1" fmla="*/ 4522796 w 4522796"/>
              <a:gd name="connsiteY1" fmla="*/ 2919017 h 2919017"/>
              <a:gd name="connsiteX2" fmla="*/ 3170909 w 4522796"/>
              <a:gd name="connsiteY2" fmla="*/ 0 h 2919017"/>
              <a:gd name="connsiteX3" fmla="*/ 0 w 4522796"/>
              <a:gd name="connsiteY3" fmla="*/ 0 h 29190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2796" h="2919017">
                <a:moveTo>
                  <a:pt x="0" y="2919017"/>
                </a:moveTo>
                <a:lnTo>
                  <a:pt x="4522796" y="2919017"/>
                </a:lnTo>
                <a:lnTo>
                  <a:pt x="3170909" y="0"/>
                </a:lnTo>
                <a:lnTo>
                  <a:pt x="0" y="0"/>
                </a:lnTo>
                <a:close/>
              </a:path>
            </a:pathLst>
          </a:custGeom>
          <a:solidFill>
            <a:srgbClr val="4367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B67C42-2FB9-2C4D-AC5B-28EDE42D5C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2637" y="604434"/>
            <a:ext cx="4997410" cy="163665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976877F-0941-F441-89C1-12FA2200B2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3385" y="1185024"/>
            <a:ext cx="3757183" cy="91111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399E863-0B18-2C4E-AA0B-92C8F1C115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5906" y="3704096"/>
            <a:ext cx="5629368" cy="605156"/>
          </a:xfrm>
          <a:prstGeom prst="rect">
            <a:avLst/>
          </a:prstGeom>
        </p:spPr>
      </p:pic>
      <p:sp>
        <p:nvSpPr>
          <p:cNvPr id="13" name="Freeform 12">
            <a:extLst>
              <a:ext uri="{FF2B5EF4-FFF2-40B4-BE49-F238E27FC236}">
                <a16:creationId xmlns:a16="http://schemas.microsoft.com/office/drawing/2014/main" id="{1F00C019-8FAE-476B-89FD-48D3C9F051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0" y="5448626"/>
            <a:ext cx="5925190" cy="1409374"/>
          </a:xfrm>
          <a:custGeom>
            <a:avLst/>
            <a:gdLst>
              <a:gd name="connsiteX0" fmla="*/ 652725 w 5925190"/>
              <a:gd name="connsiteY0" fmla="*/ 0 h 1409374"/>
              <a:gd name="connsiteX1" fmla="*/ 5925190 w 5925190"/>
              <a:gd name="connsiteY1" fmla="*/ 0 h 1409374"/>
              <a:gd name="connsiteX2" fmla="*/ 5925190 w 5925190"/>
              <a:gd name="connsiteY2" fmla="*/ 1409374 h 1409374"/>
              <a:gd name="connsiteX3" fmla="*/ 0 w 5925190"/>
              <a:gd name="connsiteY3" fmla="*/ 1409374 h 1409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1409374">
                <a:moveTo>
                  <a:pt x="652725" y="0"/>
                </a:moveTo>
                <a:lnTo>
                  <a:pt x="5925190" y="0"/>
                </a:lnTo>
                <a:lnTo>
                  <a:pt x="5925190" y="1409374"/>
                </a:lnTo>
                <a:lnTo>
                  <a:pt x="0" y="1409374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 22">
            <a:extLst>
              <a:ext uri="{FF2B5EF4-FFF2-40B4-BE49-F238E27FC236}">
                <a16:creationId xmlns:a16="http://schemas.microsoft.com/office/drawing/2014/main" id="{E7B46AB0-49CD-4AB7-B8BA-7BD5CDBC9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5448626"/>
            <a:ext cx="6754821" cy="1409374"/>
          </a:xfrm>
          <a:custGeom>
            <a:avLst/>
            <a:gdLst>
              <a:gd name="connsiteX0" fmla="*/ 0 w 6754821"/>
              <a:gd name="connsiteY0" fmla="*/ 0 h 1409374"/>
              <a:gd name="connsiteX1" fmla="*/ 6754821 w 6754821"/>
              <a:gd name="connsiteY1" fmla="*/ 0 h 1409374"/>
              <a:gd name="connsiteX2" fmla="*/ 6102096 w 6754821"/>
              <a:gd name="connsiteY2" fmla="*/ 1409374 h 1409374"/>
              <a:gd name="connsiteX3" fmla="*/ 0 w 6754821"/>
              <a:gd name="connsiteY3" fmla="*/ 1409374 h 1409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54821" h="1409374">
                <a:moveTo>
                  <a:pt x="0" y="0"/>
                </a:moveTo>
                <a:lnTo>
                  <a:pt x="6754821" y="0"/>
                </a:lnTo>
                <a:lnTo>
                  <a:pt x="6102096" y="1409374"/>
                </a:lnTo>
                <a:lnTo>
                  <a:pt x="0" y="1409374"/>
                </a:lnTo>
                <a:close/>
              </a:path>
            </a:pathLst>
          </a:custGeom>
          <a:solidFill>
            <a:srgbClr val="AFAB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4293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0FB96EB-60FB-D748-8EC9-50FB16F25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Using curl to POST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FEC058-6064-494A-9BC4-6FF83BFE5B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>
                <a:solidFill>
                  <a:srgbClr val="000000"/>
                </a:solidFill>
              </a:rPr>
              <a:t>curl -d '{"quote":”hello-earthline", "author":”john"}' -H "Content-Type: application/json" -X POST </a:t>
            </a:r>
            <a:r>
              <a:rPr lang="en-US" sz="2000">
                <a:solidFill>
                  <a:srgbClr val="000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http://localhost:3000/input</a:t>
            </a:r>
            <a:endParaRPr lang="en-US" sz="200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sz="200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2000">
                <a:solidFill>
                  <a:srgbClr val="000000"/>
                </a:solidFill>
              </a:rPr>
              <a:t>In App add the following “route”</a:t>
            </a:r>
            <a:br>
              <a:rPr lang="en-US" sz="2000">
                <a:solidFill>
                  <a:srgbClr val="000000"/>
                </a:solidFill>
              </a:rPr>
            </a:br>
            <a:endParaRPr lang="en-US" sz="200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2000" b="1">
                <a:solidFill>
                  <a:srgbClr val="000000"/>
                </a:solidFill>
              </a:rPr>
              <a:t>app.post('/input', function(req,res){</a:t>
            </a:r>
          </a:p>
          <a:p>
            <a:pPr marL="0" indent="0">
              <a:buNone/>
            </a:pPr>
            <a:r>
              <a:rPr lang="en-US" sz="2000" b="1">
                <a:solidFill>
                  <a:srgbClr val="000000"/>
                </a:solidFill>
              </a:rPr>
              <a:t>     console.log(JSON.stringify(req.body));</a:t>
            </a:r>
          </a:p>
          <a:p>
            <a:pPr marL="0" indent="0">
              <a:buNone/>
            </a:pPr>
            <a:r>
              <a:rPr lang="en-US" sz="2000" b="1">
                <a:solidFill>
                  <a:srgbClr val="000000"/>
                </a:solidFill>
              </a:rPr>
              <a:t>    res.send ({</a:t>
            </a:r>
          </a:p>
          <a:p>
            <a:pPr marL="0" indent="0">
              <a:buNone/>
            </a:pPr>
            <a:r>
              <a:rPr lang="en-US" sz="2000" b="1">
                <a:solidFill>
                  <a:srgbClr val="000000"/>
                </a:solidFill>
              </a:rPr>
              <a:t>        quote : req.body.quote,</a:t>
            </a:r>
          </a:p>
          <a:p>
            <a:pPr marL="0" indent="0">
              <a:buNone/>
            </a:pPr>
            <a:r>
              <a:rPr lang="en-US" sz="2000" b="1">
                <a:solidFill>
                  <a:srgbClr val="000000"/>
                </a:solidFill>
              </a:rPr>
              <a:t>        author : req.body.author   </a:t>
            </a:r>
          </a:p>
          <a:p>
            <a:pPr marL="0" indent="0">
              <a:buNone/>
            </a:pPr>
            <a:r>
              <a:rPr lang="en-US" sz="2000" b="1">
                <a:solidFill>
                  <a:srgbClr val="000000"/>
                </a:solidFill>
              </a:rPr>
              <a:t>    });</a:t>
            </a:r>
          </a:p>
          <a:p>
            <a:pPr marL="0" indent="0">
              <a:buNone/>
            </a:pPr>
            <a:r>
              <a:rPr lang="en-US" sz="2000" b="1">
                <a:solidFill>
                  <a:srgbClr val="000000"/>
                </a:solidFill>
              </a:rPr>
              <a:t>});</a:t>
            </a:r>
          </a:p>
          <a:p>
            <a:endParaRPr lang="en-US" sz="20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79327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725668-61AB-8B42-AC6B-EFB793648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FireBase</a:t>
            </a:r>
            <a:r>
              <a:rPr lang="en-US" sz="3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Data Store</a:t>
            </a:r>
            <a:br>
              <a:rPr lang="en-US" sz="3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https://</a:t>
            </a:r>
            <a:r>
              <a:rPr lang="en-US" sz="3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youtu.be</a:t>
            </a:r>
            <a:r>
              <a:rPr lang="en-US" sz="3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/pXFMQAl6XBM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Content Placeholder 8">
            <a:extLst>
              <a:ext uri="{FF2B5EF4-FFF2-40B4-BE49-F238E27FC236}">
                <a16:creationId xmlns:a16="http://schemas.microsoft.com/office/drawing/2014/main" id="{66965FB9-9E51-A348-B772-224919C051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0040" y="2971030"/>
            <a:ext cx="11496821" cy="3075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528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C771B-3F31-8C4E-95FF-B80635862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Chat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D67606-385D-AE4C-B97B-C9811AB196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7D81D4-CB64-8749-893A-526428045D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833" y="1690688"/>
            <a:ext cx="8610600" cy="5029200"/>
          </a:xfrm>
          <a:prstGeom prst="rect">
            <a:avLst/>
          </a:prstGeom>
        </p:spPr>
      </p:pic>
      <p:sp>
        <p:nvSpPr>
          <p:cNvPr id="5" name="Cloud 4">
            <a:extLst>
              <a:ext uri="{FF2B5EF4-FFF2-40B4-BE49-F238E27FC236}">
                <a16:creationId xmlns:a16="http://schemas.microsoft.com/office/drawing/2014/main" id="{0D63443D-C645-DE4E-BAB9-EDC3D5BAEB7B}"/>
              </a:ext>
            </a:extLst>
          </p:cNvPr>
          <p:cNvSpPr/>
          <p:nvPr/>
        </p:nvSpPr>
        <p:spPr>
          <a:xfrm>
            <a:off x="6728512" y="811632"/>
            <a:ext cx="1604154" cy="1073098"/>
          </a:xfrm>
          <a:prstGeom prst="cloud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an 5">
            <a:extLst>
              <a:ext uri="{FF2B5EF4-FFF2-40B4-BE49-F238E27FC236}">
                <a16:creationId xmlns:a16="http://schemas.microsoft.com/office/drawing/2014/main" id="{2FB53B14-6931-344E-873D-F2A0261731F2}"/>
              </a:ext>
            </a:extLst>
          </p:cNvPr>
          <p:cNvSpPr/>
          <p:nvPr/>
        </p:nvSpPr>
        <p:spPr>
          <a:xfrm>
            <a:off x="7082347" y="1036127"/>
            <a:ext cx="901700" cy="66438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0C8E810-F236-0340-9C7F-0A07B98ED00B}"/>
              </a:ext>
            </a:extLst>
          </p:cNvPr>
          <p:cNvSpPr txBox="1">
            <a:spLocks/>
          </p:cNvSpPr>
          <p:nvPr/>
        </p:nvSpPr>
        <p:spPr>
          <a:xfrm>
            <a:off x="8319160" y="939431"/>
            <a:ext cx="2085023" cy="68979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FireBase</a:t>
            </a:r>
            <a:r>
              <a:rPr lang="en-US" dirty="0"/>
              <a:t> </a:t>
            </a:r>
            <a:r>
              <a:rPr lang="en-US" dirty="0" err="1"/>
              <a:t>DataStore</a:t>
            </a: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pic>
        <p:nvPicPr>
          <p:cNvPr id="8" name="Graphic 7" descr="Laptop">
            <a:extLst>
              <a:ext uri="{FF2B5EF4-FFF2-40B4-BE49-F238E27FC236}">
                <a16:creationId xmlns:a16="http://schemas.microsoft.com/office/drawing/2014/main" id="{DFC934AD-6007-9346-9FB0-422DAB38B6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79568" y="-13793"/>
            <a:ext cx="1032863" cy="1032863"/>
          </a:xfrm>
          <a:prstGeom prst="rect">
            <a:avLst/>
          </a:prstGeom>
        </p:spPr>
      </p:pic>
      <p:pic>
        <p:nvPicPr>
          <p:cNvPr id="9" name="Graphic 8" descr="Laptop">
            <a:extLst>
              <a:ext uri="{FF2B5EF4-FFF2-40B4-BE49-F238E27FC236}">
                <a16:creationId xmlns:a16="http://schemas.microsoft.com/office/drawing/2014/main" id="{5DCB03EC-0A51-3849-81E4-69167538F5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582184" y="77603"/>
            <a:ext cx="1032863" cy="1032863"/>
          </a:xfrm>
          <a:prstGeom prst="rect">
            <a:avLst/>
          </a:prstGeom>
        </p:spPr>
      </p:pic>
      <p:pic>
        <p:nvPicPr>
          <p:cNvPr id="10" name="Graphic 9" descr="Laptop">
            <a:extLst>
              <a:ext uri="{FF2B5EF4-FFF2-40B4-BE49-F238E27FC236}">
                <a16:creationId xmlns:a16="http://schemas.microsoft.com/office/drawing/2014/main" id="{9F73E785-8A85-A94F-9C85-3C9C0307FB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65753" y="1660774"/>
            <a:ext cx="1032863" cy="1032863"/>
          </a:xfrm>
          <a:prstGeom prst="rect">
            <a:avLst/>
          </a:prstGeom>
        </p:spPr>
      </p:pic>
      <p:pic>
        <p:nvPicPr>
          <p:cNvPr id="11" name="Graphic 10" descr="Laptop">
            <a:extLst>
              <a:ext uri="{FF2B5EF4-FFF2-40B4-BE49-F238E27FC236}">
                <a16:creationId xmlns:a16="http://schemas.microsoft.com/office/drawing/2014/main" id="{7F7D862A-640F-3947-BF8D-C4DEB825F4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87345" y="981913"/>
            <a:ext cx="1032863" cy="103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3581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1716D74-69FA-1044-AB3C-FD923C1A1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sz="3700">
                <a:solidFill>
                  <a:srgbClr val="FFFFFF"/>
                </a:solidFill>
              </a:rPr>
              <a:t>You are going to use my FireBase Data Store so copy the code opposite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6CE9F2-5ED2-494D-BF4F-3F4351A44C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700">
                <a:solidFill>
                  <a:srgbClr val="000000"/>
                </a:solidFill>
              </a:rPr>
              <a:t>&lt;script&gt;</a:t>
            </a:r>
          </a:p>
          <a:p>
            <a:pPr marL="0" indent="0">
              <a:buNone/>
            </a:pPr>
            <a:r>
              <a:rPr lang="en-US" sz="1700">
                <a:solidFill>
                  <a:srgbClr val="000000"/>
                </a:solidFill>
              </a:rPr>
              <a:t>    // Initialize Firebase</a:t>
            </a:r>
          </a:p>
          <a:p>
            <a:pPr marL="0" indent="0">
              <a:buNone/>
            </a:pPr>
            <a:r>
              <a:rPr lang="en-US" sz="1700">
                <a:solidFill>
                  <a:srgbClr val="000000"/>
                </a:solidFill>
              </a:rPr>
              <a:t>    var config = {</a:t>
            </a:r>
          </a:p>
          <a:p>
            <a:pPr marL="0" indent="0">
              <a:buNone/>
            </a:pPr>
            <a:r>
              <a:rPr lang="en-US" sz="1700">
                <a:solidFill>
                  <a:srgbClr val="000000"/>
                </a:solidFill>
              </a:rPr>
              <a:t>        apiKey: "AIzaSyAVQLaGLhKu3DNssy3g7IuihPKQkuwASxY",</a:t>
            </a:r>
          </a:p>
          <a:p>
            <a:pPr marL="0" indent="0">
              <a:buNone/>
            </a:pPr>
            <a:r>
              <a:rPr lang="en-US" sz="1700">
                <a:solidFill>
                  <a:srgbClr val="000000"/>
                </a:solidFill>
              </a:rPr>
              <a:t>        authDomain: "chatapp-c509e.firebaseapp.com",</a:t>
            </a:r>
          </a:p>
          <a:p>
            <a:pPr marL="0" indent="0">
              <a:buNone/>
            </a:pPr>
            <a:r>
              <a:rPr lang="en-US" sz="1700">
                <a:solidFill>
                  <a:srgbClr val="000000"/>
                </a:solidFill>
              </a:rPr>
              <a:t>        databaseURL: "https://chatapp-c509e.firebaseio.com",</a:t>
            </a:r>
          </a:p>
          <a:p>
            <a:pPr marL="0" indent="0">
              <a:buNone/>
            </a:pPr>
            <a:r>
              <a:rPr lang="en-US" sz="1700">
                <a:solidFill>
                  <a:srgbClr val="000000"/>
                </a:solidFill>
              </a:rPr>
              <a:t>        projectId: "chatapp-c509e",</a:t>
            </a:r>
          </a:p>
          <a:p>
            <a:pPr marL="0" indent="0">
              <a:buNone/>
            </a:pPr>
            <a:r>
              <a:rPr lang="en-US" sz="1700">
                <a:solidFill>
                  <a:srgbClr val="000000"/>
                </a:solidFill>
              </a:rPr>
              <a:t>        storageBucket: "",</a:t>
            </a:r>
          </a:p>
          <a:p>
            <a:pPr marL="0" indent="0">
              <a:buNone/>
            </a:pPr>
            <a:r>
              <a:rPr lang="en-US" sz="1700">
                <a:solidFill>
                  <a:srgbClr val="000000"/>
                </a:solidFill>
              </a:rPr>
              <a:t>        messagingSenderId: "363342895005"</a:t>
            </a:r>
          </a:p>
          <a:p>
            <a:pPr marL="0" indent="0">
              <a:buNone/>
            </a:pPr>
            <a:r>
              <a:rPr lang="en-US" sz="1700">
                <a:solidFill>
                  <a:srgbClr val="000000"/>
                </a:solidFill>
              </a:rPr>
              <a:t>    };</a:t>
            </a:r>
          </a:p>
          <a:p>
            <a:pPr marL="0" indent="0">
              <a:buNone/>
            </a:pPr>
            <a:r>
              <a:rPr lang="en-US" sz="1700">
                <a:solidFill>
                  <a:srgbClr val="000000"/>
                </a:solidFill>
              </a:rPr>
              <a:t>    firebase.initializeApp(config);</a:t>
            </a:r>
          </a:p>
          <a:p>
            <a:pPr marL="0" indent="0">
              <a:buNone/>
            </a:pPr>
            <a:r>
              <a:rPr lang="en-US" sz="1700">
                <a:solidFill>
                  <a:srgbClr val="000000"/>
                </a:solidFill>
              </a:rPr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9552009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2DD2BC0-6F29-4B4F-8D61-2DCF6D2E8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9373340-3900-BE4B-B843-8953C938A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Exercise in class - Chat App - clone from  </a:t>
            </a:r>
            <a:r>
              <a:rPr lang="en-US" sz="4000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https://github.com/johntango/chatFirebase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C67BAA7-23A2-4BDD-9763-A15ECE109DA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7388446"/>
              </p:ext>
            </p:extLst>
          </p:nvPr>
        </p:nvGraphicFramePr>
        <p:xfrm>
          <a:off x="1036320" y="2899956"/>
          <a:ext cx="10119360" cy="31313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534996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91E4E-938A-F942-98D4-2DF961348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Class 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79DF9-9DEB-C941-9C00-B77EE4E5D0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Express Web Server 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Chat App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Quote App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966379F3-9FA9-4443-8AA7-46FC187E9857}"/>
              </a:ext>
            </a:extLst>
          </p:cNvPr>
          <p:cNvSpPr/>
          <p:nvPr/>
        </p:nvSpPr>
        <p:spPr>
          <a:xfrm>
            <a:off x="6792600" y="1789870"/>
            <a:ext cx="533210" cy="2102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Arrow 6">
            <a:extLst>
              <a:ext uri="{FF2B5EF4-FFF2-40B4-BE49-F238E27FC236}">
                <a16:creationId xmlns:a16="http://schemas.microsoft.com/office/drawing/2014/main" id="{D3F61BED-4596-244A-81CB-668A934E0E71}"/>
              </a:ext>
            </a:extLst>
          </p:cNvPr>
          <p:cNvSpPr/>
          <p:nvPr/>
        </p:nvSpPr>
        <p:spPr>
          <a:xfrm>
            <a:off x="6773812" y="2172087"/>
            <a:ext cx="533210" cy="18019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loud 7">
            <a:extLst>
              <a:ext uri="{FF2B5EF4-FFF2-40B4-BE49-F238E27FC236}">
                <a16:creationId xmlns:a16="http://schemas.microsoft.com/office/drawing/2014/main" id="{2E262C56-EF35-F842-A4D1-5232E17349E6}"/>
              </a:ext>
            </a:extLst>
          </p:cNvPr>
          <p:cNvSpPr/>
          <p:nvPr/>
        </p:nvSpPr>
        <p:spPr>
          <a:xfrm>
            <a:off x="7702502" y="1471693"/>
            <a:ext cx="1900539" cy="1203166"/>
          </a:xfrm>
          <a:prstGeom prst="cloud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loud 9">
            <a:extLst>
              <a:ext uri="{FF2B5EF4-FFF2-40B4-BE49-F238E27FC236}">
                <a16:creationId xmlns:a16="http://schemas.microsoft.com/office/drawing/2014/main" id="{4985BC63-387D-6A43-8AEA-5B1D9A96E24E}"/>
              </a:ext>
            </a:extLst>
          </p:cNvPr>
          <p:cNvSpPr/>
          <p:nvPr/>
        </p:nvSpPr>
        <p:spPr>
          <a:xfrm>
            <a:off x="4967445" y="2931320"/>
            <a:ext cx="1604154" cy="1073098"/>
          </a:xfrm>
          <a:prstGeom prst="cloud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an 8">
            <a:extLst>
              <a:ext uri="{FF2B5EF4-FFF2-40B4-BE49-F238E27FC236}">
                <a16:creationId xmlns:a16="http://schemas.microsoft.com/office/drawing/2014/main" id="{585BAA17-B2F7-3D4A-989D-E435A1C5F35E}"/>
              </a:ext>
            </a:extLst>
          </p:cNvPr>
          <p:cNvSpPr/>
          <p:nvPr/>
        </p:nvSpPr>
        <p:spPr>
          <a:xfrm>
            <a:off x="5321280" y="3155815"/>
            <a:ext cx="901700" cy="66438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3668394-DF11-D145-8CFD-8D47F26246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7751" y="1851026"/>
            <a:ext cx="1473200" cy="444500"/>
          </a:xfrm>
          <a:prstGeom prst="rect">
            <a:avLst/>
          </a:prstGeom>
        </p:spPr>
      </p:pic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92F91761-C667-FE45-AA5A-8652D47DC025}"/>
              </a:ext>
            </a:extLst>
          </p:cNvPr>
          <p:cNvSpPr txBox="1">
            <a:spLocks/>
          </p:cNvSpPr>
          <p:nvPr/>
        </p:nvSpPr>
        <p:spPr>
          <a:xfrm>
            <a:off x="5226300" y="1292740"/>
            <a:ext cx="1558152" cy="39794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Browser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4E833653-7FDB-E54D-BFC7-F48179E8B7E0}"/>
              </a:ext>
            </a:extLst>
          </p:cNvPr>
          <p:cNvSpPr txBox="1">
            <a:spLocks/>
          </p:cNvSpPr>
          <p:nvPr/>
        </p:nvSpPr>
        <p:spPr>
          <a:xfrm>
            <a:off x="7900459" y="1087616"/>
            <a:ext cx="1702582" cy="39794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Web Server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35B13FE8-D589-D24B-BD25-3DE70304233E}"/>
              </a:ext>
            </a:extLst>
          </p:cNvPr>
          <p:cNvSpPr txBox="1">
            <a:spLocks/>
          </p:cNvSpPr>
          <p:nvPr/>
        </p:nvSpPr>
        <p:spPr>
          <a:xfrm>
            <a:off x="6558093" y="3059119"/>
            <a:ext cx="2085023" cy="68979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FireBase</a:t>
            </a:r>
            <a:r>
              <a:rPr lang="en-US" dirty="0"/>
              <a:t> </a:t>
            </a:r>
            <a:r>
              <a:rPr lang="en-US" dirty="0" err="1"/>
              <a:t>DataStore</a:t>
            </a: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20" name="Cloud 19">
            <a:extLst>
              <a:ext uri="{FF2B5EF4-FFF2-40B4-BE49-F238E27FC236}">
                <a16:creationId xmlns:a16="http://schemas.microsoft.com/office/drawing/2014/main" id="{B9C1E136-0DB4-F746-A197-4039C492243E}"/>
              </a:ext>
            </a:extLst>
          </p:cNvPr>
          <p:cNvSpPr/>
          <p:nvPr/>
        </p:nvSpPr>
        <p:spPr>
          <a:xfrm>
            <a:off x="8170100" y="4571964"/>
            <a:ext cx="1604154" cy="1073098"/>
          </a:xfrm>
          <a:prstGeom prst="cloud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an 20">
            <a:extLst>
              <a:ext uri="{FF2B5EF4-FFF2-40B4-BE49-F238E27FC236}">
                <a16:creationId xmlns:a16="http://schemas.microsoft.com/office/drawing/2014/main" id="{6EC3E8BA-CAD8-FC45-A0CB-A7F440A09398}"/>
              </a:ext>
            </a:extLst>
          </p:cNvPr>
          <p:cNvSpPr/>
          <p:nvPr/>
        </p:nvSpPr>
        <p:spPr>
          <a:xfrm>
            <a:off x="8522397" y="4753169"/>
            <a:ext cx="901700" cy="66438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C49839CC-C675-F642-A9F2-CE03756ACA98}"/>
              </a:ext>
            </a:extLst>
          </p:cNvPr>
          <p:cNvSpPr txBox="1">
            <a:spLocks/>
          </p:cNvSpPr>
          <p:nvPr/>
        </p:nvSpPr>
        <p:spPr>
          <a:xfrm>
            <a:off x="9830144" y="4703183"/>
            <a:ext cx="2085023" cy="68979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FireBase</a:t>
            </a:r>
            <a:r>
              <a:rPr lang="en-US" dirty="0"/>
              <a:t> </a:t>
            </a:r>
            <a:r>
              <a:rPr lang="en-US" dirty="0" err="1"/>
              <a:t>DataStore</a:t>
            </a: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23" name="Cloud 22">
            <a:extLst>
              <a:ext uri="{FF2B5EF4-FFF2-40B4-BE49-F238E27FC236}">
                <a16:creationId xmlns:a16="http://schemas.microsoft.com/office/drawing/2014/main" id="{796F6BAA-772F-F34B-9D53-96C300BAFC3D}"/>
              </a:ext>
            </a:extLst>
          </p:cNvPr>
          <p:cNvSpPr/>
          <p:nvPr/>
        </p:nvSpPr>
        <p:spPr>
          <a:xfrm>
            <a:off x="5801963" y="4528269"/>
            <a:ext cx="1900539" cy="1203166"/>
          </a:xfrm>
          <a:prstGeom prst="cloud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6DC2E634-6356-5147-BC6E-13DF7CD437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7212" y="4907602"/>
            <a:ext cx="1473200" cy="444500"/>
          </a:xfrm>
          <a:prstGeom prst="rect">
            <a:avLst/>
          </a:prstGeom>
        </p:spPr>
      </p:pic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CF06D4C3-8EE4-6C40-8BBA-414759013EC5}"/>
              </a:ext>
            </a:extLst>
          </p:cNvPr>
          <p:cNvSpPr txBox="1">
            <a:spLocks/>
          </p:cNvSpPr>
          <p:nvPr/>
        </p:nvSpPr>
        <p:spPr>
          <a:xfrm>
            <a:off x="5999920" y="4144192"/>
            <a:ext cx="1702582" cy="39794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Web Server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255D50EB-9288-CE46-9192-5F56AD504DFB}"/>
              </a:ext>
            </a:extLst>
          </p:cNvPr>
          <p:cNvSpPr txBox="1">
            <a:spLocks/>
          </p:cNvSpPr>
          <p:nvPr/>
        </p:nvSpPr>
        <p:spPr>
          <a:xfrm>
            <a:off x="3607506" y="4571437"/>
            <a:ext cx="1558152" cy="39794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Browser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pic>
        <p:nvPicPr>
          <p:cNvPr id="31" name="Graphic 30" descr="Laptop">
            <a:extLst>
              <a:ext uri="{FF2B5EF4-FFF2-40B4-BE49-F238E27FC236}">
                <a16:creationId xmlns:a16="http://schemas.microsoft.com/office/drawing/2014/main" id="{6CCEFACB-3CC5-D147-A55C-D56B7A6855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50752" y="1563782"/>
            <a:ext cx="1032863" cy="1032863"/>
          </a:xfrm>
          <a:prstGeom prst="rect">
            <a:avLst/>
          </a:prstGeom>
        </p:spPr>
      </p:pic>
      <p:pic>
        <p:nvPicPr>
          <p:cNvPr id="32" name="Graphic 31" descr="Laptop">
            <a:extLst>
              <a:ext uri="{FF2B5EF4-FFF2-40B4-BE49-F238E27FC236}">
                <a16:creationId xmlns:a16="http://schemas.microsoft.com/office/drawing/2014/main" id="{BF8544CD-3D7B-884B-98E6-35935EF5E9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75694" y="2475980"/>
            <a:ext cx="1032863" cy="1032863"/>
          </a:xfrm>
          <a:prstGeom prst="rect">
            <a:avLst/>
          </a:prstGeom>
        </p:spPr>
      </p:pic>
      <p:pic>
        <p:nvPicPr>
          <p:cNvPr id="33" name="Graphic 32" descr="Laptop">
            <a:extLst>
              <a:ext uri="{FF2B5EF4-FFF2-40B4-BE49-F238E27FC236}">
                <a16:creationId xmlns:a16="http://schemas.microsoft.com/office/drawing/2014/main" id="{2E70489A-4DC8-7F47-9EED-7AE18B4CCC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08474" y="2622804"/>
            <a:ext cx="1032863" cy="1032863"/>
          </a:xfrm>
          <a:prstGeom prst="rect">
            <a:avLst/>
          </a:prstGeom>
        </p:spPr>
      </p:pic>
      <p:pic>
        <p:nvPicPr>
          <p:cNvPr id="34" name="Graphic 33" descr="Laptop">
            <a:extLst>
              <a:ext uri="{FF2B5EF4-FFF2-40B4-BE49-F238E27FC236}">
                <a16:creationId xmlns:a16="http://schemas.microsoft.com/office/drawing/2014/main" id="{E4412325-AC35-FF48-93A0-AE03CBEFF5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16020" y="3393194"/>
            <a:ext cx="1032863" cy="1032863"/>
          </a:xfrm>
          <a:prstGeom prst="rect">
            <a:avLst/>
          </a:prstGeom>
        </p:spPr>
      </p:pic>
      <p:pic>
        <p:nvPicPr>
          <p:cNvPr id="35" name="Graphic 34" descr="Laptop">
            <a:extLst>
              <a:ext uri="{FF2B5EF4-FFF2-40B4-BE49-F238E27FC236}">
                <a16:creationId xmlns:a16="http://schemas.microsoft.com/office/drawing/2014/main" id="{86C4198B-9C93-824D-A31C-FF5600F914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44731" y="3491366"/>
            <a:ext cx="1032863" cy="1032863"/>
          </a:xfrm>
          <a:prstGeom prst="rect">
            <a:avLst/>
          </a:prstGeom>
        </p:spPr>
      </p:pic>
      <p:sp>
        <p:nvSpPr>
          <p:cNvPr id="36" name="Right Arrow 35">
            <a:extLst>
              <a:ext uri="{FF2B5EF4-FFF2-40B4-BE49-F238E27FC236}">
                <a16:creationId xmlns:a16="http://schemas.microsoft.com/office/drawing/2014/main" id="{F50BFFE1-05B2-7D44-B43D-D253818E5206}"/>
              </a:ext>
            </a:extLst>
          </p:cNvPr>
          <p:cNvSpPr/>
          <p:nvPr/>
        </p:nvSpPr>
        <p:spPr>
          <a:xfrm>
            <a:off x="5073344" y="5079531"/>
            <a:ext cx="533210" cy="2102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ight Arrow 36">
            <a:extLst>
              <a:ext uri="{FF2B5EF4-FFF2-40B4-BE49-F238E27FC236}">
                <a16:creationId xmlns:a16="http://schemas.microsoft.com/office/drawing/2014/main" id="{B57D9F2B-977F-EC40-9938-0B0FD753ACCA}"/>
              </a:ext>
            </a:extLst>
          </p:cNvPr>
          <p:cNvSpPr/>
          <p:nvPr/>
        </p:nvSpPr>
        <p:spPr>
          <a:xfrm>
            <a:off x="7594469" y="4942969"/>
            <a:ext cx="533210" cy="2102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" name="Graphic 37" descr="Laptop">
            <a:extLst>
              <a:ext uri="{FF2B5EF4-FFF2-40B4-BE49-F238E27FC236}">
                <a16:creationId xmlns:a16="http://schemas.microsoft.com/office/drawing/2014/main" id="{BCD823CB-7255-5840-872C-CA14573DAB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79779" y="4698572"/>
            <a:ext cx="1032863" cy="103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6726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91E4E-938A-F942-98D4-2DF961348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79DF9-9DEB-C941-9C00-B77EE4E5D0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20" name="Cloud 19">
            <a:extLst>
              <a:ext uri="{FF2B5EF4-FFF2-40B4-BE49-F238E27FC236}">
                <a16:creationId xmlns:a16="http://schemas.microsoft.com/office/drawing/2014/main" id="{B9C1E136-0DB4-F746-A197-4039C492243E}"/>
              </a:ext>
            </a:extLst>
          </p:cNvPr>
          <p:cNvSpPr/>
          <p:nvPr/>
        </p:nvSpPr>
        <p:spPr>
          <a:xfrm>
            <a:off x="6646100" y="3064897"/>
            <a:ext cx="1604154" cy="1073098"/>
          </a:xfrm>
          <a:prstGeom prst="cloud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an 20">
            <a:extLst>
              <a:ext uri="{FF2B5EF4-FFF2-40B4-BE49-F238E27FC236}">
                <a16:creationId xmlns:a16="http://schemas.microsoft.com/office/drawing/2014/main" id="{6EC3E8BA-CAD8-FC45-A0CB-A7F440A09398}"/>
              </a:ext>
            </a:extLst>
          </p:cNvPr>
          <p:cNvSpPr/>
          <p:nvPr/>
        </p:nvSpPr>
        <p:spPr>
          <a:xfrm>
            <a:off x="6998397" y="3246102"/>
            <a:ext cx="901700" cy="66438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C49839CC-C675-F642-A9F2-CE03756ACA98}"/>
              </a:ext>
            </a:extLst>
          </p:cNvPr>
          <p:cNvSpPr txBox="1">
            <a:spLocks/>
          </p:cNvSpPr>
          <p:nvPr/>
        </p:nvSpPr>
        <p:spPr>
          <a:xfrm>
            <a:off x="8306144" y="3196116"/>
            <a:ext cx="2085023" cy="68979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FireBase</a:t>
            </a:r>
            <a:r>
              <a:rPr lang="en-US" dirty="0"/>
              <a:t> </a:t>
            </a:r>
            <a:r>
              <a:rPr lang="en-US" dirty="0" err="1"/>
              <a:t>DataStore</a:t>
            </a: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23" name="Cloud 22">
            <a:extLst>
              <a:ext uri="{FF2B5EF4-FFF2-40B4-BE49-F238E27FC236}">
                <a16:creationId xmlns:a16="http://schemas.microsoft.com/office/drawing/2014/main" id="{796F6BAA-772F-F34B-9D53-96C300BAFC3D}"/>
              </a:ext>
            </a:extLst>
          </p:cNvPr>
          <p:cNvSpPr/>
          <p:nvPr/>
        </p:nvSpPr>
        <p:spPr>
          <a:xfrm>
            <a:off x="4277963" y="3021202"/>
            <a:ext cx="1900539" cy="1203166"/>
          </a:xfrm>
          <a:prstGeom prst="cloud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6DC2E634-6356-5147-BC6E-13DF7CD437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3212" y="3400535"/>
            <a:ext cx="1473200" cy="444500"/>
          </a:xfrm>
          <a:prstGeom prst="rect">
            <a:avLst/>
          </a:prstGeom>
        </p:spPr>
      </p:pic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CF06D4C3-8EE4-6C40-8BBA-414759013EC5}"/>
              </a:ext>
            </a:extLst>
          </p:cNvPr>
          <p:cNvSpPr txBox="1">
            <a:spLocks/>
          </p:cNvSpPr>
          <p:nvPr/>
        </p:nvSpPr>
        <p:spPr>
          <a:xfrm>
            <a:off x="4475920" y="2637125"/>
            <a:ext cx="1702582" cy="39794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Web Server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255D50EB-9288-CE46-9192-5F56AD504DFB}"/>
              </a:ext>
            </a:extLst>
          </p:cNvPr>
          <p:cNvSpPr txBox="1">
            <a:spLocks/>
          </p:cNvSpPr>
          <p:nvPr/>
        </p:nvSpPr>
        <p:spPr>
          <a:xfrm>
            <a:off x="2083506" y="3064370"/>
            <a:ext cx="1558152" cy="39794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Browser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36" name="Right Arrow 35">
            <a:extLst>
              <a:ext uri="{FF2B5EF4-FFF2-40B4-BE49-F238E27FC236}">
                <a16:creationId xmlns:a16="http://schemas.microsoft.com/office/drawing/2014/main" id="{F50BFFE1-05B2-7D44-B43D-D253818E5206}"/>
              </a:ext>
            </a:extLst>
          </p:cNvPr>
          <p:cNvSpPr/>
          <p:nvPr/>
        </p:nvSpPr>
        <p:spPr>
          <a:xfrm>
            <a:off x="3549344" y="3572464"/>
            <a:ext cx="533210" cy="2102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ight Arrow 36">
            <a:extLst>
              <a:ext uri="{FF2B5EF4-FFF2-40B4-BE49-F238E27FC236}">
                <a16:creationId xmlns:a16="http://schemas.microsoft.com/office/drawing/2014/main" id="{B57D9F2B-977F-EC40-9938-0B0FD753ACCA}"/>
              </a:ext>
            </a:extLst>
          </p:cNvPr>
          <p:cNvSpPr/>
          <p:nvPr/>
        </p:nvSpPr>
        <p:spPr>
          <a:xfrm>
            <a:off x="6070469" y="3435902"/>
            <a:ext cx="533210" cy="2102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" name="Graphic 37" descr="Laptop">
            <a:extLst>
              <a:ext uri="{FF2B5EF4-FFF2-40B4-BE49-F238E27FC236}">
                <a16:creationId xmlns:a16="http://schemas.microsoft.com/office/drawing/2014/main" id="{BCD823CB-7255-5840-872C-CA14573DAB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55779" y="3191505"/>
            <a:ext cx="1032863" cy="103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024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53BEC0-2D05-8943-BDB5-3CC605248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Download files to your working directory from </a:t>
            </a:r>
            <a:br>
              <a:rPr lang="en-US" sz="3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000" kern="1200" dirty="0">
                <a:solidFill>
                  <a:srgbClr val="FFFFFF"/>
                </a:solidFill>
                <a:highlight>
                  <a:srgbClr val="FFFF00"/>
                </a:highlight>
                <a:latin typeface="+mj-lt"/>
                <a:ea typeface="+mj-ea"/>
                <a:cs typeface="+mj-cs"/>
                <a:hlinkClick r:id="rId2"/>
              </a:rPr>
              <a:t>https://github.com/johntango/demoexpress</a:t>
            </a:r>
            <a:r>
              <a:rPr lang="en-US" sz="3000" kern="1200" dirty="0">
                <a:solidFill>
                  <a:srgbClr val="FFFFFF"/>
                </a:solidFill>
                <a:highlight>
                  <a:srgbClr val="FFFF00"/>
                </a:highlight>
                <a:latin typeface="+mj-lt"/>
                <a:ea typeface="+mj-ea"/>
                <a:cs typeface="+mj-cs"/>
              </a:rPr>
              <a:t> 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Content Placeholder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835EA9B0-0C1B-0D4A-BBE9-5CDE505755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20040" y="2697981"/>
            <a:ext cx="11496821" cy="3621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184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F3F16-273C-A643-B6E2-0D4E0350D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723578"/>
            <a:ext cx="3387106" cy="1645501"/>
          </a:xfrm>
        </p:spPr>
        <p:txBody>
          <a:bodyPr>
            <a:normAutofit/>
          </a:bodyPr>
          <a:lstStyle/>
          <a:p>
            <a:r>
              <a:rPr lang="en-US" sz="3700"/>
              <a:t>NPM Node Package Manager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E7FC3A-25F3-2744-8727-0E6E438271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548467"/>
            <a:ext cx="3387105" cy="3628495"/>
          </a:xfrm>
        </p:spPr>
        <p:txBody>
          <a:bodyPr>
            <a:normAutofit/>
          </a:bodyPr>
          <a:lstStyle/>
          <a:p>
            <a:r>
              <a:rPr lang="en-US" sz="1800"/>
              <a:t>Allows you to manage thousands of libraries efficiently</a:t>
            </a:r>
          </a:p>
          <a:p>
            <a:r>
              <a:rPr lang="en-US" sz="1800"/>
              <a:t>9 billion downloads last week !!!</a:t>
            </a:r>
          </a:p>
          <a:p>
            <a:r>
              <a:rPr lang="en-US" sz="1800"/>
              <a:t>Learn fast from the best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BB6D9F6-3E47-45AD-8461-718A3C87E3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38409" y="0"/>
            <a:ext cx="7653591" cy="6858000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3B16A00-A549-4B07-B8C2-4B3A966D9E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0141" y="321732"/>
            <a:ext cx="4111054" cy="3674848"/>
          </a:xfrm>
          <a:prstGeom prst="rect">
            <a:avLst/>
          </a:prstGeom>
          <a:solidFill>
            <a:srgbClr val="FFFFFF"/>
          </a:solidFill>
          <a:ln w="15875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2CD523A-9562-6740-B160-C0BA7CEEB2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9463" y="1347826"/>
            <a:ext cx="3775899" cy="1614196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33B86BAE-87B4-4192-ABB2-627FFC965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8156" y="321732"/>
            <a:ext cx="2766017" cy="3026832"/>
          </a:xfrm>
          <a:prstGeom prst="rect">
            <a:avLst/>
          </a:prstGeom>
          <a:solidFill>
            <a:srgbClr val="FFFFFF"/>
          </a:solidFill>
          <a:ln w="15875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8177E4-1850-264E-B5E6-235D90C354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9639" y="1077097"/>
            <a:ext cx="2438503" cy="1511871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22BB4F03-4463-45CC-89A7-8E03412ED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0141" y="4155753"/>
            <a:ext cx="4111054" cy="2380509"/>
          </a:xfrm>
          <a:prstGeom prst="rect">
            <a:avLst/>
          </a:prstGeom>
          <a:solidFill>
            <a:srgbClr val="FFFFFF"/>
          </a:solidFill>
          <a:ln w="15875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8C1990-7D89-864E-8D05-58961DF2F0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9463" y="4567590"/>
            <a:ext cx="3775899" cy="1566997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80E1AEAE-1F52-4C29-925C-27738417E9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8156" y="3509431"/>
            <a:ext cx="2766017" cy="3026832"/>
          </a:xfrm>
          <a:prstGeom prst="rect">
            <a:avLst/>
          </a:prstGeom>
          <a:solidFill>
            <a:srgbClr val="FFFFFF"/>
          </a:solidFill>
          <a:ln w="15875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EBC340-322F-DC46-AE40-C12D3A73E6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79639" y="4444888"/>
            <a:ext cx="2438503" cy="1164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2457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1B0E9-7290-1445-A379-05C0CC3FF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4292" y="513612"/>
            <a:ext cx="9894133" cy="1031216"/>
          </a:xfrm>
        </p:spPr>
        <p:txBody>
          <a:bodyPr anchor="b">
            <a:normAutofit/>
          </a:bodyPr>
          <a:lstStyle/>
          <a:p>
            <a:r>
              <a:rPr lang="en-US" dirty="0" err="1"/>
              <a:t>package.json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B253B1-8348-5A43-B43F-4B88236B26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4293" y="2914929"/>
            <a:ext cx="5069382" cy="2103792"/>
          </a:xfrm>
          <a:prstGeom prst="rect">
            <a:avLst/>
          </a:prstGeom>
        </p:spPr>
      </p:pic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607803A-4E99-444E-94F7-8785CDDF5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80154" y="1884045"/>
            <a:ext cx="3275668" cy="2853308"/>
          </a:xfrm>
          <a:custGeom>
            <a:avLst/>
            <a:gdLst>
              <a:gd name="connsiteX0" fmla="*/ 3275668 w 3275668"/>
              <a:gd name="connsiteY0" fmla="*/ 2853308 h 2853308"/>
              <a:gd name="connsiteX1" fmla="*/ 655 w 3275668"/>
              <a:gd name="connsiteY1" fmla="*/ 2853308 h 2853308"/>
              <a:gd name="connsiteX2" fmla="*/ 0 w 3275668"/>
              <a:gd name="connsiteY2" fmla="*/ 2467565 h 2853308"/>
              <a:gd name="connsiteX3" fmla="*/ 2869894 w 3275668"/>
              <a:gd name="connsiteY3" fmla="*/ 2468888 h 2853308"/>
              <a:gd name="connsiteX4" fmla="*/ 2869894 w 3275668"/>
              <a:gd name="connsiteY4" fmla="*/ 0 h 2853308"/>
              <a:gd name="connsiteX5" fmla="*/ 3275668 w 3275668"/>
              <a:gd name="connsiteY5" fmla="*/ 0 h 2853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75668" h="2853308">
                <a:moveTo>
                  <a:pt x="3275668" y="2853308"/>
                </a:moveTo>
                <a:lnTo>
                  <a:pt x="655" y="2853308"/>
                </a:lnTo>
                <a:cubicBezTo>
                  <a:pt x="-655" y="2720171"/>
                  <a:pt x="1310" y="2600702"/>
                  <a:pt x="0" y="2467565"/>
                </a:cubicBezTo>
                <a:lnTo>
                  <a:pt x="2869894" y="2468888"/>
                </a:lnTo>
                <a:lnTo>
                  <a:pt x="2869894" y="0"/>
                </a:lnTo>
                <a:lnTo>
                  <a:pt x="3275668" y="0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2989BE6A-C309-418E-8ADD-1616A98057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55822" y="3222529"/>
            <a:ext cx="3242952" cy="2828156"/>
          </a:xfrm>
          <a:custGeom>
            <a:avLst/>
            <a:gdLst>
              <a:gd name="connsiteX0" fmla="*/ 2837178 w 3242952"/>
              <a:gd name="connsiteY0" fmla="*/ 0 h 2828156"/>
              <a:gd name="connsiteX1" fmla="*/ 3242952 w 3242952"/>
              <a:gd name="connsiteY1" fmla="*/ 0 h 2828156"/>
              <a:gd name="connsiteX2" fmla="*/ 3242952 w 3242952"/>
              <a:gd name="connsiteY2" fmla="*/ 2828156 h 2828156"/>
              <a:gd name="connsiteX3" fmla="*/ 0 w 3242952"/>
              <a:gd name="connsiteY3" fmla="*/ 2828156 h 2828156"/>
              <a:gd name="connsiteX4" fmla="*/ 0 w 3242952"/>
              <a:gd name="connsiteY4" fmla="*/ 2442859 h 2828156"/>
              <a:gd name="connsiteX5" fmla="*/ 2837178 w 3242952"/>
              <a:gd name="connsiteY5" fmla="*/ 2443295 h 2828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42952" h="2828156">
                <a:moveTo>
                  <a:pt x="2837178" y="0"/>
                </a:moveTo>
                <a:lnTo>
                  <a:pt x="3242952" y="0"/>
                </a:lnTo>
                <a:lnTo>
                  <a:pt x="3242952" y="2828156"/>
                </a:lnTo>
                <a:lnTo>
                  <a:pt x="0" y="2828156"/>
                </a:lnTo>
                <a:lnTo>
                  <a:pt x="0" y="2442859"/>
                </a:lnTo>
                <a:lnTo>
                  <a:pt x="2837178" y="2443295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2B52F1-EAEA-4344-BEE7-BDB35F3635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81373" y="2279151"/>
            <a:ext cx="3627063" cy="3387145"/>
          </a:xfrm>
        </p:spPr>
        <p:txBody>
          <a:bodyPr anchor="ctr">
            <a:normAutofit/>
          </a:bodyPr>
          <a:lstStyle/>
          <a:p>
            <a:r>
              <a:rPr lang="en-US" sz="2400"/>
              <a:t>npm init    - creates file package.json</a:t>
            </a:r>
          </a:p>
          <a:p>
            <a:r>
              <a:rPr lang="en-US" sz="2400"/>
              <a:t>package.json – specifies how to build your app</a:t>
            </a:r>
          </a:p>
        </p:txBody>
      </p:sp>
    </p:spTree>
    <p:extLst>
      <p:ext uri="{BB962C8B-B14F-4D97-AF65-F5344CB8AC3E}">
        <p14:creationId xmlns:p14="http://schemas.microsoft.com/office/powerpoint/2010/main" val="29874740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E862BE82-D00D-42C1-BF16-93AA37870C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F6D92C2D-1D3D-4974-918C-06579FB354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33" y="-2"/>
            <a:ext cx="5441859" cy="5654940"/>
          </a:xfrm>
          <a:custGeom>
            <a:avLst/>
            <a:gdLst>
              <a:gd name="connsiteX0" fmla="*/ 0 w 5441859"/>
              <a:gd name="connsiteY0" fmla="*/ 0 h 5654940"/>
              <a:gd name="connsiteX1" fmla="*/ 4400492 w 5441859"/>
              <a:gd name="connsiteY1" fmla="*/ 0 h 5654940"/>
              <a:gd name="connsiteX2" fmla="*/ 4484767 w 5441859"/>
              <a:gd name="connsiteY2" fmla="*/ 76595 h 5654940"/>
              <a:gd name="connsiteX3" fmla="*/ 5441859 w 5441859"/>
              <a:gd name="connsiteY3" fmla="*/ 2387221 h 5654940"/>
              <a:gd name="connsiteX4" fmla="*/ 2174140 w 5441859"/>
              <a:gd name="connsiteY4" fmla="*/ 5654940 h 5654940"/>
              <a:gd name="connsiteX5" fmla="*/ 156693 w 5441859"/>
              <a:gd name="connsiteY5" fmla="*/ 4957981 h 5654940"/>
              <a:gd name="connsiteX6" fmla="*/ 0 w 5441859"/>
              <a:gd name="connsiteY6" fmla="*/ 4820612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0" y="0"/>
                </a:moveTo>
                <a:lnTo>
                  <a:pt x="4400492" y="0"/>
                </a:lnTo>
                <a:lnTo>
                  <a:pt x="4484767" y="76595"/>
                </a:lnTo>
                <a:cubicBezTo>
                  <a:pt x="5076108" y="667936"/>
                  <a:pt x="5441859" y="1484866"/>
                  <a:pt x="5441859" y="2387221"/>
                </a:cubicBezTo>
                <a:cubicBezTo>
                  <a:pt x="5441859" y="4191932"/>
                  <a:pt x="3978851" y="5654940"/>
                  <a:pt x="2174140" y="5654940"/>
                </a:cubicBezTo>
                <a:cubicBezTo>
                  <a:pt x="1412778" y="5654940"/>
                  <a:pt x="712231" y="5394557"/>
                  <a:pt x="156693" y="4957981"/>
                </a:cubicBezTo>
                <a:lnTo>
                  <a:pt x="0" y="4820612"/>
                </a:lnTo>
                <a:close/>
              </a:path>
            </a:pathLst>
          </a:custGeom>
          <a:solidFill>
            <a:schemeClr val="bg1">
              <a:lumMod val="95000"/>
              <a:lumOff val="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65CA1E-166D-C94F-8F98-768F889FE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242" y="632990"/>
            <a:ext cx="4062643" cy="1043409"/>
          </a:xfrm>
        </p:spPr>
        <p:txBody>
          <a:bodyPr>
            <a:normAutofit/>
          </a:bodyPr>
          <a:lstStyle/>
          <a:p>
            <a:r>
              <a:rPr lang="en-US" sz="3300"/>
              <a:t>npm init  - creates file package.json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491EC7-94D3-024B-9765-D5478874BD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474" y="1774372"/>
            <a:ext cx="4064409" cy="2754086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1800"/>
              <a:t>select defaults</a:t>
            </a:r>
          </a:p>
          <a:p>
            <a:pPr marL="0" indent="0">
              <a:buNone/>
            </a:pPr>
            <a:r>
              <a:rPr lang="en-US" sz="1800"/>
              <a:t>Except</a:t>
            </a:r>
          </a:p>
          <a:p>
            <a:pPr marL="0" indent="0">
              <a:buNone/>
            </a:pPr>
            <a:r>
              <a:rPr lang="en-US" sz="1800"/>
              <a:t>Author</a:t>
            </a:r>
          </a:p>
          <a:p>
            <a:pPr marL="0" indent="0">
              <a:buNone/>
            </a:pPr>
            <a:r>
              <a:rPr lang="en-US" sz="1800"/>
              <a:t>License</a:t>
            </a:r>
          </a:p>
          <a:p>
            <a:pPr marL="0" indent="0">
              <a:buNone/>
            </a:pPr>
            <a:endParaRPr lang="en-US" sz="1800"/>
          </a:p>
          <a:p>
            <a:pPr marL="0" indent="0">
              <a:buNone/>
            </a:pPr>
            <a:endParaRPr lang="en-US" sz="18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9571E5-254F-9B44-92D4-02553D3F75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99" r="4493"/>
          <a:stretch/>
        </p:blipFill>
        <p:spPr>
          <a:xfrm>
            <a:off x="6096000" y="1404960"/>
            <a:ext cx="5553233" cy="3777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8366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3885DB-BFAA-9541-A356-2B50BC3D3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Package.json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2A4A3D-EE04-8F42-A8EE-AE0A826C02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983318"/>
            <a:ext cx="7188199" cy="488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1016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BE4EFE-3DA5-1944-A128-DC83E1D99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npm install express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E96E90-683C-BC49-AA36-D451C4DC62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525638"/>
            <a:ext cx="9144000" cy="42000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1900" kern="1200">
                <a:solidFill>
                  <a:srgbClr val="FFF918"/>
                </a:solidFill>
                <a:latin typeface="+mn-lt"/>
                <a:ea typeface="+mn-ea"/>
                <a:cs typeface="+mn-cs"/>
              </a:rPr>
              <a:t>This installs the “express” web server library and modifies package.json to include this step. 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9D6447D6-0A79-0E41-A761-9634E0E1E7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" y="2971030"/>
            <a:ext cx="11496821" cy="3075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3395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118191-9D43-EB48-ADCD-89BD4978A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Express installed</a:t>
            </a:r>
            <a:b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26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Content Placeholder 3" descr="A screenshot of text&#10;&#10;Description automatically generated">
            <a:extLst>
              <a:ext uri="{FF2B5EF4-FFF2-40B4-BE49-F238E27FC236}">
                <a16:creationId xmlns:a16="http://schemas.microsoft.com/office/drawing/2014/main" id="{40EE45EA-FEAE-D545-AAB2-4C5209679A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43704" y="961812"/>
            <a:ext cx="6777990" cy="4930987"/>
          </a:xfrm>
          <a:prstGeom prst="rect">
            <a:avLst/>
          </a:prstGeom>
        </p:spPr>
      </p:pic>
      <p:sp>
        <p:nvSpPr>
          <p:cNvPr id="8" name="Right Arrow 7">
            <a:extLst>
              <a:ext uri="{FF2B5EF4-FFF2-40B4-BE49-F238E27FC236}">
                <a16:creationId xmlns:a16="http://schemas.microsoft.com/office/drawing/2014/main" id="{2F90DAC6-3C2C-1D41-9404-FB94BFF47BDE}"/>
              </a:ext>
            </a:extLst>
          </p:cNvPr>
          <p:cNvSpPr/>
          <p:nvPr/>
        </p:nvSpPr>
        <p:spPr>
          <a:xfrm>
            <a:off x="3392434" y="4944533"/>
            <a:ext cx="1433566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4327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380</Words>
  <Application>Microsoft Macintosh PowerPoint</Application>
  <PresentationFormat>Widescreen</PresentationFormat>
  <Paragraphs>85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Data Stores FireBase Chat</vt:lpstr>
      <vt:lpstr>In Class Exercises</vt:lpstr>
      <vt:lpstr>Download files to your working directory from   https://github.com/johntango/demoexpress </vt:lpstr>
      <vt:lpstr>NPM Node Package Manager</vt:lpstr>
      <vt:lpstr>package.json</vt:lpstr>
      <vt:lpstr>npm init  - creates file package.json</vt:lpstr>
      <vt:lpstr>Package.json </vt:lpstr>
      <vt:lpstr>npm install express</vt:lpstr>
      <vt:lpstr>Express installed </vt:lpstr>
      <vt:lpstr>Now write the app - server.js </vt:lpstr>
      <vt:lpstr>Now run in the command window  &gt;node server.js</vt:lpstr>
      <vt:lpstr>Now we are going to add ”routes” to our web server http://localhost:3000/lucky</vt:lpstr>
      <vt:lpstr>For debugging its sometimes useful to use curl to hit a Web Server eg from terminal we can type curl http://localhost:3000/input/hello/me  this will create parameters</vt:lpstr>
      <vt:lpstr>send and catch parameters </vt:lpstr>
      <vt:lpstr>Using curl to POST data</vt:lpstr>
      <vt:lpstr>FireBase Data Store https://youtu.be/pXFMQAl6XBM</vt:lpstr>
      <vt:lpstr>Chat Application</vt:lpstr>
      <vt:lpstr>You are going to use my FireBase Data Store so copy the code opposite</vt:lpstr>
      <vt:lpstr>Exercise in class - Chat App - clone from  https://github.com/johntango/chatFirebase </vt:lpstr>
      <vt:lpstr>Problem Set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Stores FireBase Chat</dc:title>
  <dc:creator>John Williams</dc:creator>
  <cp:lastModifiedBy>John Williams</cp:lastModifiedBy>
  <cp:revision>2</cp:revision>
  <dcterms:created xsi:type="dcterms:W3CDTF">2019-02-24T17:52:29Z</dcterms:created>
  <dcterms:modified xsi:type="dcterms:W3CDTF">2019-02-24T17:54:03Z</dcterms:modified>
</cp:coreProperties>
</file>