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7"/>
    <p:sldMasterId id="2147483670" r:id="rId8"/>
    <p:sldMasterId id="2147483680" r:id="rId9"/>
    <p:sldMasterId id="2147483690" r:id="rId10"/>
  </p:sldMasterIdLst>
  <p:notesMasterIdLst>
    <p:notesMasterId r:id="rId31"/>
  </p:notesMasterIdLst>
  <p:handoutMasterIdLst>
    <p:handoutMasterId r:id="rId32"/>
  </p:handoutMasterIdLst>
  <p:sldIdLst>
    <p:sldId id="266" r:id="rId11"/>
    <p:sldId id="407" r:id="rId12"/>
    <p:sldId id="408" r:id="rId13"/>
    <p:sldId id="409" r:id="rId14"/>
    <p:sldId id="371" r:id="rId15"/>
    <p:sldId id="395" r:id="rId16"/>
    <p:sldId id="396" r:id="rId17"/>
    <p:sldId id="398" r:id="rId18"/>
    <p:sldId id="399" r:id="rId19"/>
    <p:sldId id="400" r:id="rId20"/>
    <p:sldId id="390" r:id="rId21"/>
    <p:sldId id="393" r:id="rId22"/>
    <p:sldId id="401" r:id="rId23"/>
    <p:sldId id="403" r:id="rId24"/>
    <p:sldId id="402" r:id="rId25"/>
    <p:sldId id="404" r:id="rId26"/>
    <p:sldId id="411" r:id="rId27"/>
    <p:sldId id="412" r:id="rId28"/>
    <p:sldId id="413" r:id="rId29"/>
    <p:sldId id="414" r:id="rId30"/>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7680" autoAdjust="0"/>
  </p:normalViewPr>
  <p:slideViewPr>
    <p:cSldViewPr>
      <p:cViewPr varScale="1">
        <p:scale>
          <a:sx n="103" d="100"/>
          <a:sy n="103" d="100"/>
        </p:scale>
        <p:origin x="192"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ableStyles" Target="tableStyles.xml"/><Relationship Id="rId10" Type="http://schemas.openxmlformats.org/officeDocument/2006/relationships/slideMaster" Target="slideMasters/slideMaster4.xml"/><Relationship Id="rId19" Type="http://schemas.openxmlformats.org/officeDocument/2006/relationships/slide" Target="slides/slide9.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5CD3238-A9A3-46BE-91B1-2D9F6117D7F9}" type="datetimeFigureOut">
              <a:rPr lang="en-US" smtClean="0"/>
              <a:t>6/8/2018</a:t>
            </a:fld>
            <a:endParaRPr lang="en-US" dirty="0"/>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49D7ED90-4AAF-4727-B743-9953D0AA479E}" type="slidenum">
              <a:rPr lang="en-US" smtClean="0"/>
              <a:t>‹#›</a:t>
            </a:fld>
            <a:endParaRPr lang="en-US" dirty="0"/>
          </a:p>
        </p:txBody>
      </p:sp>
    </p:spTree>
    <p:extLst>
      <p:ext uri="{BB962C8B-B14F-4D97-AF65-F5344CB8AC3E}">
        <p14:creationId xmlns:p14="http://schemas.microsoft.com/office/powerpoint/2010/main" val="351918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41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4" y="1"/>
            <a:ext cx="2945659" cy="496411"/>
          </a:xfrm>
          <a:prstGeom prst="rect">
            <a:avLst/>
          </a:prstGeom>
        </p:spPr>
        <p:txBody>
          <a:bodyPr vert="horz" lIns="91440" tIns="45720" rIns="91440" bIns="45720" rtlCol="0"/>
          <a:lstStyle>
            <a:lvl1pPr algn="r">
              <a:defRPr sz="1200"/>
            </a:lvl1pPr>
          </a:lstStyle>
          <a:p>
            <a:fld id="{C5183161-C385-45AD-833F-CE8F49B3FB5A}" type="datetimeFigureOut">
              <a:rPr lang="en-US" smtClean="0"/>
              <a:t>6/8/2018</a:t>
            </a:fld>
            <a:endParaRPr lang="en-US" dirty="0"/>
          </a:p>
        </p:txBody>
      </p:sp>
      <p:sp>
        <p:nvSpPr>
          <p:cNvPr id="4" name="Slide Image Placeholder 3"/>
          <p:cNvSpPr>
            <a:spLocks noGrp="1" noRot="1" noChangeAspect="1"/>
          </p:cNvSpPr>
          <p:nvPr>
            <p:ph type="sldImg" idx="2"/>
          </p:nvPr>
        </p:nvSpPr>
        <p:spPr>
          <a:xfrm>
            <a:off x="915988" y="744538"/>
            <a:ext cx="4965700" cy="37258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9" y="4715908"/>
            <a:ext cx="5438140" cy="4467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vl1pPr>
          </a:lstStyle>
          <a:p>
            <a:fld id="{A261600C-B000-464A-B6C2-7AC381C4F000}" type="slidenum">
              <a:rPr lang="en-US" smtClean="0"/>
              <a:t>‹#›</a:t>
            </a:fld>
            <a:endParaRPr lang="en-US" dirty="0"/>
          </a:p>
        </p:txBody>
      </p:sp>
    </p:spTree>
    <p:extLst>
      <p:ext uri="{BB962C8B-B14F-4D97-AF65-F5344CB8AC3E}">
        <p14:creationId xmlns:p14="http://schemas.microsoft.com/office/powerpoint/2010/main" val="87224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1600C-B000-464A-B6C2-7AC381C4F000}" type="slidenum">
              <a:rPr lang="en-US" smtClean="0"/>
              <a:t>1</a:t>
            </a:fld>
            <a:endParaRPr lang="en-US" dirty="0"/>
          </a:p>
        </p:txBody>
      </p:sp>
    </p:spTree>
    <p:extLst>
      <p:ext uri="{BB962C8B-B14F-4D97-AF65-F5344CB8AC3E}">
        <p14:creationId xmlns:p14="http://schemas.microsoft.com/office/powerpoint/2010/main" val="65898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will be requested to confirm the online transaction you are about to perform by entering a dynamic PIN. This dynamic PIN is generated when a customer inputs information specific to a transaction, such as an account number or a transaction amount, into a device. </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Why is it necessary to perform transaction signing? </a:t>
            </a:r>
            <a:br>
              <a:rPr lang="en-US" sz="1200" b="1" i="0" kern="1200" dirty="0" smtClean="0">
                <a:solidFill>
                  <a:schemeClr val="tx1"/>
                </a:solidFill>
                <a:effectLst/>
                <a:latin typeface="+mn-lt"/>
                <a:ea typeface="+mn-ea"/>
                <a:cs typeface="+mn-cs"/>
              </a:rPr>
            </a:br>
            <a:r>
              <a:rPr lang="en-US" dirty="0" smtClean="0"/>
              <a:t/>
            </a:r>
            <a:br>
              <a:rPr lang="en-US" dirty="0" smtClean="0"/>
            </a:br>
            <a:r>
              <a:rPr lang="en-US" sz="1200" b="0" i="0" kern="1200" dirty="0" smtClean="0">
                <a:solidFill>
                  <a:schemeClr val="tx1"/>
                </a:solidFill>
                <a:effectLst/>
                <a:latin typeface="+mn-lt"/>
                <a:ea typeface="+mn-ea"/>
                <a:cs typeface="+mn-cs"/>
              </a:rPr>
              <a:t>Transaction signing is an effective method used to detect interception and modification of your online transaction from malware or, viruses employing “man-in-the-middle” types of attack. </a:t>
            </a:r>
            <a:endParaRPr lang="en-US" dirty="0"/>
          </a:p>
        </p:txBody>
      </p:sp>
      <p:sp>
        <p:nvSpPr>
          <p:cNvPr id="4" name="Slide Number Placeholder 3"/>
          <p:cNvSpPr>
            <a:spLocks noGrp="1"/>
          </p:cNvSpPr>
          <p:nvPr>
            <p:ph type="sldNum" sz="quarter" idx="10"/>
          </p:nvPr>
        </p:nvSpPr>
        <p:spPr/>
        <p:txBody>
          <a:bodyPr/>
          <a:lstStyle/>
          <a:p>
            <a:fld id="{A261600C-B000-464A-B6C2-7AC381C4F000}" type="slidenum">
              <a:rPr lang="en-US" smtClean="0"/>
              <a:t>2</a:t>
            </a:fld>
            <a:endParaRPr lang="en-US" dirty="0"/>
          </a:p>
        </p:txBody>
      </p:sp>
    </p:spTree>
    <p:extLst>
      <p:ext uri="{BB962C8B-B14F-4D97-AF65-F5344CB8AC3E}">
        <p14:creationId xmlns:p14="http://schemas.microsoft.com/office/powerpoint/2010/main" val="1660148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7" descr="cpb_ppt_title_header_2012111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a:spLocks noGrp="1"/>
          </p:cNvSpPr>
          <p:nvPr>
            <p:ph sz="quarter" idx="10"/>
          </p:nvPr>
        </p:nvSpPr>
        <p:spPr>
          <a:xfrm>
            <a:off x="350167" y="5225723"/>
            <a:ext cx="2526106" cy="772919"/>
          </a:xfrm>
        </p:spPr>
        <p:txBody>
          <a:bodyPr/>
          <a:lstStyle>
            <a:lvl1pPr marL="0" indent="0">
              <a:lnSpc>
                <a:spcPct val="100000"/>
              </a:lnSpc>
              <a:spcBef>
                <a:spcPts val="420"/>
              </a:spcBef>
              <a:spcAft>
                <a:spcPts val="0"/>
              </a:spcAft>
              <a:buNone/>
              <a:defRPr sz="1200" b="0">
                <a:solidFill>
                  <a:schemeClr val="tx1"/>
                </a:solidFill>
              </a:defRPr>
            </a:lvl1pPr>
          </a:lstStyle>
          <a:p>
            <a:pPr lvl="0"/>
            <a:r>
              <a:rPr lang="en-US" smtClean="0"/>
              <a:t>Click to edit Master text styles</a:t>
            </a:r>
          </a:p>
        </p:txBody>
      </p:sp>
      <p:sp>
        <p:nvSpPr>
          <p:cNvPr id="15" name="Content Placeholder 2"/>
          <p:cNvSpPr>
            <a:spLocks noGrp="1"/>
          </p:cNvSpPr>
          <p:nvPr>
            <p:ph sz="quarter" idx="11"/>
          </p:nvPr>
        </p:nvSpPr>
        <p:spPr>
          <a:xfrm>
            <a:off x="342251" y="4464154"/>
            <a:ext cx="2527765" cy="243976"/>
          </a:xfrm>
        </p:spPr>
        <p:txBody>
          <a:bodyPr/>
          <a:lstStyle>
            <a:lvl1pPr marL="0" indent="0">
              <a:lnSpc>
                <a:spcPct val="100000"/>
              </a:lnSpc>
              <a:spcAft>
                <a:spcPts val="0"/>
              </a:spcAft>
              <a:buNone/>
              <a:defRPr sz="1200">
                <a:solidFill>
                  <a:schemeClr val="accent2"/>
                </a:solidFill>
              </a:defRPr>
            </a:lvl1pPr>
          </a:lstStyle>
          <a:p>
            <a:pPr lvl="0"/>
            <a:r>
              <a:rPr lang="en-US" smtClean="0"/>
              <a:t>Click to edit Master text styles</a:t>
            </a:r>
          </a:p>
        </p:txBody>
      </p:sp>
      <p:sp>
        <p:nvSpPr>
          <p:cNvPr id="16" name="Content Placeholder 2"/>
          <p:cNvSpPr>
            <a:spLocks noGrp="1"/>
          </p:cNvSpPr>
          <p:nvPr>
            <p:ph sz="quarter" idx="12"/>
          </p:nvPr>
        </p:nvSpPr>
        <p:spPr>
          <a:xfrm>
            <a:off x="3424734" y="5225723"/>
            <a:ext cx="2526106" cy="772919"/>
          </a:xfrm>
        </p:spPr>
        <p:txBody>
          <a:bodyPr/>
          <a:lstStyle>
            <a:lvl1pPr marL="0" indent="0">
              <a:lnSpc>
                <a:spcPct val="100000"/>
              </a:lnSpc>
              <a:spcBef>
                <a:spcPts val="420"/>
              </a:spcBef>
              <a:spcAft>
                <a:spcPts val="0"/>
              </a:spcAft>
              <a:buNone/>
              <a:defRPr sz="1200" b="0">
                <a:solidFill>
                  <a:schemeClr val="tx1"/>
                </a:solidFill>
              </a:defRPr>
            </a:lvl1pPr>
          </a:lstStyle>
          <a:p>
            <a:pPr lvl="0"/>
            <a:r>
              <a:rPr lang="en-US" smtClean="0"/>
              <a:t>Click to edit Master text styles</a:t>
            </a:r>
          </a:p>
        </p:txBody>
      </p:sp>
      <p:sp>
        <p:nvSpPr>
          <p:cNvPr id="20" name="Rectangle 83"/>
          <p:cNvSpPr>
            <a:spLocks noGrp="1" noChangeArrowheads="1"/>
          </p:cNvSpPr>
          <p:nvPr>
            <p:ph type="ctrTitle"/>
          </p:nvPr>
        </p:nvSpPr>
        <p:spPr>
          <a:xfrm>
            <a:off x="350091" y="1613053"/>
            <a:ext cx="6393932" cy="1408533"/>
          </a:xfrm>
          <a:noFill/>
          <a:extLst/>
        </p:spPr>
        <p:txBody>
          <a:bodyPr anchor="b"/>
          <a:lstStyle>
            <a:lvl1pPr>
              <a:lnSpc>
                <a:spcPct val="100000"/>
              </a:lnSpc>
              <a:defRPr sz="2800">
                <a:solidFill>
                  <a:schemeClr val="tx1"/>
                </a:solidFill>
                <a:latin typeface="Arial" charset="0"/>
              </a:defRPr>
            </a:lvl1pPr>
          </a:lstStyle>
          <a:p>
            <a:pPr lvl="0"/>
            <a:r>
              <a:rPr lang="en-US" noProof="0" smtClean="0"/>
              <a:t>Click to edit Master title style</a:t>
            </a:r>
            <a:endParaRPr lang="en-US" noProof="0" dirty="0"/>
          </a:p>
        </p:txBody>
      </p:sp>
      <p:sp>
        <p:nvSpPr>
          <p:cNvPr id="21" name="Rectangle 84"/>
          <p:cNvSpPr>
            <a:spLocks noGrp="1" noChangeArrowheads="1"/>
          </p:cNvSpPr>
          <p:nvPr>
            <p:ph type="body" idx="1"/>
          </p:nvPr>
        </p:nvSpPr>
        <p:spPr>
          <a:xfrm>
            <a:off x="350166" y="3019784"/>
            <a:ext cx="6395981" cy="1046533"/>
          </a:xfrm>
        </p:spPr>
        <p:txBody>
          <a:bodyPr/>
          <a:lstStyle>
            <a:lvl1pPr marL="0" indent="0">
              <a:lnSpc>
                <a:spcPct val="100000"/>
              </a:lnSpc>
              <a:spcAft>
                <a:spcPct val="0"/>
              </a:spcAft>
              <a:buFontTx/>
              <a:buNone/>
              <a:defRPr sz="2400">
                <a:solidFill>
                  <a:schemeClr val="accent1"/>
                </a:solidFill>
                <a:latin typeface="Arial" charset="0"/>
              </a:defRPr>
            </a:lvl1pPr>
          </a:lstStyle>
          <a:p>
            <a:pPr lvl="0"/>
            <a:r>
              <a:rPr lang="en-US" noProof="0" smtClean="0"/>
              <a:t>Click to edit Master text styles</a:t>
            </a:r>
          </a:p>
        </p:txBody>
      </p:sp>
    </p:spTree>
    <p:extLst>
      <p:ext uri="{BB962C8B-B14F-4D97-AF65-F5344CB8AC3E}">
        <p14:creationId xmlns:p14="http://schemas.microsoft.com/office/powerpoint/2010/main" val="156637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7" descr="cpb_ppt_title_header_2012111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a:spLocks noGrp="1"/>
          </p:cNvSpPr>
          <p:nvPr>
            <p:ph sz="quarter" idx="10"/>
          </p:nvPr>
        </p:nvSpPr>
        <p:spPr>
          <a:xfrm>
            <a:off x="350167" y="5225723"/>
            <a:ext cx="2526106" cy="772919"/>
          </a:xfrm>
        </p:spPr>
        <p:txBody>
          <a:bodyPr/>
          <a:lstStyle>
            <a:lvl1pPr marL="0" indent="0">
              <a:lnSpc>
                <a:spcPct val="100000"/>
              </a:lnSpc>
              <a:spcBef>
                <a:spcPts val="420"/>
              </a:spcBef>
              <a:spcAft>
                <a:spcPts val="0"/>
              </a:spcAft>
              <a:buNone/>
              <a:defRPr sz="1200" b="0">
                <a:solidFill>
                  <a:schemeClr val="tx1"/>
                </a:solidFill>
              </a:defRPr>
            </a:lvl1pPr>
          </a:lstStyle>
          <a:p>
            <a:pPr lvl="0"/>
            <a:r>
              <a:rPr lang="en-US" smtClean="0"/>
              <a:t>Click to edit Master text styles</a:t>
            </a:r>
          </a:p>
        </p:txBody>
      </p:sp>
      <p:sp>
        <p:nvSpPr>
          <p:cNvPr id="15" name="Content Placeholder 2"/>
          <p:cNvSpPr>
            <a:spLocks noGrp="1"/>
          </p:cNvSpPr>
          <p:nvPr>
            <p:ph sz="quarter" idx="11"/>
          </p:nvPr>
        </p:nvSpPr>
        <p:spPr>
          <a:xfrm>
            <a:off x="342251" y="4464154"/>
            <a:ext cx="2527765" cy="243976"/>
          </a:xfrm>
        </p:spPr>
        <p:txBody>
          <a:bodyPr/>
          <a:lstStyle>
            <a:lvl1pPr marL="0" indent="0">
              <a:lnSpc>
                <a:spcPct val="100000"/>
              </a:lnSpc>
              <a:spcAft>
                <a:spcPts val="0"/>
              </a:spcAft>
              <a:buNone/>
              <a:defRPr sz="1200">
                <a:solidFill>
                  <a:schemeClr val="accent2"/>
                </a:solidFill>
              </a:defRPr>
            </a:lvl1pPr>
          </a:lstStyle>
          <a:p>
            <a:pPr lvl="0"/>
            <a:r>
              <a:rPr lang="en-US" smtClean="0"/>
              <a:t>Click to edit Master text styles</a:t>
            </a:r>
          </a:p>
        </p:txBody>
      </p:sp>
      <p:sp>
        <p:nvSpPr>
          <p:cNvPr id="16" name="Content Placeholder 2"/>
          <p:cNvSpPr>
            <a:spLocks noGrp="1"/>
          </p:cNvSpPr>
          <p:nvPr>
            <p:ph sz="quarter" idx="12"/>
          </p:nvPr>
        </p:nvSpPr>
        <p:spPr>
          <a:xfrm>
            <a:off x="3424734" y="5225723"/>
            <a:ext cx="2526106" cy="772919"/>
          </a:xfrm>
        </p:spPr>
        <p:txBody>
          <a:bodyPr/>
          <a:lstStyle>
            <a:lvl1pPr marL="0" indent="0">
              <a:lnSpc>
                <a:spcPct val="100000"/>
              </a:lnSpc>
              <a:spcBef>
                <a:spcPts val="420"/>
              </a:spcBef>
              <a:spcAft>
                <a:spcPts val="0"/>
              </a:spcAft>
              <a:buNone/>
              <a:defRPr sz="1200" b="0">
                <a:solidFill>
                  <a:schemeClr val="tx1"/>
                </a:solidFill>
              </a:defRPr>
            </a:lvl1pPr>
          </a:lstStyle>
          <a:p>
            <a:pPr lvl="0"/>
            <a:r>
              <a:rPr lang="en-US" smtClean="0"/>
              <a:t>Click to edit Master text styles</a:t>
            </a:r>
          </a:p>
        </p:txBody>
      </p:sp>
      <p:sp>
        <p:nvSpPr>
          <p:cNvPr id="20" name="Rectangle 83"/>
          <p:cNvSpPr>
            <a:spLocks noGrp="1" noChangeArrowheads="1"/>
          </p:cNvSpPr>
          <p:nvPr>
            <p:ph type="ctrTitle"/>
          </p:nvPr>
        </p:nvSpPr>
        <p:spPr>
          <a:xfrm>
            <a:off x="350091" y="1613053"/>
            <a:ext cx="6393932" cy="1408533"/>
          </a:xfrm>
          <a:noFill/>
          <a:extLst/>
        </p:spPr>
        <p:txBody>
          <a:bodyPr anchor="b"/>
          <a:lstStyle>
            <a:lvl1pPr>
              <a:lnSpc>
                <a:spcPct val="100000"/>
              </a:lnSpc>
              <a:defRPr sz="2800">
                <a:solidFill>
                  <a:schemeClr val="tx1"/>
                </a:solidFill>
                <a:latin typeface="Arial" charset="0"/>
              </a:defRPr>
            </a:lvl1pPr>
          </a:lstStyle>
          <a:p>
            <a:pPr lvl="0"/>
            <a:r>
              <a:rPr lang="en-US" noProof="0" smtClean="0"/>
              <a:t>Click to edit Master title style</a:t>
            </a:r>
            <a:endParaRPr lang="en-US" noProof="0" dirty="0"/>
          </a:p>
        </p:txBody>
      </p:sp>
      <p:sp>
        <p:nvSpPr>
          <p:cNvPr id="21" name="Rectangle 84"/>
          <p:cNvSpPr>
            <a:spLocks noGrp="1" noChangeArrowheads="1"/>
          </p:cNvSpPr>
          <p:nvPr>
            <p:ph type="body" idx="1"/>
          </p:nvPr>
        </p:nvSpPr>
        <p:spPr>
          <a:xfrm>
            <a:off x="350166" y="3019784"/>
            <a:ext cx="6395981" cy="1046533"/>
          </a:xfrm>
        </p:spPr>
        <p:txBody>
          <a:bodyPr/>
          <a:lstStyle>
            <a:lvl1pPr marL="0" indent="0">
              <a:lnSpc>
                <a:spcPct val="100000"/>
              </a:lnSpc>
              <a:spcAft>
                <a:spcPct val="0"/>
              </a:spcAft>
              <a:buFontTx/>
              <a:buNone/>
              <a:defRPr sz="2400">
                <a:solidFill>
                  <a:schemeClr val="accent1"/>
                </a:solidFill>
                <a:latin typeface="Arial" charset="0"/>
              </a:defRPr>
            </a:lvl1pPr>
          </a:lstStyle>
          <a:p>
            <a:pPr lvl="0"/>
            <a:r>
              <a:rPr lang="en-US" noProof="0" smtClean="0"/>
              <a:t>Click to edit Master text styles</a:t>
            </a:r>
          </a:p>
        </p:txBody>
      </p:sp>
    </p:spTree>
    <p:extLst>
      <p:ext uri="{BB962C8B-B14F-4D97-AF65-F5344CB8AC3E}">
        <p14:creationId xmlns:p14="http://schemas.microsoft.com/office/powerpoint/2010/main" val="95678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49250" y="288925"/>
            <a:ext cx="8458200" cy="419100"/>
          </a:xfrm>
        </p:spPr>
        <p:txBody>
          <a:bodyPr/>
          <a:lstStyle>
            <a:lvl1pPr>
              <a:defRPr>
                <a:solidFill>
                  <a:schemeClr val="tx1"/>
                </a:solidFill>
              </a:defRPr>
            </a:lvl1pPr>
          </a:lstStyle>
          <a:p>
            <a:r>
              <a:rPr lang="en-US" smtClean="0"/>
              <a:t>Click to edit Master title style</a:t>
            </a:r>
            <a:endParaRPr lang="en-US" dirty="0"/>
          </a:p>
        </p:txBody>
      </p:sp>
      <p:sp>
        <p:nvSpPr>
          <p:cNvPr id="14" name="Content Placeholder 10"/>
          <p:cNvSpPr>
            <a:spLocks noGrp="1"/>
          </p:cNvSpPr>
          <p:nvPr>
            <p:ph sz="quarter" idx="15"/>
          </p:nvPr>
        </p:nvSpPr>
        <p:spPr>
          <a:xfrm>
            <a:off x="349249" y="1055688"/>
            <a:ext cx="8457819" cy="5200649"/>
          </a:xfrm>
        </p:spPr>
        <p:txBody>
          <a:bodyPr/>
          <a:lstStyle>
            <a:lvl1pPr>
              <a:spcBef>
                <a:spcPts val="1260"/>
              </a:spcBef>
              <a:spcAft>
                <a:spcPts val="0"/>
              </a:spcAft>
              <a:defRPr/>
            </a:lvl1pPr>
            <a:lvl2pPr>
              <a:spcBef>
                <a:spcPts val="420"/>
              </a:spcBef>
              <a:spcAft>
                <a:spcPts val="0"/>
              </a:spcAft>
              <a:defRPr/>
            </a:lvl2pPr>
            <a:lvl3pPr>
              <a:spcBef>
                <a:spcPts val="420"/>
              </a:spcBef>
              <a:spcAft>
                <a:spcPts val="0"/>
              </a:spcAft>
              <a:defRPr/>
            </a:lvl3pPr>
            <a:lvl4pPr>
              <a:spcBef>
                <a:spcPts val="420"/>
              </a:spcBef>
              <a:spcAft>
                <a:spcPts val="0"/>
              </a:spcAft>
              <a:defRPr/>
            </a:lvl4pPr>
            <a:lvl5pPr>
              <a:spcBef>
                <a:spcPts val="42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4340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cxnSp>
        <p:nvCxnSpPr>
          <p:cNvPr id="6"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9" name="Title 8"/>
          <p:cNvSpPr>
            <a:spLocks noGrp="1"/>
          </p:cNvSpPr>
          <p:nvPr>
            <p:ph type="title"/>
          </p:nvPr>
        </p:nvSpPr>
        <p:spPr/>
        <p:txBody>
          <a:bodyPr/>
          <a:lstStyle/>
          <a:p>
            <a:r>
              <a:rPr lang="en-US" smtClean="0"/>
              <a:t>Click to edit Master title style</a:t>
            </a:r>
            <a:endParaRPr lang="en-US"/>
          </a:p>
        </p:txBody>
      </p:sp>
      <p:sp>
        <p:nvSpPr>
          <p:cNvPr id="11" name="Content Placeholder 10"/>
          <p:cNvSpPr>
            <a:spLocks noGrp="1"/>
          </p:cNvSpPr>
          <p:nvPr>
            <p:ph sz="quarter" idx="15"/>
          </p:nvPr>
        </p:nvSpPr>
        <p:spPr>
          <a:xfrm>
            <a:off x="349249" y="1490662"/>
            <a:ext cx="8457819" cy="4765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807426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OC">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pb_wm_1c_pos_rgb.jpg"/>
          <p:cNvPicPr>
            <a:picLocks noChangeAspect="1"/>
          </p:cNvPicPr>
          <p:nvPr userDrawn="1"/>
        </p:nvPicPr>
        <p:blipFill>
          <a:blip r:embed="rId3"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2"/>
          <p:cNvCxnSpPr>
            <a:cxnSpLocks noChangeShapeType="1"/>
          </p:cNvCxnSpPr>
          <p:nvPr userDrawn="1"/>
        </p:nvCxnSpPr>
        <p:spPr bwMode="auto">
          <a:xfrm>
            <a:off x="344488" y="741363"/>
            <a:ext cx="8455025"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49249" y="1042986"/>
            <a:ext cx="8458200" cy="5213351"/>
          </a:xfrm>
        </p:spPr>
        <p:txBody>
          <a:bodyPr/>
          <a:lstStyle>
            <a:lvl1pPr marL="347472" indent="-347472">
              <a:spcBef>
                <a:spcPts val="1260"/>
              </a:spcBef>
              <a:spcAft>
                <a:spcPts val="0"/>
              </a:spcAft>
              <a:buClr>
                <a:schemeClr val="tx1"/>
              </a:buClr>
              <a:buSzPct val="100000"/>
              <a:buFont typeface="+mj-lt"/>
              <a:buAutoNum type="arabicPeriod"/>
              <a:tabLst>
                <a:tab pos="8342313" algn="r"/>
              </a:tabLst>
              <a:defRPr>
                <a:solidFill>
                  <a:schemeClr val="accent1"/>
                </a:solidFill>
              </a:defRPr>
            </a:lvl1pPr>
            <a:lvl2pPr marL="687388" indent="-346075">
              <a:spcAft>
                <a:spcPts val="1300"/>
              </a:spcAft>
              <a:buClrTx/>
              <a:tabLst>
                <a:tab pos="8797925" algn="r"/>
              </a:tabLst>
              <a:defRPr/>
            </a:lvl2pPr>
            <a:lvl3pPr marL="1023938" indent="-346075">
              <a:spcAft>
                <a:spcPts val="1300"/>
              </a:spcAft>
              <a:buClrTx/>
              <a:tabLst>
                <a:tab pos="8797925" algn="r"/>
              </a:tabLst>
              <a:defRPr/>
            </a:lvl3pPr>
            <a:lvl4pPr marL="1371600" indent="-346075">
              <a:spcAft>
                <a:spcPts val="1300"/>
              </a:spcAft>
              <a:buClrTx/>
              <a:tabLst>
                <a:tab pos="8797925" algn="r"/>
              </a:tabLst>
              <a:defRPr/>
            </a:lvl4pPr>
            <a:lvl5pPr marL="1714500" indent="-346075">
              <a:spcAft>
                <a:spcPts val="1300"/>
              </a:spcAft>
              <a:buClrTx/>
              <a:tabLst>
                <a:tab pos="8797925" algn="r"/>
              </a:tabLst>
              <a:defRPr/>
            </a:lvl5pPr>
          </a:lstStyle>
          <a:p>
            <a:pPr lvl="0"/>
            <a:r>
              <a:rPr lang="en-US" smtClean="0"/>
              <a:t>Click to edit Master text styles</a:t>
            </a:r>
          </a:p>
        </p:txBody>
      </p:sp>
    </p:spTree>
    <p:extLst>
      <p:ext uri="{BB962C8B-B14F-4D97-AF65-F5344CB8AC3E}">
        <p14:creationId xmlns:p14="http://schemas.microsoft.com/office/powerpoint/2010/main" val="261673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pb_wm_1c_pos_rgb.jpg"/>
          <p:cNvPicPr>
            <a:picLocks noChangeAspect="1"/>
          </p:cNvPicPr>
          <p:nvPr userDrawn="1"/>
        </p:nvPicPr>
        <p:blipFill>
          <a:blip r:embed="rId3"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349252" y="3081270"/>
            <a:ext cx="8451021" cy="419100"/>
          </a:xfrm>
        </p:spPr>
        <p:txBody>
          <a:bodyPr/>
          <a:lstStyle>
            <a:lvl1pPr marL="0" indent="0">
              <a:buClr>
                <a:schemeClr val="accent1"/>
              </a:buClr>
              <a:buFont typeface="+mj-lt"/>
              <a:buNone/>
              <a:defRPr sz="2400">
                <a:solidFill>
                  <a:schemeClr val="tx1"/>
                </a:solidFill>
              </a:defRPr>
            </a:lvl1pPr>
          </a:lstStyle>
          <a:p>
            <a:r>
              <a:rPr lang="en-US" smtClean="0"/>
              <a:t>Click to edit Master title style</a:t>
            </a:r>
            <a:endParaRPr lang="en-US" dirty="0"/>
          </a:p>
        </p:txBody>
      </p:sp>
      <p:sp>
        <p:nvSpPr>
          <p:cNvPr id="10" name="Rectangle 84"/>
          <p:cNvSpPr>
            <a:spLocks noGrp="1" noChangeArrowheads="1"/>
          </p:cNvSpPr>
          <p:nvPr>
            <p:ph type="body" idx="1"/>
          </p:nvPr>
        </p:nvSpPr>
        <p:spPr>
          <a:xfrm>
            <a:off x="350166" y="3503004"/>
            <a:ext cx="8453102" cy="1046533"/>
          </a:xfrm>
        </p:spPr>
        <p:txBody>
          <a:bodyPr/>
          <a:lstStyle>
            <a:lvl1pPr marL="0" indent="0">
              <a:lnSpc>
                <a:spcPct val="100000"/>
              </a:lnSpc>
              <a:spcAft>
                <a:spcPct val="0"/>
              </a:spcAft>
              <a:buFontTx/>
              <a:buNone/>
              <a:defRPr sz="2000">
                <a:solidFill>
                  <a:schemeClr val="accent1"/>
                </a:solidFill>
                <a:latin typeface="Arial" charset="0"/>
              </a:defRPr>
            </a:lvl1pPr>
          </a:lstStyle>
          <a:p>
            <a:pPr lvl="0"/>
            <a:r>
              <a:rPr lang="en-US" noProof="0" smtClean="0"/>
              <a:t>Click to edit Master text styles</a:t>
            </a:r>
          </a:p>
        </p:txBody>
      </p:sp>
    </p:spTree>
    <p:extLst>
      <p:ext uri="{BB962C8B-B14F-4D97-AF65-F5344CB8AC3E}">
        <p14:creationId xmlns:p14="http://schemas.microsoft.com/office/powerpoint/2010/main" val="507906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Line 12"/>
          <p:cNvSpPr>
            <a:spLocks noChangeShapeType="1"/>
          </p:cNvSpPr>
          <p:nvPr userDrawn="1"/>
        </p:nvSpPr>
        <p:spPr bwMode="auto">
          <a:xfrm>
            <a:off x="4576763" y="1490663"/>
            <a:ext cx="0" cy="476567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7"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49248" y="1490662"/>
            <a:ext cx="4122000" cy="4765675"/>
          </a:xfrm>
          <a:noFill/>
          <a:ln>
            <a:noFill/>
          </a:ln>
          <a:effectLst/>
          <a:extLst/>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3126" y="1490662"/>
            <a:ext cx="4122000" cy="4765675"/>
          </a:xfrm>
          <a:noFill/>
          <a:ln>
            <a:noFill/>
          </a:ln>
          <a:effectLs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512485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Narrow">
    <p:spTree>
      <p:nvGrpSpPr>
        <p:cNvPr id="1" name=""/>
        <p:cNvGrpSpPr/>
        <p:nvPr/>
      </p:nvGrpSpPr>
      <p:grpSpPr>
        <a:xfrm>
          <a:off x="0" y="0"/>
          <a:ext cx="0" cy="0"/>
          <a:chOff x="0" y="0"/>
          <a:chExt cx="0" cy="0"/>
        </a:xfrm>
      </p:grpSpPr>
      <p:sp>
        <p:nvSpPr>
          <p:cNvPr id="6" name="Line 10"/>
          <p:cNvSpPr>
            <a:spLocks noChangeShapeType="1"/>
          </p:cNvSpPr>
          <p:nvPr userDrawn="1"/>
        </p:nvSpPr>
        <p:spPr bwMode="auto">
          <a:xfrm>
            <a:off x="3065463" y="1484313"/>
            <a:ext cx="0" cy="477202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8"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7" name="Content Placeholder 6"/>
          <p:cNvSpPr>
            <a:spLocks noGrp="1"/>
          </p:cNvSpPr>
          <p:nvPr>
            <p:ph sz="quarter" idx="13"/>
          </p:nvPr>
        </p:nvSpPr>
        <p:spPr>
          <a:xfrm>
            <a:off x="347472" y="1490472"/>
            <a:ext cx="2609912" cy="477316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6"/>
          <p:cNvSpPr>
            <a:spLocks noGrp="1"/>
          </p:cNvSpPr>
          <p:nvPr>
            <p:ph sz="quarter" idx="14"/>
          </p:nvPr>
        </p:nvSpPr>
        <p:spPr>
          <a:xfrm>
            <a:off x="3172968" y="1490472"/>
            <a:ext cx="5623560" cy="477316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02692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Line 12"/>
          <p:cNvSpPr>
            <a:spLocks noChangeShapeType="1"/>
          </p:cNvSpPr>
          <p:nvPr userDrawn="1"/>
        </p:nvSpPr>
        <p:spPr bwMode="auto">
          <a:xfrm>
            <a:off x="4581525" y="1490663"/>
            <a:ext cx="0" cy="476567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8"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11" name="Content Placeholder 6"/>
          <p:cNvSpPr>
            <a:spLocks noGrp="1"/>
          </p:cNvSpPr>
          <p:nvPr>
            <p:ph sz="quarter" idx="14"/>
          </p:nvPr>
        </p:nvSpPr>
        <p:spPr>
          <a:xfrm>
            <a:off x="347472" y="1490472"/>
            <a:ext cx="4122928" cy="4765865"/>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6"/>
          <p:cNvSpPr>
            <a:spLocks noGrp="1"/>
          </p:cNvSpPr>
          <p:nvPr>
            <p:ph sz="quarter" idx="15"/>
          </p:nvPr>
        </p:nvSpPr>
        <p:spPr>
          <a:xfrm>
            <a:off x="4679100" y="1490472"/>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6"/>
          <p:cNvSpPr>
            <a:spLocks noGrp="1"/>
          </p:cNvSpPr>
          <p:nvPr>
            <p:ph sz="quarter" idx="16"/>
          </p:nvPr>
        </p:nvSpPr>
        <p:spPr>
          <a:xfrm>
            <a:off x="4679100" y="3934337"/>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4"/>
          <p:cNvSpPr>
            <a:spLocks noGrp="1"/>
          </p:cNvSpPr>
          <p:nvPr>
            <p:ph type="body" sz="quarter" idx="17"/>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05731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cxnSp>
        <p:nvCxnSpPr>
          <p:cNvPr id="8" name="Straight Connector 7"/>
          <p:cNvCxnSpPr>
            <a:cxnSpLocks noChangeShapeType="1"/>
          </p:cNvCxnSpPr>
          <p:nvPr/>
        </p:nvCxnSpPr>
        <p:spPr bwMode="auto">
          <a:xfrm flipH="1">
            <a:off x="349250" y="3873500"/>
            <a:ext cx="4121150" cy="0"/>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9"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userDrawn="1"/>
        </p:nvCxnSpPr>
        <p:spPr bwMode="auto">
          <a:xfrm flipH="1">
            <a:off x="4694238" y="3865563"/>
            <a:ext cx="4121150" cy="0"/>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userDrawn="1"/>
        </p:nvCxnSpPr>
        <p:spPr bwMode="auto">
          <a:xfrm flipH="1" flipV="1">
            <a:off x="4575175" y="1490663"/>
            <a:ext cx="3175" cy="2322512"/>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userDrawn="1"/>
        </p:nvCxnSpPr>
        <p:spPr bwMode="auto">
          <a:xfrm flipH="1" flipV="1">
            <a:off x="4570413" y="3941763"/>
            <a:ext cx="3175" cy="2322512"/>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17" name="Content Placeholder 6"/>
          <p:cNvSpPr>
            <a:spLocks noGrp="1"/>
          </p:cNvSpPr>
          <p:nvPr>
            <p:ph sz="quarter" idx="15"/>
          </p:nvPr>
        </p:nvSpPr>
        <p:spPr>
          <a:xfrm>
            <a:off x="4683125" y="1490470"/>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6"/>
          <p:cNvSpPr>
            <a:spLocks noGrp="1"/>
          </p:cNvSpPr>
          <p:nvPr>
            <p:ph sz="quarter" idx="16"/>
          </p:nvPr>
        </p:nvSpPr>
        <p:spPr>
          <a:xfrm>
            <a:off x="4679100" y="3942275"/>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6"/>
          <p:cNvSpPr>
            <a:spLocks noGrp="1"/>
          </p:cNvSpPr>
          <p:nvPr>
            <p:ph sz="quarter" idx="17"/>
          </p:nvPr>
        </p:nvSpPr>
        <p:spPr>
          <a:xfrm>
            <a:off x="342900" y="1490470"/>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6"/>
          <p:cNvSpPr>
            <a:spLocks noGrp="1"/>
          </p:cNvSpPr>
          <p:nvPr>
            <p:ph sz="quarter" idx="18"/>
          </p:nvPr>
        </p:nvSpPr>
        <p:spPr>
          <a:xfrm>
            <a:off x="342900" y="3942275"/>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4"/>
          <p:cNvSpPr>
            <a:spLocks noGrp="1"/>
          </p:cNvSpPr>
          <p:nvPr>
            <p:ph type="body" sz="quarter" idx="19"/>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3525976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7" descr="cpb_ppt_title_header_2012111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a:spLocks noGrp="1"/>
          </p:cNvSpPr>
          <p:nvPr>
            <p:ph sz="quarter" idx="10"/>
          </p:nvPr>
        </p:nvSpPr>
        <p:spPr>
          <a:xfrm>
            <a:off x="350167" y="5225723"/>
            <a:ext cx="2526106" cy="772919"/>
          </a:xfrm>
        </p:spPr>
        <p:txBody>
          <a:bodyPr/>
          <a:lstStyle>
            <a:lvl1pPr marL="0" indent="0">
              <a:lnSpc>
                <a:spcPct val="100000"/>
              </a:lnSpc>
              <a:spcBef>
                <a:spcPts val="420"/>
              </a:spcBef>
              <a:spcAft>
                <a:spcPts val="0"/>
              </a:spcAft>
              <a:buNone/>
              <a:defRPr sz="1200" b="0">
                <a:solidFill>
                  <a:schemeClr val="tx1"/>
                </a:solidFill>
              </a:defRPr>
            </a:lvl1pPr>
          </a:lstStyle>
          <a:p>
            <a:pPr lvl="0"/>
            <a:r>
              <a:rPr lang="en-US" smtClean="0"/>
              <a:t>Click to edit Master text styles</a:t>
            </a:r>
          </a:p>
        </p:txBody>
      </p:sp>
      <p:sp>
        <p:nvSpPr>
          <p:cNvPr id="15" name="Content Placeholder 2"/>
          <p:cNvSpPr>
            <a:spLocks noGrp="1"/>
          </p:cNvSpPr>
          <p:nvPr>
            <p:ph sz="quarter" idx="11"/>
          </p:nvPr>
        </p:nvSpPr>
        <p:spPr>
          <a:xfrm>
            <a:off x="342251" y="4464154"/>
            <a:ext cx="2527765" cy="243976"/>
          </a:xfrm>
        </p:spPr>
        <p:txBody>
          <a:bodyPr/>
          <a:lstStyle>
            <a:lvl1pPr marL="0" indent="0">
              <a:lnSpc>
                <a:spcPct val="100000"/>
              </a:lnSpc>
              <a:spcAft>
                <a:spcPts val="0"/>
              </a:spcAft>
              <a:buNone/>
              <a:defRPr sz="1200">
                <a:solidFill>
                  <a:schemeClr val="accent2"/>
                </a:solidFill>
              </a:defRPr>
            </a:lvl1pPr>
          </a:lstStyle>
          <a:p>
            <a:pPr lvl="0"/>
            <a:r>
              <a:rPr lang="en-US" smtClean="0"/>
              <a:t>Click to edit Master text styles</a:t>
            </a:r>
          </a:p>
        </p:txBody>
      </p:sp>
      <p:sp>
        <p:nvSpPr>
          <p:cNvPr id="16" name="Content Placeholder 2"/>
          <p:cNvSpPr>
            <a:spLocks noGrp="1"/>
          </p:cNvSpPr>
          <p:nvPr>
            <p:ph sz="quarter" idx="12"/>
          </p:nvPr>
        </p:nvSpPr>
        <p:spPr>
          <a:xfrm>
            <a:off x="3424734" y="5225723"/>
            <a:ext cx="2526106" cy="772919"/>
          </a:xfrm>
        </p:spPr>
        <p:txBody>
          <a:bodyPr/>
          <a:lstStyle>
            <a:lvl1pPr marL="0" indent="0">
              <a:lnSpc>
                <a:spcPct val="100000"/>
              </a:lnSpc>
              <a:spcBef>
                <a:spcPts val="420"/>
              </a:spcBef>
              <a:spcAft>
                <a:spcPts val="0"/>
              </a:spcAft>
              <a:buNone/>
              <a:defRPr sz="1200" b="0">
                <a:solidFill>
                  <a:schemeClr val="tx1"/>
                </a:solidFill>
              </a:defRPr>
            </a:lvl1pPr>
          </a:lstStyle>
          <a:p>
            <a:pPr lvl="0"/>
            <a:r>
              <a:rPr lang="en-US" smtClean="0"/>
              <a:t>Click to edit Master text styles</a:t>
            </a:r>
          </a:p>
        </p:txBody>
      </p:sp>
      <p:sp>
        <p:nvSpPr>
          <p:cNvPr id="20" name="Rectangle 83"/>
          <p:cNvSpPr>
            <a:spLocks noGrp="1" noChangeArrowheads="1"/>
          </p:cNvSpPr>
          <p:nvPr>
            <p:ph type="ctrTitle"/>
          </p:nvPr>
        </p:nvSpPr>
        <p:spPr>
          <a:xfrm>
            <a:off x="350091" y="1613053"/>
            <a:ext cx="6393932" cy="1408533"/>
          </a:xfrm>
          <a:noFill/>
          <a:extLst/>
        </p:spPr>
        <p:txBody>
          <a:bodyPr anchor="b"/>
          <a:lstStyle>
            <a:lvl1pPr>
              <a:lnSpc>
                <a:spcPct val="100000"/>
              </a:lnSpc>
              <a:defRPr sz="2800">
                <a:solidFill>
                  <a:schemeClr val="tx1"/>
                </a:solidFill>
                <a:latin typeface="Arial" charset="0"/>
              </a:defRPr>
            </a:lvl1pPr>
          </a:lstStyle>
          <a:p>
            <a:pPr lvl="0"/>
            <a:r>
              <a:rPr lang="en-US" noProof="0" smtClean="0"/>
              <a:t>Click to edit Master title style</a:t>
            </a:r>
            <a:endParaRPr lang="en-US" noProof="0" dirty="0"/>
          </a:p>
        </p:txBody>
      </p:sp>
      <p:sp>
        <p:nvSpPr>
          <p:cNvPr id="21" name="Rectangle 84"/>
          <p:cNvSpPr>
            <a:spLocks noGrp="1" noChangeArrowheads="1"/>
          </p:cNvSpPr>
          <p:nvPr>
            <p:ph type="body" idx="1"/>
          </p:nvPr>
        </p:nvSpPr>
        <p:spPr>
          <a:xfrm>
            <a:off x="350166" y="3019784"/>
            <a:ext cx="6395981" cy="1046533"/>
          </a:xfrm>
        </p:spPr>
        <p:txBody>
          <a:bodyPr/>
          <a:lstStyle>
            <a:lvl1pPr marL="0" indent="0">
              <a:lnSpc>
                <a:spcPct val="100000"/>
              </a:lnSpc>
              <a:spcAft>
                <a:spcPct val="0"/>
              </a:spcAft>
              <a:buFontTx/>
              <a:buNone/>
              <a:defRPr sz="2400">
                <a:solidFill>
                  <a:schemeClr val="accent1"/>
                </a:solidFill>
                <a:latin typeface="Arial" charset="0"/>
              </a:defRPr>
            </a:lvl1pPr>
          </a:lstStyle>
          <a:p>
            <a:pPr lvl="0"/>
            <a:r>
              <a:rPr lang="en-US" noProof="0" smtClean="0"/>
              <a:t>Click to edit Master text styles</a:t>
            </a:r>
          </a:p>
        </p:txBody>
      </p:sp>
    </p:spTree>
    <p:extLst>
      <p:ext uri="{BB962C8B-B14F-4D97-AF65-F5344CB8AC3E}">
        <p14:creationId xmlns:p14="http://schemas.microsoft.com/office/powerpoint/2010/main" val="87936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49250" y="288925"/>
            <a:ext cx="8458200" cy="419100"/>
          </a:xfrm>
        </p:spPr>
        <p:txBody>
          <a:bodyPr/>
          <a:lstStyle>
            <a:lvl1pPr>
              <a:defRPr>
                <a:solidFill>
                  <a:schemeClr val="tx1"/>
                </a:solidFill>
              </a:defRPr>
            </a:lvl1pPr>
          </a:lstStyle>
          <a:p>
            <a:r>
              <a:rPr lang="en-US" smtClean="0"/>
              <a:t>Click to edit Master title style</a:t>
            </a:r>
            <a:endParaRPr lang="en-US" dirty="0"/>
          </a:p>
        </p:txBody>
      </p:sp>
      <p:sp>
        <p:nvSpPr>
          <p:cNvPr id="14" name="Content Placeholder 10"/>
          <p:cNvSpPr>
            <a:spLocks noGrp="1"/>
          </p:cNvSpPr>
          <p:nvPr>
            <p:ph sz="quarter" idx="15"/>
          </p:nvPr>
        </p:nvSpPr>
        <p:spPr>
          <a:xfrm>
            <a:off x="349249" y="1055688"/>
            <a:ext cx="8457819" cy="5200649"/>
          </a:xfrm>
        </p:spPr>
        <p:txBody>
          <a:bodyPr/>
          <a:lstStyle>
            <a:lvl1pPr>
              <a:spcBef>
                <a:spcPts val="1260"/>
              </a:spcBef>
              <a:spcAft>
                <a:spcPts val="0"/>
              </a:spcAft>
              <a:defRPr/>
            </a:lvl1pPr>
            <a:lvl2pPr>
              <a:spcBef>
                <a:spcPts val="420"/>
              </a:spcBef>
              <a:spcAft>
                <a:spcPts val="0"/>
              </a:spcAft>
              <a:defRPr/>
            </a:lvl2pPr>
            <a:lvl3pPr>
              <a:spcBef>
                <a:spcPts val="420"/>
              </a:spcBef>
              <a:spcAft>
                <a:spcPts val="0"/>
              </a:spcAft>
              <a:defRPr/>
            </a:lvl3pPr>
            <a:lvl4pPr>
              <a:spcBef>
                <a:spcPts val="420"/>
              </a:spcBef>
              <a:spcAft>
                <a:spcPts val="0"/>
              </a:spcAft>
              <a:defRPr/>
            </a:lvl4pPr>
            <a:lvl5pPr>
              <a:spcBef>
                <a:spcPts val="42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4277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49250" y="288925"/>
            <a:ext cx="8458200" cy="419100"/>
          </a:xfrm>
        </p:spPr>
        <p:txBody>
          <a:bodyPr/>
          <a:lstStyle>
            <a:lvl1pPr>
              <a:defRPr>
                <a:solidFill>
                  <a:schemeClr val="tx1"/>
                </a:solidFill>
              </a:defRPr>
            </a:lvl1pPr>
          </a:lstStyle>
          <a:p>
            <a:r>
              <a:rPr lang="en-US" smtClean="0"/>
              <a:t>Click to edit Master title style</a:t>
            </a:r>
            <a:endParaRPr lang="en-US" dirty="0"/>
          </a:p>
        </p:txBody>
      </p:sp>
      <p:sp>
        <p:nvSpPr>
          <p:cNvPr id="14" name="Content Placeholder 10"/>
          <p:cNvSpPr>
            <a:spLocks noGrp="1"/>
          </p:cNvSpPr>
          <p:nvPr>
            <p:ph sz="quarter" idx="15"/>
          </p:nvPr>
        </p:nvSpPr>
        <p:spPr>
          <a:xfrm>
            <a:off x="349249" y="1055688"/>
            <a:ext cx="8457819" cy="5200649"/>
          </a:xfrm>
        </p:spPr>
        <p:txBody>
          <a:bodyPr/>
          <a:lstStyle>
            <a:lvl1pPr>
              <a:spcBef>
                <a:spcPts val="1260"/>
              </a:spcBef>
              <a:spcAft>
                <a:spcPts val="0"/>
              </a:spcAft>
              <a:defRPr/>
            </a:lvl1pPr>
            <a:lvl2pPr>
              <a:spcBef>
                <a:spcPts val="420"/>
              </a:spcBef>
              <a:spcAft>
                <a:spcPts val="0"/>
              </a:spcAft>
              <a:defRPr/>
            </a:lvl2pPr>
            <a:lvl3pPr>
              <a:spcBef>
                <a:spcPts val="420"/>
              </a:spcBef>
              <a:spcAft>
                <a:spcPts val="0"/>
              </a:spcAft>
              <a:defRPr/>
            </a:lvl3pPr>
            <a:lvl4pPr>
              <a:spcBef>
                <a:spcPts val="420"/>
              </a:spcBef>
              <a:spcAft>
                <a:spcPts val="0"/>
              </a:spcAft>
              <a:defRPr/>
            </a:lvl4pPr>
            <a:lvl5pPr>
              <a:spcBef>
                <a:spcPts val="42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8470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cxnSp>
        <p:nvCxnSpPr>
          <p:cNvPr id="6"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9" name="Title 8"/>
          <p:cNvSpPr>
            <a:spLocks noGrp="1"/>
          </p:cNvSpPr>
          <p:nvPr>
            <p:ph type="title"/>
          </p:nvPr>
        </p:nvSpPr>
        <p:spPr/>
        <p:txBody>
          <a:bodyPr/>
          <a:lstStyle/>
          <a:p>
            <a:r>
              <a:rPr lang="en-US" smtClean="0"/>
              <a:t>Click to edit Master title style</a:t>
            </a:r>
            <a:endParaRPr lang="en-US"/>
          </a:p>
        </p:txBody>
      </p:sp>
      <p:sp>
        <p:nvSpPr>
          <p:cNvPr id="11" name="Content Placeholder 10"/>
          <p:cNvSpPr>
            <a:spLocks noGrp="1"/>
          </p:cNvSpPr>
          <p:nvPr>
            <p:ph sz="quarter" idx="15"/>
          </p:nvPr>
        </p:nvSpPr>
        <p:spPr>
          <a:xfrm>
            <a:off x="349249" y="1490662"/>
            <a:ext cx="8457819" cy="4765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150346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OC">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pb_wm_1c_pos_rgb.jpg"/>
          <p:cNvPicPr>
            <a:picLocks noChangeAspect="1"/>
          </p:cNvPicPr>
          <p:nvPr userDrawn="1"/>
        </p:nvPicPr>
        <p:blipFill>
          <a:blip r:embed="rId3"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2"/>
          <p:cNvCxnSpPr>
            <a:cxnSpLocks noChangeShapeType="1"/>
          </p:cNvCxnSpPr>
          <p:nvPr userDrawn="1"/>
        </p:nvCxnSpPr>
        <p:spPr bwMode="auto">
          <a:xfrm>
            <a:off x="344488" y="741363"/>
            <a:ext cx="8455025"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49249" y="1042986"/>
            <a:ext cx="8458200" cy="5213351"/>
          </a:xfrm>
        </p:spPr>
        <p:txBody>
          <a:bodyPr/>
          <a:lstStyle>
            <a:lvl1pPr marL="347472" indent="-347472">
              <a:spcBef>
                <a:spcPts val="1260"/>
              </a:spcBef>
              <a:spcAft>
                <a:spcPts val="0"/>
              </a:spcAft>
              <a:buClr>
                <a:schemeClr val="tx1"/>
              </a:buClr>
              <a:buSzPct val="100000"/>
              <a:buFont typeface="+mj-lt"/>
              <a:buAutoNum type="arabicPeriod"/>
              <a:tabLst>
                <a:tab pos="8342313" algn="r"/>
              </a:tabLst>
              <a:defRPr>
                <a:solidFill>
                  <a:schemeClr val="accent1"/>
                </a:solidFill>
              </a:defRPr>
            </a:lvl1pPr>
            <a:lvl2pPr marL="687388" indent="-346075">
              <a:spcAft>
                <a:spcPts val="1300"/>
              </a:spcAft>
              <a:buClrTx/>
              <a:tabLst>
                <a:tab pos="8797925" algn="r"/>
              </a:tabLst>
              <a:defRPr/>
            </a:lvl2pPr>
            <a:lvl3pPr marL="1023938" indent="-346075">
              <a:spcAft>
                <a:spcPts val="1300"/>
              </a:spcAft>
              <a:buClrTx/>
              <a:tabLst>
                <a:tab pos="8797925" algn="r"/>
              </a:tabLst>
              <a:defRPr/>
            </a:lvl3pPr>
            <a:lvl4pPr marL="1371600" indent="-346075">
              <a:spcAft>
                <a:spcPts val="1300"/>
              </a:spcAft>
              <a:buClrTx/>
              <a:tabLst>
                <a:tab pos="8797925" algn="r"/>
              </a:tabLst>
              <a:defRPr/>
            </a:lvl4pPr>
            <a:lvl5pPr marL="1714500" indent="-346075">
              <a:spcAft>
                <a:spcPts val="1300"/>
              </a:spcAft>
              <a:buClrTx/>
              <a:tabLst>
                <a:tab pos="8797925" algn="r"/>
              </a:tabLst>
              <a:defRPr/>
            </a:lvl5pPr>
          </a:lstStyle>
          <a:p>
            <a:pPr lvl="0"/>
            <a:r>
              <a:rPr lang="en-US" smtClean="0"/>
              <a:t>Click to edit Master text styles</a:t>
            </a:r>
          </a:p>
        </p:txBody>
      </p:sp>
    </p:spTree>
    <p:extLst>
      <p:ext uri="{BB962C8B-B14F-4D97-AF65-F5344CB8AC3E}">
        <p14:creationId xmlns:p14="http://schemas.microsoft.com/office/powerpoint/2010/main" val="3192619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pb_wm_1c_pos_rgb.jpg"/>
          <p:cNvPicPr>
            <a:picLocks noChangeAspect="1"/>
          </p:cNvPicPr>
          <p:nvPr userDrawn="1"/>
        </p:nvPicPr>
        <p:blipFill>
          <a:blip r:embed="rId3"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349252" y="3081270"/>
            <a:ext cx="8451021" cy="419100"/>
          </a:xfrm>
        </p:spPr>
        <p:txBody>
          <a:bodyPr/>
          <a:lstStyle>
            <a:lvl1pPr marL="0" indent="0">
              <a:buClr>
                <a:schemeClr val="accent1"/>
              </a:buClr>
              <a:buFont typeface="+mj-lt"/>
              <a:buNone/>
              <a:defRPr sz="2400">
                <a:solidFill>
                  <a:schemeClr val="tx1"/>
                </a:solidFill>
              </a:defRPr>
            </a:lvl1pPr>
          </a:lstStyle>
          <a:p>
            <a:r>
              <a:rPr lang="en-US" smtClean="0"/>
              <a:t>Click to edit Master title style</a:t>
            </a:r>
            <a:endParaRPr lang="en-US" dirty="0"/>
          </a:p>
        </p:txBody>
      </p:sp>
      <p:sp>
        <p:nvSpPr>
          <p:cNvPr id="10" name="Rectangle 84"/>
          <p:cNvSpPr>
            <a:spLocks noGrp="1" noChangeArrowheads="1"/>
          </p:cNvSpPr>
          <p:nvPr>
            <p:ph type="body" idx="1"/>
          </p:nvPr>
        </p:nvSpPr>
        <p:spPr>
          <a:xfrm>
            <a:off x="350166" y="3503004"/>
            <a:ext cx="8453102" cy="1046533"/>
          </a:xfrm>
        </p:spPr>
        <p:txBody>
          <a:bodyPr/>
          <a:lstStyle>
            <a:lvl1pPr marL="0" indent="0">
              <a:lnSpc>
                <a:spcPct val="100000"/>
              </a:lnSpc>
              <a:spcAft>
                <a:spcPct val="0"/>
              </a:spcAft>
              <a:buFontTx/>
              <a:buNone/>
              <a:defRPr sz="2000">
                <a:solidFill>
                  <a:schemeClr val="accent1"/>
                </a:solidFill>
                <a:latin typeface="Arial" charset="0"/>
              </a:defRPr>
            </a:lvl1pPr>
          </a:lstStyle>
          <a:p>
            <a:pPr lvl="0"/>
            <a:r>
              <a:rPr lang="en-US" noProof="0" smtClean="0"/>
              <a:t>Click to edit Master text styles</a:t>
            </a:r>
          </a:p>
        </p:txBody>
      </p:sp>
    </p:spTree>
    <p:extLst>
      <p:ext uri="{BB962C8B-B14F-4D97-AF65-F5344CB8AC3E}">
        <p14:creationId xmlns:p14="http://schemas.microsoft.com/office/powerpoint/2010/main" val="23024557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Line 12"/>
          <p:cNvSpPr>
            <a:spLocks noChangeShapeType="1"/>
          </p:cNvSpPr>
          <p:nvPr userDrawn="1"/>
        </p:nvSpPr>
        <p:spPr bwMode="auto">
          <a:xfrm>
            <a:off x="4576763" y="1490663"/>
            <a:ext cx="0" cy="476567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7"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49248" y="1490662"/>
            <a:ext cx="4122000" cy="4765675"/>
          </a:xfrm>
          <a:noFill/>
          <a:ln>
            <a:noFill/>
          </a:ln>
          <a:effectLst/>
          <a:extLst/>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3126" y="1490662"/>
            <a:ext cx="4122000" cy="4765675"/>
          </a:xfrm>
          <a:noFill/>
          <a:ln>
            <a:noFill/>
          </a:ln>
          <a:effectLs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7422805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Narrow">
    <p:spTree>
      <p:nvGrpSpPr>
        <p:cNvPr id="1" name=""/>
        <p:cNvGrpSpPr/>
        <p:nvPr/>
      </p:nvGrpSpPr>
      <p:grpSpPr>
        <a:xfrm>
          <a:off x="0" y="0"/>
          <a:ext cx="0" cy="0"/>
          <a:chOff x="0" y="0"/>
          <a:chExt cx="0" cy="0"/>
        </a:xfrm>
      </p:grpSpPr>
      <p:sp>
        <p:nvSpPr>
          <p:cNvPr id="6" name="Line 10"/>
          <p:cNvSpPr>
            <a:spLocks noChangeShapeType="1"/>
          </p:cNvSpPr>
          <p:nvPr userDrawn="1"/>
        </p:nvSpPr>
        <p:spPr bwMode="auto">
          <a:xfrm>
            <a:off x="3065463" y="1484313"/>
            <a:ext cx="0" cy="477202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8"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7" name="Content Placeholder 6"/>
          <p:cNvSpPr>
            <a:spLocks noGrp="1"/>
          </p:cNvSpPr>
          <p:nvPr>
            <p:ph sz="quarter" idx="13"/>
          </p:nvPr>
        </p:nvSpPr>
        <p:spPr>
          <a:xfrm>
            <a:off x="347472" y="1490472"/>
            <a:ext cx="2609912" cy="477316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6"/>
          <p:cNvSpPr>
            <a:spLocks noGrp="1"/>
          </p:cNvSpPr>
          <p:nvPr>
            <p:ph sz="quarter" idx="14"/>
          </p:nvPr>
        </p:nvSpPr>
        <p:spPr>
          <a:xfrm>
            <a:off x="3172968" y="1490472"/>
            <a:ext cx="5623560" cy="477316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7115633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Line 12"/>
          <p:cNvSpPr>
            <a:spLocks noChangeShapeType="1"/>
          </p:cNvSpPr>
          <p:nvPr userDrawn="1"/>
        </p:nvSpPr>
        <p:spPr bwMode="auto">
          <a:xfrm>
            <a:off x="4581525" y="1490663"/>
            <a:ext cx="0" cy="476567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8"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11" name="Content Placeholder 6"/>
          <p:cNvSpPr>
            <a:spLocks noGrp="1"/>
          </p:cNvSpPr>
          <p:nvPr>
            <p:ph sz="quarter" idx="14"/>
          </p:nvPr>
        </p:nvSpPr>
        <p:spPr>
          <a:xfrm>
            <a:off x="347472" y="1490472"/>
            <a:ext cx="4122928" cy="4765865"/>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6"/>
          <p:cNvSpPr>
            <a:spLocks noGrp="1"/>
          </p:cNvSpPr>
          <p:nvPr>
            <p:ph sz="quarter" idx="15"/>
          </p:nvPr>
        </p:nvSpPr>
        <p:spPr>
          <a:xfrm>
            <a:off x="4679100" y="1490472"/>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6"/>
          <p:cNvSpPr>
            <a:spLocks noGrp="1"/>
          </p:cNvSpPr>
          <p:nvPr>
            <p:ph sz="quarter" idx="16"/>
          </p:nvPr>
        </p:nvSpPr>
        <p:spPr>
          <a:xfrm>
            <a:off x="4679100" y="3934337"/>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4"/>
          <p:cNvSpPr>
            <a:spLocks noGrp="1"/>
          </p:cNvSpPr>
          <p:nvPr>
            <p:ph type="body" sz="quarter" idx="17"/>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665910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cxnSp>
        <p:nvCxnSpPr>
          <p:cNvPr id="8" name="Straight Connector 7"/>
          <p:cNvCxnSpPr>
            <a:cxnSpLocks noChangeShapeType="1"/>
          </p:cNvCxnSpPr>
          <p:nvPr/>
        </p:nvCxnSpPr>
        <p:spPr bwMode="auto">
          <a:xfrm flipH="1">
            <a:off x="349250" y="3873500"/>
            <a:ext cx="4121150" cy="0"/>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9"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userDrawn="1"/>
        </p:nvCxnSpPr>
        <p:spPr bwMode="auto">
          <a:xfrm flipH="1">
            <a:off x="4694238" y="3865563"/>
            <a:ext cx="4121150" cy="0"/>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userDrawn="1"/>
        </p:nvCxnSpPr>
        <p:spPr bwMode="auto">
          <a:xfrm flipH="1" flipV="1">
            <a:off x="4575175" y="1490663"/>
            <a:ext cx="3175" cy="2322512"/>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userDrawn="1"/>
        </p:nvCxnSpPr>
        <p:spPr bwMode="auto">
          <a:xfrm flipH="1" flipV="1">
            <a:off x="4570413" y="3941763"/>
            <a:ext cx="3175" cy="2322512"/>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17" name="Content Placeholder 6"/>
          <p:cNvSpPr>
            <a:spLocks noGrp="1"/>
          </p:cNvSpPr>
          <p:nvPr>
            <p:ph sz="quarter" idx="15"/>
          </p:nvPr>
        </p:nvSpPr>
        <p:spPr>
          <a:xfrm>
            <a:off x="4683125" y="1490470"/>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6"/>
          <p:cNvSpPr>
            <a:spLocks noGrp="1"/>
          </p:cNvSpPr>
          <p:nvPr>
            <p:ph sz="quarter" idx="16"/>
          </p:nvPr>
        </p:nvSpPr>
        <p:spPr>
          <a:xfrm>
            <a:off x="4679100" y="3942275"/>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6"/>
          <p:cNvSpPr>
            <a:spLocks noGrp="1"/>
          </p:cNvSpPr>
          <p:nvPr>
            <p:ph sz="quarter" idx="17"/>
          </p:nvPr>
        </p:nvSpPr>
        <p:spPr>
          <a:xfrm>
            <a:off x="342900" y="1490470"/>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6"/>
          <p:cNvSpPr>
            <a:spLocks noGrp="1"/>
          </p:cNvSpPr>
          <p:nvPr>
            <p:ph sz="quarter" idx="18"/>
          </p:nvPr>
        </p:nvSpPr>
        <p:spPr>
          <a:xfrm>
            <a:off x="342900" y="3942275"/>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4"/>
          <p:cNvSpPr>
            <a:spLocks noGrp="1"/>
          </p:cNvSpPr>
          <p:nvPr>
            <p:ph type="body" sz="quarter" idx="19"/>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664392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7" descr="cpb_ppt_title_header_2012111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a:spLocks noGrp="1"/>
          </p:cNvSpPr>
          <p:nvPr>
            <p:ph sz="quarter" idx="10"/>
          </p:nvPr>
        </p:nvSpPr>
        <p:spPr>
          <a:xfrm>
            <a:off x="350167" y="5225723"/>
            <a:ext cx="2526106" cy="772919"/>
          </a:xfrm>
        </p:spPr>
        <p:txBody>
          <a:bodyPr/>
          <a:lstStyle>
            <a:lvl1pPr marL="0" indent="0">
              <a:lnSpc>
                <a:spcPct val="100000"/>
              </a:lnSpc>
              <a:spcBef>
                <a:spcPts val="420"/>
              </a:spcBef>
              <a:spcAft>
                <a:spcPts val="0"/>
              </a:spcAft>
              <a:buNone/>
              <a:defRPr sz="1200" b="0">
                <a:solidFill>
                  <a:schemeClr val="tx1"/>
                </a:solidFill>
              </a:defRPr>
            </a:lvl1pPr>
          </a:lstStyle>
          <a:p>
            <a:pPr lvl="0"/>
            <a:r>
              <a:rPr lang="en-US" smtClean="0"/>
              <a:t>Click to edit Master text styles</a:t>
            </a:r>
          </a:p>
        </p:txBody>
      </p:sp>
      <p:sp>
        <p:nvSpPr>
          <p:cNvPr id="15" name="Content Placeholder 2"/>
          <p:cNvSpPr>
            <a:spLocks noGrp="1"/>
          </p:cNvSpPr>
          <p:nvPr>
            <p:ph sz="quarter" idx="11"/>
          </p:nvPr>
        </p:nvSpPr>
        <p:spPr>
          <a:xfrm>
            <a:off x="342251" y="4464154"/>
            <a:ext cx="2527765" cy="243976"/>
          </a:xfrm>
        </p:spPr>
        <p:txBody>
          <a:bodyPr/>
          <a:lstStyle>
            <a:lvl1pPr marL="0" indent="0">
              <a:lnSpc>
                <a:spcPct val="100000"/>
              </a:lnSpc>
              <a:spcAft>
                <a:spcPts val="0"/>
              </a:spcAft>
              <a:buNone/>
              <a:defRPr sz="1200">
                <a:solidFill>
                  <a:schemeClr val="accent2"/>
                </a:solidFill>
              </a:defRPr>
            </a:lvl1pPr>
          </a:lstStyle>
          <a:p>
            <a:pPr lvl="0"/>
            <a:r>
              <a:rPr lang="en-US" smtClean="0"/>
              <a:t>Click to edit Master text styles</a:t>
            </a:r>
          </a:p>
        </p:txBody>
      </p:sp>
      <p:sp>
        <p:nvSpPr>
          <p:cNvPr id="16" name="Content Placeholder 2"/>
          <p:cNvSpPr>
            <a:spLocks noGrp="1"/>
          </p:cNvSpPr>
          <p:nvPr>
            <p:ph sz="quarter" idx="12"/>
          </p:nvPr>
        </p:nvSpPr>
        <p:spPr>
          <a:xfrm>
            <a:off x="3424734" y="5225723"/>
            <a:ext cx="2526106" cy="772919"/>
          </a:xfrm>
        </p:spPr>
        <p:txBody>
          <a:bodyPr/>
          <a:lstStyle>
            <a:lvl1pPr marL="0" indent="0">
              <a:lnSpc>
                <a:spcPct val="100000"/>
              </a:lnSpc>
              <a:spcBef>
                <a:spcPts val="420"/>
              </a:spcBef>
              <a:spcAft>
                <a:spcPts val="0"/>
              </a:spcAft>
              <a:buNone/>
              <a:defRPr sz="1200" b="0">
                <a:solidFill>
                  <a:schemeClr val="tx1"/>
                </a:solidFill>
              </a:defRPr>
            </a:lvl1pPr>
          </a:lstStyle>
          <a:p>
            <a:pPr lvl="0"/>
            <a:r>
              <a:rPr lang="en-US" smtClean="0"/>
              <a:t>Click to edit Master text styles</a:t>
            </a:r>
          </a:p>
        </p:txBody>
      </p:sp>
      <p:sp>
        <p:nvSpPr>
          <p:cNvPr id="20" name="Rectangle 83"/>
          <p:cNvSpPr>
            <a:spLocks noGrp="1" noChangeArrowheads="1"/>
          </p:cNvSpPr>
          <p:nvPr>
            <p:ph type="ctrTitle"/>
          </p:nvPr>
        </p:nvSpPr>
        <p:spPr>
          <a:xfrm>
            <a:off x="350091" y="1613053"/>
            <a:ext cx="6393932" cy="1408533"/>
          </a:xfrm>
          <a:noFill/>
          <a:extLst/>
        </p:spPr>
        <p:txBody>
          <a:bodyPr anchor="b"/>
          <a:lstStyle>
            <a:lvl1pPr>
              <a:lnSpc>
                <a:spcPct val="100000"/>
              </a:lnSpc>
              <a:defRPr sz="2800">
                <a:solidFill>
                  <a:schemeClr val="tx1"/>
                </a:solidFill>
                <a:latin typeface="Arial" charset="0"/>
              </a:defRPr>
            </a:lvl1pPr>
          </a:lstStyle>
          <a:p>
            <a:pPr lvl="0"/>
            <a:r>
              <a:rPr lang="en-US" noProof="0" smtClean="0"/>
              <a:t>Click to edit Master title style</a:t>
            </a:r>
            <a:endParaRPr lang="en-US" noProof="0" dirty="0"/>
          </a:p>
        </p:txBody>
      </p:sp>
      <p:sp>
        <p:nvSpPr>
          <p:cNvPr id="21" name="Rectangle 84"/>
          <p:cNvSpPr>
            <a:spLocks noGrp="1" noChangeArrowheads="1"/>
          </p:cNvSpPr>
          <p:nvPr>
            <p:ph type="body" idx="1"/>
          </p:nvPr>
        </p:nvSpPr>
        <p:spPr>
          <a:xfrm>
            <a:off x="350166" y="3019784"/>
            <a:ext cx="6395981" cy="1046533"/>
          </a:xfrm>
        </p:spPr>
        <p:txBody>
          <a:bodyPr/>
          <a:lstStyle>
            <a:lvl1pPr marL="0" indent="0">
              <a:lnSpc>
                <a:spcPct val="100000"/>
              </a:lnSpc>
              <a:spcAft>
                <a:spcPct val="0"/>
              </a:spcAft>
              <a:buFontTx/>
              <a:buNone/>
              <a:defRPr sz="2400">
                <a:solidFill>
                  <a:schemeClr val="accent1"/>
                </a:solidFill>
                <a:latin typeface="Arial" charset="0"/>
              </a:defRPr>
            </a:lvl1pPr>
          </a:lstStyle>
          <a:p>
            <a:pPr lvl="0"/>
            <a:r>
              <a:rPr lang="en-US" noProof="0" smtClean="0"/>
              <a:t>Click to edit Master text styles</a:t>
            </a:r>
          </a:p>
        </p:txBody>
      </p:sp>
    </p:spTree>
    <p:extLst>
      <p:ext uri="{BB962C8B-B14F-4D97-AF65-F5344CB8AC3E}">
        <p14:creationId xmlns:p14="http://schemas.microsoft.com/office/powerpoint/2010/main" val="16568985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49250" y="288925"/>
            <a:ext cx="8458200" cy="419100"/>
          </a:xfrm>
        </p:spPr>
        <p:txBody>
          <a:bodyPr/>
          <a:lstStyle>
            <a:lvl1pPr>
              <a:defRPr>
                <a:solidFill>
                  <a:schemeClr val="tx1"/>
                </a:solidFill>
              </a:defRPr>
            </a:lvl1pPr>
          </a:lstStyle>
          <a:p>
            <a:r>
              <a:rPr lang="en-US" smtClean="0"/>
              <a:t>Click to edit Master title style</a:t>
            </a:r>
            <a:endParaRPr lang="en-US" dirty="0"/>
          </a:p>
        </p:txBody>
      </p:sp>
      <p:sp>
        <p:nvSpPr>
          <p:cNvPr id="14" name="Content Placeholder 10"/>
          <p:cNvSpPr>
            <a:spLocks noGrp="1"/>
          </p:cNvSpPr>
          <p:nvPr>
            <p:ph sz="quarter" idx="15"/>
          </p:nvPr>
        </p:nvSpPr>
        <p:spPr>
          <a:xfrm>
            <a:off x="349249" y="1055688"/>
            <a:ext cx="8457819" cy="5200649"/>
          </a:xfrm>
        </p:spPr>
        <p:txBody>
          <a:bodyPr/>
          <a:lstStyle>
            <a:lvl1pPr>
              <a:spcBef>
                <a:spcPts val="1260"/>
              </a:spcBef>
              <a:spcAft>
                <a:spcPts val="0"/>
              </a:spcAft>
              <a:defRPr/>
            </a:lvl1pPr>
            <a:lvl2pPr>
              <a:spcBef>
                <a:spcPts val="420"/>
              </a:spcBef>
              <a:spcAft>
                <a:spcPts val="0"/>
              </a:spcAft>
              <a:defRPr/>
            </a:lvl2pPr>
            <a:lvl3pPr>
              <a:spcBef>
                <a:spcPts val="420"/>
              </a:spcBef>
              <a:spcAft>
                <a:spcPts val="0"/>
              </a:spcAft>
              <a:defRPr/>
            </a:lvl3pPr>
            <a:lvl4pPr>
              <a:spcBef>
                <a:spcPts val="420"/>
              </a:spcBef>
              <a:spcAft>
                <a:spcPts val="0"/>
              </a:spcAft>
              <a:defRPr/>
            </a:lvl4pPr>
            <a:lvl5pPr>
              <a:spcBef>
                <a:spcPts val="42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83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cxnSp>
        <p:nvCxnSpPr>
          <p:cNvPr id="6"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9" name="Title 8"/>
          <p:cNvSpPr>
            <a:spLocks noGrp="1"/>
          </p:cNvSpPr>
          <p:nvPr>
            <p:ph type="title"/>
          </p:nvPr>
        </p:nvSpPr>
        <p:spPr/>
        <p:txBody>
          <a:bodyPr/>
          <a:lstStyle/>
          <a:p>
            <a:r>
              <a:rPr lang="en-US" smtClean="0"/>
              <a:t>Click to edit Master title style</a:t>
            </a:r>
            <a:endParaRPr lang="en-US"/>
          </a:p>
        </p:txBody>
      </p:sp>
      <p:sp>
        <p:nvSpPr>
          <p:cNvPr id="11" name="Content Placeholder 10"/>
          <p:cNvSpPr>
            <a:spLocks noGrp="1"/>
          </p:cNvSpPr>
          <p:nvPr>
            <p:ph sz="quarter" idx="15"/>
          </p:nvPr>
        </p:nvSpPr>
        <p:spPr>
          <a:xfrm>
            <a:off x="349249" y="1490662"/>
            <a:ext cx="8457819" cy="4765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211980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cxnSp>
        <p:nvCxnSpPr>
          <p:cNvPr id="6"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9" name="Title 8"/>
          <p:cNvSpPr>
            <a:spLocks noGrp="1"/>
          </p:cNvSpPr>
          <p:nvPr>
            <p:ph type="title"/>
          </p:nvPr>
        </p:nvSpPr>
        <p:spPr/>
        <p:txBody>
          <a:bodyPr/>
          <a:lstStyle/>
          <a:p>
            <a:r>
              <a:rPr lang="en-US" smtClean="0"/>
              <a:t>Click to edit Master title style</a:t>
            </a:r>
            <a:endParaRPr lang="en-US"/>
          </a:p>
        </p:txBody>
      </p:sp>
      <p:sp>
        <p:nvSpPr>
          <p:cNvPr id="11" name="Content Placeholder 10"/>
          <p:cNvSpPr>
            <a:spLocks noGrp="1"/>
          </p:cNvSpPr>
          <p:nvPr>
            <p:ph sz="quarter" idx="15"/>
          </p:nvPr>
        </p:nvSpPr>
        <p:spPr>
          <a:xfrm>
            <a:off x="349249" y="1490662"/>
            <a:ext cx="8457819" cy="4765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4431482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OC">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pb_wm_1c_pos_rgb.jpg"/>
          <p:cNvPicPr>
            <a:picLocks noChangeAspect="1"/>
          </p:cNvPicPr>
          <p:nvPr userDrawn="1"/>
        </p:nvPicPr>
        <p:blipFill>
          <a:blip r:embed="rId3"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2"/>
          <p:cNvCxnSpPr>
            <a:cxnSpLocks noChangeShapeType="1"/>
          </p:cNvCxnSpPr>
          <p:nvPr userDrawn="1"/>
        </p:nvCxnSpPr>
        <p:spPr bwMode="auto">
          <a:xfrm>
            <a:off x="344488" y="741363"/>
            <a:ext cx="8455025"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49249" y="1042986"/>
            <a:ext cx="8458200" cy="5213351"/>
          </a:xfrm>
        </p:spPr>
        <p:txBody>
          <a:bodyPr/>
          <a:lstStyle>
            <a:lvl1pPr marL="347472" indent="-347472">
              <a:spcBef>
                <a:spcPts val="1260"/>
              </a:spcBef>
              <a:spcAft>
                <a:spcPts val="0"/>
              </a:spcAft>
              <a:buClr>
                <a:schemeClr val="tx1"/>
              </a:buClr>
              <a:buSzPct val="100000"/>
              <a:buFont typeface="+mj-lt"/>
              <a:buAutoNum type="arabicPeriod"/>
              <a:tabLst>
                <a:tab pos="8342313" algn="r"/>
              </a:tabLst>
              <a:defRPr>
                <a:solidFill>
                  <a:schemeClr val="accent1"/>
                </a:solidFill>
              </a:defRPr>
            </a:lvl1pPr>
            <a:lvl2pPr marL="687388" indent="-346075">
              <a:spcAft>
                <a:spcPts val="1300"/>
              </a:spcAft>
              <a:buClrTx/>
              <a:tabLst>
                <a:tab pos="8797925" algn="r"/>
              </a:tabLst>
              <a:defRPr/>
            </a:lvl2pPr>
            <a:lvl3pPr marL="1023938" indent="-346075">
              <a:spcAft>
                <a:spcPts val="1300"/>
              </a:spcAft>
              <a:buClrTx/>
              <a:tabLst>
                <a:tab pos="8797925" algn="r"/>
              </a:tabLst>
              <a:defRPr/>
            </a:lvl3pPr>
            <a:lvl4pPr marL="1371600" indent="-346075">
              <a:spcAft>
                <a:spcPts val="1300"/>
              </a:spcAft>
              <a:buClrTx/>
              <a:tabLst>
                <a:tab pos="8797925" algn="r"/>
              </a:tabLst>
              <a:defRPr/>
            </a:lvl4pPr>
            <a:lvl5pPr marL="1714500" indent="-346075">
              <a:spcAft>
                <a:spcPts val="1300"/>
              </a:spcAft>
              <a:buClrTx/>
              <a:tabLst>
                <a:tab pos="8797925" algn="r"/>
              </a:tabLst>
              <a:defRPr/>
            </a:lvl5pPr>
          </a:lstStyle>
          <a:p>
            <a:pPr lvl="0"/>
            <a:r>
              <a:rPr lang="en-US" smtClean="0"/>
              <a:t>Click to edit Master text styles</a:t>
            </a:r>
          </a:p>
        </p:txBody>
      </p:sp>
    </p:spTree>
    <p:extLst>
      <p:ext uri="{BB962C8B-B14F-4D97-AF65-F5344CB8AC3E}">
        <p14:creationId xmlns:p14="http://schemas.microsoft.com/office/powerpoint/2010/main" val="11896108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pb_wm_1c_pos_rgb.jpg"/>
          <p:cNvPicPr>
            <a:picLocks noChangeAspect="1"/>
          </p:cNvPicPr>
          <p:nvPr userDrawn="1"/>
        </p:nvPicPr>
        <p:blipFill>
          <a:blip r:embed="rId3"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349252" y="3081270"/>
            <a:ext cx="8451021" cy="419100"/>
          </a:xfrm>
        </p:spPr>
        <p:txBody>
          <a:bodyPr/>
          <a:lstStyle>
            <a:lvl1pPr marL="0" indent="0">
              <a:buClr>
                <a:schemeClr val="accent1"/>
              </a:buClr>
              <a:buFont typeface="+mj-lt"/>
              <a:buNone/>
              <a:defRPr sz="2400">
                <a:solidFill>
                  <a:schemeClr val="tx1"/>
                </a:solidFill>
              </a:defRPr>
            </a:lvl1pPr>
          </a:lstStyle>
          <a:p>
            <a:r>
              <a:rPr lang="en-US" smtClean="0"/>
              <a:t>Click to edit Master title style</a:t>
            </a:r>
            <a:endParaRPr lang="en-US" dirty="0"/>
          </a:p>
        </p:txBody>
      </p:sp>
      <p:sp>
        <p:nvSpPr>
          <p:cNvPr id="10" name="Rectangle 84"/>
          <p:cNvSpPr>
            <a:spLocks noGrp="1" noChangeArrowheads="1"/>
          </p:cNvSpPr>
          <p:nvPr>
            <p:ph type="body" idx="1"/>
          </p:nvPr>
        </p:nvSpPr>
        <p:spPr>
          <a:xfrm>
            <a:off x="350166" y="3503004"/>
            <a:ext cx="8453102" cy="1046533"/>
          </a:xfrm>
        </p:spPr>
        <p:txBody>
          <a:bodyPr/>
          <a:lstStyle>
            <a:lvl1pPr marL="0" indent="0">
              <a:lnSpc>
                <a:spcPct val="100000"/>
              </a:lnSpc>
              <a:spcAft>
                <a:spcPct val="0"/>
              </a:spcAft>
              <a:buFontTx/>
              <a:buNone/>
              <a:defRPr sz="2000">
                <a:solidFill>
                  <a:schemeClr val="accent1"/>
                </a:solidFill>
                <a:latin typeface="Arial" charset="0"/>
              </a:defRPr>
            </a:lvl1pPr>
          </a:lstStyle>
          <a:p>
            <a:pPr lvl="0"/>
            <a:r>
              <a:rPr lang="en-US" noProof="0" smtClean="0"/>
              <a:t>Click to edit Master text styles</a:t>
            </a:r>
          </a:p>
        </p:txBody>
      </p:sp>
    </p:spTree>
    <p:extLst>
      <p:ext uri="{BB962C8B-B14F-4D97-AF65-F5344CB8AC3E}">
        <p14:creationId xmlns:p14="http://schemas.microsoft.com/office/powerpoint/2010/main" val="29326104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Line 12"/>
          <p:cNvSpPr>
            <a:spLocks noChangeShapeType="1"/>
          </p:cNvSpPr>
          <p:nvPr userDrawn="1"/>
        </p:nvSpPr>
        <p:spPr bwMode="auto">
          <a:xfrm>
            <a:off x="4576763" y="1490663"/>
            <a:ext cx="0" cy="476567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7"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49248" y="1490662"/>
            <a:ext cx="4122000" cy="4765675"/>
          </a:xfrm>
          <a:noFill/>
          <a:ln>
            <a:noFill/>
          </a:ln>
          <a:effectLst/>
          <a:extLst/>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3126" y="1490662"/>
            <a:ext cx="4122000" cy="4765675"/>
          </a:xfrm>
          <a:noFill/>
          <a:ln>
            <a:noFill/>
          </a:ln>
          <a:effectLs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1594575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Narrow">
    <p:spTree>
      <p:nvGrpSpPr>
        <p:cNvPr id="1" name=""/>
        <p:cNvGrpSpPr/>
        <p:nvPr/>
      </p:nvGrpSpPr>
      <p:grpSpPr>
        <a:xfrm>
          <a:off x="0" y="0"/>
          <a:ext cx="0" cy="0"/>
          <a:chOff x="0" y="0"/>
          <a:chExt cx="0" cy="0"/>
        </a:xfrm>
      </p:grpSpPr>
      <p:sp>
        <p:nvSpPr>
          <p:cNvPr id="6" name="Line 10"/>
          <p:cNvSpPr>
            <a:spLocks noChangeShapeType="1"/>
          </p:cNvSpPr>
          <p:nvPr userDrawn="1"/>
        </p:nvSpPr>
        <p:spPr bwMode="auto">
          <a:xfrm>
            <a:off x="3065463" y="1484313"/>
            <a:ext cx="0" cy="477202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8"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7" name="Content Placeholder 6"/>
          <p:cNvSpPr>
            <a:spLocks noGrp="1"/>
          </p:cNvSpPr>
          <p:nvPr>
            <p:ph sz="quarter" idx="13"/>
          </p:nvPr>
        </p:nvSpPr>
        <p:spPr>
          <a:xfrm>
            <a:off x="347472" y="1490472"/>
            <a:ext cx="2609912" cy="477316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6"/>
          <p:cNvSpPr>
            <a:spLocks noGrp="1"/>
          </p:cNvSpPr>
          <p:nvPr>
            <p:ph sz="quarter" idx="14"/>
          </p:nvPr>
        </p:nvSpPr>
        <p:spPr>
          <a:xfrm>
            <a:off x="3172968" y="1490472"/>
            <a:ext cx="5623560" cy="477316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0407979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Line 12"/>
          <p:cNvSpPr>
            <a:spLocks noChangeShapeType="1"/>
          </p:cNvSpPr>
          <p:nvPr userDrawn="1"/>
        </p:nvSpPr>
        <p:spPr bwMode="auto">
          <a:xfrm>
            <a:off x="4581525" y="1490663"/>
            <a:ext cx="0" cy="476567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8"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11" name="Content Placeholder 6"/>
          <p:cNvSpPr>
            <a:spLocks noGrp="1"/>
          </p:cNvSpPr>
          <p:nvPr>
            <p:ph sz="quarter" idx="14"/>
          </p:nvPr>
        </p:nvSpPr>
        <p:spPr>
          <a:xfrm>
            <a:off x="347472" y="1490472"/>
            <a:ext cx="4122928" cy="4765865"/>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6"/>
          <p:cNvSpPr>
            <a:spLocks noGrp="1"/>
          </p:cNvSpPr>
          <p:nvPr>
            <p:ph sz="quarter" idx="15"/>
          </p:nvPr>
        </p:nvSpPr>
        <p:spPr>
          <a:xfrm>
            <a:off x="4679100" y="1490472"/>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6"/>
          <p:cNvSpPr>
            <a:spLocks noGrp="1"/>
          </p:cNvSpPr>
          <p:nvPr>
            <p:ph sz="quarter" idx="16"/>
          </p:nvPr>
        </p:nvSpPr>
        <p:spPr>
          <a:xfrm>
            <a:off x="4679100" y="3934337"/>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4"/>
          <p:cNvSpPr>
            <a:spLocks noGrp="1"/>
          </p:cNvSpPr>
          <p:nvPr>
            <p:ph type="body" sz="quarter" idx="17"/>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30050879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cxnSp>
        <p:nvCxnSpPr>
          <p:cNvPr id="8" name="Straight Connector 7"/>
          <p:cNvCxnSpPr>
            <a:cxnSpLocks noChangeShapeType="1"/>
          </p:cNvCxnSpPr>
          <p:nvPr/>
        </p:nvCxnSpPr>
        <p:spPr bwMode="auto">
          <a:xfrm flipH="1">
            <a:off x="349250" y="3873500"/>
            <a:ext cx="4121150" cy="0"/>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9"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userDrawn="1"/>
        </p:nvCxnSpPr>
        <p:spPr bwMode="auto">
          <a:xfrm flipH="1">
            <a:off x="4694238" y="3865563"/>
            <a:ext cx="4121150" cy="0"/>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userDrawn="1"/>
        </p:nvCxnSpPr>
        <p:spPr bwMode="auto">
          <a:xfrm flipH="1" flipV="1">
            <a:off x="4575175" y="1490663"/>
            <a:ext cx="3175" cy="2322512"/>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userDrawn="1"/>
        </p:nvCxnSpPr>
        <p:spPr bwMode="auto">
          <a:xfrm flipH="1" flipV="1">
            <a:off x="4570413" y="3941763"/>
            <a:ext cx="3175" cy="2322512"/>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17" name="Content Placeholder 6"/>
          <p:cNvSpPr>
            <a:spLocks noGrp="1"/>
          </p:cNvSpPr>
          <p:nvPr>
            <p:ph sz="quarter" idx="15"/>
          </p:nvPr>
        </p:nvSpPr>
        <p:spPr>
          <a:xfrm>
            <a:off x="4683125" y="1490470"/>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6"/>
          <p:cNvSpPr>
            <a:spLocks noGrp="1"/>
          </p:cNvSpPr>
          <p:nvPr>
            <p:ph sz="quarter" idx="16"/>
          </p:nvPr>
        </p:nvSpPr>
        <p:spPr>
          <a:xfrm>
            <a:off x="4679100" y="3942275"/>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6"/>
          <p:cNvSpPr>
            <a:spLocks noGrp="1"/>
          </p:cNvSpPr>
          <p:nvPr>
            <p:ph sz="quarter" idx="17"/>
          </p:nvPr>
        </p:nvSpPr>
        <p:spPr>
          <a:xfrm>
            <a:off x="342900" y="1490470"/>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6"/>
          <p:cNvSpPr>
            <a:spLocks noGrp="1"/>
          </p:cNvSpPr>
          <p:nvPr>
            <p:ph sz="quarter" idx="18"/>
          </p:nvPr>
        </p:nvSpPr>
        <p:spPr>
          <a:xfrm>
            <a:off x="342900" y="3942275"/>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4"/>
          <p:cNvSpPr>
            <a:spLocks noGrp="1"/>
          </p:cNvSpPr>
          <p:nvPr>
            <p:ph type="body" sz="quarter" idx="19"/>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139626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OC">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pb_wm_1c_pos_rgb.jpg"/>
          <p:cNvPicPr>
            <a:picLocks noChangeAspect="1"/>
          </p:cNvPicPr>
          <p:nvPr userDrawn="1"/>
        </p:nvPicPr>
        <p:blipFill>
          <a:blip r:embed="rId3"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2"/>
          <p:cNvCxnSpPr>
            <a:cxnSpLocks noChangeShapeType="1"/>
          </p:cNvCxnSpPr>
          <p:nvPr userDrawn="1"/>
        </p:nvCxnSpPr>
        <p:spPr bwMode="auto">
          <a:xfrm>
            <a:off x="344488" y="741363"/>
            <a:ext cx="8455025"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49249" y="1042986"/>
            <a:ext cx="8458200" cy="5213351"/>
          </a:xfrm>
        </p:spPr>
        <p:txBody>
          <a:bodyPr/>
          <a:lstStyle>
            <a:lvl1pPr marL="347472" indent="-347472">
              <a:spcBef>
                <a:spcPts val="1260"/>
              </a:spcBef>
              <a:spcAft>
                <a:spcPts val="0"/>
              </a:spcAft>
              <a:buClr>
                <a:schemeClr val="tx1"/>
              </a:buClr>
              <a:buSzPct val="100000"/>
              <a:buFont typeface="+mj-lt"/>
              <a:buAutoNum type="arabicPeriod"/>
              <a:tabLst>
                <a:tab pos="8342313" algn="r"/>
              </a:tabLst>
              <a:defRPr>
                <a:solidFill>
                  <a:schemeClr val="accent1"/>
                </a:solidFill>
              </a:defRPr>
            </a:lvl1pPr>
            <a:lvl2pPr marL="687388" indent="-346075">
              <a:spcAft>
                <a:spcPts val="1300"/>
              </a:spcAft>
              <a:buClrTx/>
              <a:tabLst>
                <a:tab pos="8797925" algn="r"/>
              </a:tabLst>
              <a:defRPr/>
            </a:lvl2pPr>
            <a:lvl3pPr marL="1023938" indent="-346075">
              <a:spcAft>
                <a:spcPts val="1300"/>
              </a:spcAft>
              <a:buClrTx/>
              <a:tabLst>
                <a:tab pos="8797925" algn="r"/>
              </a:tabLst>
              <a:defRPr/>
            </a:lvl3pPr>
            <a:lvl4pPr marL="1371600" indent="-346075">
              <a:spcAft>
                <a:spcPts val="1300"/>
              </a:spcAft>
              <a:buClrTx/>
              <a:tabLst>
                <a:tab pos="8797925" algn="r"/>
              </a:tabLst>
              <a:defRPr/>
            </a:lvl4pPr>
            <a:lvl5pPr marL="1714500" indent="-346075">
              <a:spcAft>
                <a:spcPts val="1300"/>
              </a:spcAft>
              <a:buClrTx/>
              <a:tabLst>
                <a:tab pos="8797925" algn="r"/>
              </a:tabLst>
              <a:defRPr/>
            </a:lvl5pPr>
          </a:lstStyle>
          <a:p>
            <a:pPr lvl="0"/>
            <a:r>
              <a:rPr lang="en-US" smtClean="0"/>
              <a:t>Click to edit Master text styles</a:t>
            </a:r>
          </a:p>
        </p:txBody>
      </p:sp>
    </p:spTree>
    <p:extLst>
      <p:ext uri="{BB962C8B-B14F-4D97-AF65-F5344CB8AC3E}">
        <p14:creationId xmlns:p14="http://schemas.microsoft.com/office/powerpoint/2010/main" val="338210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4" name="Picture 10" descr="citi-r_2c-blu_pos_rgb-PPT_s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pb_wm_1c_pos_rgb.jpg"/>
          <p:cNvPicPr>
            <a:picLocks noChangeAspect="1"/>
          </p:cNvPicPr>
          <p:nvPr userDrawn="1"/>
        </p:nvPicPr>
        <p:blipFill>
          <a:blip r:embed="rId3"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349252" y="3081270"/>
            <a:ext cx="8451021" cy="419100"/>
          </a:xfrm>
        </p:spPr>
        <p:txBody>
          <a:bodyPr/>
          <a:lstStyle>
            <a:lvl1pPr marL="0" indent="0">
              <a:buClr>
                <a:schemeClr val="accent1"/>
              </a:buClr>
              <a:buFont typeface="+mj-lt"/>
              <a:buNone/>
              <a:defRPr sz="2400">
                <a:solidFill>
                  <a:schemeClr val="tx1"/>
                </a:solidFill>
              </a:defRPr>
            </a:lvl1pPr>
          </a:lstStyle>
          <a:p>
            <a:r>
              <a:rPr lang="en-US" smtClean="0"/>
              <a:t>Click to edit Master title style</a:t>
            </a:r>
            <a:endParaRPr lang="en-US" dirty="0"/>
          </a:p>
        </p:txBody>
      </p:sp>
      <p:sp>
        <p:nvSpPr>
          <p:cNvPr id="10" name="Rectangle 84"/>
          <p:cNvSpPr>
            <a:spLocks noGrp="1" noChangeArrowheads="1"/>
          </p:cNvSpPr>
          <p:nvPr>
            <p:ph type="body" idx="1"/>
          </p:nvPr>
        </p:nvSpPr>
        <p:spPr>
          <a:xfrm>
            <a:off x="350166" y="3503004"/>
            <a:ext cx="8453102" cy="1046533"/>
          </a:xfrm>
        </p:spPr>
        <p:txBody>
          <a:bodyPr/>
          <a:lstStyle>
            <a:lvl1pPr marL="0" indent="0">
              <a:lnSpc>
                <a:spcPct val="100000"/>
              </a:lnSpc>
              <a:spcAft>
                <a:spcPct val="0"/>
              </a:spcAft>
              <a:buFontTx/>
              <a:buNone/>
              <a:defRPr sz="2000">
                <a:solidFill>
                  <a:schemeClr val="accent1"/>
                </a:solidFill>
                <a:latin typeface="Arial" charset="0"/>
              </a:defRPr>
            </a:lvl1pPr>
          </a:lstStyle>
          <a:p>
            <a:pPr lvl="0"/>
            <a:r>
              <a:rPr lang="en-US" noProof="0" smtClean="0"/>
              <a:t>Click to edit Master text styles</a:t>
            </a:r>
          </a:p>
        </p:txBody>
      </p:sp>
    </p:spTree>
    <p:extLst>
      <p:ext uri="{BB962C8B-B14F-4D97-AF65-F5344CB8AC3E}">
        <p14:creationId xmlns:p14="http://schemas.microsoft.com/office/powerpoint/2010/main" val="85333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Line 12"/>
          <p:cNvSpPr>
            <a:spLocks noChangeShapeType="1"/>
          </p:cNvSpPr>
          <p:nvPr userDrawn="1"/>
        </p:nvSpPr>
        <p:spPr bwMode="auto">
          <a:xfrm>
            <a:off x="4576763" y="1490663"/>
            <a:ext cx="0" cy="476567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7"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49248" y="1490662"/>
            <a:ext cx="4122000" cy="4765675"/>
          </a:xfrm>
          <a:noFill/>
          <a:ln>
            <a:noFill/>
          </a:ln>
          <a:effectLst/>
          <a:extLst/>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3126" y="1490662"/>
            <a:ext cx="4122000" cy="4765675"/>
          </a:xfrm>
          <a:noFill/>
          <a:ln>
            <a:noFill/>
          </a:ln>
          <a:effectLs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1159310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Narrow">
    <p:spTree>
      <p:nvGrpSpPr>
        <p:cNvPr id="1" name=""/>
        <p:cNvGrpSpPr/>
        <p:nvPr/>
      </p:nvGrpSpPr>
      <p:grpSpPr>
        <a:xfrm>
          <a:off x="0" y="0"/>
          <a:ext cx="0" cy="0"/>
          <a:chOff x="0" y="0"/>
          <a:chExt cx="0" cy="0"/>
        </a:xfrm>
      </p:grpSpPr>
      <p:sp>
        <p:nvSpPr>
          <p:cNvPr id="6" name="Line 10"/>
          <p:cNvSpPr>
            <a:spLocks noChangeShapeType="1"/>
          </p:cNvSpPr>
          <p:nvPr userDrawn="1"/>
        </p:nvSpPr>
        <p:spPr bwMode="auto">
          <a:xfrm>
            <a:off x="3065463" y="1484313"/>
            <a:ext cx="0" cy="477202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8"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7" name="Content Placeholder 6"/>
          <p:cNvSpPr>
            <a:spLocks noGrp="1"/>
          </p:cNvSpPr>
          <p:nvPr>
            <p:ph sz="quarter" idx="13"/>
          </p:nvPr>
        </p:nvSpPr>
        <p:spPr>
          <a:xfrm>
            <a:off x="347472" y="1490472"/>
            <a:ext cx="2609912" cy="477316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6"/>
          <p:cNvSpPr>
            <a:spLocks noGrp="1"/>
          </p:cNvSpPr>
          <p:nvPr>
            <p:ph sz="quarter" idx="14"/>
          </p:nvPr>
        </p:nvSpPr>
        <p:spPr>
          <a:xfrm>
            <a:off x="3172968" y="1490472"/>
            <a:ext cx="5623560" cy="477316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4"/>
          <p:cNvSpPr>
            <a:spLocks noGrp="1"/>
          </p:cNvSpPr>
          <p:nvPr>
            <p:ph type="body" sz="quarter" idx="16"/>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06882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Line 12"/>
          <p:cNvSpPr>
            <a:spLocks noChangeShapeType="1"/>
          </p:cNvSpPr>
          <p:nvPr userDrawn="1"/>
        </p:nvSpPr>
        <p:spPr bwMode="auto">
          <a:xfrm>
            <a:off x="4581525" y="1490663"/>
            <a:ext cx="0" cy="4765675"/>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cxnSp>
        <p:nvCxnSpPr>
          <p:cNvPr id="8"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11" name="Content Placeholder 6"/>
          <p:cNvSpPr>
            <a:spLocks noGrp="1"/>
          </p:cNvSpPr>
          <p:nvPr>
            <p:ph sz="quarter" idx="14"/>
          </p:nvPr>
        </p:nvSpPr>
        <p:spPr>
          <a:xfrm>
            <a:off x="347472" y="1490472"/>
            <a:ext cx="4122928" cy="4765865"/>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6"/>
          <p:cNvSpPr>
            <a:spLocks noGrp="1"/>
          </p:cNvSpPr>
          <p:nvPr>
            <p:ph sz="quarter" idx="15"/>
          </p:nvPr>
        </p:nvSpPr>
        <p:spPr>
          <a:xfrm>
            <a:off x="4679100" y="1490472"/>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6"/>
          <p:cNvSpPr>
            <a:spLocks noGrp="1"/>
          </p:cNvSpPr>
          <p:nvPr>
            <p:ph sz="quarter" idx="16"/>
          </p:nvPr>
        </p:nvSpPr>
        <p:spPr>
          <a:xfrm>
            <a:off x="4679100" y="3934337"/>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4"/>
          <p:cNvSpPr>
            <a:spLocks noGrp="1"/>
          </p:cNvSpPr>
          <p:nvPr>
            <p:ph type="body" sz="quarter" idx="17"/>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46492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cxnSp>
        <p:nvCxnSpPr>
          <p:cNvPr id="8" name="Straight Connector 7"/>
          <p:cNvCxnSpPr>
            <a:cxnSpLocks noChangeShapeType="1"/>
          </p:cNvCxnSpPr>
          <p:nvPr/>
        </p:nvCxnSpPr>
        <p:spPr bwMode="auto">
          <a:xfrm flipH="1">
            <a:off x="349250" y="3873500"/>
            <a:ext cx="4121150" cy="0"/>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9" name="Straight Connector 3"/>
          <p:cNvCxnSpPr>
            <a:cxnSpLocks noChangeShapeType="1"/>
          </p:cNvCxnSpPr>
          <p:nvPr userDrawn="1"/>
        </p:nvCxnSpPr>
        <p:spPr bwMode="auto">
          <a:xfrm>
            <a:off x="342900" y="1363663"/>
            <a:ext cx="8458200"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userDrawn="1"/>
        </p:nvCxnSpPr>
        <p:spPr bwMode="auto">
          <a:xfrm flipH="1">
            <a:off x="4694238" y="3865563"/>
            <a:ext cx="4121150" cy="0"/>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userDrawn="1"/>
        </p:nvCxnSpPr>
        <p:spPr bwMode="auto">
          <a:xfrm flipH="1" flipV="1">
            <a:off x="4575175" y="1490663"/>
            <a:ext cx="3175" cy="2322512"/>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userDrawn="1"/>
        </p:nvCxnSpPr>
        <p:spPr bwMode="auto">
          <a:xfrm flipH="1" flipV="1">
            <a:off x="4570413" y="3941763"/>
            <a:ext cx="3175" cy="2322512"/>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49250" y="288925"/>
            <a:ext cx="8458200" cy="419100"/>
          </a:xfrm>
        </p:spPr>
        <p:txBody>
          <a:bodyPr/>
          <a:lstStyle/>
          <a:p>
            <a:r>
              <a:rPr lang="en-US" smtClean="0"/>
              <a:t>Click to edit Master title style</a:t>
            </a:r>
            <a:endParaRPr lang="en-US" dirty="0"/>
          </a:p>
        </p:txBody>
      </p:sp>
      <p:sp>
        <p:nvSpPr>
          <p:cNvPr id="17" name="Content Placeholder 6"/>
          <p:cNvSpPr>
            <a:spLocks noGrp="1"/>
          </p:cNvSpPr>
          <p:nvPr>
            <p:ph sz="quarter" idx="15"/>
          </p:nvPr>
        </p:nvSpPr>
        <p:spPr>
          <a:xfrm>
            <a:off x="4683125" y="1490470"/>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6"/>
          <p:cNvSpPr>
            <a:spLocks noGrp="1"/>
          </p:cNvSpPr>
          <p:nvPr>
            <p:ph sz="quarter" idx="16"/>
          </p:nvPr>
        </p:nvSpPr>
        <p:spPr>
          <a:xfrm>
            <a:off x="4679100" y="3942275"/>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6"/>
          <p:cNvSpPr>
            <a:spLocks noGrp="1"/>
          </p:cNvSpPr>
          <p:nvPr>
            <p:ph sz="quarter" idx="17"/>
          </p:nvPr>
        </p:nvSpPr>
        <p:spPr>
          <a:xfrm>
            <a:off x="342900" y="1490470"/>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6"/>
          <p:cNvSpPr>
            <a:spLocks noGrp="1"/>
          </p:cNvSpPr>
          <p:nvPr>
            <p:ph sz="quarter" idx="18"/>
          </p:nvPr>
        </p:nvSpPr>
        <p:spPr>
          <a:xfrm>
            <a:off x="342900" y="3942275"/>
            <a:ext cx="4122000" cy="232200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4"/>
          <p:cNvSpPr>
            <a:spLocks noGrp="1"/>
          </p:cNvSpPr>
          <p:nvPr>
            <p:ph type="body" sz="quarter" idx="19"/>
          </p:nvPr>
        </p:nvSpPr>
        <p:spPr>
          <a:xfrm>
            <a:off x="349250" y="759600"/>
            <a:ext cx="8456400" cy="579600"/>
          </a:xfrm>
        </p:spPr>
        <p:txBody>
          <a:bodyPr anchor="ctr"/>
          <a:lstStyle>
            <a:lvl1pPr marL="0" indent="0">
              <a:buNone/>
              <a:defRPr sz="1600">
                <a:solidFill>
                  <a:schemeClr val="accent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1584004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2.jpe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jpeg"/><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2.jpe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image" Target="../media/image1.jpeg"/><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3"/>
          <p:cNvSpPr>
            <a:spLocks noGrp="1" noChangeArrowheads="1"/>
          </p:cNvSpPr>
          <p:nvPr>
            <p:ph type="title"/>
          </p:nvPr>
        </p:nvSpPr>
        <p:spPr bwMode="black">
          <a:xfrm>
            <a:off x="349250" y="290513"/>
            <a:ext cx="8458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84"/>
          <p:cNvSpPr>
            <a:spLocks noGrp="1" noChangeArrowheads="1"/>
          </p:cNvSpPr>
          <p:nvPr>
            <p:ph type="body" idx="1"/>
          </p:nvPr>
        </p:nvSpPr>
        <p:spPr bwMode="black">
          <a:xfrm>
            <a:off x="349250" y="1490663"/>
            <a:ext cx="84582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cxnSp>
        <p:nvCxnSpPr>
          <p:cNvPr id="1028" name="Straight Connector 12"/>
          <p:cNvCxnSpPr>
            <a:cxnSpLocks noChangeShapeType="1"/>
          </p:cNvCxnSpPr>
          <p:nvPr/>
        </p:nvCxnSpPr>
        <p:spPr bwMode="auto">
          <a:xfrm>
            <a:off x="344488" y="741363"/>
            <a:ext cx="8455025"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pic>
        <p:nvPicPr>
          <p:cNvPr id="1029" name="Picture 10" descr="citi-r_2c-blu_pos_rgb-PPT_s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 descr="cpb_wm_1c_pos_rgb.jpg"/>
          <p:cNvPicPr>
            <a:picLocks noChangeAspect="1"/>
          </p:cNvPicPr>
          <p:nvPr/>
        </p:nvPicPr>
        <p:blipFill>
          <a:blip r:embed="rId12"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49250" y="6426200"/>
            <a:ext cx="309563" cy="214313"/>
          </a:xfrm>
          <a:prstGeom prst="rect">
            <a:avLst/>
          </a:prstGeom>
          <a:noFill/>
          <a:ln>
            <a:noFill/>
          </a:ln>
        </p:spPr>
        <p:txBody>
          <a:bodyPr lIns="0" tIns="0" rIns="0" bIns="0" anchor="b"/>
          <a:lstStyle>
            <a:defPPr>
              <a:defRPr lang="en-US"/>
            </a:defPPr>
            <a:lvl1pPr>
              <a:defRPr sz="800"/>
            </a:lvl1pPr>
          </a:lstStyle>
          <a:p>
            <a:pPr fontAlgn="base">
              <a:spcBef>
                <a:spcPct val="0"/>
              </a:spcBef>
              <a:spcAft>
                <a:spcPct val="0"/>
              </a:spcAft>
              <a:defRPr/>
            </a:pPr>
            <a:fld id="{65390A19-F519-446A-8800-4FD3ECE35604}" type="slidenum">
              <a:rPr lang="en-GB" smtClean="0">
                <a:solidFill>
                  <a:srgbClr val="000000"/>
                </a:solidFill>
                <a:ea typeface="ヒラギノ角ゴ Pro W3" charset="0"/>
                <a:cs typeface="ヒラギノ角ゴ Pro W3" charset="0"/>
              </a:rPr>
              <a:pPr fontAlgn="base">
                <a:spcBef>
                  <a:spcPct val="0"/>
                </a:spcBef>
                <a:spcAft>
                  <a:spcPct val="0"/>
                </a:spcAft>
                <a:defRPr/>
              </a:pPr>
              <a:t>‹#›</a:t>
            </a:fld>
            <a:endParaRPr lang="en-GB" dirty="0">
              <a:solidFill>
                <a:srgbClr val="000000"/>
              </a:solidFill>
              <a:ea typeface="ヒラギノ角ゴ Pro W3" charset="0"/>
              <a:cs typeface="ヒラギノ角ゴ Pro W3" charset="0"/>
            </a:endParaRPr>
          </a:p>
        </p:txBody>
      </p:sp>
    </p:spTree>
    <p:extLst>
      <p:ext uri="{BB962C8B-B14F-4D97-AF65-F5344CB8AC3E}">
        <p14:creationId xmlns:p14="http://schemas.microsoft.com/office/powerpoint/2010/main" val="2950240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hdr="0" dt="0"/>
  <p:txStyles>
    <p:titleStyle>
      <a:lvl1pPr algn="l" rtl="0" eaLnBrk="0" fontAlgn="base" hangingPunct="0">
        <a:lnSpc>
          <a:spcPts val="3000"/>
        </a:lnSpc>
        <a:spcBef>
          <a:spcPct val="0"/>
        </a:spcBef>
        <a:spcAft>
          <a:spcPct val="0"/>
        </a:spcAft>
        <a:defRPr sz="2400">
          <a:solidFill>
            <a:schemeClr val="tx1"/>
          </a:solidFill>
          <a:latin typeface="+mj-lt"/>
          <a:ea typeface="ヒラギノ角ゴ Pro W3" charset="0"/>
          <a:cs typeface="ヒラギノ角ゴ Pro W3" charset="0"/>
        </a:defRPr>
      </a:lvl1pPr>
      <a:lvl2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2pPr>
      <a:lvl3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3pPr>
      <a:lvl4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4pPr>
      <a:lvl5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31775" indent="-231775" algn="l" rtl="0" eaLnBrk="0" fontAlgn="base" hangingPunct="0">
        <a:spcBef>
          <a:spcPts val="1263"/>
        </a:spcBef>
        <a:spcAft>
          <a:spcPct val="0"/>
        </a:spcAft>
        <a:buSzPct val="120000"/>
        <a:buChar char="•"/>
        <a:defRPr sz="1400">
          <a:solidFill>
            <a:schemeClr val="tx1"/>
          </a:solidFill>
          <a:latin typeface="+mn-lt"/>
          <a:ea typeface="ヒラギノ角ゴ Pro W3" charset="0"/>
          <a:cs typeface="ヒラギノ角ゴ Pro W3" charset="0"/>
        </a:defRPr>
      </a:lvl1pPr>
      <a:lvl2pPr marL="460375" indent="-227013" algn="l" rtl="0" eaLnBrk="0" fontAlgn="base" hangingPunct="0">
        <a:spcBef>
          <a:spcPts val="425"/>
        </a:spcBef>
        <a:spcAft>
          <a:spcPct val="0"/>
        </a:spcAft>
        <a:buFont typeface="Arial" pitchFamily="34" charset="0"/>
        <a:buChar char="‒"/>
        <a:defRPr sz="1400">
          <a:solidFill>
            <a:schemeClr val="tx1"/>
          </a:solidFill>
          <a:latin typeface="+mn-lt"/>
          <a:ea typeface="ヒラギノ角ゴ Pro W3" charset="0"/>
          <a:cs typeface="Geneva" charset="0"/>
        </a:defRPr>
      </a:lvl2pPr>
      <a:lvl3pPr marL="693738" indent="-231775" algn="l" rtl="0" eaLnBrk="0" fontAlgn="base" hangingPunct="0">
        <a:spcBef>
          <a:spcPts val="425"/>
        </a:spcBef>
        <a:spcAft>
          <a:spcPct val="0"/>
        </a:spcAft>
        <a:buChar char="•"/>
        <a:defRPr sz="1400">
          <a:solidFill>
            <a:schemeClr val="tx1"/>
          </a:solidFill>
          <a:latin typeface="+mn-lt"/>
          <a:ea typeface="ヒラギノ角ゴ Pro W3" charset="0"/>
          <a:cs typeface="Geneva" charset="0"/>
        </a:defRPr>
      </a:lvl3pPr>
      <a:lvl4pPr marL="927100" indent="-231775" algn="l" rtl="0" eaLnBrk="0" fontAlgn="base" hangingPunct="0">
        <a:spcBef>
          <a:spcPts val="425"/>
        </a:spcBef>
        <a:spcAft>
          <a:spcPct val="0"/>
        </a:spcAft>
        <a:buFont typeface="Arial" pitchFamily="34" charset="0"/>
        <a:buChar char="‒"/>
        <a:defRPr sz="1400">
          <a:solidFill>
            <a:schemeClr val="tx1"/>
          </a:solidFill>
          <a:latin typeface="+mn-lt"/>
          <a:ea typeface="ヒラギノ角ゴ Pro W3" charset="0"/>
          <a:cs typeface="Geneva" charset="0"/>
        </a:defRPr>
      </a:lvl4pPr>
      <a:lvl5pPr marL="1152525" indent="-223838" algn="l" rtl="0" eaLnBrk="0" fontAlgn="base" hangingPunct="0">
        <a:spcBef>
          <a:spcPts val="425"/>
        </a:spcBef>
        <a:spcAft>
          <a:spcPct val="0"/>
        </a:spcAft>
        <a:buChar char="•"/>
        <a:defRPr sz="1400">
          <a:solidFill>
            <a:schemeClr val="tx1"/>
          </a:solidFill>
          <a:latin typeface="+mn-lt"/>
          <a:ea typeface="ヒラギノ角ゴ Pro W3" charset="0"/>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3"/>
          <p:cNvSpPr>
            <a:spLocks noGrp="1" noChangeArrowheads="1"/>
          </p:cNvSpPr>
          <p:nvPr>
            <p:ph type="title"/>
          </p:nvPr>
        </p:nvSpPr>
        <p:spPr bwMode="black">
          <a:xfrm>
            <a:off x="349250" y="290513"/>
            <a:ext cx="8458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84"/>
          <p:cNvSpPr>
            <a:spLocks noGrp="1" noChangeArrowheads="1"/>
          </p:cNvSpPr>
          <p:nvPr>
            <p:ph type="body" idx="1"/>
          </p:nvPr>
        </p:nvSpPr>
        <p:spPr bwMode="black">
          <a:xfrm>
            <a:off x="349250" y="1490663"/>
            <a:ext cx="84582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cxnSp>
        <p:nvCxnSpPr>
          <p:cNvPr id="1028" name="Straight Connector 12"/>
          <p:cNvCxnSpPr>
            <a:cxnSpLocks noChangeShapeType="1"/>
          </p:cNvCxnSpPr>
          <p:nvPr/>
        </p:nvCxnSpPr>
        <p:spPr bwMode="auto">
          <a:xfrm>
            <a:off x="344488" y="741363"/>
            <a:ext cx="8455025"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pic>
        <p:nvPicPr>
          <p:cNvPr id="1029" name="Picture 10" descr="citi-r_2c-blu_pos_rgb-PPT_s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 descr="cpb_wm_1c_pos_rgb.jpg"/>
          <p:cNvPicPr>
            <a:picLocks noChangeAspect="1"/>
          </p:cNvPicPr>
          <p:nvPr/>
        </p:nvPicPr>
        <p:blipFill>
          <a:blip r:embed="rId12"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49250" y="6426200"/>
            <a:ext cx="309563" cy="214313"/>
          </a:xfrm>
          <a:prstGeom prst="rect">
            <a:avLst/>
          </a:prstGeom>
          <a:noFill/>
          <a:ln>
            <a:noFill/>
          </a:ln>
        </p:spPr>
        <p:txBody>
          <a:bodyPr lIns="0" tIns="0" rIns="0" bIns="0" anchor="b"/>
          <a:lstStyle>
            <a:defPPr>
              <a:defRPr lang="en-US"/>
            </a:defPPr>
            <a:lvl1pPr>
              <a:defRPr sz="800"/>
            </a:lvl1pPr>
          </a:lstStyle>
          <a:p>
            <a:pPr fontAlgn="base">
              <a:spcBef>
                <a:spcPct val="0"/>
              </a:spcBef>
              <a:spcAft>
                <a:spcPct val="0"/>
              </a:spcAft>
              <a:defRPr/>
            </a:pPr>
            <a:fld id="{65390A19-F519-446A-8800-4FD3ECE35604}" type="slidenum">
              <a:rPr lang="en-GB" smtClean="0">
                <a:solidFill>
                  <a:srgbClr val="000000"/>
                </a:solidFill>
                <a:ea typeface="ヒラギノ角ゴ Pro W3" charset="0"/>
                <a:cs typeface="ヒラギノ角ゴ Pro W3" charset="0"/>
              </a:rPr>
              <a:pPr fontAlgn="base">
                <a:spcBef>
                  <a:spcPct val="0"/>
                </a:spcBef>
                <a:spcAft>
                  <a:spcPct val="0"/>
                </a:spcAft>
                <a:defRPr/>
              </a:pPr>
              <a:t>‹#›</a:t>
            </a:fld>
            <a:endParaRPr lang="en-GB" dirty="0">
              <a:solidFill>
                <a:srgbClr val="000000"/>
              </a:solidFill>
              <a:ea typeface="ヒラギノ角ゴ Pro W3" charset="0"/>
              <a:cs typeface="ヒラギノ角ゴ Pro W3" charset="0"/>
            </a:endParaRPr>
          </a:p>
        </p:txBody>
      </p:sp>
    </p:spTree>
    <p:extLst>
      <p:ext uri="{BB962C8B-B14F-4D97-AF65-F5344CB8AC3E}">
        <p14:creationId xmlns:p14="http://schemas.microsoft.com/office/powerpoint/2010/main" val="213063197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iming>
    <p:tnLst>
      <p:par>
        <p:cTn id="1" dur="indefinite" restart="never" nodeType="tmRoot"/>
      </p:par>
    </p:tnLst>
  </p:timing>
  <p:hf hdr="0" dt="0"/>
  <p:txStyles>
    <p:titleStyle>
      <a:lvl1pPr algn="l" rtl="0" eaLnBrk="0" fontAlgn="base" hangingPunct="0">
        <a:lnSpc>
          <a:spcPts val="3000"/>
        </a:lnSpc>
        <a:spcBef>
          <a:spcPct val="0"/>
        </a:spcBef>
        <a:spcAft>
          <a:spcPct val="0"/>
        </a:spcAft>
        <a:defRPr sz="2400">
          <a:solidFill>
            <a:schemeClr val="tx1"/>
          </a:solidFill>
          <a:latin typeface="+mj-lt"/>
          <a:ea typeface="ヒラギノ角ゴ Pro W3" charset="0"/>
          <a:cs typeface="ヒラギノ角ゴ Pro W3" charset="0"/>
        </a:defRPr>
      </a:lvl1pPr>
      <a:lvl2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2pPr>
      <a:lvl3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3pPr>
      <a:lvl4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4pPr>
      <a:lvl5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31775" indent="-231775" algn="l" rtl="0" eaLnBrk="0" fontAlgn="base" hangingPunct="0">
        <a:spcBef>
          <a:spcPts val="1263"/>
        </a:spcBef>
        <a:spcAft>
          <a:spcPct val="0"/>
        </a:spcAft>
        <a:buSzPct val="120000"/>
        <a:buChar char="•"/>
        <a:defRPr sz="1400">
          <a:solidFill>
            <a:schemeClr val="tx1"/>
          </a:solidFill>
          <a:latin typeface="+mn-lt"/>
          <a:ea typeface="ヒラギノ角ゴ Pro W3" charset="0"/>
          <a:cs typeface="ヒラギノ角ゴ Pro W3" charset="0"/>
        </a:defRPr>
      </a:lvl1pPr>
      <a:lvl2pPr marL="460375" indent="-227013" algn="l" rtl="0" eaLnBrk="0" fontAlgn="base" hangingPunct="0">
        <a:spcBef>
          <a:spcPts val="425"/>
        </a:spcBef>
        <a:spcAft>
          <a:spcPct val="0"/>
        </a:spcAft>
        <a:buFont typeface="Arial" pitchFamily="34" charset="0"/>
        <a:buChar char="‒"/>
        <a:defRPr sz="1400">
          <a:solidFill>
            <a:schemeClr val="tx1"/>
          </a:solidFill>
          <a:latin typeface="+mn-lt"/>
          <a:ea typeface="ヒラギノ角ゴ Pro W3" charset="0"/>
          <a:cs typeface="Geneva" charset="0"/>
        </a:defRPr>
      </a:lvl2pPr>
      <a:lvl3pPr marL="693738" indent="-231775" algn="l" rtl="0" eaLnBrk="0" fontAlgn="base" hangingPunct="0">
        <a:spcBef>
          <a:spcPts val="425"/>
        </a:spcBef>
        <a:spcAft>
          <a:spcPct val="0"/>
        </a:spcAft>
        <a:buChar char="•"/>
        <a:defRPr sz="1400">
          <a:solidFill>
            <a:schemeClr val="tx1"/>
          </a:solidFill>
          <a:latin typeface="+mn-lt"/>
          <a:ea typeface="ヒラギノ角ゴ Pro W3" charset="0"/>
          <a:cs typeface="Geneva" charset="0"/>
        </a:defRPr>
      </a:lvl3pPr>
      <a:lvl4pPr marL="927100" indent="-231775" algn="l" rtl="0" eaLnBrk="0" fontAlgn="base" hangingPunct="0">
        <a:spcBef>
          <a:spcPts val="425"/>
        </a:spcBef>
        <a:spcAft>
          <a:spcPct val="0"/>
        </a:spcAft>
        <a:buFont typeface="Arial" pitchFamily="34" charset="0"/>
        <a:buChar char="‒"/>
        <a:defRPr sz="1400">
          <a:solidFill>
            <a:schemeClr val="tx1"/>
          </a:solidFill>
          <a:latin typeface="+mn-lt"/>
          <a:ea typeface="ヒラギノ角ゴ Pro W3" charset="0"/>
          <a:cs typeface="Geneva" charset="0"/>
        </a:defRPr>
      </a:lvl4pPr>
      <a:lvl5pPr marL="1152525" indent="-223838" algn="l" rtl="0" eaLnBrk="0" fontAlgn="base" hangingPunct="0">
        <a:spcBef>
          <a:spcPts val="425"/>
        </a:spcBef>
        <a:spcAft>
          <a:spcPct val="0"/>
        </a:spcAft>
        <a:buChar char="•"/>
        <a:defRPr sz="1400">
          <a:solidFill>
            <a:schemeClr val="tx1"/>
          </a:solidFill>
          <a:latin typeface="+mn-lt"/>
          <a:ea typeface="ヒラギノ角ゴ Pro W3" charset="0"/>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3"/>
          <p:cNvSpPr>
            <a:spLocks noGrp="1" noChangeArrowheads="1"/>
          </p:cNvSpPr>
          <p:nvPr>
            <p:ph type="title"/>
          </p:nvPr>
        </p:nvSpPr>
        <p:spPr bwMode="black">
          <a:xfrm>
            <a:off x="349250" y="290513"/>
            <a:ext cx="8458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84"/>
          <p:cNvSpPr>
            <a:spLocks noGrp="1" noChangeArrowheads="1"/>
          </p:cNvSpPr>
          <p:nvPr>
            <p:ph type="body" idx="1"/>
          </p:nvPr>
        </p:nvSpPr>
        <p:spPr bwMode="black">
          <a:xfrm>
            <a:off x="349250" y="1490663"/>
            <a:ext cx="84582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cxnSp>
        <p:nvCxnSpPr>
          <p:cNvPr id="1028" name="Straight Connector 12"/>
          <p:cNvCxnSpPr>
            <a:cxnSpLocks noChangeShapeType="1"/>
          </p:cNvCxnSpPr>
          <p:nvPr/>
        </p:nvCxnSpPr>
        <p:spPr bwMode="auto">
          <a:xfrm>
            <a:off x="344488" y="741363"/>
            <a:ext cx="8455025"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pic>
        <p:nvPicPr>
          <p:cNvPr id="1029" name="Picture 10" descr="citi-r_2c-blu_pos_rgb-PPT_s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 descr="cpb_wm_1c_pos_rgb.jpg"/>
          <p:cNvPicPr>
            <a:picLocks noChangeAspect="1"/>
          </p:cNvPicPr>
          <p:nvPr/>
        </p:nvPicPr>
        <p:blipFill>
          <a:blip r:embed="rId12"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49250" y="6426200"/>
            <a:ext cx="309563" cy="214313"/>
          </a:xfrm>
          <a:prstGeom prst="rect">
            <a:avLst/>
          </a:prstGeom>
          <a:noFill/>
          <a:ln>
            <a:noFill/>
          </a:ln>
        </p:spPr>
        <p:txBody>
          <a:bodyPr lIns="0" tIns="0" rIns="0" bIns="0" anchor="b"/>
          <a:lstStyle>
            <a:defPPr>
              <a:defRPr lang="en-US"/>
            </a:defPPr>
            <a:lvl1pPr>
              <a:defRPr sz="800"/>
            </a:lvl1pPr>
          </a:lstStyle>
          <a:p>
            <a:pPr fontAlgn="base">
              <a:spcBef>
                <a:spcPct val="0"/>
              </a:spcBef>
              <a:spcAft>
                <a:spcPct val="0"/>
              </a:spcAft>
              <a:defRPr/>
            </a:pPr>
            <a:fld id="{65390A19-F519-446A-8800-4FD3ECE35604}" type="slidenum">
              <a:rPr lang="en-GB" smtClean="0">
                <a:solidFill>
                  <a:srgbClr val="000000"/>
                </a:solidFill>
                <a:ea typeface="ヒラギノ角ゴ Pro W3" charset="0"/>
                <a:cs typeface="ヒラギノ角ゴ Pro W3" charset="0"/>
              </a:rPr>
              <a:pPr fontAlgn="base">
                <a:spcBef>
                  <a:spcPct val="0"/>
                </a:spcBef>
                <a:spcAft>
                  <a:spcPct val="0"/>
                </a:spcAft>
                <a:defRPr/>
              </a:pPr>
              <a:t>‹#›</a:t>
            </a:fld>
            <a:endParaRPr lang="en-GB" dirty="0">
              <a:solidFill>
                <a:srgbClr val="000000"/>
              </a:solidFill>
              <a:ea typeface="ヒラギノ角ゴ Pro W3" charset="0"/>
              <a:cs typeface="ヒラギノ角ゴ Pro W3" charset="0"/>
            </a:endParaRPr>
          </a:p>
        </p:txBody>
      </p:sp>
    </p:spTree>
    <p:extLst>
      <p:ext uri="{BB962C8B-B14F-4D97-AF65-F5344CB8AC3E}">
        <p14:creationId xmlns:p14="http://schemas.microsoft.com/office/powerpoint/2010/main" val="213362747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iming>
    <p:tnLst>
      <p:par>
        <p:cTn id="1" dur="indefinite" restart="never" nodeType="tmRoot"/>
      </p:par>
    </p:tnLst>
  </p:timing>
  <p:hf hdr="0" dt="0"/>
  <p:txStyles>
    <p:titleStyle>
      <a:lvl1pPr algn="l" rtl="0" eaLnBrk="0" fontAlgn="base" hangingPunct="0">
        <a:lnSpc>
          <a:spcPts val="3000"/>
        </a:lnSpc>
        <a:spcBef>
          <a:spcPct val="0"/>
        </a:spcBef>
        <a:spcAft>
          <a:spcPct val="0"/>
        </a:spcAft>
        <a:defRPr sz="2400">
          <a:solidFill>
            <a:schemeClr val="tx1"/>
          </a:solidFill>
          <a:latin typeface="+mj-lt"/>
          <a:ea typeface="ヒラギノ角ゴ Pro W3" charset="0"/>
          <a:cs typeface="ヒラギノ角ゴ Pro W3" charset="0"/>
        </a:defRPr>
      </a:lvl1pPr>
      <a:lvl2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2pPr>
      <a:lvl3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3pPr>
      <a:lvl4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4pPr>
      <a:lvl5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31775" indent="-231775" algn="l" rtl="0" eaLnBrk="0" fontAlgn="base" hangingPunct="0">
        <a:spcBef>
          <a:spcPts val="1263"/>
        </a:spcBef>
        <a:spcAft>
          <a:spcPct val="0"/>
        </a:spcAft>
        <a:buSzPct val="120000"/>
        <a:buChar char="•"/>
        <a:defRPr sz="1400">
          <a:solidFill>
            <a:schemeClr val="tx1"/>
          </a:solidFill>
          <a:latin typeface="+mn-lt"/>
          <a:ea typeface="ヒラギノ角ゴ Pro W3" charset="0"/>
          <a:cs typeface="ヒラギノ角ゴ Pro W3" charset="0"/>
        </a:defRPr>
      </a:lvl1pPr>
      <a:lvl2pPr marL="460375" indent="-227013" algn="l" rtl="0" eaLnBrk="0" fontAlgn="base" hangingPunct="0">
        <a:spcBef>
          <a:spcPts val="425"/>
        </a:spcBef>
        <a:spcAft>
          <a:spcPct val="0"/>
        </a:spcAft>
        <a:buFont typeface="Arial" pitchFamily="34" charset="0"/>
        <a:buChar char="‒"/>
        <a:defRPr sz="1400">
          <a:solidFill>
            <a:schemeClr val="tx1"/>
          </a:solidFill>
          <a:latin typeface="+mn-lt"/>
          <a:ea typeface="ヒラギノ角ゴ Pro W3" charset="0"/>
          <a:cs typeface="Geneva" charset="0"/>
        </a:defRPr>
      </a:lvl2pPr>
      <a:lvl3pPr marL="693738" indent="-231775" algn="l" rtl="0" eaLnBrk="0" fontAlgn="base" hangingPunct="0">
        <a:spcBef>
          <a:spcPts val="425"/>
        </a:spcBef>
        <a:spcAft>
          <a:spcPct val="0"/>
        </a:spcAft>
        <a:buChar char="•"/>
        <a:defRPr sz="1400">
          <a:solidFill>
            <a:schemeClr val="tx1"/>
          </a:solidFill>
          <a:latin typeface="+mn-lt"/>
          <a:ea typeface="ヒラギノ角ゴ Pro W3" charset="0"/>
          <a:cs typeface="Geneva" charset="0"/>
        </a:defRPr>
      </a:lvl3pPr>
      <a:lvl4pPr marL="927100" indent="-231775" algn="l" rtl="0" eaLnBrk="0" fontAlgn="base" hangingPunct="0">
        <a:spcBef>
          <a:spcPts val="425"/>
        </a:spcBef>
        <a:spcAft>
          <a:spcPct val="0"/>
        </a:spcAft>
        <a:buFont typeface="Arial" pitchFamily="34" charset="0"/>
        <a:buChar char="‒"/>
        <a:defRPr sz="1400">
          <a:solidFill>
            <a:schemeClr val="tx1"/>
          </a:solidFill>
          <a:latin typeface="+mn-lt"/>
          <a:ea typeface="ヒラギノ角ゴ Pro W3" charset="0"/>
          <a:cs typeface="Geneva" charset="0"/>
        </a:defRPr>
      </a:lvl4pPr>
      <a:lvl5pPr marL="1152525" indent="-223838" algn="l" rtl="0" eaLnBrk="0" fontAlgn="base" hangingPunct="0">
        <a:spcBef>
          <a:spcPts val="425"/>
        </a:spcBef>
        <a:spcAft>
          <a:spcPct val="0"/>
        </a:spcAft>
        <a:buChar char="•"/>
        <a:defRPr sz="1400">
          <a:solidFill>
            <a:schemeClr val="tx1"/>
          </a:solidFill>
          <a:latin typeface="+mn-lt"/>
          <a:ea typeface="ヒラギノ角ゴ Pro W3" charset="0"/>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3"/>
          <p:cNvSpPr>
            <a:spLocks noGrp="1" noChangeArrowheads="1"/>
          </p:cNvSpPr>
          <p:nvPr>
            <p:ph type="title"/>
          </p:nvPr>
        </p:nvSpPr>
        <p:spPr bwMode="black">
          <a:xfrm>
            <a:off x="349250" y="290513"/>
            <a:ext cx="8458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84"/>
          <p:cNvSpPr>
            <a:spLocks noGrp="1" noChangeArrowheads="1"/>
          </p:cNvSpPr>
          <p:nvPr>
            <p:ph type="body" idx="1"/>
          </p:nvPr>
        </p:nvSpPr>
        <p:spPr bwMode="black">
          <a:xfrm>
            <a:off x="349250" y="1490663"/>
            <a:ext cx="84582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cxnSp>
        <p:nvCxnSpPr>
          <p:cNvPr id="1028" name="Straight Connector 12"/>
          <p:cNvCxnSpPr>
            <a:cxnSpLocks noChangeShapeType="1"/>
          </p:cNvCxnSpPr>
          <p:nvPr/>
        </p:nvCxnSpPr>
        <p:spPr bwMode="auto">
          <a:xfrm>
            <a:off x="344488" y="741363"/>
            <a:ext cx="8455025"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pic>
        <p:nvPicPr>
          <p:cNvPr id="1029" name="Picture 10" descr="citi-r_2c-blu_pos_rgb-PPT_s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77238" y="6337300"/>
            <a:ext cx="5095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 descr="cpb_wm_1c_pos_rgb.jpg"/>
          <p:cNvPicPr>
            <a:picLocks noChangeAspect="1"/>
          </p:cNvPicPr>
          <p:nvPr/>
        </p:nvPicPr>
        <p:blipFill>
          <a:blip r:embed="rId12" cstate="print">
            <a:extLst>
              <a:ext uri="{28A0092B-C50C-407E-A947-70E740481C1C}">
                <a14:useLocalDpi xmlns:a14="http://schemas.microsoft.com/office/drawing/2010/main" val="0"/>
              </a:ext>
            </a:extLst>
          </a:blip>
          <a:srcRect l="11185" t="26247" r="9868" b="33322"/>
          <a:stretch>
            <a:fillRect/>
          </a:stretch>
        </p:blipFill>
        <p:spPr bwMode="auto">
          <a:xfrm>
            <a:off x="1323975" y="6510338"/>
            <a:ext cx="838200"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49250" y="6426200"/>
            <a:ext cx="309563" cy="214313"/>
          </a:xfrm>
          <a:prstGeom prst="rect">
            <a:avLst/>
          </a:prstGeom>
          <a:noFill/>
          <a:ln>
            <a:noFill/>
          </a:ln>
        </p:spPr>
        <p:txBody>
          <a:bodyPr lIns="0" tIns="0" rIns="0" bIns="0" anchor="b"/>
          <a:lstStyle>
            <a:defPPr>
              <a:defRPr lang="en-US"/>
            </a:defPPr>
            <a:lvl1pPr>
              <a:defRPr sz="800"/>
            </a:lvl1pPr>
          </a:lstStyle>
          <a:p>
            <a:pPr fontAlgn="base">
              <a:spcBef>
                <a:spcPct val="0"/>
              </a:spcBef>
              <a:spcAft>
                <a:spcPct val="0"/>
              </a:spcAft>
              <a:defRPr/>
            </a:pPr>
            <a:fld id="{65390A19-F519-446A-8800-4FD3ECE35604}" type="slidenum">
              <a:rPr lang="en-GB" smtClean="0">
                <a:solidFill>
                  <a:srgbClr val="000000"/>
                </a:solidFill>
                <a:ea typeface="ヒラギノ角ゴ Pro W3" charset="0"/>
                <a:cs typeface="ヒラギノ角ゴ Pro W3" charset="0"/>
              </a:rPr>
              <a:pPr fontAlgn="base">
                <a:spcBef>
                  <a:spcPct val="0"/>
                </a:spcBef>
                <a:spcAft>
                  <a:spcPct val="0"/>
                </a:spcAft>
                <a:defRPr/>
              </a:pPr>
              <a:t>‹#›</a:t>
            </a:fld>
            <a:endParaRPr lang="en-GB" dirty="0">
              <a:solidFill>
                <a:srgbClr val="000000"/>
              </a:solidFill>
              <a:ea typeface="ヒラギノ角ゴ Pro W3" charset="0"/>
              <a:cs typeface="ヒラギノ角ゴ Pro W3" charset="0"/>
            </a:endParaRPr>
          </a:p>
        </p:txBody>
      </p:sp>
    </p:spTree>
    <p:extLst>
      <p:ext uri="{BB962C8B-B14F-4D97-AF65-F5344CB8AC3E}">
        <p14:creationId xmlns:p14="http://schemas.microsoft.com/office/powerpoint/2010/main" val="11909715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iming>
    <p:tnLst>
      <p:par>
        <p:cTn id="1" dur="indefinite" restart="never" nodeType="tmRoot"/>
      </p:par>
    </p:tnLst>
  </p:timing>
  <p:hf hdr="0" dt="0"/>
  <p:txStyles>
    <p:titleStyle>
      <a:lvl1pPr algn="l" rtl="0" eaLnBrk="0" fontAlgn="base" hangingPunct="0">
        <a:lnSpc>
          <a:spcPts val="3000"/>
        </a:lnSpc>
        <a:spcBef>
          <a:spcPct val="0"/>
        </a:spcBef>
        <a:spcAft>
          <a:spcPct val="0"/>
        </a:spcAft>
        <a:defRPr sz="2400">
          <a:solidFill>
            <a:schemeClr val="tx1"/>
          </a:solidFill>
          <a:latin typeface="+mj-lt"/>
          <a:ea typeface="ヒラギノ角ゴ Pro W3" charset="0"/>
          <a:cs typeface="ヒラギノ角ゴ Pro W3" charset="0"/>
        </a:defRPr>
      </a:lvl1pPr>
      <a:lvl2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2pPr>
      <a:lvl3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3pPr>
      <a:lvl4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4pPr>
      <a:lvl5pPr algn="l" rtl="0" eaLnBrk="0" fontAlgn="base" hangingPunct="0">
        <a:lnSpc>
          <a:spcPts val="3000"/>
        </a:lnSpc>
        <a:spcBef>
          <a:spcPct val="0"/>
        </a:spcBef>
        <a:spcAft>
          <a:spcPct val="0"/>
        </a:spcAft>
        <a:defRPr sz="2400">
          <a:solidFill>
            <a:schemeClr val="tx1"/>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31775" indent="-231775" algn="l" rtl="0" eaLnBrk="0" fontAlgn="base" hangingPunct="0">
        <a:spcBef>
          <a:spcPts val="1263"/>
        </a:spcBef>
        <a:spcAft>
          <a:spcPct val="0"/>
        </a:spcAft>
        <a:buSzPct val="120000"/>
        <a:buChar char="•"/>
        <a:defRPr sz="1400">
          <a:solidFill>
            <a:schemeClr val="tx1"/>
          </a:solidFill>
          <a:latin typeface="+mn-lt"/>
          <a:ea typeface="ヒラギノ角ゴ Pro W3" charset="0"/>
          <a:cs typeface="ヒラギノ角ゴ Pro W3" charset="0"/>
        </a:defRPr>
      </a:lvl1pPr>
      <a:lvl2pPr marL="460375" indent="-227013" algn="l" rtl="0" eaLnBrk="0" fontAlgn="base" hangingPunct="0">
        <a:spcBef>
          <a:spcPts val="425"/>
        </a:spcBef>
        <a:spcAft>
          <a:spcPct val="0"/>
        </a:spcAft>
        <a:buFont typeface="Arial" pitchFamily="34" charset="0"/>
        <a:buChar char="‒"/>
        <a:defRPr sz="1400">
          <a:solidFill>
            <a:schemeClr val="tx1"/>
          </a:solidFill>
          <a:latin typeface="+mn-lt"/>
          <a:ea typeface="ヒラギノ角ゴ Pro W3" charset="0"/>
          <a:cs typeface="Geneva" charset="0"/>
        </a:defRPr>
      </a:lvl2pPr>
      <a:lvl3pPr marL="693738" indent="-231775" algn="l" rtl="0" eaLnBrk="0" fontAlgn="base" hangingPunct="0">
        <a:spcBef>
          <a:spcPts val="425"/>
        </a:spcBef>
        <a:spcAft>
          <a:spcPct val="0"/>
        </a:spcAft>
        <a:buChar char="•"/>
        <a:defRPr sz="1400">
          <a:solidFill>
            <a:schemeClr val="tx1"/>
          </a:solidFill>
          <a:latin typeface="+mn-lt"/>
          <a:ea typeface="ヒラギノ角ゴ Pro W3" charset="0"/>
          <a:cs typeface="Geneva" charset="0"/>
        </a:defRPr>
      </a:lvl3pPr>
      <a:lvl4pPr marL="927100" indent="-231775" algn="l" rtl="0" eaLnBrk="0" fontAlgn="base" hangingPunct="0">
        <a:spcBef>
          <a:spcPts val="425"/>
        </a:spcBef>
        <a:spcAft>
          <a:spcPct val="0"/>
        </a:spcAft>
        <a:buFont typeface="Arial" pitchFamily="34" charset="0"/>
        <a:buChar char="‒"/>
        <a:defRPr sz="1400">
          <a:solidFill>
            <a:schemeClr val="tx1"/>
          </a:solidFill>
          <a:latin typeface="+mn-lt"/>
          <a:ea typeface="ヒラギノ角ゴ Pro W3" charset="0"/>
          <a:cs typeface="Geneva" charset="0"/>
        </a:defRPr>
      </a:lvl4pPr>
      <a:lvl5pPr marL="1152525" indent="-223838" algn="l" rtl="0" eaLnBrk="0" fontAlgn="base" hangingPunct="0">
        <a:spcBef>
          <a:spcPts val="425"/>
        </a:spcBef>
        <a:spcAft>
          <a:spcPct val="0"/>
        </a:spcAft>
        <a:buChar char="•"/>
        <a:defRPr sz="1400">
          <a:solidFill>
            <a:schemeClr val="tx1"/>
          </a:solidFill>
          <a:latin typeface="+mn-lt"/>
          <a:ea typeface="ヒラギノ角ゴ Pro W3" charset="0"/>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image" Target="../media/image16.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2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8.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ctrTitle"/>
          </p:nvPr>
        </p:nvSpPr>
        <p:spPr>
          <a:xfrm>
            <a:off x="350838" y="1905000"/>
            <a:ext cx="6964362" cy="609600"/>
          </a:xfrm>
        </p:spPr>
        <p:txBody>
          <a:bodyPr/>
          <a:lstStyle/>
          <a:p>
            <a:pPr eaLnBrk="1" hangingPunct="1"/>
            <a:r>
              <a:rPr lang="en-US" sz="2400" dirty="0" smtClean="0">
                <a:latin typeface="Arial" pitchFamily="34" charset="0"/>
                <a:ea typeface="ヒラギノ角ゴ Pro W3"/>
                <a:cs typeface="ヒラギノ角ゴ Pro W3"/>
              </a:rPr>
              <a:t>Transaction Signing and Mobile Token Integration for Funds Transfer (UX Walkthrough)</a:t>
            </a:r>
          </a:p>
        </p:txBody>
      </p:sp>
      <p:sp>
        <p:nvSpPr>
          <p:cNvPr id="4" name="Text Placeholder 2"/>
          <p:cNvSpPr>
            <a:spLocks noGrp="1"/>
          </p:cNvSpPr>
          <p:nvPr/>
        </p:nvSpPr>
        <p:spPr bwMode="black">
          <a:xfrm>
            <a:off x="350838" y="3276600"/>
            <a:ext cx="74215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0" indent="0" algn="l" rtl="0" eaLnBrk="0" fontAlgn="base" hangingPunct="0">
              <a:lnSpc>
                <a:spcPct val="100000"/>
              </a:lnSpc>
              <a:spcBef>
                <a:spcPts val="1263"/>
              </a:spcBef>
              <a:spcAft>
                <a:spcPct val="0"/>
              </a:spcAft>
              <a:buSzPct val="120000"/>
              <a:buFontTx/>
              <a:buNone/>
              <a:defRPr sz="2400">
                <a:solidFill>
                  <a:schemeClr val="accent1"/>
                </a:solidFill>
                <a:latin typeface="Arial" charset="0"/>
                <a:ea typeface="ヒラギノ角ゴ Pro W3" charset="0"/>
                <a:cs typeface="ヒラギノ角ゴ Pro W3" charset="0"/>
              </a:defRPr>
            </a:lvl1pPr>
            <a:lvl2pPr marL="460375" indent="-227013" algn="l" rtl="0" eaLnBrk="0" fontAlgn="base" hangingPunct="0">
              <a:spcBef>
                <a:spcPts val="425"/>
              </a:spcBef>
              <a:spcAft>
                <a:spcPct val="0"/>
              </a:spcAft>
              <a:buFont typeface="Arial" pitchFamily="34" charset="0"/>
              <a:buChar char="‒"/>
              <a:defRPr sz="1400">
                <a:solidFill>
                  <a:schemeClr val="tx1"/>
                </a:solidFill>
                <a:latin typeface="+mn-lt"/>
                <a:ea typeface="ヒラギノ角ゴ Pro W3" charset="0"/>
                <a:cs typeface="Geneva" charset="0"/>
              </a:defRPr>
            </a:lvl2pPr>
            <a:lvl3pPr marL="693738" indent="-231775" algn="l" rtl="0" eaLnBrk="0" fontAlgn="base" hangingPunct="0">
              <a:spcBef>
                <a:spcPts val="425"/>
              </a:spcBef>
              <a:spcAft>
                <a:spcPct val="0"/>
              </a:spcAft>
              <a:buChar char="•"/>
              <a:defRPr sz="1400">
                <a:solidFill>
                  <a:schemeClr val="tx1"/>
                </a:solidFill>
                <a:latin typeface="+mn-lt"/>
                <a:ea typeface="ヒラギノ角ゴ Pro W3" charset="0"/>
                <a:cs typeface="Geneva" charset="0"/>
              </a:defRPr>
            </a:lvl3pPr>
            <a:lvl4pPr marL="927100" indent="-231775" algn="l" rtl="0" eaLnBrk="0" fontAlgn="base" hangingPunct="0">
              <a:spcBef>
                <a:spcPts val="425"/>
              </a:spcBef>
              <a:spcAft>
                <a:spcPct val="0"/>
              </a:spcAft>
              <a:buFont typeface="Arial" pitchFamily="34" charset="0"/>
              <a:buChar char="‒"/>
              <a:defRPr sz="1400">
                <a:solidFill>
                  <a:schemeClr val="tx1"/>
                </a:solidFill>
                <a:latin typeface="+mn-lt"/>
                <a:ea typeface="ヒラギノ角ゴ Pro W3" charset="0"/>
                <a:cs typeface="Geneva" charset="0"/>
              </a:defRPr>
            </a:lvl4pPr>
            <a:lvl5pPr marL="1152525" indent="-223838" algn="l" rtl="0" eaLnBrk="0" fontAlgn="base" hangingPunct="0">
              <a:spcBef>
                <a:spcPts val="425"/>
              </a:spcBef>
              <a:spcAft>
                <a:spcPct val="0"/>
              </a:spcAft>
              <a:buChar char="•"/>
              <a:defRPr sz="1400">
                <a:solidFill>
                  <a:schemeClr val="tx1"/>
                </a:solidFill>
                <a:latin typeface="+mn-lt"/>
                <a:ea typeface="ヒラギノ角ゴ Pro W3" charset="0"/>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a:lstStyle>
          <a:p>
            <a:pPr eaLnBrk="1" hangingPunct="1"/>
            <a:r>
              <a:rPr lang="en-US" sz="2000" dirty="0" smtClean="0">
                <a:latin typeface="Arial" pitchFamily="34" charset="0"/>
                <a:ea typeface="ヒラギノ角ゴ Pro W3"/>
                <a:cs typeface="ヒラギノ角ゴ Pro W3"/>
              </a:rPr>
              <a:t> </a:t>
            </a:r>
          </a:p>
        </p:txBody>
      </p:sp>
      <p:sp>
        <p:nvSpPr>
          <p:cNvPr id="3" name="TextBox 2"/>
          <p:cNvSpPr txBox="1"/>
          <p:nvPr/>
        </p:nvSpPr>
        <p:spPr>
          <a:xfrm>
            <a:off x="350838" y="2667000"/>
            <a:ext cx="1325562" cy="914400"/>
          </a:xfrm>
          <a:prstGeom prst="rect">
            <a:avLst/>
          </a:prstGeom>
          <a:noFill/>
        </p:spPr>
        <p:txBody>
          <a:bodyPr wrap="none" rtlCol="0">
            <a:noAutofit/>
          </a:bodyPr>
          <a:lstStyle/>
          <a:p>
            <a:r>
              <a:rPr lang="en-US" sz="1200" dirty="0" smtClean="0"/>
              <a:t>Jun 2018</a:t>
            </a:r>
          </a:p>
        </p:txBody>
      </p:sp>
    </p:spTree>
    <p:custDataLst>
      <p:tags r:id="rId1"/>
    </p:custDataLst>
    <p:extLst>
      <p:ext uri="{BB962C8B-B14F-4D97-AF65-F5344CB8AC3E}">
        <p14:creationId xmlns:p14="http://schemas.microsoft.com/office/powerpoint/2010/main" val="19924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8925"/>
            <a:ext cx="8839200" cy="419100"/>
          </a:xfrm>
        </p:spPr>
        <p:txBody>
          <a:bodyPr/>
          <a:lstStyle/>
          <a:p>
            <a:pPr>
              <a:spcBef>
                <a:spcPts val="900"/>
              </a:spcBef>
              <a:spcAft>
                <a:spcPts val="900"/>
              </a:spcAft>
            </a:pPr>
            <a:r>
              <a:rPr lang="en-US" sz="1600" b="1" dirty="0">
                <a:ea typeface="ヒラギノ角ゴ Pro W3"/>
                <a:cs typeface="ヒラギノ角ゴ Pro W3"/>
              </a:rPr>
              <a:t>Mobile token enabled user </a:t>
            </a:r>
            <a:r>
              <a:rPr lang="en-US" sz="1600" dirty="0">
                <a:ea typeface="ヒラギノ角ゴ Pro W3"/>
                <a:cs typeface="ヒラギノ角ゴ Pro W3"/>
              </a:rPr>
              <a:t>performing </a:t>
            </a:r>
            <a:r>
              <a:rPr lang="en-US" sz="1600" b="1" dirty="0">
                <a:ea typeface="ヒラギノ角ゴ Pro W3"/>
                <a:cs typeface="ヒラギノ角ゴ Pro W3"/>
              </a:rPr>
              <a:t>low-value</a:t>
            </a:r>
            <a:r>
              <a:rPr lang="en-US" sz="1600" dirty="0">
                <a:ea typeface="ヒラギノ角ゴ Pro W3"/>
                <a:cs typeface="ヒラギノ角ゴ Pro W3"/>
              </a:rPr>
              <a:t> funds transfer on the </a:t>
            </a:r>
            <a:r>
              <a:rPr lang="en-US" sz="1600" b="1" dirty="0">
                <a:ea typeface="ヒラギノ角ゴ Pro W3"/>
                <a:cs typeface="ヒラギノ角ゴ Pro W3"/>
              </a:rPr>
              <a:t>same </a:t>
            </a:r>
            <a:r>
              <a:rPr lang="en-US" sz="1600" b="1" dirty="0" smtClean="0">
                <a:ea typeface="ヒラギノ角ゴ Pro W3"/>
                <a:cs typeface="ヒラギノ角ゴ Pro W3"/>
              </a:rPr>
              <a:t>mobile device</a:t>
            </a:r>
            <a:endParaRPr lang="en-US" sz="1600" dirty="0">
              <a:ea typeface="ヒラギノ角ゴ Pro W3"/>
              <a:cs typeface="ヒラギノ角ゴ Pro W3"/>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1906272" cy="3462867"/>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11"/>
          <p:cNvPicPr>
            <a:picLocks noChangeAspect="1"/>
          </p:cNvPicPr>
          <p:nvPr/>
        </p:nvPicPr>
        <p:blipFill>
          <a:blip r:embed="rId3"/>
          <a:stretch>
            <a:fillRect/>
          </a:stretch>
        </p:blipFill>
        <p:spPr>
          <a:xfrm>
            <a:off x="7027899" y="1295400"/>
            <a:ext cx="1963701" cy="3446495"/>
          </a:xfrm>
          <a:prstGeom prst="rect">
            <a:avLst/>
          </a:prstGeom>
          <a:ln>
            <a:solidFill>
              <a:schemeClr val="bg1">
                <a:lumMod val="75000"/>
              </a:schemeClr>
            </a:solidFill>
          </a:ln>
        </p:spPr>
      </p:pic>
      <p:pic>
        <p:nvPicPr>
          <p:cNvPr id="7" name="Picture 6"/>
          <p:cNvPicPr>
            <a:picLocks noChangeAspect="1"/>
          </p:cNvPicPr>
          <p:nvPr/>
        </p:nvPicPr>
        <p:blipFill>
          <a:blip r:embed="rId4"/>
          <a:stretch>
            <a:fillRect/>
          </a:stretch>
        </p:blipFill>
        <p:spPr>
          <a:xfrm>
            <a:off x="4776500" y="1295400"/>
            <a:ext cx="1852900" cy="3496733"/>
          </a:xfrm>
          <a:prstGeom prst="rect">
            <a:avLst/>
          </a:prstGeom>
          <a:ln>
            <a:solidFill>
              <a:schemeClr val="bg1">
                <a:lumMod val="75000"/>
              </a:schemeClr>
            </a:solidFill>
          </a:ln>
        </p:spPr>
      </p:pic>
      <p:pic>
        <p:nvPicPr>
          <p:cNvPr id="4" name="Picture 3"/>
          <p:cNvPicPr>
            <a:picLocks noChangeAspect="1"/>
          </p:cNvPicPr>
          <p:nvPr/>
        </p:nvPicPr>
        <p:blipFill>
          <a:blip r:embed="rId5"/>
          <a:stretch>
            <a:fillRect/>
          </a:stretch>
        </p:blipFill>
        <p:spPr>
          <a:xfrm>
            <a:off x="2438400" y="1295400"/>
            <a:ext cx="1950179" cy="3505200"/>
          </a:xfrm>
          <a:prstGeom prst="rect">
            <a:avLst/>
          </a:prstGeom>
          <a:ln>
            <a:solidFill>
              <a:schemeClr val="bg1">
                <a:lumMod val="75000"/>
              </a:schemeClr>
            </a:solidFill>
          </a:ln>
        </p:spPr>
      </p:pic>
      <p:sp>
        <p:nvSpPr>
          <p:cNvPr id="9" name="Oval 8"/>
          <p:cNvSpPr/>
          <p:nvPr/>
        </p:nvSpPr>
        <p:spPr bwMode="auto">
          <a:xfrm>
            <a:off x="1447800" y="4479428"/>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1</a:t>
            </a:r>
          </a:p>
        </p:txBody>
      </p:sp>
      <p:sp>
        <p:nvSpPr>
          <p:cNvPr id="11" name="Oval 10"/>
          <p:cNvSpPr/>
          <p:nvPr/>
        </p:nvSpPr>
        <p:spPr bwMode="auto">
          <a:xfrm>
            <a:off x="2400300" y="22860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2</a:t>
            </a:r>
          </a:p>
        </p:txBody>
      </p:sp>
      <p:sp>
        <p:nvSpPr>
          <p:cNvPr id="14" name="Oval 13"/>
          <p:cNvSpPr/>
          <p:nvPr/>
        </p:nvSpPr>
        <p:spPr bwMode="auto">
          <a:xfrm>
            <a:off x="3375389" y="39624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3</a:t>
            </a:r>
          </a:p>
        </p:txBody>
      </p:sp>
      <p:sp>
        <p:nvSpPr>
          <p:cNvPr id="15" name="Right Arrow 14"/>
          <p:cNvSpPr/>
          <p:nvPr/>
        </p:nvSpPr>
        <p:spPr bwMode="auto">
          <a:xfrm>
            <a:off x="2080601" y="2911475"/>
            <a:ext cx="357799"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16" name="Right Arrow 15"/>
          <p:cNvSpPr/>
          <p:nvPr/>
        </p:nvSpPr>
        <p:spPr bwMode="auto">
          <a:xfrm>
            <a:off x="4399407" y="2911475"/>
            <a:ext cx="357799"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18" name="Right Arrow 17"/>
          <p:cNvSpPr/>
          <p:nvPr/>
        </p:nvSpPr>
        <p:spPr bwMode="auto">
          <a:xfrm>
            <a:off x="6652601" y="2911475"/>
            <a:ext cx="357799"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Tree>
    <p:extLst>
      <p:ext uri="{BB962C8B-B14F-4D97-AF65-F5344CB8AC3E}">
        <p14:creationId xmlns:p14="http://schemas.microsoft.com/office/powerpoint/2010/main" val="4040016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
            <a:ext cx="8915400" cy="419100"/>
          </a:xfrm>
        </p:spPr>
        <p:txBody>
          <a:bodyPr/>
          <a:lstStyle/>
          <a:p>
            <a:r>
              <a:rPr lang="en-US" sz="1600" b="1" dirty="0">
                <a:ea typeface="ヒラギノ角ゴ Pro W3"/>
                <a:cs typeface="ヒラギノ角ゴ Pro W3"/>
              </a:rPr>
              <a:t>Mobile token enabled user </a:t>
            </a:r>
            <a:r>
              <a:rPr lang="en-US" sz="1600" dirty="0">
                <a:ea typeface="ヒラギノ角ゴ Pro W3"/>
                <a:cs typeface="ヒラギノ角ゴ Pro W3"/>
              </a:rPr>
              <a:t>performing </a:t>
            </a:r>
            <a:r>
              <a:rPr lang="en-US" sz="1600" b="1" dirty="0" smtClean="0">
                <a:ea typeface="ヒラギノ角ゴ Pro W3"/>
                <a:cs typeface="ヒラギノ角ゴ Pro W3"/>
              </a:rPr>
              <a:t>high-value</a:t>
            </a:r>
            <a:r>
              <a:rPr lang="en-US" sz="1600" dirty="0" smtClean="0">
                <a:ea typeface="ヒラギノ角ゴ Pro W3"/>
                <a:cs typeface="ヒラギノ角ゴ Pro W3"/>
              </a:rPr>
              <a:t> </a:t>
            </a:r>
            <a:r>
              <a:rPr lang="en-US" sz="1600" dirty="0">
                <a:ea typeface="ヒラギノ角ゴ Pro W3"/>
                <a:cs typeface="ヒラギノ角ゴ Pro W3"/>
              </a:rPr>
              <a:t>funds transfer on the </a:t>
            </a:r>
            <a:r>
              <a:rPr lang="en-US" sz="1600" b="1" dirty="0">
                <a:ea typeface="ヒラギノ角ゴ Pro W3"/>
                <a:cs typeface="ヒラギノ角ゴ Pro W3"/>
              </a:rPr>
              <a:t>same </a:t>
            </a:r>
            <a:r>
              <a:rPr lang="en-US" sz="1600" b="1" dirty="0" smtClean="0">
                <a:ea typeface="ヒラギノ角ゴ Pro W3"/>
                <a:cs typeface="ヒラギノ角ゴ Pro W3"/>
              </a:rPr>
              <a:t>mobile device</a:t>
            </a:r>
            <a:endParaRPr lang="en-US" sz="1600" dirty="0">
              <a:ea typeface="ヒラギノ角ゴ Pro W3"/>
              <a:cs typeface="ヒラギノ角ゴ Pro W3"/>
            </a:endParaRPr>
          </a:p>
        </p:txBody>
      </p:sp>
      <p:pic>
        <p:nvPicPr>
          <p:cNvPr id="9" name="Picture 8"/>
          <p:cNvPicPr>
            <a:picLocks noChangeAspect="1"/>
          </p:cNvPicPr>
          <p:nvPr/>
        </p:nvPicPr>
        <p:blipFill>
          <a:blip r:embed="rId2"/>
          <a:stretch>
            <a:fillRect/>
          </a:stretch>
        </p:blipFill>
        <p:spPr>
          <a:xfrm>
            <a:off x="152400" y="1317361"/>
            <a:ext cx="1973836" cy="3483238"/>
          </a:xfrm>
          <a:prstGeom prst="rect">
            <a:avLst/>
          </a:prstGeom>
        </p:spPr>
      </p:pic>
      <p:pic>
        <p:nvPicPr>
          <p:cNvPr id="10" name="Picture 9"/>
          <p:cNvPicPr>
            <a:picLocks noChangeAspect="1"/>
          </p:cNvPicPr>
          <p:nvPr/>
        </p:nvPicPr>
        <p:blipFill>
          <a:blip r:embed="rId3"/>
          <a:stretch>
            <a:fillRect/>
          </a:stretch>
        </p:blipFill>
        <p:spPr>
          <a:xfrm>
            <a:off x="6994451" y="1295399"/>
            <a:ext cx="1997149" cy="3505200"/>
          </a:xfrm>
          <a:prstGeom prst="rect">
            <a:avLst/>
          </a:prstGeom>
          <a:ln>
            <a:solidFill>
              <a:schemeClr val="bg1">
                <a:lumMod val="75000"/>
              </a:schemeClr>
            </a:solidFill>
          </a:ln>
        </p:spPr>
      </p:pic>
      <p:pic>
        <p:nvPicPr>
          <p:cNvPr id="7" name="Picture 6"/>
          <p:cNvPicPr>
            <a:picLocks noChangeAspect="1"/>
          </p:cNvPicPr>
          <p:nvPr/>
        </p:nvPicPr>
        <p:blipFill>
          <a:blip r:embed="rId4"/>
          <a:stretch>
            <a:fillRect/>
          </a:stretch>
        </p:blipFill>
        <p:spPr>
          <a:xfrm>
            <a:off x="2438400" y="1295399"/>
            <a:ext cx="1950179" cy="3505200"/>
          </a:xfrm>
          <a:prstGeom prst="rect">
            <a:avLst/>
          </a:prstGeom>
          <a:ln>
            <a:solidFill>
              <a:schemeClr val="bg1">
                <a:lumMod val="75000"/>
              </a:schemeClr>
            </a:solidFill>
          </a:ln>
        </p:spPr>
      </p:pic>
      <p:pic>
        <p:nvPicPr>
          <p:cNvPr id="3" name="Picture 2"/>
          <p:cNvPicPr>
            <a:picLocks noChangeAspect="1"/>
          </p:cNvPicPr>
          <p:nvPr/>
        </p:nvPicPr>
        <p:blipFill>
          <a:blip r:embed="rId5"/>
          <a:stretch>
            <a:fillRect/>
          </a:stretch>
        </p:blipFill>
        <p:spPr>
          <a:xfrm>
            <a:off x="4724400" y="1295400"/>
            <a:ext cx="1919130" cy="3505200"/>
          </a:xfrm>
          <a:prstGeom prst="rect">
            <a:avLst/>
          </a:prstGeom>
          <a:ln>
            <a:solidFill>
              <a:schemeClr val="bg1">
                <a:lumMod val="75000"/>
              </a:schemeClr>
            </a:solidFill>
          </a:ln>
        </p:spPr>
      </p:pic>
      <p:sp>
        <p:nvSpPr>
          <p:cNvPr id="11" name="Oval 10"/>
          <p:cNvSpPr/>
          <p:nvPr/>
        </p:nvSpPr>
        <p:spPr bwMode="auto">
          <a:xfrm>
            <a:off x="1600200" y="42672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1</a:t>
            </a:r>
          </a:p>
        </p:txBody>
      </p:sp>
      <p:sp>
        <p:nvSpPr>
          <p:cNvPr id="12" name="Oval 11"/>
          <p:cNvSpPr/>
          <p:nvPr/>
        </p:nvSpPr>
        <p:spPr bwMode="auto">
          <a:xfrm>
            <a:off x="2300787" y="22860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2</a:t>
            </a:r>
          </a:p>
        </p:txBody>
      </p:sp>
      <p:sp>
        <p:nvSpPr>
          <p:cNvPr id="14" name="Oval 13"/>
          <p:cNvSpPr/>
          <p:nvPr/>
        </p:nvSpPr>
        <p:spPr bwMode="auto">
          <a:xfrm>
            <a:off x="3276600" y="39624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3</a:t>
            </a:r>
          </a:p>
        </p:txBody>
      </p:sp>
      <p:sp>
        <p:nvSpPr>
          <p:cNvPr id="15" name="Right Arrow 14"/>
          <p:cNvSpPr/>
          <p:nvPr/>
        </p:nvSpPr>
        <p:spPr bwMode="auto">
          <a:xfrm>
            <a:off x="2133600" y="2911475"/>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20" name="Right Arrow 19"/>
          <p:cNvSpPr/>
          <p:nvPr/>
        </p:nvSpPr>
        <p:spPr bwMode="auto">
          <a:xfrm>
            <a:off x="4452896" y="2911475"/>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21" name="Right Arrow 20"/>
          <p:cNvSpPr/>
          <p:nvPr/>
        </p:nvSpPr>
        <p:spPr bwMode="auto">
          <a:xfrm>
            <a:off x="6705600" y="2911475"/>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Tree>
    <p:extLst>
      <p:ext uri="{BB962C8B-B14F-4D97-AF65-F5344CB8AC3E}">
        <p14:creationId xmlns:p14="http://schemas.microsoft.com/office/powerpoint/2010/main" val="4243458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0" y="288925"/>
            <a:ext cx="8718550" cy="419100"/>
          </a:xfrm>
        </p:spPr>
        <p:txBody>
          <a:bodyPr/>
          <a:lstStyle/>
          <a:p>
            <a:pPr>
              <a:spcBef>
                <a:spcPts val="900"/>
              </a:spcBef>
              <a:spcAft>
                <a:spcPts val="900"/>
              </a:spcAft>
            </a:pPr>
            <a:r>
              <a:rPr lang="en-US" sz="1600" b="1" dirty="0">
                <a:ea typeface="ヒラギノ角ゴ Pro W3"/>
                <a:cs typeface="ヒラギノ角ゴ Pro W3"/>
              </a:rPr>
              <a:t>Mobile token enabled user </a:t>
            </a:r>
            <a:r>
              <a:rPr lang="en-US" sz="1600" dirty="0">
                <a:ea typeface="ヒラギノ角ゴ Pro W3"/>
                <a:cs typeface="ヒラギノ角ゴ Pro W3"/>
              </a:rPr>
              <a:t>performing </a:t>
            </a:r>
            <a:r>
              <a:rPr lang="en-US" sz="1600" b="1" dirty="0">
                <a:ea typeface="ヒラギノ角ゴ Pro W3"/>
                <a:cs typeface="ヒラギノ角ゴ Pro W3"/>
              </a:rPr>
              <a:t>low-value</a:t>
            </a:r>
            <a:r>
              <a:rPr lang="en-US" sz="1600" dirty="0">
                <a:ea typeface="ヒラギノ角ゴ Pro W3"/>
                <a:cs typeface="ヒラギノ角ゴ Pro W3"/>
              </a:rPr>
              <a:t> funds transfer on a </a:t>
            </a:r>
            <a:r>
              <a:rPr lang="en-US" sz="1600" b="1" dirty="0">
                <a:ea typeface="ヒラギノ角ゴ Pro W3"/>
                <a:cs typeface="ヒラギノ角ゴ Pro W3"/>
              </a:rPr>
              <a:t>different </a:t>
            </a:r>
            <a:r>
              <a:rPr lang="en-US" sz="1600" b="1" dirty="0" smtClean="0">
                <a:ea typeface="ヒラギノ角ゴ Pro W3"/>
                <a:cs typeface="ヒラギノ角ゴ Pro W3"/>
              </a:rPr>
              <a:t>mobile device</a:t>
            </a:r>
            <a:endParaRPr lang="en-US" sz="1600" dirty="0">
              <a:ea typeface="ヒラギノ角ゴ Pro W3"/>
              <a:cs typeface="ヒラギノ角ゴ Pro W3"/>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985" y="937984"/>
            <a:ext cx="1500006" cy="2594406"/>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985" y="3928622"/>
            <a:ext cx="1484549" cy="2548377"/>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2"/>
          <p:cNvPicPr>
            <a:picLocks noChangeAspect="1"/>
          </p:cNvPicPr>
          <p:nvPr/>
        </p:nvPicPr>
        <p:blipFill>
          <a:blip r:embed="rId4"/>
          <a:stretch>
            <a:fillRect/>
          </a:stretch>
        </p:blipFill>
        <p:spPr>
          <a:xfrm>
            <a:off x="6555952" y="3928622"/>
            <a:ext cx="1521247" cy="2463891"/>
          </a:xfrm>
          <a:prstGeom prst="rect">
            <a:avLst/>
          </a:prstGeom>
          <a:ln>
            <a:solidFill>
              <a:schemeClr val="bg1">
                <a:lumMod val="75000"/>
              </a:schemeClr>
            </a:solidFill>
          </a:ln>
        </p:spPr>
      </p:pic>
      <p:pic>
        <p:nvPicPr>
          <p:cNvPr id="16" name="Picture 15"/>
          <p:cNvPicPr>
            <a:picLocks noChangeAspect="1"/>
          </p:cNvPicPr>
          <p:nvPr/>
        </p:nvPicPr>
        <p:blipFill>
          <a:blip r:embed="rId5"/>
          <a:stretch>
            <a:fillRect/>
          </a:stretch>
        </p:blipFill>
        <p:spPr>
          <a:xfrm>
            <a:off x="6555953" y="938446"/>
            <a:ext cx="1521247" cy="2669942"/>
          </a:xfrm>
          <a:prstGeom prst="rect">
            <a:avLst/>
          </a:prstGeom>
          <a:ln>
            <a:solidFill>
              <a:schemeClr val="bg1">
                <a:lumMod val="75000"/>
              </a:schemeClr>
            </a:solidFill>
          </a:ln>
        </p:spPr>
      </p:pic>
      <p:pic>
        <p:nvPicPr>
          <p:cNvPr id="5" name="Picture 4"/>
          <p:cNvPicPr>
            <a:picLocks noChangeAspect="1"/>
          </p:cNvPicPr>
          <p:nvPr/>
        </p:nvPicPr>
        <p:blipFill>
          <a:blip r:embed="rId6"/>
          <a:stretch>
            <a:fillRect/>
          </a:stretch>
        </p:blipFill>
        <p:spPr>
          <a:xfrm>
            <a:off x="4416372" y="941388"/>
            <a:ext cx="1600200" cy="2591002"/>
          </a:xfrm>
          <a:prstGeom prst="rect">
            <a:avLst/>
          </a:prstGeom>
          <a:ln>
            <a:solidFill>
              <a:schemeClr val="bg1">
                <a:lumMod val="75000"/>
              </a:schemeClr>
            </a:solidFill>
          </a:ln>
        </p:spPr>
      </p:pic>
      <p:pic>
        <p:nvPicPr>
          <p:cNvPr id="7" name="Picture 6"/>
          <p:cNvPicPr>
            <a:picLocks noChangeAspect="1"/>
          </p:cNvPicPr>
          <p:nvPr/>
        </p:nvPicPr>
        <p:blipFill>
          <a:blip r:embed="rId7"/>
          <a:stretch>
            <a:fillRect/>
          </a:stretch>
        </p:blipFill>
        <p:spPr>
          <a:xfrm>
            <a:off x="4416372" y="3928622"/>
            <a:ext cx="1600200" cy="2548378"/>
          </a:xfrm>
          <a:prstGeom prst="rect">
            <a:avLst/>
          </a:prstGeom>
          <a:ln>
            <a:solidFill>
              <a:schemeClr val="bg1">
                <a:lumMod val="75000"/>
              </a:schemeClr>
            </a:solidFill>
          </a:ln>
        </p:spPr>
      </p:pic>
      <p:pic>
        <p:nvPicPr>
          <p:cNvPr id="18" name="Picture 17"/>
          <p:cNvPicPr>
            <a:picLocks noChangeAspect="1"/>
          </p:cNvPicPr>
          <p:nvPr/>
        </p:nvPicPr>
        <p:blipFill>
          <a:blip r:embed="rId8"/>
          <a:stretch>
            <a:fillRect/>
          </a:stretch>
        </p:blipFill>
        <p:spPr>
          <a:xfrm>
            <a:off x="762000" y="1128599"/>
            <a:ext cx="882307" cy="1908376"/>
          </a:xfrm>
          <a:prstGeom prst="rect">
            <a:avLst/>
          </a:prstGeom>
        </p:spPr>
      </p:pic>
      <p:sp>
        <p:nvSpPr>
          <p:cNvPr id="21" name="TextBox 20"/>
          <p:cNvSpPr txBox="1"/>
          <p:nvPr/>
        </p:nvSpPr>
        <p:spPr>
          <a:xfrm>
            <a:off x="762000" y="1550988"/>
            <a:ext cx="838200" cy="381000"/>
          </a:xfrm>
          <a:prstGeom prst="rect">
            <a:avLst/>
          </a:prstGeom>
          <a:noFill/>
        </p:spPr>
        <p:txBody>
          <a:bodyPr wrap="none" rtlCol="0">
            <a:noAutofit/>
          </a:bodyPr>
          <a:lstStyle/>
          <a:p>
            <a:r>
              <a:rPr lang="en-US" sz="1400" dirty="0" smtClean="0"/>
              <a:t>DEVICE</a:t>
            </a:r>
          </a:p>
          <a:p>
            <a:pPr algn="ctr"/>
            <a:r>
              <a:rPr lang="en-US" sz="1400" dirty="0" smtClean="0"/>
              <a:t> A</a:t>
            </a:r>
          </a:p>
        </p:txBody>
      </p:sp>
      <p:pic>
        <p:nvPicPr>
          <p:cNvPr id="22" name="Picture 21"/>
          <p:cNvPicPr>
            <a:picLocks noChangeAspect="1"/>
          </p:cNvPicPr>
          <p:nvPr/>
        </p:nvPicPr>
        <p:blipFill>
          <a:blip r:embed="rId8"/>
          <a:stretch>
            <a:fillRect/>
          </a:stretch>
        </p:blipFill>
        <p:spPr>
          <a:xfrm>
            <a:off x="762000" y="4079335"/>
            <a:ext cx="882307" cy="1908376"/>
          </a:xfrm>
          <a:prstGeom prst="rect">
            <a:avLst/>
          </a:prstGeom>
        </p:spPr>
      </p:pic>
      <p:sp>
        <p:nvSpPr>
          <p:cNvPr id="23" name="TextBox 22"/>
          <p:cNvSpPr txBox="1"/>
          <p:nvPr/>
        </p:nvSpPr>
        <p:spPr>
          <a:xfrm>
            <a:off x="762000" y="4419600"/>
            <a:ext cx="901239" cy="927144"/>
          </a:xfrm>
          <a:prstGeom prst="rect">
            <a:avLst/>
          </a:prstGeom>
          <a:noFill/>
        </p:spPr>
        <p:txBody>
          <a:bodyPr wrap="square" rtlCol="0">
            <a:noAutofit/>
          </a:bodyPr>
          <a:lstStyle/>
          <a:p>
            <a:pPr algn="ctr"/>
            <a:r>
              <a:rPr lang="en-US" sz="1400" dirty="0" smtClean="0"/>
              <a:t>DEVICE B (Mobile Token Enabled)</a:t>
            </a:r>
          </a:p>
        </p:txBody>
      </p:sp>
      <p:sp>
        <p:nvSpPr>
          <p:cNvPr id="24" name="Rectangle 23"/>
          <p:cNvSpPr/>
          <p:nvPr/>
        </p:nvSpPr>
        <p:spPr bwMode="auto">
          <a:xfrm>
            <a:off x="6705600" y="4919223"/>
            <a:ext cx="1295400" cy="228600"/>
          </a:xfrm>
          <a:prstGeom prst="rect">
            <a:avLst/>
          </a:prstGeom>
          <a:noFill/>
          <a:ln w="28575">
            <a:solidFill>
              <a:srgbClr val="00B050"/>
            </a:solidFill>
          </a:ln>
          <a:effectLst/>
          <a:extLst/>
        </p:spPr>
        <p:txBody>
          <a:bodyPr rtlCol="0" anchor="ctr"/>
          <a:lstStyle/>
          <a:p>
            <a:pPr algn="ctr"/>
            <a:endParaRPr lang="en-US" sz="1400" dirty="0" err="1" smtClean="0">
              <a:noFill/>
            </a:endParaRPr>
          </a:p>
        </p:txBody>
      </p:sp>
      <p:sp>
        <p:nvSpPr>
          <p:cNvPr id="25" name="Rectangle 24"/>
          <p:cNvSpPr/>
          <p:nvPr/>
        </p:nvSpPr>
        <p:spPr bwMode="auto">
          <a:xfrm>
            <a:off x="4433304" y="1703388"/>
            <a:ext cx="1583267" cy="304800"/>
          </a:xfrm>
          <a:prstGeom prst="rect">
            <a:avLst/>
          </a:prstGeom>
          <a:noFill/>
          <a:ln w="28575">
            <a:solidFill>
              <a:srgbClr val="00B050"/>
            </a:solidFill>
          </a:ln>
          <a:effectLst/>
          <a:extLst/>
        </p:spPr>
        <p:txBody>
          <a:bodyPr rtlCol="0" anchor="ctr"/>
          <a:lstStyle/>
          <a:p>
            <a:pPr algn="ctr"/>
            <a:endParaRPr lang="en-US" sz="1400" dirty="0" err="1" smtClean="0">
              <a:noFill/>
            </a:endParaRPr>
          </a:p>
        </p:txBody>
      </p:sp>
      <p:cxnSp>
        <p:nvCxnSpPr>
          <p:cNvPr id="26" name="Elbow Connector 25"/>
          <p:cNvCxnSpPr>
            <a:stCxn id="24" idx="1"/>
            <a:endCxn id="25" idx="3"/>
          </p:cNvCxnSpPr>
          <p:nvPr/>
        </p:nvCxnSpPr>
        <p:spPr bwMode="auto">
          <a:xfrm rot="10800000">
            <a:off x="6016572" y="1855789"/>
            <a:ext cx="689029" cy="3177735"/>
          </a:xfrm>
          <a:prstGeom prst="bentConnector3">
            <a:avLst>
              <a:gd name="adj1" fmla="val 50000"/>
            </a:avLst>
          </a:prstGeom>
          <a:solidFill>
            <a:schemeClr val="tx2"/>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1" name="Oval 30"/>
          <p:cNvSpPr/>
          <p:nvPr/>
        </p:nvSpPr>
        <p:spPr bwMode="auto">
          <a:xfrm>
            <a:off x="3387673" y="3036975"/>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1</a:t>
            </a:r>
          </a:p>
        </p:txBody>
      </p:sp>
      <p:sp>
        <p:nvSpPr>
          <p:cNvPr id="32" name="Oval 31"/>
          <p:cNvSpPr/>
          <p:nvPr/>
        </p:nvSpPr>
        <p:spPr bwMode="auto">
          <a:xfrm>
            <a:off x="3119259" y="53340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2</a:t>
            </a:r>
          </a:p>
        </p:txBody>
      </p:sp>
      <p:sp>
        <p:nvSpPr>
          <p:cNvPr id="33" name="Oval 32"/>
          <p:cNvSpPr/>
          <p:nvPr/>
        </p:nvSpPr>
        <p:spPr bwMode="auto">
          <a:xfrm>
            <a:off x="5102172" y="3044649"/>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6</a:t>
            </a:r>
          </a:p>
        </p:txBody>
      </p:sp>
      <p:sp>
        <p:nvSpPr>
          <p:cNvPr id="34" name="Oval 33"/>
          <p:cNvSpPr/>
          <p:nvPr/>
        </p:nvSpPr>
        <p:spPr bwMode="auto">
          <a:xfrm>
            <a:off x="4299082" y="4690623"/>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3</a:t>
            </a:r>
          </a:p>
        </p:txBody>
      </p:sp>
      <p:sp>
        <p:nvSpPr>
          <p:cNvPr id="35" name="Oval 34"/>
          <p:cNvSpPr/>
          <p:nvPr/>
        </p:nvSpPr>
        <p:spPr bwMode="auto">
          <a:xfrm>
            <a:off x="5102172" y="5987711"/>
            <a:ext cx="228600" cy="228600"/>
          </a:xfrm>
          <a:prstGeom prst="ellipse">
            <a:avLst/>
          </a:prstGeom>
          <a:solidFill>
            <a:schemeClr val="bg1">
              <a:lumMod val="65000"/>
            </a:schemeClr>
          </a:solidFill>
          <a:ln w="9525">
            <a:noFill/>
          </a:ln>
          <a:effectLst/>
          <a:extLst/>
        </p:spPr>
        <p:txBody>
          <a:bodyPr rtlCol="0" anchor="ctr"/>
          <a:lstStyle/>
          <a:p>
            <a:pPr algn="ctr"/>
            <a:r>
              <a:rPr lang="en-US" sz="1000" dirty="0">
                <a:solidFill>
                  <a:schemeClr val="bg1"/>
                </a:solidFill>
              </a:rPr>
              <a:t>4</a:t>
            </a:r>
            <a:endParaRPr lang="en-US" sz="1000" dirty="0" smtClean="0">
              <a:solidFill>
                <a:schemeClr val="bg1"/>
              </a:solidFill>
            </a:endParaRPr>
          </a:p>
        </p:txBody>
      </p:sp>
      <p:sp>
        <p:nvSpPr>
          <p:cNvPr id="36" name="Oval 35"/>
          <p:cNvSpPr/>
          <p:nvPr/>
        </p:nvSpPr>
        <p:spPr bwMode="auto">
          <a:xfrm>
            <a:off x="4179306" y="1741488"/>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5</a:t>
            </a:r>
          </a:p>
        </p:txBody>
      </p:sp>
      <p:sp>
        <p:nvSpPr>
          <p:cNvPr id="38" name="Right Arrow 37"/>
          <p:cNvSpPr/>
          <p:nvPr/>
        </p:nvSpPr>
        <p:spPr bwMode="auto">
          <a:xfrm>
            <a:off x="4045759" y="5160567"/>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40" name="Right Arrow 39"/>
          <p:cNvSpPr/>
          <p:nvPr/>
        </p:nvSpPr>
        <p:spPr bwMode="auto">
          <a:xfrm>
            <a:off x="6162338" y="5164802"/>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41" name="Right Arrow 40"/>
          <p:cNvSpPr/>
          <p:nvPr/>
        </p:nvSpPr>
        <p:spPr bwMode="auto">
          <a:xfrm>
            <a:off x="6162338" y="1184783"/>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43" name="Right Arrow 42"/>
          <p:cNvSpPr/>
          <p:nvPr/>
        </p:nvSpPr>
        <p:spPr bwMode="auto">
          <a:xfrm rot="12873077">
            <a:off x="6080535" y="3571552"/>
            <a:ext cx="370684" cy="340853"/>
          </a:xfrm>
          <a:prstGeom prst="rightArrow">
            <a:avLst/>
          </a:prstGeom>
          <a:solidFill>
            <a:srgbClr val="002060"/>
          </a:solidFill>
          <a:ln w="9525">
            <a:solidFill>
              <a:schemeClr val="bg1">
                <a:lumMod val="85000"/>
              </a:schemeClr>
            </a:solidFill>
          </a:ln>
          <a:effectLst/>
          <a:extLst/>
        </p:spPr>
        <p:txBody>
          <a:bodyPr rtlCol="0" anchor="ctr"/>
          <a:lstStyle/>
          <a:p>
            <a:pPr algn="ctr"/>
            <a:endParaRPr lang="en-US" sz="1400" dirty="0" err="1" smtClean="0">
              <a:solidFill>
                <a:schemeClr val="bg1"/>
              </a:solidFill>
            </a:endParaRPr>
          </a:p>
        </p:txBody>
      </p:sp>
      <p:sp>
        <p:nvSpPr>
          <p:cNvPr id="27" name="Right Arrow 26"/>
          <p:cNvSpPr/>
          <p:nvPr/>
        </p:nvSpPr>
        <p:spPr bwMode="auto">
          <a:xfrm>
            <a:off x="4075422" y="1184783"/>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Tree>
    <p:extLst>
      <p:ext uri="{BB962C8B-B14F-4D97-AF65-F5344CB8AC3E}">
        <p14:creationId xmlns:p14="http://schemas.microsoft.com/office/powerpoint/2010/main" val="1461612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0" y="0"/>
            <a:ext cx="8566150" cy="708025"/>
          </a:xfrm>
        </p:spPr>
        <p:txBody>
          <a:bodyPr/>
          <a:lstStyle/>
          <a:p>
            <a:r>
              <a:rPr lang="en-US" sz="1600" b="1" dirty="0">
                <a:ea typeface="ヒラギノ角ゴ Pro W3"/>
                <a:cs typeface="ヒラギノ角ゴ Pro W3"/>
              </a:rPr>
              <a:t>Mobile token enabled user </a:t>
            </a:r>
            <a:r>
              <a:rPr lang="en-US" sz="1600" dirty="0">
                <a:ea typeface="ヒラギノ角ゴ Pro W3"/>
                <a:cs typeface="ヒラギノ角ゴ Pro W3"/>
              </a:rPr>
              <a:t>performing </a:t>
            </a:r>
            <a:r>
              <a:rPr lang="en-US" sz="1600" b="1" dirty="0">
                <a:ea typeface="ヒラギノ角ゴ Pro W3"/>
                <a:cs typeface="ヒラギノ角ゴ Pro W3"/>
              </a:rPr>
              <a:t>high-value </a:t>
            </a:r>
            <a:r>
              <a:rPr lang="en-US" sz="1600" dirty="0">
                <a:ea typeface="ヒラギノ角ゴ Pro W3"/>
                <a:cs typeface="ヒラギノ角ゴ Pro W3"/>
              </a:rPr>
              <a:t>funds transfer</a:t>
            </a:r>
            <a:r>
              <a:rPr lang="en-US" sz="1600" b="1" dirty="0">
                <a:ea typeface="ヒラギノ角ゴ Pro W3"/>
                <a:cs typeface="ヒラギノ角ゴ Pro W3"/>
              </a:rPr>
              <a:t> </a:t>
            </a:r>
            <a:r>
              <a:rPr lang="en-US" sz="1600" dirty="0">
                <a:ea typeface="ヒラギノ角ゴ Pro W3"/>
                <a:cs typeface="ヒラギノ角ゴ Pro W3"/>
              </a:rPr>
              <a:t>or</a:t>
            </a:r>
            <a:r>
              <a:rPr lang="en-US" sz="1600" b="1" dirty="0">
                <a:ea typeface="ヒラギノ角ゴ Pro W3"/>
                <a:cs typeface="ヒラギノ角ゴ Pro W3"/>
              </a:rPr>
              <a:t> add payee</a:t>
            </a:r>
            <a:r>
              <a:rPr lang="en-US" sz="1600" dirty="0">
                <a:ea typeface="ヒラギノ角ゴ Pro W3"/>
                <a:cs typeface="ヒラギノ角ゴ Pro W3"/>
              </a:rPr>
              <a:t> funds transfer on a </a:t>
            </a:r>
            <a:r>
              <a:rPr lang="en-US" sz="1600" b="1" dirty="0">
                <a:ea typeface="ヒラギノ角ゴ Pro W3"/>
                <a:cs typeface="ヒラギノ角ゴ Pro W3"/>
              </a:rPr>
              <a:t>different </a:t>
            </a:r>
            <a:r>
              <a:rPr lang="en-US" sz="1600" b="1" dirty="0" smtClean="0">
                <a:ea typeface="ヒラギノ角ゴ Pro W3"/>
                <a:cs typeface="ヒラギノ角ゴ Pro W3"/>
              </a:rPr>
              <a:t>mobile device</a:t>
            </a:r>
            <a:r>
              <a:rPr lang="en-US" sz="1600" dirty="0">
                <a:ea typeface="ヒラギノ角ゴ Pro W3"/>
                <a:cs typeface="ヒラギノ角ゴ Pro W3"/>
              </a:rPr>
              <a:t/>
            </a:r>
            <a:br>
              <a:rPr lang="en-US" sz="1600" dirty="0">
                <a:ea typeface="ヒラギノ角ゴ Pro W3"/>
                <a:cs typeface="ヒラギノ角ゴ Pro W3"/>
              </a:rPr>
            </a:br>
            <a:endParaRPr lang="en-US" sz="1600" dirty="0">
              <a:ea typeface="ヒラギノ角ゴ Pro W3"/>
              <a:cs typeface="ヒラギノ角ゴ Pro W3"/>
            </a:endParaRPr>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5011" y="3903168"/>
            <a:ext cx="1480665" cy="264079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6" name="Picture 15"/>
          <p:cNvPicPr>
            <a:picLocks noChangeAspect="1"/>
          </p:cNvPicPr>
          <p:nvPr/>
        </p:nvPicPr>
        <p:blipFill>
          <a:blip r:embed="rId3"/>
          <a:stretch>
            <a:fillRect/>
          </a:stretch>
        </p:blipFill>
        <p:spPr>
          <a:xfrm>
            <a:off x="7036368" y="914400"/>
            <a:ext cx="1501251" cy="2616427"/>
          </a:xfrm>
          <a:prstGeom prst="rect">
            <a:avLst/>
          </a:prstGeom>
          <a:ln>
            <a:solidFill>
              <a:schemeClr val="bg1">
                <a:lumMod val="85000"/>
              </a:schemeClr>
            </a:solidFill>
          </a:ln>
        </p:spPr>
      </p:pic>
      <p:pic>
        <p:nvPicPr>
          <p:cNvPr id="9" name="Picture 8"/>
          <p:cNvPicPr>
            <a:picLocks noChangeAspect="1"/>
          </p:cNvPicPr>
          <p:nvPr/>
        </p:nvPicPr>
        <p:blipFill>
          <a:blip r:embed="rId4"/>
          <a:stretch>
            <a:fillRect/>
          </a:stretch>
        </p:blipFill>
        <p:spPr>
          <a:xfrm>
            <a:off x="1635011" y="916986"/>
            <a:ext cx="1484436" cy="2619591"/>
          </a:xfrm>
          <a:prstGeom prst="rect">
            <a:avLst/>
          </a:prstGeom>
          <a:ln>
            <a:solidFill>
              <a:schemeClr val="bg1">
                <a:lumMod val="85000"/>
              </a:schemeClr>
            </a:solidFill>
          </a:ln>
        </p:spPr>
      </p:pic>
      <p:pic>
        <p:nvPicPr>
          <p:cNvPr id="4" name="Picture 3"/>
          <p:cNvPicPr>
            <a:picLocks noChangeAspect="1"/>
          </p:cNvPicPr>
          <p:nvPr/>
        </p:nvPicPr>
        <p:blipFill>
          <a:blip r:embed="rId5"/>
          <a:stretch>
            <a:fillRect/>
          </a:stretch>
        </p:blipFill>
        <p:spPr>
          <a:xfrm>
            <a:off x="3448724" y="914537"/>
            <a:ext cx="1436600" cy="2616290"/>
          </a:xfrm>
          <a:prstGeom prst="rect">
            <a:avLst/>
          </a:prstGeom>
          <a:ln>
            <a:solidFill>
              <a:schemeClr val="bg1">
                <a:lumMod val="85000"/>
              </a:schemeClr>
            </a:solidFill>
          </a:ln>
        </p:spPr>
      </p:pic>
      <p:pic>
        <p:nvPicPr>
          <p:cNvPr id="6" name="Picture 5"/>
          <p:cNvPicPr>
            <a:picLocks noChangeAspect="1"/>
          </p:cNvPicPr>
          <p:nvPr/>
        </p:nvPicPr>
        <p:blipFill>
          <a:blip r:embed="rId6"/>
          <a:stretch>
            <a:fillRect/>
          </a:stretch>
        </p:blipFill>
        <p:spPr>
          <a:xfrm>
            <a:off x="5152383" y="3903168"/>
            <a:ext cx="1495575" cy="2640790"/>
          </a:xfrm>
          <a:prstGeom prst="rect">
            <a:avLst/>
          </a:prstGeom>
          <a:ln>
            <a:solidFill>
              <a:schemeClr val="bg1">
                <a:lumMod val="85000"/>
              </a:schemeClr>
            </a:solidFill>
          </a:ln>
        </p:spPr>
      </p:pic>
      <p:pic>
        <p:nvPicPr>
          <p:cNvPr id="8" name="Picture 7"/>
          <p:cNvPicPr>
            <a:picLocks noChangeAspect="1"/>
          </p:cNvPicPr>
          <p:nvPr/>
        </p:nvPicPr>
        <p:blipFill>
          <a:blip r:embed="rId7"/>
          <a:stretch>
            <a:fillRect/>
          </a:stretch>
        </p:blipFill>
        <p:spPr>
          <a:xfrm>
            <a:off x="5235998" y="914400"/>
            <a:ext cx="1411960" cy="2616427"/>
          </a:xfrm>
          <a:prstGeom prst="rect">
            <a:avLst/>
          </a:prstGeom>
          <a:ln>
            <a:solidFill>
              <a:schemeClr val="bg1">
                <a:lumMod val="85000"/>
              </a:schemeClr>
            </a:solidFill>
          </a:ln>
        </p:spPr>
      </p:pic>
      <p:pic>
        <p:nvPicPr>
          <p:cNvPr id="3" name="Picture 2"/>
          <p:cNvPicPr>
            <a:picLocks noChangeAspect="1"/>
          </p:cNvPicPr>
          <p:nvPr/>
        </p:nvPicPr>
        <p:blipFill>
          <a:blip r:embed="rId8"/>
          <a:stretch>
            <a:fillRect/>
          </a:stretch>
        </p:blipFill>
        <p:spPr>
          <a:xfrm>
            <a:off x="7010400" y="3903168"/>
            <a:ext cx="1527220" cy="2640790"/>
          </a:xfrm>
          <a:prstGeom prst="rect">
            <a:avLst/>
          </a:prstGeom>
          <a:ln>
            <a:solidFill>
              <a:schemeClr val="bg1">
                <a:lumMod val="85000"/>
              </a:schemeClr>
            </a:solidFill>
          </a:ln>
        </p:spPr>
      </p:pic>
      <p:pic>
        <p:nvPicPr>
          <p:cNvPr id="19" name="Picture 18"/>
          <p:cNvPicPr>
            <a:picLocks noChangeAspect="1"/>
          </p:cNvPicPr>
          <p:nvPr/>
        </p:nvPicPr>
        <p:blipFill>
          <a:blip r:embed="rId9"/>
          <a:stretch>
            <a:fillRect/>
          </a:stretch>
        </p:blipFill>
        <p:spPr>
          <a:xfrm>
            <a:off x="304800" y="1104225"/>
            <a:ext cx="882307" cy="1908376"/>
          </a:xfrm>
          <a:prstGeom prst="rect">
            <a:avLst/>
          </a:prstGeom>
        </p:spPr>
      </p:pic>
      <p:sp>
        <p:nvSpPr>
          <p:cNvPr id="20" name="TextBox 19"/>
          <p:cNvSpPr txBox="1"/>
          <p:nvPr/>
        </p:nvSpPr>
        <p:spPr>
          <a:xfrm>
            <a:off x="304800" y="1526614"/>
            <a:ext cx="838200" cy="381000"/>
          </a:xfrm>
          <a:prstGeom prst="rect">
            <a:avLst/>
          </a:prstGeom>
          <a:noFill/>
        </p:spPr>
        <p:txBody>
          <a:bodyPr wrap="none" rtlCol="0">
            <a:noAutofit/>
          </a:bodyPr>
          <a:lstStyle/>
          <a:p>
            <a:r>
              <a:rPr lang="en-US" sz="1400" dirty="0" smtClean="0"/>
              <a:t>DEVICE</a:t>
            </a:r>
          </a:p>
          <a:p>
            <a:pPr algn="ctr"/>
            <a:r>
              <a:rPr lang="en-US" sz="1400" dirty="0" smtClean="0"/>
              <a:t> A</a:t>
            </a:r>
          </a:p>
        </p:txBody>
      </p:sp>
      <p:pic>
        <p:nvPicPr>
          <p:cNvPr id="21" name="Picture 20"/>
          <p:cNvPicPr>
            <a:picLocks noChangeAspect="1"/>
          </p:cNvPicPr>
          <p:nvPr/>
        </p:nvPicPr>
        <p:blipFill>
          <a:blip r:embed="rId9"/>
          <a:stretch>
            <a:fillRect/>
          </a:stretch>
        </p:blipFill>
        <p:spPr>
          <a:xfrm>
            <a:off x="304800" y="4158655"/>
            <a:ext cx="882307" cy="1908376"/>
          </a:xfrm>
          <a:prstGeom prst="rect">
            <a:avLst/>
          </a:prstGeom>
        </p:spPr>
      </p:pic>
      <p:pic>
        <p:nvPicPr>
          <p:cNvPr id="23" name="Picture 22"/>
          <p:cNvPicPr>
            <a:picLocks noChangeAspect="1"/>
          </p:cNvPicPr>
          <p:nvPr/>
        </p:nvPicPr>
        <p:blipFill>
          <a:blip r:embed="rId10"/>
          <a:stretch>
            <a:fillRect/>
          </a:stretch>
        </p:blipFill>
        <p:spPr>
          <a:xfrm>
            <a:off x="3448724" y="3903168"/>
            <a:ext cx="1436600" cy="2650032"/>
          </a:xfrm>
          <a:prstGeom prst="rect">
            <a:avLst/>
          </a:prstGeom>
          <a:ln>
            <a:solidFill>
              <a:schemeClr val="bg1">
                <a:lumMod val="75000"/>
              </a:schemeClr>
            </a:solidFill>
          </a:ln>
        </p:spPr>
      </p:pic>
      <p:sp>
        <p:nvSpPr>
          <p:cNvPr id="24" name="Rectangle 23"/>
          <p:cNvSpPr/>
          <p:nvPr/>
        </p:nvSpPr>
        <p:spPr bwMode="auto">
          <a:xfrm>
            <a:off x="3512038" y="1970560"/>
            <a:ext cx="1295400" cy="391639"/>
          </a:xfrm>
          <a:prstGeom prst="rect">
            <a:avLst/>
          </a:prstGeom>
          <a:noFill/>
          <a:ln w="28575">
            <a:solidFill>
              <a:srgbClr val="00B050"/>
            </a:solidFill>
          </a:ln>
          <a:effectLst/>
          <a:extLst/>
        </p:spPr>
        <p:txBody>
          <a:bodyPr rtlCol="0" anchor="ctr"/>
          <a:lstStyle/>
          <a:p>
            <a:pPr algn="ctr"/>
            <a:endParaRPr lang="en-US" sz="1400" dirty="0" err="1" smtClean="0">
              <a:noFill/>
            </a:endParaRPr>
          </a:p>
        </p:txBody>
      </p:sp>
      <p:cxnSp>
        <p:nvCxnSpPr>
          <p:cNvPr id="25" name="Elbow Connector 24"/>
          <p:cNvCxnSpPr>
            <a:stCxn id="24" idx="3"/>
            <a:endCxn id="26" idx="1"/>
          </p:cNvCxnSpPr>
          <p:nvPr/>
        </p:nvCxnSpPr>
        <p:spPr bwMode="auto">
          <a:xfrm>
            <a:off x="4807438" y="2166380"/>
            <a:ext cx="410933" cy="2644811"/>
          </a:xfrm>
          <a:prstGeom prst="bentConnector3">
            <a:avLst>
              <a:gd name="adj1" fmla="val 50000"/>
            </a:avLst>
          </a:prstGeom>
          <a:solidFill>
            <a:schemeClr val="tx2"/>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6" name="Rectangle 25"/>
          <p:cNvSpPr/>
          <p:nvPr/>
        </p:nvSpPr>
        <p:spPr bwMode="auto">
          <a:xfrm>
            <a:off x="5218371" y="4615371"/>
            <a:ext cx="1370611" cy="391639"/>
          </a:xfrm>
          <a:prstGeom prst="rect">
            <a:avLst/>
          </a:prstGeom>
          <a:noFill/>
          <a:ln w="28575">
            <a:solidFill>
              <a:srgbClr val="00B050"/>
            </a:solidFill>
          </a:ln>
          <a:effectLst/>
          <a:extLst/>
        </p:spPr>
        <p:txBody>
          <a:bodyPr rtlCol="0" anchor="ctr"/>
          <a:lstStyle/>
          <a:p>
            <a:pPr algn="ctr"/>
            <a:endParaRPr lang="en-US" sz="1400" dirty="0" err="1" smtClean="0">
              <a:noFill/>
            </a:endParaRPr>
          </a:p>
        </p:txBody>
      </p:sp>
      <p:cxnSp>
        <p:nvCxnSpPr>
          <p:cNvPr id="27" name="Elbow Connector 26"/>
          <p:cNvCxnSpPr>
            <a:stCxn id="30" idx="1"/>
            <a:endCxn id="31" idx="3"/>
          </p:cNvCxnSpPr>
          <p:nvPr/>
        </p:nvCxnSpPr>
        <p:spPr bwMode="auto">
          <a:xfrm rot="10800000">
            <a:off x="6615296" y="2103435"/>
            <a:ext cx="473409" cy="2880201"/>
          </a:xfrm>
          <a:prstGeom prst="bentConnector3">
            <a:avLst>
              <a:gd name="adj1" fmla="val 50000"/>
            </a:avLst>
          </a:prstGeom>
          <a:solidFill>
            <a:schemeClr val="tx2"/>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0" name="Rectangle 29"/>
          <p:cNvSpPr/>
          <p:nvPr/>
        </p:nvSpPr>
        <p:spPr bwMode="auto">
          <a:xfrm>
            <a:off x="7088704" y="4811191"/>
            <a:ext cx="1370611" cy="344888"/>
          </a:xfrm>
          <a:prstGeom prst="rect">
            <a:avLst/>
          </a:prstGeom>
          <a:noFill/>
          <a:ln w="28575">
            <a:solidFill>
              <a:srgbClr val="FF0000"/>
            </a:solidFill>
          </a:ln>
          <a:effectLst/>
          <a:extLst/>
        </p:spPr>
        <p:txBody>
          <a:bodyPr rtlCol="0" anchor="ctr"/>
          <a:lstStyle/>
          <a:p>
            <a:pPr algn="ctr"/>
            <a:endParaRPr lang="en-US" sz="1400" dirty="0" err="1" smtClean="0">
              <a:noFill/>
            </a:endParaRPr>
          </a:p>
        </p:txBody>
      </p:sp>
      <p:sp>
        <p:nvSpPr>
          <p:cNvPr id="31" name="Rectangle 30"/>
          <p:cNvSpPr/>
          <p:nvPr/>
        </p:nvSpPr>
        <p:spPr bwMode="auto">
          <a:xfrm>
            <a:off x="5244684" y="1907614"/>
            <a:ext cx="1370611" cy="391639"/>
          </a:xfrm>
          <a:prstGeom prst="rect">
            <a:avLst/>
          </a:prstGeom>
          <a:noFill/>
          <a:ln w="28575">
            <a:solidFill>
              <a:srgbClr val="FF0000"/>
            </a:solidFill>
          </a:ln>
          <a:effectLst/>
          <a:extLst/>
        </p:spPr>
        <p:txBody>
          <a:bodyPr rtlCol="0" anchor="ctr"/>
          <a:lstStyle/>
          <a:p>
            <a:pPr algn="ctr"/>
            <a:endParaRPr lang="en-US" sz="1400" dirty="0" err="1" smtClean="0">
              <a:noFill/>
            </a:endParaRPr>
          </a:p>
        </p:txBody>
      </p:sp>
      <p:sp>
        <p:nvSpPr>
          <p:cNvPr id="35" name="Oval 34"/>
          <p:cNvSpPr/>
          <p:nvPr/>
        </p:nvSpPr>
        <p:spPr bwMode="auto">
          <a:xfrm>
            <a:off x="2635963" y="31242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1</a:t>
            </a:r>
          </a:p>
        </p:txBody>
      </p:sp>
      <p:sp>
        <p:nvSpPr>
          <p:cNvPr id="36" name="Oval 35"/>
          <p:cNvSpPr/>
          <p:nvPr/>
        </p:nvSpPr>
        <p:spPr bwMode="auto">
          <a:xfrm>
            <a:off x="2375343" y="5303343"/>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2</a:t>
            </a:r>
          </a:p>
        </p:txBody>
      </p:sp>
      <p:sp>
        <p:nvSpPr>
          <p:cNvPr id="37" name="Oval 36"/>
          <p:cNvSpPr/>
          <p:nvPr/>
        </p:nvSpPr>
        <p:spPr bwMode="auto">
          <a:xfrm>
            <a:off x="3295272" y="4725402"/>
            <a:ext cx="228600" cy="228600"/>
          </a:xfrm>
          <a:prstGeom prst="ellipse">
            <a:avLst/>
          </a:prstGeom>
          <a:solidFill>
            <a:schemeClr val="bg1">
              <a:lumMod val="65000"/>
            </a:schemeClr>
          </a:solidFill>
          <a:ln w="9525">
            <a:noFill/>
          </a:ln>
          <a:effectLst/>
          <a:extLst/>
        </p:spPr>
        <p:txBody>
          <a:bodyPr rtlCol="0" anchor="ctr"/>
          <a:lstStyle/>
          <a:p>
            <a:pPr algn="ctr"/>
            <a:r>
              <a:rPr lang="en-US" sz="1000" dirty="0">
                <a:solidFill>
                  <a:schemeClr val="bg1"/>
                </a:solidFill>
              </a:rPr>
              <a:t>3</a:t>
            </a:r>
            <a:endParaRPr lang="en-US" sz="1000" dirty="0" smtClean="0">
              <a:solidFill>
                <a:schemeClr val="bg1"/>
              </a:solidFill>
            </a:endParaRPr>
          </a:p>
        </p:txBody>
      </p:sp>
      <p:sp>
        <p:nvSpPr>
          <p:cNvPr id="38" name="Oval 37"/>
          <p:cNvSpPr/>
          <p:nvPr/>
        </p:nvSpPr>
        <p:spPr bwMode="auto">
          <a:xfrm>
            <a:off x="4052724" y="6067031"/>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4</a:t>
            </a:r>
          </a:p>
        </p:txBody>
      </p:sp>
      <p:sp>
        <p:nvSpPr>
          <p:cNvPr id="39" name="Oval 38"/>
          <p:cNvSpPr/>
          <p:nvPr/>
        </p:nvSpPr>
        <p:spPr bwMode="auto">
          <a:xfrm>
            <a:off x="5785870" y="4306744"/>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5</a:t>
            </a:r>
          </a:p>
        </p:txBody>
      </p:sp>
      <p:sp>
        <p:nvSpPr>
          <p:cNvPr id="40" name="Oval 39"/>
          <p:cNvSpPr/>
          <p:nvPr/>
        </p:nvSpPr>
        <p:spPr bwMode="auto">
          <a:xfrm>
            <a:off x="6096000" y="5039015"/>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6</a:t>
            </a:r>
          </a:p>
        </p:txBody>
      </p:sp>
      <p:sp>
        <p:nvSpPr>
          <p:cNvPr id="41" name="Oval 40"/>
          <p:cNvSpPr/>
          <p:nvPr/>
        </p:nvSpPr>
        <p:spPr bwMode="auto">
          <a:xfrm>
            <a:off x="5221439" y="1668015"/>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7</a:t>
            </a:r>
          </a:p>
        </p:txBody>
      </p:sp>
      <p:sp>
        <p:nvSpPr>
          <p:cNvPr id="42" name="Oval 41"/>
          <p:cNvSpPr/>
          <p:nvPr/>
        </p:nvSpPr>
        <p:spPr bwMode="auto">
          <a:xfrm>
            <a:off x="5381181" y="2402335"/>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8</a:t>
            </a:r>
          </a:p>
        </p:txBody>
      </p:sp>
      <p:sp>
        <p:nvSpPr>
          <p:cNvPr id="45" name="Right Arrow 44"/>
          <p:cNvSpPr/>
          <p:nvPr/>
        </p:nvSpPr>
        <p:spPr bwMode="auto">
          <a:xfrm>
            <a:off x="3169297" y="5150943"/>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46" name="Right Arrow 45"/>
          <p:cNvSpPr/>
          <p:nvPr/>
        </p:nvSpPr>
        <p:spPr bwMode="auto">
          <a:xfrm>
            <a:off x="4923079" y="5150943"/>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47" name="Right Arrow 46"/>
          <p:cNvSpPr/>
          <p:nvPr/>
        </p:nvSpPr>
        <p:spPr bwMode="auto">
          <a:xfrm>
            <a:off x="6723401" y="5150943"/>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48" name="Right Arrow 47"/>
          <p:cNvSpPr/>
          <p:nvPr/>
        </p:nvSpPr>
        <p:spPr bwMode="auto">
          <a:xfrm rot="12873077">
            <a:off x="6654212" y="3563344"/>
            <a:ext cx="370684" cy="340853"/>
          </a:xfrm>
          <a:prstGeom prst="rightArrow">
            <a:avLst/>
          </a:prstGeom>
          <a:solidFill>
            <a:srgbClr val="002060"/>
          </a:solidFill>
          <a:ln w="9525">
            <a:solidFill>
              <a:schemeClr val="bg1">
                <a:lumMod val="85000"/>
              </a:schemeClr>
            </a:solidFill>
          </a:ln>
          <a:effectLst/>
          <a:extLst/>
        </p:spPr>
        <p:txBody>
          <a:bodyPr rtlCol="0" anchor="ctr"/>
          <a:lstStyle/>
          <a:p>
            <a:pPr algn="ctr"/>
            <a:endParaRPr lang="en-US" sz="1400" dirty="0" err="1" smtClean="0">
              <a:solidFill>
                <a:schemeClr val="bg1"/>
              </a:solidFill>
            </a:endParaRPr>
          </a:p>
        </p:txBody>
      </p:sp>
      <p:sp>
        <p:nvSpPr>
          <p:cNvPr id="49" name="Right Arrow 48"/>
          <p:cNvSpPr/>
          <p:nvPr/>
        </p:nvSpPr>
        <p:spPr bwMode="auto">
          <a:xfrm>
            <a:off x="6723401" y="1481748"/>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43" name="TextBox 42"/>
          <p:cNvSpPr txBox="1"/>
          <p:nvPr/>
        </p:nvSpPr>
        <p:spPr>
          <a:xfrm>
            <a:off x="295333" y="4520063"/>
            <a:ext cx="901239" cy="927144"/>
          </a:xfrm>
          <a:prstGeom prst="rect">
            <a:avLst/>
          </a:prstGeom>
          <a:noFill/>
        </p:spPr>
        <p:txBody>
          <a:bodyPr wrap="square" rtlCol="0">
            <a:noAutofit/>
          </a:bodyPr>
          <a:lstStyle/>
          <a:p>
            <a:pPr algn="ctr"/>
            <a:r>
              <a:rPr lang="en-US" sz="1400" dirty="0" smtClean="0"/>
              <a:t>DEVICE B (Mobile Token Enabled)</a:t>
            </a:r>
          </a:p>
        </p:txBody>
      </p:sp>
      <p:sp>
        <p:nvSpPr>
          <p:cNvPr id="50" name="Right Arrow 49"/>
          <p:cNvSpPr/>
          <p:nvPr/>
        </p:nvSpPr>
        <p:spPr bwMode="auto">
          <a:xfrm>
            <a:off x="3194890" y="1481748"/>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51" name="Right Arrow 50"/>
          <p:cNvSpPr/>
          <p:nvPr/>
        </p:nvSpPr>
        <p:spPr bwMode="auto">
          <a:xfrm>
            <a:off x="4952500" y="1477515"/>
            <a:ext cx="247847"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Tree>
    <p:extLst>
      <p:ext uri="{BB962C8B-B14F-4D97-AF65-F5344CB8AC3E}">
        <p14:creationId xmlns:p14="http://schemas.microsoft.com/office/powerpoint/2010/main" val="3246414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0" y="0"/>
            <a:ext cx="8718550" cy="777875"/>
          </a:xfrm>
        </p:spPr>
        <p:txBody>
          <a:bodyPr/>
          <a:lstStyle/>
          <a:p>
            <a:r>
              <a:rPr lang="en-US" sz="1600" b="1" dirty="0">
                <a:ea typeface="ヒラギノ角ゴ Pro W3"/>
                <a:cs typeface="ヒラギノ角ゴ Pro W3"/>
              </a:rPr>
              <a:t>Mobile token enabled user </a:t>
            </a:r>
            <a:r>
              <a:rPr lang="en-US" sz="1600" dirty="0">
                <a:ea typeface="ヒラギノ角ゴ Pro W3"/>
                <a:cs typeface="ヒラギノ角ゴ Pro W3"/>
              </a:rPr>
              <a:t>performing </a:t>
            </a:r>
            <a:r>
              <a:rPr lang="en-US" sz="1600" b="1" dirty="0">
                <a:ea typeface="ヒラギノ角ゴ Pro W3"/>
                <a:cs typeface="ヒラギノ角ゴ Pro W3"/>
              </a:rPr>
              <a:t>high-value </a:t>
            </a:r>
            <a:r>
              <a:rPr lang="en-US" sz="1600" dirty="0">
                <a:ea typeface="ヒラギノ角ゴ Pro W3"/>
                <a:cs typeface="ヒラギノ角ゴ Pro W3"/>
              </a:rPr>
              <a:t>funds transfer</a:t>
            </a:r>
            <a:r>
              <a:rPr lang="en-US" sz="1600" b="1" dirty="0">
                <a:ea typeface="ヒラギノ角ゴ Pro W3"/>
                <a:cs typeface="ヒラギノ角ゴ Pro W3"/>
              </a:rPr>
              <a:t> </a:t>
            </a:r>
            <a:r>
              <a:rPr lang="en-US" sz="1600" dirty="0">
                <a:ea typeface="ヒラギノ角ゴ Pro W3"/>
                <a:cs typeface="ヒラギノ角ゴ Pro W3"/>
              </a:rPr>
              <a:t>or</a:t>
            </a:r>
            <a:r>
              <a:rPr lang="en-US" sz="1600" b="1" dirty="0">
                <a:ea typeface="ヒラギノ角ゴ Pro W3"/>
                <a:cs typeface="ヒラギノ角ゴ Pro W3"/>
              </a:rPr>
              <a:t> add payee</a:t>
            </a:r>
            <a:r>
              <a:rPr lang="en-US" sz="1600" dirty="0">
                <a:ea typeface="ヒラギノ角ゴ Pro W3"/>
                <a:cs typeface="ヒラギノ角ゴ Pro W3"/>
              </a:rPr>
              <a:t> funds transfer on a </a:t>
            </a:r>
            <a:r>
              <a:rPr lang="en-US" sz="1600" b="1" dirty="0">
                <a:ea typeface="ヒラギノ角ゴ Pro W3"/>
                <a:cs typeface="ヒラギノ角ゴ Pro W3"/>
              </a:rPr>
              <a:t>different mobile device</a:t>
            </a:r>
            <a:endParaRPr lang="en-US" sz="1600" dirty="0">
              <a:ea typeface="ヒラギノ角ゴ Pro W3"/>
              <a:cs typeface="ヒラギノ角ゴ Pro W3"/>
            </a:endParaRPr>
          </a:p>
        </p:txBody>
      </p:sp>
      <p:pic>
        <p:nvPicPr>
          <p:cNvPr id="9" name="Picture 8"/>
          <p:cNvPicPr>
            <a:picLocks noChangeAspect="1"/>
          </p:cNvPicPr>
          <p:nvPr/>
        </p:nvPicPr>
        <p:blipFill>
          <a:blip r:embed="rId2"/>
          <a:stretch>
            <a:fillRect/>
          </a:stretch>
        </p:blipFill>
        <p:spPr>
          <a:xfrm>
            <a:off x="556148" y="1248458"/>
            <a:ext cx="1618963" cy="2856992"/>
          </a:xfrm>
          <a:prstGeom prst="rect">
            <a:avLst/>
          </a:prstGeom>
        </p:spPr>
      </p:pic>
      <p:pic>
        <p:nvPicPr>
          <p:cNvPr id="4" name="Picture 3"/>
          <p:cNvPicPr>
            <a:picLocks noChangeAspect="1"/>
          </p:cNvPicPr>
          <p:nvPr/>
        </p:nvPicPr>
        <p:blipFill>
          <a:blip r:embed="rId3"/>
          <a:stretch>
            <a:fillRect/>
          </a:stretch>
        </p:blipFill>
        <p:spPr>
          <a:xfrm>
            <a:off x="2349523" y="1219200"/>
            <a:ext cx="1621541" cy="2953099"/>
          </a:xfrm>
          <a:prstGeom prst="rect">
            <a:avLst/>
          </a:prstGeom>
          <a:ln>
            <a:solidFill>
              <a:schemeClr val="bg1">
                <a:lumMod val="85000"/>
              </a:schemeClr>
            </a:solidFill>
          </a:ln>
        </p:spPr>
      </p:pic>
      <p:pic>
        <p:nvPicPr>
          <p:cNvPr id="3" name="Picture 2"/>
          <p:cNvPicPr>
            <a:picLocks noChangeAspect="1"/>
          </p:cNvPicPr>
          <p:nvPr/>
        </p:nvPicPr>
        <p:blipFill>
          <a:blip r:embed="rId4"/>
          <a:stretch>
            <a:fillRect/>
          </a:stretch>
        </p:blipFill>
        <p:spPr>
          <a:xfrm>
            <a:off x="2961207" y="3581400"/>
            <a:ext cx="1399889" cy="2609502"/>
          </a:xfrm>
          <a:prstGeom prst="rect">
            <a:avLst/>
          </a:prstGeom>
        </p:spPr>
      </p:pic>
      <p:pic>
        <p:nvPicPr>
          <p:cNvPr id="5" name="Picture 4"/>
          <p:cNvPicPr>
            <a:picLocks noChangeAspect="1"/>
          </p:cNvPicPr>
          <p:nvPr/>
        </p:nvPicPr>
        <p:blipFill>
          <a:blip r:embed="rId5"/>
          <a:stretch>
            <a:fillRect/>
          </a:stretch>
        </p:blipFill>
        <p:spPr>
          <a:xfrm>
            <a:off x="4328702" y="3581400"/>
            <a:ext cx="1386298" cy="2609502"/>
          </a:xfrm>
          <a:prstGeom prst="rect">
            <a:avLst/>
          </a:prstGeom>
        </p:spPr>
      </p:pic>
      <p:pic>
        <p:nvPicPr>
          <p:cNvPr id="7" name="Picture 6"/>
          <p:cNvPicPr>
            <a:picLocks noChangeAspect="1"/>
          </p:cNvPicPr>
          <p:nvPr/>
        </p:nvPicPr>
        <p:blipFill>
          <a:blip r:embed="rId6"/>
          <a:stretch>
            <a:fillRect/>
          </a:stretch>
        </p:blipFill>
        <p:spPr>
          <a:xfrm>
            <a:off x="5715000" y="3581400"/>
            <a:ext cx="1389696" cy="2609502"/>
          </a:xfrm>
          <a:prstGeom prst="rect">
            <a:avLst/>
          </a:prstGeom>
        </p:spPr>
      </p:pic>
      <p:pic>
        <p:nvPicPr>
          <p:cNvPr id="13" name="Picture 12"/>
          <p:cNvPicPr>
            <a:picLocks noChangeAspect="1"/>
          </p:cNvPicPr>
          <p:nvPr/>
        </p:nvPicPr>
        <p:blipFill>
          <a:blip r:embed="rId7"/>
          <a:stretch>
            <a:fillRect/>
          </a:stretch>
        </p:blipFill>
        <p:spPr>
          <a:xfrm>
            <a:off x="7104696" y="3581400"/>
            <a:ext cx="1388542" cy="2609503"/>
          </a:xfrm>
          <a:prstGeom prst="rect">
            <a:avLst/>
          </a:prstGeom>
        </p:spPr>
      </p:pic>
      <p:sp>
        <p:nvSpPr>
          <p:cNvPr id="18" name="Rectangle 17"/>
          <p:cNvSpPr/>
          <p:nvPr/>
        </p:nvSpPr>
        <p:spPr bwMode="auto">
          <a:xfrm>
            <a:off x="2532749" y="2971801"/>
            <a:ext cx="1295400" cy="304800"/>
          </a:xfrm>
          <a:prstGeom prst="rect">
            <a:avLst/>
          </a:prstGeom>
          <a:noFill/>
          <a:ln w="28575">
            <a:solidFill>
              <a:srgbClr val="00B050"/>
            </a:solidFill>
          </a:ln>
          <a:effectLst/>
          <a:extLst/>
        </p:spPr>
        <p:txBody>
          <a:bodyPr rtlCol="0" anchor="ctr"/>
          <a:lstStyle/>
          <a:p>
            <a:pPr algn="ctr"/>
            <a:endParaRPr lang="en-US" sz="1400" dirty="0" err="1" smtClean="0">
              <a:noFill/>
            </a:endParaRPr>
          </a:p>
        </p:txBody>
      </p:sp>
      <p:cxnSp>
        <p:nvCxnSpPr>
          <p:cNvPr id="19" name="Elbow Connector 18"/>
          <p:cNvCxnSpPr>
            <a:endCxn id="3" idx="1"/>
          </p:cNvCxnSpPr>
          <p:nvPr/>
        </p:nvCxnSpPr>
        <p:spPr bwMode="auto">
          <a:xfrm rot="16200000" flipH="1">
            <a:off x="2009328" y="3934271"/>
            <a:ext cx="1609551" cy="294207"/>
          </a:xfrm>
          <a:prstGeom prst="bentConnector2">
            <a:avLst/>
          </a:prstGeom>
          <a:solidFill>
            <a:schemeClr val="tx2"/>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2970914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ヒラギノ角ゴ Pro W3"/>
                <a:cs typeface="ヒラギノ角ゴ Pro W3"/>
              </a:rPr>
              <a:t>Non-mobile token enabled </a:t>
            </a:r>
            <a:r>
              <a:rPr lang="en-US" b="1" dirty="0" smtClean="0">
                <a:ea typeface="ヒラギノ角ゴ Pro W3"/>
                <a:cs typeface="ヒラギノ角ゴ Pro W3"/>
              </a:rPr>
              <a:t>user </a:t>
            </a:r>
            <a:r>
              <a:rPr lang="en-US" dirty="0" smtClean="0">
                <a:ea typeface="ヒラギノ角ゴ Pro W3"/>
                <a:cs typeface="ヒラギノ角ゴ Pro W3"/>
              </a:rPr>
              <a:t>using FT on </a:t>
            </a:r>
            <a:r>
              <a:rPr lang="en-US" b="1" dirty="0" smtClean="0">
                <a:ea typeface="ヒラギノ角ゴ Pro W3"/>
                <a:cs typeface="ヒラギノ角ゴ Pro W3"/>
              </a:rPr>
              <a:t>web</a:t>
            </a:r>
            <a:r>
              <a:rPr lang="en-US" dirty="0">
                <a:ea typeface="ヒラギノ角ゴ Pro W3"/>
                <a:cs typeface="ヒラギノ角ゴ Pro W3"/>
              </a:rPr>
              <a:t/>
            </a:r>
            <a:br>
              <a:rPr lang="en-US" dirty="0">
                <a:ea typeface="ヒラギノ角ゴ Pro W3"/>
                <a:cs typeface="ヒラギノ角ゴ Pro W3"/>
              </a:rPr>
            </a:br>
            <a:r>
              <a:rPr lang="en-US" dirty="0">
                <a:ea typeface="ヒラギノ角ゴ Pro W3"/>
                <a:cs typeface="ヒラギノ角ゴ Pro W3"/>
              </a:rPr>
              <a:t/>
            </a:r>
            <a:br>
              <a:rPr lang="en-US" dirty="0">
                <a:ea typeface="ヒラギノ角ゴ Pro W3"/>
                <a:cs typeface="ヒラギノ角ゴ Pro W3"/>
              </a:rPr>
            </a:br>
            <a:endParaRPr lang="en-US" dirty="0">
              <a:ea typeface="ヒラギノ角ゴ Pro W3"/>
              <a:cs typeface="ヒラギノ角ゴ Pro W3"/>
            </a:endParaRPr>
          </a:p>
        </p:txBody>
      </p:sp>
      <p:pic>
        <p:nvPicPr>
          <p:cNvPr id="20" name="Picture 19"/>
          <p:cNvPicPr>
            <a:picLocks noChangeAspect="1"/>
          </p:cNvPicPr>
          <p:nvPr/>
        </p:nvPicPr>
        <p:blipFill>
          <a:blip r:embed="rId2"/>
          <a:stretch>
            <a:fillRect/>
          </a:stretch>
        </p:blipFill>
        <p:spPr>
          <a:xfrm>
            <a:off x="349250" y="838200"/>
            <a:ext cx="7391400" cy="5369385"/>
          </a:xfrm>
          <a:prstGeom prst="rect">
            <a:avLst/>
          </a:prstGeom>
          <a:ln>
            <a:solidFill>
              <a:schemeClr val="bg1">
                <a:lumMod val="85000"/>
              </a:schemeClr>
            </a:solidFill>
          </a:ln>
        </p:spPr>
      </p:pic>
    </p:spTree>
    <p:extLst>
      <p:ext uri="{BB962C8B-B14F-4D97-AF65-F5344CB8AC3E}">
        <p14:creationId xmlns:p14="http://schemas.microsoft.com/office/powerpoint/2010/main" val="1785500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900"/>
              </a:spcBef>
              <a:spcAft>
                <a:spcPts val="900"/>
              </a:spcAft>
            </a:pPr>
            <a:r>
              <a:rPr lang="en-US" sz="2000" b="1" dirty="0">
                <a:ea typeface="ヒラギノ角ゴ Pro W3"/>
                <a:cs typeface="ヒラギノ角ゴ Pro W3"/>
              </a:rPr>
              <a:t>Mobile token enabled user </a:t>
            </a:r>
            <a:r>
              <a:rPr lang="en-US" sz="2000" dirty="0">
                <a:ea typeface="ヒラギノ角ゴ Pro W3"/>
                <a:cs typeface="ヒラギノ角ゴ Pro W3"/>
              </a:rPr>
              <a:t>performing </a:t>
            </a:r>
            <a:r>
              <a:rPr lang="en-US" sz="2000" b="1" dirty="0">
                <a:ea typeface="ヒラギノ角ゴ Pro W3"/>
                <a:cs typeface="ヒラギノ角ゴ Pro W3"/>
              </a:rPr>
              <a:t>low-value</a:t>
            </a:r>
            <a:r>
              <a:rPr lang="en-US" sz="2000" dirty="0">
                <a:ea typeface="ヒラギノ角ゴ Pro W3"/>
                <a:cs typeface="ヒラギノ角ゴ Pro W3"/>
              </a:rPr>
              <a:t> funds </a:t>
            </a:r>
            <a:r>
              <a:rPr lang="en-US" sz="2000" dirty="0" smtClean="0">
                <a:ea typeface="ヒラギノ角ゴ Pro W3"/>
                <a:cs typeface="ヒラギノ角ゴ Pro W3"/>
              </a:rPr>
              <a:t>transfer on </a:t>
            </a:r>
            <a:r>
              <a:rPr lang="en-US" sz="2000" b="1" dirty="0" smtClean="0">
                <a:ea typeface="ヒラギノ角ゴ Pro W3"/>
                <a:cs typeface="ヒラギノ角ゴ Pro W3"/>
              </a:rPr>
              <a:t>web</a:t>
            </a:r>
            <a:endParaRPr lang="en-US" sz="2000" b="1" dirty="0">
              <a:ea typeface="ヒラギノ角ゴ Pro W3"/>
              <a:cs typeface="ヒラギノ角ゴ Pro W3"/>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2197" y="4367695"/>
            <a:ext cx="1122847" cy="2002615"/>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11"/>
          <p:cNvPicPr>
            <a:picLocks noChangeAspect="1"/>
          </p:cNvPicPr>
          <p:nvPr/>
        </p:nvPicPr>
        <p:blipFill>
          <a:blip r:embed="rId3"/>
          <a:stretch>
            <a:fillRect/>
          </a:stretch>
        </p:blipFill>
        <p:spPr>
          <a:xfrm>
            <a:off x="1066800" y="4495800"/>
            <a:ext cx="882307" cy="1908376"/>
          </a:xfrm>
          <a:prstGeom prst="rect">
            <a:avLst/>
          </a:prstGeom>
        </p:spPr>
      </p:pic>
      <p:sp>
        <p:nvSpPr>
          <p:cNvPr id="13" name="TextBox 12"/>
          <p:cNvSpPr txBox="1"/>
          <p:nvPr/>
        </p:nvSpPr>
        <p:spPr>
          <a:xfrm>
            <a:off x="1088635" y="4954688"/>
            <a:ext cx="838200" cy="988912"/>
          </a:xfrm>
          <a:prstGeom prst="rect">
            <a:avLst/>
          </a:prstGeom>
          <a:noFill/>
        </p:spPr>
        <p:txBody>
          <a:bodyPr wrap="square" rtlCol="0">
            <a:noAutofit/>
          </a:bodyPr>
          <a:lstStyle/>
          <a:p>
            <a:r>
              <a:rPr lang="en-US" sz="1400" dirty="0" smtClean="0"/>
              <a:t>Mobile Token Enabled Device</a:t>
            </a:r>
          </a:p>
        </p:txBody>
      </p:sp>
      <p:pic>
        <p:nvPicPr>
          <p:cNvPr id="14" name="Picture 13"/>
          <p:cNvPicPr>
            <a:picLocks noChangeAspect="1"/>
          </p:cNvPicPr>
          <p:nvPr/>
        </p:nvPicPr>
        <p:blipFill>
          <a:blip r:embed="rId4"/>
          <a:stretch>
            <a:fillRect/>
          </a:stretch>
        </p:blipFill>
        <p:spPr>
          <a:xfrm>
            <a:off x="3357156" y="4367695"/>
            <a:ext cx="1089431" cy="2009624"/>
          </a:xfrm>
          <a:prstGeom prst="rect">
            <a:avLst/>
          </a:prstGeom>
          <a:ln>
            <a:solidFill>
              <a:schemeClr val="bg1">
                <a:lumMod val="75000"/>
              </a:schemeClr>
            </a:solidFill>
          </a:ln>
        </p:spPr>
      </p:pic>
      <p:pic>
        <p:nvPicPr>
          <p:cNvPr id="26" name="Picture 25"/>
          <p:cNvPicPr>
            <a:picLocks noChangeAspect="1"/>
          </p:cNvPicPr>
          <p:nvPr/>
        </p:nvPicPr>
        <p:blipFill>
          <a:blip r:embed="rId5"/>
          <a:stretch>
            <a:fillRect/>
          </a:stretch>
        </p:blipFill>
        <p:spPr>
          <a:xfrm>
            <a:off x="4572000" y="4373095"/>
            <a:ext cx="1075075" cy="1988749"/>
          </a:xfrm>
          <a:prstGeom prst="rect">
            <a:avLst/>
          </a:prstGeom>
          <a:ln>
            <a:solidFill>
              <a:schemeClr val="bg1">
                <a:lumMod val="75000"/>
              </a:schemeClr>
            </a:solidFill>
          </a:ln>
        </p:spPr>
      </p:pic>
      <p:pic>
        <p:nvPicPr>
          <p:cNvPr id="5" name="Picture 4"/>
          <p:cNvPicPr>
            <a:picLocks noChangeAspect="1"/>
          </p:cNvPicPr>
          <p:nvPr/>
        </p:nvPicPr>
        <p:blipFill>
          <a:blip r:embed="rId6"/>
          <a:stretch>
            <a:fillRect/>
          </a:stretch>
        </p:blipFill>
        <p:spPr>
          <a:xfrm>
            <a:off x="1219200" y="921182"/>
            <a:ext cx="3429000" cy="2580141"/>
          </a:xfrm>
          <a:prstGeom prst="rect">
            <a:avLst/>
          </a:prstGeom>
        </p:spPr>
      </p:pic>
      <p:pic>
        <p:nvPicPr>
          <p:cNvPr id="8" name="Picture 7"/>
          <p:cNvPicPr>
            <a:picLocks noChangeAspect="1"/>
          </p:cNvPicPr>
          <p:nvPr/>
        </p:nvPicPr>
        <p:blipFill>
          <a:blip r:embed="rId7"/>
          <a:stretch>
            <a:fillRect/>
          </a:stretch>
        </p:blipFill>
        <p:spPr>
          <a:xfrm>
            <a:off x="4727195" y="918080"/>
            <a:ext cx="3997800" cy="3059369"/>
          </a:xfrm>
          <a:prstGeom prst="rect">
            <a:avLst/>
          </a:prstGeom>
        </p:spPr>
      </p:pic>
      <p:sp>
        <p:nvSpPr>
          <p:cNvPr id="15" name="Rectangle 14"/>
          <p:cNvSpPr/>
          <p:nvPr/>
        </p:nvSpPr>
        <p:spPr bwMode="auto">
          <a:xfrm>
            <a:off x="4725533" y="5148529"/>
            <a:ext cx="768008" cy="185471"/>
          </a:xfrm>
          <a:prstGeom prst="rect">
            <a:avLst/>
          </a:prstGeom>
          <a:noFill/>
          <a:ln w="28575">
            <a:solidFill>
              <a:srgbClr val="00B050"/>
            </a:solidFill>
          </a:ln>
          <a:effectLst/>
          <a:extLst/>
        </p:spPr>
        <p:txBody>
          <a:bodyPr rtlCol="0" anchor="ctr"/>
          <a:lstStyle/>
          <a:p>
            <a:pPr algn="ctr"/>
            <a:endParaRPr lang="en-US" sz="1400" dirty="0" err="1" smtClean="0">
              <a:noFill/>
            </a:endParaRPr>
          </a:p>
        </p:txBody>
      </p:sp>
      <p:cxnSp>
        <p:nvCxnSpPr>
          <p:cNvPr id="28" name="Elbow Connector 27"/>
          <p:cNvCxnSpPr>
            <a:stCxn id="15" idx="3"/>
            <a:endCxn id="31" idx="3"/>
          </p:cNvCxnSpPr>
          <p:nvPr/>
        </p:nvCxnSpPr>
        <p:spPr bwMode="auto">
          <a:xfrm flipV="1">
            <a:off x="5493541" y="2019300"/>
            <a:ext cx="1821658" cy="3221965"/>
          </a:xfrm>
          <a:prstGeom prst="bentConnector3">
            <a:avLst>
              <a:gd name="adj1" fmla="val 112549"/>
            </a:avLst>
          </a:prstGeom>
          <a:solidFill>
            <a:schemeClr val="tx2"/>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1" name="Rectangle 30"/>
          <p:cNvSpPr/>
          <p:nvPr/>
        </p:nvSpPr>
        <p:spPr bwMode="auto">
          <a:xfrm>
            <a:off x="5349496" y="1828800"/>
            <a:ext cx="1965703" cy="381000"/>
          </a:xfrm>
          <a:prstGeom prst="rect">
            <a:avLst/>
          </a:prstGeom>
          <a:noFill/>
          <a:ln w="28575">
            <a:solidFill>
              <a:srgbClr val="00B050"/>
            </a:solidFill>
          </a:ln>
          <a:effectLst/>
          <a:extLst/>
        </p:spPr>
        <p:txBody>
          <a:bodyPr rtlCol="0" anchor="ctr"/>
          <a:lstStyle/>
          <a:p>
            <a:pPr algn="ctr"/>
            <a:endParaRPr lang="en-US" sz="1400" dirty="0" err="1" smtClean="0">
              <a:noFill/>
            </a:endParaRPr>
          </a:p>
        </p:txBody>
      </p:sp>
      <p:sp>
        <p:nvSpPr>
          <p:cNvPr id="33" name="Rectangle 32"/>
          <p:cNvSpPr/>
          <p:nvPr/>
        </p:nvSpPr>
        <p:spPr bwMode="auto">
          <a:xfrm>
            <a:off x="739571" y="4187504"/>
            <a:ext cx="5204029" cy="2289496"/>
          </a:xfrm>
          <a:prstGeom prst="rect">
            <a:avLst/>
          </a:prstGeom>
          <a:noFill/>
          <a:ln w="9525">
            <a:solidFill>
              <a:schemeClr val="bg1">
                <a:lumMod val="85000"/>
              </a:schemeClr>
            </a:solidFill>
          </a:ln>
          <a:effectLst/>
          <a:extLst/>
        </p:spPr>
        <p:txBody>
          <a:bodyPr rtlCol="0" anchor="ctr"/>
          <a:lstStyle/>
          <a:p>
            <a:pPr algn="ctr"/>
            <a:endParaRPr lang="en-US" sz="1400" dirty="0" err="1" smtClean="0">
              <a:solidFill>
                <a:schemeClr val="bg1"/>
              </a:solidFill>
            </a:endParaRPr>
          </a:p>
        </p:txBody>
      </p:sp>
      <p:sp>
        <p:nvSpPr>
          <p:cNvPr id="34" name="Rectangle 33"/>
          <p:cNvSpPr/>
          <p:nvPr/>
        </p:nvSpPr>
        <p:spPr bwMode="auto">
          <a:xfrm>
            <a:off x="762000" y="845747"/>
            <a:ext cx="7947595" cy="3192853"/>
          </a:xfrm>
          <a:prstGeom prst="rect">
            <a:avLst/>
          </a:prstGeom>
          <a:noFill/>
          <a:ln w="9525">
            <a:solidFill>
              <a:schemeClr val="bg1">
                <a:lumMod val="85000"/>
              </a:schemeClr>
            </a:solidFill>
          </a:ln>
          <a:effectLst/>
          <a:extLst/>
        </p:spPr>
        <p:txBody>
          <a:bodyPr rtlCol="0" anchor="ctr"/>
          <a:lstStyle/>
          <a:p>
            <a:pPr algn="ctr"/>
            <a:endParaRPr lang="en-US" sz="1400" dirty="0" err="1" smtClean="0">
              <a:solidFill>
                <a:schemeClr val="bg1"/>
              </a:solidFill>
            </a:endParaRPr>
          </a:p>
        </p:txBody>
      </p:sp>
      <p:sp>
        <p:nvSpPr>
          <p:cNvPr id="35" name="Oval 34"/>
          <p:cNvSpPr/>
          <p:nvPr/>
        </p:nvSpPr>
        <p:spPr bwMode="auto">
          <a:xfrm>
            <a:off x="4294839" y="27432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1</a:t>
            </a:r>
          </a:p>
        </p:txBody>
      </p:sp>
      <p:sp>
        <p:nvSpPr>
          <p:cNvPr id="36" name="Oval 35"/>
          <p:cNvSpPr/>
          <p:nvPr/>
        </p:nvSpPr>
        <p:spPr bwMode="auto">
          <a:xfrm>
            <a:off x="2667000" y="54102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2</a:t>
            </a:r>
          </a:p>
        </p:txBody>
      </p:sp>
      <p:sp>
        <p:nvSpPr>
          <p:cNvPr id="37" name="Oval 36"/>
          <p:cNvSpPr/>
          <p:nvPr/>
        </p:nvSpPr>
        <p:spPr bwMode="auto">
          <a:xfrm>
            <a:off x="3717753" y="4751488"/>
            <a:ext cx="228600" cy="228600"/>
          </a:xfrm>
          <a:prstGeom prst="ellipse">
            <a:avLst/>
          </a:prstGeom>
          <a:solidFill>
            <a:schemeClr val="bg1">
              <a:lumMod val="65000"/>
            </a:schemeClr>
          </a:solidFill>
          <a:ln w="9525">
            <a:noFill/>
          </a:ln>
          <a:effectLst/>
          <a:extLst/>
        </p:spPr>
        <p:txBody>
          <a:bodyPr rtlCol="0" anchor="ctr"/>
          <a:lstStyle/>
          <a:p>
            <a:pPr algn="ctr"/>
            <a:r>
              <a:rPr lang="en-US" sz="1000" dirty="0">
                <a:solidFill>
                  <a:schemeClr val="bg1"/>
                </a:solidFill>
              </a:rPr>
              <a:t>3</a:t>
            </a:r>
            <a:endParaRPr lang="en-US" sz="1000" dirty="0" smtClean="0">
              <a:solidFill>
                <a:schemeClr val="bg1"/>
              </a:solidFill>
            </a:endParaRPr>
          </a:p>
        </p:txBody>
      </p:sp>
      <p:sp>
        <p:nvSpPr>
          <p:cNvPr id="38" name="Oval 37"/>
          <p:cNvSpPr/>
          <p:nvPr/>
        </p:nvSpPr>
        <p:spPr bwMode="auto">
          <a:xfrm>
            <a:off x="3798186" y="59309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4</a:t>
            </a:r>
          </a:p>
        </p:txBody>
      </p:sp>
      <p:sp>
        <p:nvSpPr>
          <p:cNvPr id="39" name="Oval 38"/>
          <p:cNvSpPr/>
          <p:nvPr/>
        </p:nvSpPr>
        <p:spPr bwMode="auto">
          <a:xfrm>
            <a:off x="5156201" y="1955800"/>
            <a:ext cx="228600" cy="228600"/>
          </a:xfrm>
          <a:prstGeom prst="ellipse">
            <a:avLst/>
          </a:prstGeom>
          <a:solidFill>
            <a:schemeClr val="bg1">
              <a:lumMod val="65000"/>
            </a:schemeClr>
          </a:solidFill>
          <a:ln w="9525">
            <a:noFill/>
          </a:ln>
          <a:effectLst/>
          <a:extLst/>
        </p:spPr>
        <p:txBody>
          <a:bodyPr rtlCol="0" anchor="ctr"/>
          <a:lstStyle/>
          <a:p>
            <a:pPr algn="ctr"/>
            <a:r>
              <a:rPr lang="en-US" sz="1000" dirty="0">
                <a:solidFill>
                  <a:schemeClr val="bg1"/>
                </a:solidFill>
              </a:rPr>
              <a:t>5</a:t>
            </a:r>
            <a:endParaRPr lang="en-US" sz="1000" dirty="0" smtClean="0">
              <a:solidFill>
                <a:schemeClr val="bg1"/>
              </a:solidFill>
            </a:endParaRPr>
          </a:p>
        </p:txBody>
      </p:sp>
    </p:spTree>
    <p:extLst>
      <p:ext uri="{BB962C8B-B14F-4D97-AF65-F5344CB8AC3E}">
        <p14:creationId xmlns:p14="http://schemas.microsoft.com/office/powerpoint/2010/main" val="3456689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900"/>
              </a:spcBef>
              <a:spcAft>
                <a:spcPts val="900"/>
              </a:spcAft>
            </a:pPr>
            <a:r>
              <a:rPr lang="en-US" sz="1600" b="1" dirty="0">
                <a:ea typeface="ヒラギノ角ゴ Pro W3"/>
                <a:cs typeface="ヒラギノ角ゴ Pro W3"/>
              </a:rPr>
              <a:t>Mobile token enabled user </a:t>
            </a:r>
            <a:r>
              <a:rPr lang="en-US" sz="1600" dirty="0">
                <a:ea typeface="ヒラギノ角ゴ Pro W3"/>
                <a:cs typeface="ヒラギノ角ゴ Pro W3"/>
              </a:rPr>
              <a:t>performing </a:t>
            </a:r>
            <a:r>
              <a:rPr lang="en-US" sz="1600" b="1" dirty="0">
                <a:ea typeface="ヒラギノ角ゴ Pro W3"/>
                <a:cs typeface="ヒラギノ角ゴ Pro W3"/>
              </a:rPr>
              <a:t>high-value</a:t>
            </a:r>
            <a:r>
              <a:rPr lang="en-US" sz="1600" dirty="0">
                <a:ea typeface="ヒラギノ角ゴ Pro W3"/>
                <a:cs typeface="ヒラギノ角ゴ Pro W3"/>
              </a:rPr>
              <a:t> funds transfer or add payee on </a:t>
            </a:r>
            <a:r>
              <a:rPr lang="en-US" sz="1600" dirty="0" smtClean="0">
                <a:ea typeface="ヒラギノ角ゴ Pro W3"/>
                <a:cs typeface="ヒラギノ角ゴ Pro W3"/>
              </a:rPr>
              <a:t>web</a:t>
            </a:r>
            <a:endParaRPr lang="en-US" sz="1600" b="1" dirty="0">
              <a:ea typeface="ヒラギノ角ゴ Pro W3"/>
              <a:cs typeface="ヒラギノ角ゴ Pro W3"/>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2197" y="4367695"/>
            <a:ext cx="1122847" cy="2002615"/>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11"/>
          <p:cNvPicPr>
            <a:picLocks noChangeAspect="1"/>
          </p:cNvPicPr>
          <p:nvPr/>
        </p:nvPicPr>
        <p:blipFill>
          <a:blip r:embed="rId3"/>
          <a:stretch>
            <a:fillRect/>
          </a:stretch>
        </p:blipFill>
        <p:spPr>
          <a:xfrm>
            <a:off x="1066800" y="4495800"/>
            <a:ext cx="882307" cy="1908376"/>
          </a:xfrm>
          <a:prstGeom prst="rect">
            <a:avLst/>
          </a:prstGeom>
        </p:spPr>
      </p:pic>
      <p:pic>
        <p:nvPicPr>
          <p:cNvPr id="14" name="Picture 13"/>
          <p:cNvPicPr>
            <a:picLocks noChangeAspect="1"/>
          </p:cNvPicPr>
          <p:nvPr/>
        </p:nvPicPr>
        <p:blipFill>
          <a:blip r:embed="rId4"/>
          <a:stretch>
            <a:fillRect/>
          </a:stretch>
        </p:blipFill>
        <p:spPr>
          <a:xfrm>
            <a:off x="3357156" y="4367695"/>
            <a:ext cx="1089431" cy="2009624"/>
          </a:xfrm>
          <a:prstGeom prst="rect">
            <a:avLst/>
          </a:prstGeom>
          <a:ln>
            <a:solidFill>
              <a:schemeClr val="bg1">
                <a:lumMod val="75000"/>
              </a:schemeClr>
            </a:solidFill>
          </a:ln>
        </p:spPr>
      </p:pic>
      <p:sp>
        <p:nvSpPr>
          <p:cNvPr id="31" name="Rectangle 30"/>
          <p:cNvSpPr/>
          <p:nvPr/>
        </p:nvSpPr>
        <p:spPr bwMode="auto">
          <a:xfrm>
            <a:off x="5349496" y="1828800"/>
            <a:ext cx="1965703" cy="381000"/>
          </a:xfrm>
          <a:prstGeom prst="rect">
            <a:avLst/>
          </a:prstGeom>
          <a:noFill/>
          <a:ln w="28575">
            <a:solidFill>
              <a:srgbClr val="00B050"/>
            </a:solidFill>
          </a:ln>
          <a:effectLst/>
          <a:extLst/>
        </p:spPr>
        <p:txBody>
          <a:bodyPr rtlCol="0" anchor="ctr"/>
          <a:lstStyle/>
          <a:p>
            <a:pPr algn="ctr"/>
            <a:endParaRPr lang="en-US" sz="1400" dirty="0" err="1" smtClean="0">
              <a:noFill/>
            </a:endParaRPr>
          </a:p>
        </p:txBody>
      </p:sp>
      <p:sp>
        <p:nvSpPr>
          <p:cNvPr id="33" name="Rectangle 32"/>
          <p:cNvSpPr/>
          <p:nvPr/>
        </p:nvSpPr>
        <p:spPr bwMode="auto">
          <a:xfrm>
            <a:off x="739570" y="4187504"/>
            <a:ext cx="7032830" cy="2289496"/>
          </a:xfrm>
          <a:prstGeom prst="rect">
            <a:avLst/>
          </a:prstGeom>
          <a:noFill/>
          <a:ln w="9525">
            <a:solidFill>
              <a:schemeClr val="bg1">
                <a:lumMod val="85000"/>
              </a:schemeClr>
            </a:solidFill>
          </a:ln>
          <a:effectLst/>
          <a:extLst/>
        </p:spPr>
        <p:txBody>
          <a:bodyPr rtlCol="0" anchor="ctr"/>
          <a:lstStyle/>
          <a:p>
            <a:pPr algn="ctr"/>
            <a:endParaRPr lang="en-US" sz="1400" dirty="0" err="1" smtClean="0">
              <a:solidFill>
                <a:schemeClr val="bg1"/>
              </a:solidFill>
            </a:endParaRPr>
          </a:p>
        </p:txBody>
      </p:sp>
      <p:sp>
        <p:nvSpPr>
          <p:cNvPr id="34" name="Rectangle 33"/>
          <p:cNvSpPr/>
          <p:nvPr/>
        </p:nvSpPr>
        <p:spPr bwMode="auto">
          <a:xfrm>
            <a:off x="304800" y="845747"/>
            <a:ext cx="8404795" cy="3192853"/>
          </a:xfrm>
          <a:prstGeom prst="rect">
            <a:avLst/>
          </a:prstGeom>
          <a:noFill/>
          <a:ln w="9525">
            <a:solidFill>
              <a:schemeClr val="bg1">
                <a:lumMod val="85000"/>
              </a:schemeClr>
            </a:solidFill>
          </a:ln>
          <a:effectLst/>
          <a:extLst/>
        </p:spPr>
        <p:txBody>
          <a:bodyPr rtlCol="0" anchor="ctr"/>
          <a:lstStyle/>
          <a:p>
            <a:pPr algn="ctr"/>
            <a:endParaRPr lang="en-US" sz="1400" dirty="0" err="1" smtClean="0">
              <a:solidFill>
                <a:schemeClr val="bg1"/>
              </a:solidFill>
            </a:endParaRPr>
          </a:p>
        </p:txBody>
      </p:sp>
      <p:pic>
        <p:nvPicPr>
          <p:cNvPr id="16" name="Picture 15"/>
          <p:cNvPicPr>
            <a:picLocks noChangeAspect="1"/>
          </p:cNvPicPr>
          <p:nvPr/>
        </p:nvPicPr>
        <p:blipFill>
          <a:blip r:embed="rId5"/>
          <a:stretch>
            <a:fillRect/>
          </a:stretch>
        </p:blipFill>
        <p:spPr>
          <a:xfrm>
            <a:off x="381000" y="930211"/>
            <a:ext cx="3637369" cy="2048266"/>
          </a:xfrm>
          <a:prstGeom prst="rect">
            <a:avLst/>
          </a:prstGeom>
        </p:spPr>
      </p:pic>
      <p:pic>
        <p:nvPicPr>
          <p:cNvPr id="17" name="Picture 16"/>
          <p:cNvPicPr>
            <a:picLocks noChangeAspect="1"/>
          </p:cNvPicPr>
          <p:nvPr/>
        </p:nvPicPr>
        <p:blipFill>
          <a:blip r:embed="rId6"/>
          <a:stretch>
            <a:fillRect/>
          </a:stretch>
        </p:blipFill>
        <p:spPr>
          <a:xfrm>
            <a:off x="3195386" y="930211"/>
            <a:ext cx="5383296" cy="3024577"/>
          </a:xfrm>
          <a:prstGeom prst="rect">
            <a:avLst/>
          </a:prstGeom>
        </p:spPr>
      </p:pic>
      <p:pic>
        <p:nvPicPr>
          <p:cNvPr id="18" name="Picture 17"/>
          <p:cNvPicPr>
            <a:picLocks noChangeAspect="1"/>
          </p:cNvPicPr>
          <p:nvPr/>
        </p:nvPicPr>
        <p:blipFill>
          <a:blip r:embed="rId7"/>
          <a:stretch>
            <a:fillRect/>
          </a:stretch>
        </p:blipFill>
        <p:spPr>
          <a:xfrm>
            <a:off x="4570590" y="4367178"/>
            <a:ext cx="1253080" cy="2003132"/>
          </a:xfrm>
          <a:prstGeom prst="rect">
            <a:avLst/>
          </a:prstGeom>
          <a:ln>
            <a:solidFill>
              <a:schemeClr val="bg1">
                <a:lumMod val="85000"/>
              </a:schemeClr>
            </a:solidFill>
          </a:ln>
        </p:spPr>
      </p:pic>
      <p:sp>
        <p:nvSpPr>
          <p:cNvPr id="15" name="Rectangle 14"/>
          <p:cNvSpPr/>
          <p:nvPr/>
        </p:nvSpPr>
        <p:spPr bwMode="auto">
          <a:xfrm>
            <a:off x="3733800" y="1752600"/>
            <a:ext cx="1905000" cy="266700"/>
          </a:xfrm>
          <a:prstGeom prst="rect">
            <a:avLst/>
          </a:prstGeom>
          <a:noFill/>
          <a:ln w="28575">
            <a:solidFill>
              <a:srgbClr val="00B050"/>
            </a:solidFill>
          </a:ln>
          <a:effectLst/>
          <a:extLst/>
        </p:spPr>
        <p:txBody>
          <a:bodyPr rtlCol="0" anchor="ctr"/>
          <a:lstStyle/>
          <a:p>
            <a:pPr algn="ctr"/>
            <a:endParaRPr lang="en-US" sz="1400" dirty="0" err="1" smtClean="0">
              <a:noFill/>
            </a:endParaRPr>
          </a:p>
        </p:txBody>
      </p:sp>
      <p:cxnSp>
        <p:nvCxnSpPr>
          <p:cNvPr id="28" name="Elbow Connector 27"/>
          <p:cNvCxnSpPr>
            <a:stCxn id="15" idx="1"/>
            <a:endCxn id="22" idx="1"/>
          </p:cNvCxnSpPr>
          <p:nvPr/>
        </p:nvCxnSpPr>
        <p:spPr bwMode="auto">
          <a:xfrm rot="10800000" flipH="1" flipV="1">
            <a:off x="3733799" y="1885949"/>
            <a:ext cx="893047" cy="3093439"/>
          </a:xfrm>
          <a:prstGeom prst="bentConnector3">
            <a:avLst>
              <a:gd name="adj1" fmla="val -25598"/>
            </a:avLst>
          </a:prstGeom>
          <a:solidFill>
            <a:schemeClr val="tx2"/>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0" name="Rectangle 19"/>
          <p:cNvSpPr/>
          <p:nvPr/>
        </p:nvSpPr>
        <p:spPr bwMode="auto">
          <a:xfrm>
            <a:off x="3745264" y="3200400"/>
            <a:ext cx="1893536" cy="358984"/>
          </a:xfrm>
          <a:prstGeom prst="rect">
            <a:avLst/>
          </a:prstGeom>
          <a:noFill/>
          <a:ln w="28575">
            <a:solidFill>
              <a:srgbClr val="FF0000"/>
            </a:solidFill>
          </a:ln>
          <a:effectLst/>
          <a:extLst/>
        </p:spPr>
        <p:txBody>
          <a:bodyPr rtlCol="0" anchor="ctr"/>
          <a:lstStyle/>
          <a:p>
            <a:pPr algn="ctr"/>
            <a:endParaRPr lang="en-US" sz="1400" dirty="0" err="1" smtClean="0">
              <a:noFill/>
            </a:endParaRPr>
          </a:p>
        </p:txBody>
      </p:sp>
      <p:sp>
        <p:nvSpPr>
          <p:cNvPr id="22" name="Rectangle 21"/>
          <p:cNvSpPr/>
          <p:nvPr/>
        </p:nvSpPr>
        <p:spPr bwMode="auto">
          <a:xfrm>
            <a:off x="4626847" y="4777178"/>
            <a:ext cx="1125286" cy="404422"/>
          </a:xfrm>
          <a:prstGeom prst="rect">
            <a:avLst/>
          </a:prstGeom>
          <a:noFill/>
          <a:ln w="28575">
            <a:solidFill>
              <a:srgbClr val="00B050"/>
            </a:solidFill>
          </a:ln>
          <a:effectLst/>
          <a:extLst/>
        </p:spPr>
        <p:txBody>
          <a:bodyPr rtlCol="0" anchor="ctr"/>
          <a:lstStyle/>
          <a:p>
            <a:pPr algn="ctr"/>
            <a:endParaRPr lang="en-US" sz="1400" dirty="0" err="1" smtClean="0">
              <a:noFill/>
            </a:endParaRPr>
          </a:p>
        </p:txBody>
      </p:sp>
      <p:pic>
        <p:nvPicPr>
          <p:cNvPr id="30" name="Picture 29"/>
          <p:cNvPicPr>
            <a:picLocks noChangeAspect="1"/>
          </p:cNvPicPr>
          <p:nvPr/>
        </p:nvPicPr>
        <p:blipFill>
          <a:blip r:embed="rId8"/>
          <a:stretch>
            <a:fillRect/>
          </a:stretch>
        </p:blipFill>
        <p:spPr>
          <a:xfrm>
            <a:off x="5995355" y="4367178"/>
            <a:ext cx="1277997" cy="2030956"/>
          </a:xfrm>
          <a:prstGeom prst="rect">
            <a:avLst/>
          </a:prstGeom>
          <a:ln>
            <a:solidFill>
              <a:schemeClr val="bg1">
                <a:lumMod val="85000"/>
              </a:schemeClr>
            </a:solidFill>
          </a:ln>
        </p:spPr>
      </p:pic>
      <p:cxnSp>
        <p:nvCxnSpPr>
          <p:cNvPr id="32" name="Elbow Connector 31"/>
          <p:cNvCxnSpPr>
            <a:stCxn id="35" idx="3"/>
            <a:endCxn id="20" idx="3"/>
          </p:cNvCxnSpPr>
          <p:nvPr/>
        </p:nvCxnSpPr>
        <p:spPr bwMode="auto">
          <a:xfrm flipH="1" flipV="1">
            <a:off x="5638800" y="3379892"/>
            <a:ext cx="1524000" cy="1830862"/>
          </a:xfrm>
          <a:prstGeom prst="bentConnector3">
            <a:avLst>
              <a:gd name="adj1" fmla="val -15000"/>
            </a:avLst>
          </a:prstGeom>
          <a:solidFill>
            <a:schemeClr val="tx2"/>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5" name="Rectangle 34"/>
          <p:cNvSpPr/>
          <p:nvPr/>
        </p:nvSpPr>
        <p:spPr bwMode="auto">
          <a:xfrm>
            <a:off x="6183665" y="5091004"/>
            <a:ext cx="979135" cy="239500"/>
          </a:xfrm>
          <a:prstGeom prst="rect">
            <a:avLst/>
          </a:prstGeom>
          <a:noFill/>
          <a:ln w="28575">
            <a:solidFill>
              <a:srgbClr val="FF0000"/>
            </a:solidFill>
          </a:ln>
          <a:effectLst/>
          <a:extLst/>
        </p:spPr>
        <p:txBody>
          <a:bodyPr rtlCol="0" anchor="ctr"/>
          <a:lstStyle/>
          <a:p>
            <a:pPr algn="ctr"/>
            <a:endParaRPr lang="en-US" sz="1400" dirty="0" err="1" smtClean="0">
              <a:noFill/>
            </a:endParaRPr>
          </a:p>
        </p:txBody>
      </p:sp>
      <p:sp>
        <p:nvSpPr>
          <p:cNvPr id="38" name="TextBox 37"/>
          <p:cNvSpPr txBox="1"/>
          <p:nvPr/>
        </p:nvSpPr>
        <p:spPr>
          <a:xfrm>
            <a:off x="1088635" y="4954688"/>
            <a:ext cx="838200" cy="988912"/>
          </a:xfrm>
          <a:prstGeom prst="rect">
            <a:avLst/>
          </a:prstGeom>
          <a:noFill/>
        </p:spPr>
        <p:txBody>
          <a:bodyPr wrap="square" rtlCol="0">
            <a:noAutofit/>
          </a:bodyPr>
          <a:lstStyle/>
          <a:p>
            <a:r>
              <a:rPr lang="en-US" sz="1400" dirty="0" smtClean="0"/>
              <a:t>Mobile Token Enabled Device</a:t>
            </a:r>
          </a:p>
        </p:txBody>
      </p:sp>
      <p:pic>
        <p:nvPicPr>
          <p:cNvPr id="40" name="Picture 39"/>
          <p:cNvPicPr>
            <a:picLocks noChangeAspect="1"/>
          </p:cNvPicPr>
          <p:nvPr/>
        </p:nvPicPr>
        <p:blipFill>
          <a:blip r:embed="rId9"/>
          <a:stretch>
            <a:fillRect/>
          </a:stretch>
        </p:blipFill>
        <p:spPr>
          <a:xfrm>
            <a:off x="2271775" y="2543829"/>
            <a:ext cx="792698" cy="460048"/>
          </a:xfrm>
          <a:prstGeom prst="rect">
            <a:avLst/>
          </a:prstGeom>
        </p:spPr>
      </p:pic>
      <p:sp>
        <p:nvSpPr>
          <p:cNvPr id="41" name="Oval 40"/>
          <p:cNvSpPr/>
          <p:nvPr/>
        </p:nvSpPr>
        <p:spPr bwMode="auto">
          <a:xfrm>
            <a:off x="2667000" y="54102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2</a:t>
            </a:r>
          </a:p>
        </p:txBody>
      </p:sp>
      <p:sp>
        <p:nvSpPr>
          <p:cNvPr id="42" name="Oval 41"/>
          <p:cNvSpPr/>
          <p:nvPr/>
        </p:nvSpPr>
        <p:spPr bwMode="auto">
          <a:xfrm>
            <a:off x="3195386" y="4927839"/>
            <a:ext cx="228600" cy="228600"/>
          </a:xfrm>
          <a:prstGeom prst="ellipse">
            <a:avLst/>
          </a:prstGeom>
          <a:solidFill>
            <a:schemeClr val="bg1">
              <a:lumMod val="65000"/>
            </a:schemeClr>
          </a:solidFill>
          <a:ln w="9525">
            <a:noFill/>
          </a:ln>
          <a:effectLst/>
          <a:extLst/>
        </p:spPr>
        <p:txBody>
          <a:bodyPr rtlCol="0" anchor="ctr"/>
          <a:lstStyle/>
          <a:p>
            <a:pPr algn="ctr"/>
            <a:r>
              <a:rPr lang="en-US" sz="1000" dirty="0">
                <a:solidFill>
                  <a:schemeClr val="bg1"/>
                </a:solidFill>
              </a:rPr>
              <a:t>3</a:t>
            </a:r>
            <a:endParaRPr lang="en-US" sz="1000" dirty="0" smtClean="0">
              <a:solidFill>
                <a:schemeClr val="bg1"/>
              </a:solidFill>
            </a:endParaRPr>
          </a:p>
        </p:txBody>
      </p:sp>
      <p:sp>
        <p:nvSpPr>
          <p:cNvPr id="43" name="Oval 42"/>
          <p:cNvSpPr/>
          <p:nvPr/>
        </p:nvSpPr>
        <p:spPr bwMode="auto">
          <a:xfrm>
            <a:off x="3817542" y="59436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4</a:t>
            </a:r>
          </a:p>
        </p:txBody>
      </p:sp>
      <p:sp>
        <p:nvSpPr>
          <p:cNvPr id="44" name="Oval 43"/>
          <p:cNvSpPr/>
          <p:nvPr/>
        </p:nvSpPr>
        <p:spPr bwMode="auto">
          <a:xfrm>
            <a:off x="4530232" y="4689833"/>
            <a:ext cx="228600" cy="228600"/>
          </a:xfrm>
          <a:prstGeom prst="ellipse">
            <a:avLst/>
          </a:prstGeom>
          <a:solidFill>
            <a:schemeClr val="bg1">
              <a:lumMod val="65000"/>
            </a:schemeClr>
          </a:solidFill>
          <a:ln w="9525">
            <a:noFill/>
          </a:ln>
          <a:effectLst/>
          <a:extLst/>
        </p:spPr>
        <p:txBody>
          <a:bodyPr rtlCol="0" anchor="ctr"/>
          <a:lstStyle/>
          <a:p>
            <a:pPr algn="ctr"/>
            <a:r>
              <a:rPr lang="en-US" sz="1000" dirty="0">
                <a:solidFill>
                  <a:schemeClr val="bg1"/>
                </a:solidFill>
              </a:rPr>
              <a:t>5</a:t>
            </a:r>
            <a:endParaRPr lang="en-US" sz="1000" dirty="0" smtClean="0">
              <a:solidFill>
                <a:schemeClr val="bg1"/>
              </a:solidFill>
            </a:endParaRPr>
          </a:p>
        </p:txBody>
      </p:sp>
      <p:sp>
        <p:nvSpPr>
          <p:cNvPr id="45" name="Oval 44"/>
          <p:cNvSpPr/>
          <p:nvPr/>
        </p:nvSpPr>
        <p:spPr bwMode="auto">
          <a:xfrm>
            <a:off x="5106671" y="5330504"/>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6</a:t>
            </a:r>
          </a:p>
        </p:txBody>
      </p:sp>
      <p:sp>
        <p:nvSpPr>
          <p:cNvPr id="46" name="Oval 45"/>
          <p:cNvSpPr/>
          <p:nvPr/>
        </p:nvSpPr>
        <p:spPr bwMode="auto">
          <a:xfrm>
            <a:off x="3743289" y="29718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7</a:t>
            </a:r>
          </a:p>
        </p:txBody>
      </p:sp>
    </p:spTree>
    <p:extLst>
      <p:ext uri="{BB962C8B-B14F-4D97-AF65-F5344CB8AC3E}">
        <p14:creationId xmlns:p14="http://schemas.microsoft.com/office/powerpoint/2010/main" val="102666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Code Logic</a:t>
            </a:r>
            <a:endParaRPr lang="en-US" dirty="0"/>
          </a:p>
        </p:txBody>
      </p:sp>
      <p:sp>
        <p:nvSpPr>
          <p:cNvPr id="3" name="Content Placeholder 2"/>
          <p:cNvSpPr>
            <a:spLocks noGrp="1"/>
          </p:cNvSpPr>
          <p:nvPr>
            <p:ph sz="quarter" idx="15"/>
          </p:nvPr>
        </p:nvSpPr>
        <p:spPr>
          <a:xfrm>
            <a:off x="349249" y="708026"/>
            <a:ext cx="8457819" cy="5548312"/>
          </a:xfrm>
        </p:spPr>
        <p:txBody>
          <a:bodyPr/>
          <a:lstStyle/>
          <a:p>
            <a:pPr marL="0" indent="0">
              <a:buNone/>
            </a:pPr>
            <a:r>
              <a:rPr lang="en-US" dirty="0"/>
              <a:t>The TAC challenge code is generated based on the transaction data (logic explained below), and the transaction is signed on this TAC that is generated based on the Challenge Code.  All the transaction that is done via Citi Private Bank is all end to end encrypted and even if a different account number is added by an attacker via man-in-the middle type attacks it will fail during the verification process, because the signature on the TAC signed by the customer will not match the TAC on the server side which is created with the modified account number.</a:t>
            </a:r>
          </a:p>
          <a:p>
            <a:pPr marL="0" indent="0">
              <a:buNone/>
            </a:pPr>
            <a:r>
              <a:rPr lang="en-US" sz="1050" b="1" u="sng" dirty="0" smtClean="0"/>
              <a:t>Challenge </a:t>
            </a:r>
            <a:r>
              <a:rPr lang="en-US" sz="1050" b="1" u="sng" dirty="0"/>
              <a:t>Code Generation during Payee Addition</a:t>
            </a:r>
            <a:endParaRPr lang="en-US" sz="1050" dirty="0"/>
          </a:p>
          <a:p>
            <a:pPr marL="0" indent="0">
              <a:buNone/>
            </a:pPr>
            <a:r>
              <a:rPr lang="en-US" sz="1050" dirty="0" smtClean="0"/>
              <a:t>Components </a:t>
            </a:r>
            <a:r>
              <a:rPr lang="en-US" sz="1050" dirty="0"/>
              <a:t>of the Add Payee Challenge code = </a:t>
            </a:r>
            <a:r>
              <a:rPr lang="en-US" sz="1050" b="1" dirty="0"/>
              <a:t>XXXXYYZZZZ</a:t>
            </a:r>
            <a:r>
              <a:rPr lang="en-US" sz="1050" dirty="0"/>
              <a:t> (Length of 10 digits</a:t>
            </a:r>
            <a:r>
              <a:rPr lang="en-US" sz="1050" dirty="0" smtClean="0"/>
              <a:t>)</a:t>
            </a:r>
            <a:r>
              <a:rPr lang="en-US" sz="1050" dirty="0"/>
              <a:t> </a:t>
            </a:r>
          </a:p>
          <a:p>
            <a:r>
              <a:rPr lang="en-US" sz="1050" b="1" dirty="0"/>
              <a:t>XXXX</a:t>
            </a:r>
            <a:r>
              <a:rPr lang="en-US" sz="1050" dirty="0"/>
              <a:t> – Last 4 digits of Destination Account Number. If last 4 digits are </a:t>
            </a:r>
            <a:r>
              <a:rPr lang="en-US" sz="1050" b="1" dirty="0"/>
              <a:t>Non Numeric</a:t>
            </a:r>
            <a:r>
              <a:rPr lang="en-US" sz="1050" dirty="0"/>
              <a:t> then, first 4 digits of </a:t>
            </a:r>
            <a:r>
              <a:rPr lang="en-US" sz="1050" b="1" dirty="0"/>
              <a:t>equivalent HASH</a:t>
            </a:r>
            <a:r>
              <a:rPr lang="en-US" sz="1050" dirty="0"/>
              <a:t> value is considered. </a:t>
            </a:r>
          </a:p>
          <a:p>
            <a:r>
              <a:rPr lang="en-US" sz="1050" dirty="0"/>
              <a:t> </a:t>
            </a:r>
            <a:r>
              <a:rPr lang="en-US" sz="1050" b="1" dirty="0" smtClean="0"/>
              <a:t>YY</a:t>
            </a:r>
            <a:r>
              <a:rPr lang="en-US" sz="1050" dirty="0" smtClean="0"/>
              <a:t> </a:t>
            </a:r>
            <a:r>
              <a:rPr lang="en-US" sz="1050" dirty="0"/>
              <a:t>– First 2 digits of Hashed</a:t>
            </a:r>
            <a:r>
              <a:rPr lang="en-US" sz="1050" b="1" dirty="0"/>
              <a:t> (Hashed (Member ID + Account Number)/Current Time)</a:t>
            </a:r>
            <a:r>
              <a:rPr lang="en-US" sz="1050" dirty="0"/>
              <a:t> – This is the dynamic variable which is tied to the individual transaction that the customer is trying to perform and this gets embedded as part of the Challenge Code.</a:t>
            </a:r>
          </a:p>
          <a:p>
            <a:r>
              <a:rPr lang="en-US" sz="1050" dirty="0"/>
              <a:t> </a:t>
            </a:r>
            <a:r>
              <a:rPr lang="en-US" sz="1050" b="1" dirty="0" smtClean="0"/>
              <a:t>ZZZZ</a:t>
            </a:r>
            <a:r>
              <a:rPr lang="en-US" sz="1050" dirty="0" smtClean="0"/>
              <a:t> </a:t>
            </a:r>
            <a:r>
              <a:rPr lang="en-US" sz="1050" dirty="0"/>
              <a:t>– 4 Digit Random number to fill the default length of Challenge code  </a:t>
            </a:r>
          </a:p>
          <a:p>
            <a:pPr marL="0" indent="0">
              <a:buNone/>
            </a:pPr>
            <a:r>
              <a:rPr lang="en-US" sz="1050" b="1" u="sng" dirty="0" smtClean="0"/>
              <a:t>Challenge </a:t>
            </a:r>
            <a:r>
              <a:rPr lang="en-US" sz="1050" b="1" u="sng" dirty="0"/>
              <a:t>Code Generation during For Payments above 200,000 USD:</a:t>
            </a:r>
            <a:endParaRPr lang="en-US" sz="1050" dirty="0"/>
          </a:p>
          <a:p>
            <a:pPr marL="0" indent="0">
              <a:buNone/>
            </a:pPr>
            <a:r>
              <a:rPr lang="en-US" sz="1050" dirty="0" smtClean="0"/>
              <a:t>Components </a:t>
            </a:r>
            <a:r>
              <a:rPr lang="en-US" sz="1050" dirty="0"/>
              <a:t>of the transaction Challenge code = </a:t>
            </a:r>
            <a:r>
              <a:rPr lang="en-US" sz="1050" b="1" dirty="0"/>
              <a:t>XXXXYYZZAA</a:t>
            </a:r>
            <a:r>
              <a:rPr lang="en-US" sz="1050" dirty="0"/>
              <a:t> (Length of 10 digits)</a:t>
            </a:r>
          </a:p>
          <a:p>
            <a:r>
              <a:rPr lang="en-US" sz="1050" b="1" dirty="0" smtClean="0"/>
              <a:t>XXXX</a:t>
            </a:r>
            <a:r>
              <a:rPr lang="en-US" sz="1050" dirty="0" smtClean="0"/>
              <a:t> </a:t>
            </a:r>
            <a:r>
              <a:rPr lang="en-US" sz="1050" dirty="0"/>
              <a:t>– Last 4 digits of Destination Account Number. If last 4 digits are </a:t>
            </a:r>
            <a:r>
              <a:rPr lang="en-US" sz="1050" b="1" dirty="0"/>
              <a:t>Non Numeric</a:t>
            </a:r>
            <a:r>
              <a:rPr lang="en-US" sz="1050" dirty="0"/>
              <a:t> then, first 4 digits of </a:t>
            </a:r>
            <a:r>
              <a:rPr lang="en-US" sz="1050" b="1" dirty="0"/>
              <a:t>equivalent HASH</a:t>
            </a:r>
            <a:r>
              <a:rPr lang="en-US" sz="1050" dirty="0"/>
              <a:t> value is considered.</a:t>
            </a:r>
          </a:p>
          <a:p>
            <a:r>
              <a:rPr lang="en-US" sz="1050" b="1" dirty="0" smtClean="0"/>
              <a:t>YY</a:t>
            </a:r>
            <a:r>
              <a:rPr lang="en-US" sz="1050" dirty="0" smtClean="0"/>
              <a:t> </a:t>
            </a:r>
            <a:r>
              <a:rPr lang="en-US" sz="1050" dirty="0"/>
              <a:t>– First 2 digits Transaction Amount. For transaction signing amount will always be &gt;200000, so no single digit issue here.</a:t>
            </a:r>
          </a:p>
          <a:p>
            <a:r>
              <a:rPr lang="en-US" sz="1050" b="1" dirty="0" smtClean="0"/>
              <a:t>ZZ</a:t>
            </a:r>
            <a:r>
              <a:rPr lang="en-US" sz="1050" dirty="0" smtClean="0"/>
              <a:t> </a:t>
            </a:r>
            <a:r>
              <a:rPr lang="en-US" sz="1050" dirty="0"/>
              <a:t>- First 2 digits of </a:t>
            </a:r>
            <a:r>
              <a:rPr lang="en-US" sz="1050" b="1" dirty="0"/>
              <a:t>Hashed (Hashed (Member ID + Account Number + Transaction Amount)/Current Time)</a:t>
            </a:r>
            <a:r>
              <a:rPr lang="en-US" sz="1050" dirty="0"/>
              <a:t> - This is the dynamic variable which is tied to the individual transaction that the customer is trying to perform and this gets embedded as part of the Challenge Code</a:t>
            </a:r>
          </a:p>
          <a:p>
            <a:r>
              <a:rPr lang="en-US" sz="1050" b="1" dirty="0" smtClean="0"/>
              <a:t>AA</a:t>
            </a:r>
            <a:r>
              <a:rPr lang="en-US" sz="1050" dirty="0" smtClean="0"/>
              <a:t> </a:t>
            </a:r>
            <a:r>
              <a:rPr lang="en-US" sz="1050" dirty="0"/>
              <a:t>– 2 Digit Random number to fill the default length of Challenge code</a:t>
            </a:r>
          </a:p>
          <a:p>
            <a:endParaRPr lang="en-US" dirty="0"/>
          </a:p>
        </p:txBody>
      </p:sp>
    </p:spTree>
    <p:extLst>
      <p:ext uri="{BB962C8B-B14F-4D97-AF65-F5344CB8AC3E}">
        <p14:creationId xmlns:p14="http://schemas.microsoft.com/office/powerpoint/2010/main" val="3697541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ID</a:t>
            </a:r>
            <a:endParaRPr lang="en-US" dirty="0"/>
          </a:p>
        </p:txBody>
      </p:sp>
      <p:pic>
        <p:nvPicPr>
          <p:cNvPr id="4" name="Content Placeholder 3"/>
          <p:cNvPicPr>
            <a:picLocks noGrp="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25146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505200" y="914400"/>
            <a:ext cx="4572000" cy="2277547"/>
          </a:xfrm>
          <a:prstGeom prst="rect">
            <a:avLst/>
          </a:prstGeom>
        </p:spPr>
        <p:txBody>
          <a:bodyPr>
            <a:spAutoFit/>
          </a:bodyPr>
          <a:lstStyle/>
          <a:p>
            <a:pPr>
              <a:spcBef>
                <a:spcPts val="900"/>
              </a:spcBef>
            </a:pPr>
            <a:r>
              <a:rPr lang="en-US" sz="1400" kern="0" dirty="0">
                <a:latin typeface="+mj-lt"/>
                <a:ea typeface="ヒラギノ角ゴ Pro W3"/>
                <a:cs typeface="ヒラギノ角ゴ Pro W3"/>
              </a:rPr>
              <a:t>For </a:t>
            </a:r>
            <a:r>
              <a:rPr lang="en-US" sz="1400" kern="0" dirty="0" smtClean="0">
                <a:latin typeface="+mj-lt"/>
                <a:ea typeface="ヒラギノ角ゴ Pro W3"/>
                <a:cs typeface="ヒラギノ角ゴ Pro W3"/>
              </a:rPr>
              <a:t>High Risk Fund </a:t>
            </a:r>
            <a:r>
              <a:rPr lang="en-US" sz="1400" kern="0" dirty="0">
                <a:latin typeface="+mj-lt"/>
                <a:ea typeface="ヒラギノ角ゴ Pro W3"/>
                <a:cs typeface="ヒラギノ角ゴ Pro W3"/>
              </a:rPr>
              <a:t>Transfer </a:t>
            </a:r>
            <a:r>
              <a:rPr lang="en-US" sz="1400" kern="0" dirty="0" smtClean="0">
                <a:latin typeface="+mj-lt"/>
                <a:ea typeface="ヒラギノ角ゴ Pro W3"/>
                <a:cs typeface="ヒラギノ角ゴ Pro W3"/>
              </a:rPr>
              <a:t>functions, CPB </a:t>
            </a:r>
            <a:r>
              <a:rPr lang="en-US" sz="1400" kern="0" dirty="0">
                <a:latin typeface="+mj-lt"/>
                <a:ea typeface="ヒラギノ角ゴ Pro W3"/>
                <a:cs typeface="ヒラギノ角ゴ Pro W3"/>
              </a:rPr>
              <a:t>InView Web password </a:t>
            </a:r>
            <a:r>
              <a:rPr lang="en-US" sz="1400" kern="0" dirty="0" smtClean="0">
                <a:latin typeface="+mj-lt"/>
                <a:ea typeface="ヒラギノ角ゴ Pro W3"/>
                <a:cs typeface="ヒラギノ角ゴ Pro W3"/>
              </a:rPr>
              <a:t>re-entry will </a:t>
            </a:r>
            <a:r>
              <a:rPr lang="en-US" sz="1400" kern="0" dirty="0">
                <a:latin typeface="+mj-lt"/>
                <a:ea typeface="ヒラギノ角ゴ Pro W3"/>
                <a:cs typeface="ヒラギノ角ゴ Pro W3"/>
              </a:rPr>
              <a:t>be required to complete the transaction. </a:t>
            </a:r>
            <a:endParaRPr lang="en-US" sz="1400" kern="0" dirty="0" smtClean="0">
              <a:latin typeface="+mj-lt"/>
              <a:ea typeface="ヒラギノ角ゴ Pro W3"/>
              <a:cs typeface="ヒラギノ角ゴ Pro W3"/>
            </a:endParaRPr>
          </a:p>
          <a:p>
            <a:pPr marL="171450" indent="-171450">
              <a:spcBef>
                <a:spcPts val="900"/>
              </a:spcBef>
              <a:buFont typeface="Arial" panose="020B0604020202020204" pitchFamily="34" charset="0"/>
              <a:buChar char="•"/>
            </a:pPr>
            <a:r>
              <a:rPr lang="en-US" sz="1400" kern="0" dirty="0">
                <a:latin typeface="+mj-lt"/>
                <a:ea typeface="ヒラギノ角ゴ Pro W3"/>
                <a:cs typeface="ヒラギノ角ゴ Pro W3"/>
              </a:rPr>
              <a:t>Add Payee</a:t>
            </a:r>
            <a:endParaRPr lang="en-US" sz="1400" kern="0" dirty="0">
              <a:latin typeface="+mj-lt"/>
              <a:ea typeface="ヒラギノ角ゴ Pro W3"/>
              <a:cs typeface="ヒラギノ角ゴ Pro W3"/>
            </a:endParaRPr>
          </a:p>
          <a:p>
            <a:pPr marL="171450" indent="-171450">
              <a:spcBef>
                <a:spcPts val="900"/>
              </a:spcBef>
              <a:spcAft>
                <a:spcPts val="900"/>
              </a:spcAft>
              <a:buFont typeface="Arial" panose="020B0604020202020204" pitchFamily="34" charset="0"/>
              <a:buChar char="•"/>
            </a:pPr>
            <a:r>
              <a:rPr lang="en-US" sz="1400" kern="0" dirty="0">
                <a:latin typeface="+mj-lt"/>
                <a:ea typeface="ヒラギノ角ゴ Pro W3"/>
                <a:cs typeface="ヒラギノ角ゴ Pro W3"/>
              </a:rPr>
              <a:t>FT </a:t>
            </a:r>
            <a:r>
              <a:rPr lang="en-US" sz="1400" kern="0" dirty="0">
                <a:latin typeface="+mj-lt"/>
                <a:ea typeface="ヒラギノ角ゴ Pro W3"/>
                <a:cs typeface="ヒラギノ角ゴ Pro W3"/>
              </a:rPr>
              <a:t>External &gt;</a:t>
            </a:r>
            <a:r>
              <a:rPr lang="en-US" sz="1400" kern="0" dirty="0" smtClean="0">
                <a:latin typeface="+mj-lt"/>
                <a:ea typeface="ヒラギノ角ゴ Pro W3"/>
                <a:cs typeface="ヒラギノ角ゴ Pro W3"/>
              </a:rPr>
              <a:t>200K USD or FT </a:t>
            </a:r>
            <a:r>
              <a:rPr lang="en-US" sz="1400" kern="0" dirty="0">
                <a:latin typeface="+mj-lt"/>
                <a:ea typeface="ヒラギノ角ゴ Pro W3"/>
                <a:cs typeface="ヒラギノ角ゴ Pro W3"/>
              </a:rPr>
              <a:t>Internal &gt;</a:t>
            </a:r>
            <a:r>
              <a:rPr lang="en-US" sz="1400" kern="0" dirty="0" smtClean="0">
                <a:latin typeface="+mj-lt"/>
                <a:ea typeface="ヒラギノ角ゴ Pro W3"/>
                <a:cs typeface="ヒラギノ角ゴ Pro W3"/>
              </a:rPr>
              <a:t>200K USD</a:t>
            </a:r>
          </a:p>
          <a:p>
            <a:pPr>
              <a:spcBef>
                <a:spcPts val="900"/>
              </a:spcBef>
              <a:spcAft>
                <a:spcPts val="900"/>
              </a:spcAft>
            </a:pPr>
            <a:r>
              <a:rPr lang="en-US" sz="1400" kern="0" dirty="0">
                <a:ea typeface="ヒラギノ角ゴ Pro W3"/>
                <a:cs typeface="ヒラギノ角ゴ Pro W3"/>
              </a:rPr>
              <a:t>For </a:t>
            </a:r>
            <a:r>
              <a:rPr lang="en-US" sz="1400" kern="0" dirty="0" smtClean="0">
                <a:ea typeface="ヒラギノ角ゴ Pro W3"/>
                <a:cs typeface="ヒラギノ角ゴ Pro W3"/>
              </a:rPr>
              <a:t>Low </a:t>
            </a:r>
            <a:r>
              <a:rPr lang="en-US" sz="1400" kern="0" dirty="0">
                <a:ea typeface="ヒラギノ角ゴ Pro W3"/>
                <a:cs typeface="ヒラギノ角ゴ Pro W3"/>
              </a:rPr>
              <a:t>Risk Fund Transfer </a:t>
            </a:r>
            <a:r>
              <a:rPr lang="en-US" sz="1400" kern="0" dirty="0" smtClean="0">
                <a:ea typeface="ヒラギノ角ゴ Pro W3"/>
                <a:cs typeface="ヒラギノ角ゴ Pro W3"/>
              </a:rPr>
              <a:t>functions, the password re-entry will not be required and Client can execute the transaction after login using Touch ID .</a:t>
            </a:r>
            <a:endParaRPr lang="en-US" b="1" kern="0" dirty="0">
              <a:ea typeface="ヒラギノ角ゴ Pro W3"/>
              <a:cs typeface="ヒラギノ角ゴ Pro W3"/>
            </a:endParaRPr>
          </a:p>
        </p:txBody>
      </p:sp>
    </p:spTree>
    <p:extLst>
      <p:ext uri="{BB962C8B-B14F-4D97-AF65-F5344CB8AC3E}">
        <p14:creationId xmlns:p14="http://schemas.microsoft.com/office/powerpoint/2010/main" val="920106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sz="2000" dirty="0" smtClean="0">
                <a:ea typeface="ヒラギノ角ゴ Pro W3"/>
                <a:cs typeface="ヒラギノ角ゴ Pro W3"/>
              </a:rPr>
              <a:t>What is Transaction Signing?</a:t>
            </a:r>
          </a:p>
        </p:txBody>
      </p:sp>
      <p:sp>
        <p:nvSpPr>
          <p:cNvPr id="2" name="TextBox 1"/>
          <p:cNvSpPr txBox="1"/>
          <p:nvPr/>
        </p:nvSpPr>
        <p:spPr>
          <a:xfrm>
            <a:off x="273728" y="924018"/>
            <a:ext cx="8229600" cy="1133382"/>
          </a:xfrm>
          <a:prstGeom prst="rect">
            <a:avLst/>
          </a:prstGeom>
          <a:noFill/>
        </p:spPr>
        <p:txBody>
          <a:bodyPr wrap="square" rtlCol="0">
            <a:noAutofit/>
          </a:bodyPr>
          <a:lstStyle/>
          <a:p>
            <a:pPr marL="171450" indent="-171450">
              <a:buFont typeface="Arial" panose="020B0604020202020204" pitchFamily="34" charset="0"/>
              <a:buChar char="•"/>
            </a:pPr>
            <a:r>
              <a:rPr lang="en-US" sz="1200" dirty="0" smtClean="0"/>
              <a:t>Transaction </a:t>
            </a:r>
            <a:r>
              <a:rPr lang="en-US" sz="1200" dirty="0"/>
              <a:t>Signing is a term used in internet banking that requires customers to digitally "sign" transactions in order to </a:t>
            </a:r>
            <a:r>
              <a:rPr lang="en-US" sz="1200" dirty="0" smtClean="0"/>
              <a:t>verify the </a:t>
            </a:r>
            <a:r>
              <a:rPr lang="en-US" sz="1200" dirty="0"/>
              <a:t>authenticity and integrity of </a:t>
            </a:r>
            <a:r>
              <a:rPr lang="en-US" sz="1200" dirty="0" smtClean="0"/>
              <a:t>an online transaction that is deemed as high risk.</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Examples of transactions which may be deemed as high risk include making a high-value funds transfer and changing of customer details online.</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smtClean="0"/>
          </a:p>
        </p:txBody>
      </p:sp>
      <p:sp>
        <p:nvSpPr>
          <p:cNvPr id="3" name="TextBox 2"/>
          <p:cNvSpPr txBox="1"/>
          <p:nvPr/>
        </p:nvSpPr>
        <p:spPr>
          <a:xfrm>
            <a:off x="457200" y="2286000"/>
            <a:ext cx="2743200" cy="304800"/>
          </a:xfrm>
          <a:prstGeom prst="rect">
            <a:avLst/>
          </a:prstGeom>
          <a:noFill/>
        </p:spPr>
        <p:txBody>
          <a:bodyPr wrap="none" rtlCol="0">
            <a:noAutofit/>
          </a:bodyPr>
          <a:lstStyle/>
          <a:p>
            <a:r>
              <a:rPr lang="en-US" sz="1200" b="1" dirty="0" smtClean="0"/>
              <a:t>How it works:</a:t>
            </a:r>
          </a:p>
        </p:txBody>
      </p:sp>
      <p:sp>
        <p:nvSpPr>
          <p:cNvPr id="4" name="Rectangle 3"/>
          <p:cNvSpPr/>
          <p:nvPr/>
        </p:nvSpPr>
        <p:spPr bwMode="auto">
          <a:xfrm>
            <a:off x="609600" y="3017566"/>
            <a:ext cx="1752600" cy="609601"/>
          </a:xfrm>
          <a:prstGeom prst="rect">
            <a:avLst/>
          </a:prstGeom>
          <a:solidFill>
            <a:schemeClr val="accent1"/>
          </a:solidFill>
          <a:ln w="9525">
            <a:noFill/>
          </a:ln>
          <a:effectLst/>
          <a:extLst/>
        </p:spPr>
        <p:txBody>
          <a:bodyPr rtlCol="0" anchor="ctr"/>
          <a:lstStyle/>
          <a:p>
            <a:pPr algn="ctr"/>
            <a:r>
              <a:rPr lang="en-US" sz="1400" dirty="0" smtClean="0">
                <a:solidFill>
                  <a:schemeClr val="bg1"/>
                </a:solidFill>
              </a:rPr>
              <a:t>Internet Banking Website</a:t>
            </a:r>
          </a:p>
        </p:txBody>
      </p:sp>
      <p:sp>
        <p:nvSpPr>
          <p:cNvPr id="5" name="Oval 4"/>
          <p:cNvSpPr/>
          <p:nvPr/>
        </p:nvSpPr>
        <p:spPr bwMode="auto">
          <a:xfrm>
            <a:off x="6096000" y="3023602"/>
            <a:ext cx="914400" cy="609600"/>
          </a:xfrm>
          <a:prstGeom prst="ellipse">
            <a:avLst/>
          </a:prstGeom>
          <a:solidFill>
            <a:schemeClr val="accent1"/>
          </a:solidFill>
          <a:ln w="9525">
            <a:noFill/>
          </a:ln>
          <a:effectLst/>
          <a:extLst/>
        </p:spPr>
        <p:txBody>
          <a:bodyPr rtlCol="0" anchor="ctr"/>
          <a:lstStyle/>
          <a:p>
            <a:pPr algn="ctr"/>
            <a:r>
              <a:rPr lang="en-US" sz="1400" dirty="0" smtClean="0">
                <a:solidFill>
                  <a:schemeClr val="bg1"/>
                </a:solidFill>
              </a:rPr>
              <a:t>Client</a:t>
            </a:r>
          </a:p>
        </p:txBody>
      </p:sp>
      <p:cxnSp>
        <p:nvCxnSpPr>
          <p:cNvPr id="14" name="Straight Arrow Connector 13"/>
          <p:cNvCxnSpPr/>
          <p:nvPr/>
        </p:nvCxnSpPr>
        <p:spPr bwMode="auto">
          <a:xfrm>
            <a:off x="2362200" y="3252202"/>
            <a:ext cx="3733800" cy="0"/>
          </a:xfrm>
          <a:prstGeom prst="straightConnector1">
            <a:avLst/>
          </a:prstGeom>
          <a:solidFill>
            <a:schemeClr val="tx2"/>
          </a:solidFill>
          <a:ln w="381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7" name="Oval 16"/>
          <p:cNvSpPr/>
          <p:nvPr/>
        </p:nvSpPr>
        <p:spPr bwMode="auto">
          <a:xfrm>
            <a:off x="6858000" y="4261792"/>
            <a:ext cx="197528" cy="209610"/>
          </a:xfrm>
          <a:prstGeom prst="ellipse">
            <a:avLst/>
          </a:prstGeom>
          <a:solidFill>
            <a:schemeClr val="bg1">
              <a:lumMod val="50000"/>
            </a:schemeClr>
          </a:solidFill>
          <a:ln w="9525">
            <a:solidFill>
              <a:schemeClr val="tx1"/>
            </a:solidFill>
          </a:ln>
          <a:effectLst/>
          <a:extLst/>
        </p:spPr>
        <p:txBody>
          <a:bodyPr rtlCol="0" anchor="ctr"/>
          <a:lstStyle/>
          <a:p>
            <a:pPr algn="ctr"/>
            <a:r>
              <a:rPr lang="en-US" sz="1000" dirty="0" smtClean="0">
                <a:solidFill>
                  <a:schemeClr val="bg1"/>
                </a:solidFill>
              </a:rPr>
              <a:t>2</a:t>
            </a:r>
          </a:p>
        </p:txBody>
      </p:sp>
      <p:sp>
        <p:nvSpPr>
          <p:cNvPr id="18" name="TextBox 17"/>
          <p:cNvSpPr txBox="1"/>
          <p:nvPr/>
        </p:nvSpPr>
        <p:spPr>
          <a:xfrm>
            <a:off x="2971800" y="2712319"/>
            <a:ext cx="2962922" cy="553998"/>
          </a:xfrm>
          <a:prstGeom prst="rect">
            <a:avLst/>
          </a:prstGeom>
          <a:noFill/>
        </p:spPr>
        <p:txBody>
          <a:bodyPr wrap="square" rtlCol="0">
            <a:spAutoFit/>
          </a:bodyPr>
          <a:lstStyle/>
          <a:p>
            <a:r>
              <a:rPr lang="en-US" sz="1000" b="1" dirty="0"/>
              <a:t>Challenge Code: 10 digit challenge </a:t>
            </a:r>
            <a:r>
              <a:rPr lang="en-US" sz="1000" b="1" dirty="0" smtClean="0"/>
              <a:t>code, please refer to last slide for challenge code logic</a:t>
            </a:r>
            <a:endParaRPr lang="en-US" sz="1000" dirty="0" smtClean="0"/>
          </a:p>
        </p:txBody>
      </p:sp>
      <p:sp>
        <p:nvSpPr>
          <p:cNvPr id="23" name="Rectangle 22"/>
          <p:cNvSpPr/>
          <p:nvPr/>
        </p:nvSpPr>
        <p:spPr bwMode="auto">
          <a:xfrm>
            <a:off x="6096000" y="5257800"/>
            <a:ext cx="1295400" cy="457200"/>
          </a:xfrm>
          <a:prstGeom prst="rect">
            <a:avLst/>
          </a:prstGeom>
          <a:solidFill>
            <a:schemeClr val="accent1"/>
          </a:solidFill>
          <a:ln w="9525">
            <a:noFill/>
          </a:ln>
          <a:effectLst/>
          <a:extLst/>
        </p:spPr>
        <p:txBody>
          <a:bodyPr rtlCol="0" anchor="ctr"/>
          <a:lstStyle/>
          <a:p>
            <a:pPr algn="ctr"/>
            <a:r>
              <a:rPr lang="en-US" sz="1400" dirty="0" smtClean="0">
                <a:solidFill>
                  <a:schemeClr val="bg1"/>
                </a:solidFill>
              </a:rPr>
              <a:t>Mobile Token</a:t>
            </a:r>
          </a:p>
        </p:txBody>
      </p:sp>
      <p:cxnSp>
        <p:nvCxnSpPr>
          <p:cNvPr id="24" name="Straight Arrow Connector 23"/>
          <p:cNvCxnSpPr/>
          <p:nvPr/>
        </p:nvCxnSpPr>
        <p:spPr bwMode="auto">
          <a:xfrm>
            <a:off x="6721066" y="3633202"/>
            <a:ext cx="14335" cy="1624598"/>
          </a:xfrm>
          <a:prstGeom prst="straightConnector1">
            <a:avLst/>
          </a:prstGeom>
          <a:solidFill>
            <a:schemeClr val="tx2"/>
          </a:solidFill>
          <a:ln w="381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7" name="TextBox 26"/>
          <p:cNvSpPr txBox="1"/>
          <p:nvPr/>
        </p:nvSpPr>
        <p:spPr>
          <a:xfrm>
            <a:off x="7000782" y="4223289"/>
            <a:ext cx="1838418" cy="246221"/>
          </a:xfrm>
          <a:prstGeom prst="rect">
            <a:avLst/>
          </a:prstGeom>
          <a:noFill/>
        </p:spPr>
        <p:txBody>
          <a:bodyPr wrap="square" rtlCol="0">
            <a:spAutoFit/>
          </a:bodyPr>
          <a:lstStyle/>
          <a:p>
            <a:r>
              <a:rPr lang="en-US" sz="1000" b="1" dirty="0" smtClean="0"/>
              <a:t>Challenge Code</a:t>
            </a:r>
            <a:endParaRPr lang="en-US" sz="1000" dirty="0" smtClean="0"/>
          </a:p>
        </p:txBody>
      </p:sp>
      <p:cxnSp>
        <p:nvCxnSpPr>
          <p:cNvPr id="29" name="Straight Arrow Connector 28"/>
          <p:cNvCxnSpPr/>
          <p:nvPr/>
        </p:nvCxnSpPr>
        <p:spPr bwMode="auto">
          <a:xfrm flipV="1">
            <a:off x="6553200" y="3642223"/>
            <a:ext cx="0" cy="1575786"/>
          </a:xfrm>
          <a:prstGeom prst="straightConnector1">
            <a:avLst/>
          </a:prstGeom>
          <a:solidFill>
            <a:schemeClr val="tx2"/>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7" name="TextBox 36"/>
          <p:cNvSpPr txBox="1"/>
          <p:nvPr/>
        </p:nvSpPr>
        <p:spPr>
          <a:xfrm>
            <a:off x="4028982" y="4242802"/>
            <a:ext cx="2493146" cy="246221"/>
          </a:xfrm>
          <a:prstGeom prst="rect">
            <a:avLst/>
          </a:prstGeom>
          <a:noFill/>
        </p:spPr>
        <p:txBody>
          <a:bodyPr wrap="square" rtlCol="0">
            <a:spAutoFit/>
          </a:bodyPr>
          <a:lstStyle/>
          <a:p>
            <a:r>
              <a:rPr lang="en-US" sz="1000" b="1" dirty="0" smtClean="0"/>
              <a:t>Transaction Authorization Code (TAC)</a:t>
            </a:r>
          </a:p>
        </p:txBody>
      </p:sp>
      <p:sp>
        <p:nvSpPr>
          <p:cNvPr id="39" name="TextBox 38"/>
          <p:cNvSpPr txBox="1"/>
          <p:nvPr/>
        </p:nvSpPr>
        <p:spPr>
          <a:xfrm>
            <a:off x="2971800" y="3539381"/>
            <a:ext cx="2493146" cy="246221"/>
          </a:xfrm>
          <a:prstGeom prst="rect">
            <a:avLst/>
          </a:prstGeom>
          <a:noFill/>
        </p:spPr>
        <p:txBody>
          <a:bodyPr wrap="square" rtlCol="0">
            <a:spAutoFit/>
          </a:bodyPr>
          <a:lstStyle/>
          <a:p>
            <a:r>
              <a:rPr lang="en-US" sz="1000" b="1" dirty="0" smtClean="0"/>
              <a:t>Transaction Authorization Code (TAC)</a:t>
            </a:r>
          </a:p>
        </p:txBody>
      </p:sp>
      <p:cxnSp>
        <p:nvCxnSpPr>
          <p:cNvPr id="13317" name="Straight Arrow Connector 13316"/>
          <p:cNvCxnSpPr/>
          <p:nvPr/>
        </p:nvCxnSpPr>
        <p:spPr bwMode="auto">
          <a:xfrm flipH="1">
            <a:off x="2362200" y="3388381"/>
            <a:ext cx="3657600" cy="0"/>
          </a:xfrm>
          <a:prstGeom prst="straightConnector1">
            <a:avLst/>
          </a:prstGeom>
          <a:solidFill>
            <a:schemeClr val="tx2"/>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48" name="Oval 47"/>
          <p:cNvSpPr/>
          <p:nvPr/>
        </p:nvSpPr>
        <p:spPr bwMode="auto">
          <a:xfrm>
            <a:off x="2819400" y="2918797"/>
            <a:ext cx="197528" cy="209610"/>
          </a:xfrm>
          <a:prstGeom prst="ellipse">
            <a:avLst/>
          </a:prstGeom>
          <a:solidFill>
            <a:schemeClr val="bg1">
              <a:lumMod val="50000"/>
            </a:schemeClr>
          </a:solidFill>
          <a:ln w="9525">
            <a:solidFill>
              <a:schemeClr val="tx1"/>
            </a:solidFill>
          </a:ln>
          <a:effectLst/>
          <a:extLst/>
        </p:spPr>
        <p:txBody>
          <a:bodyPr rtlCol="0" anchor="ctr"/>
          <a:lstStyle/>
          <a:p>
            <a:pPr algn="ctr"/>
            <a:r>
              <a:rPr lang="en-US" sz="1000" dirty="0">
                <a:solidFill>
                  <a:schemeClr val="bg1"/>
                </a:solidFill>
              </a:rPr>
              <a:t>1</a:t>
            </a:r>
            <a:endParaRPr lang="en-US" sz="1000" dirty="0" smtClean="0">
              <a:solidFill>
                <a:schemeClr val="bg1"/>
              </a:solidFill>
            </a:endParaRPr>
          </a:p>
        </p:txBody>
      </p:sp>
      <p:sp>
        <p:nvSpPr>
          <p:cNvPr id="49" name="Oval 48"/>
          <p:cNvSpPr/>
          <p:nvPr/>
        </p:nvSpPr>
        <p:spPr bwMode="auto">
          <a:xfrm>
            <a:off x="3886200" y="4261793"/>
            <a:ext cx="197528" cy="209610"/>
          </a:xfrm>
          <a:prstGeom prst="ellipse">
            <a:avLst/>
          </a:prstGeom>
          <a:solidFill>
            <a:schemeClr val="accent1">
              <a:lumMod val="60000"/>
              <a:lumOff val="40000"/>
            </a:schemeClr>
          </a:solidFill>
          <a:ln w="9525">
            <a:solidFill>
              <a:schemeClr val="tx1"/>
            </a:solidFill>
          </a:ln>
          <a:effectLst/>
          <a:extLst/>
        </p:spPr>
        <p:txBody>
          <a:bodyPr rtlCol="0" anchor="ctr"/>
          <a:lstStyle/>
          <a:p>
            <a:pPr algn="ctr"/>
            <a:r>
              <a:rPr lang="en-US" sz="1000" dirty="0">
                <a:solidFill>
                  <a:schemeClr val="bg1"/>
                </a:solidFill>
              </a:rPr>
              <a:t>3</a:t>
            </a:r>
            <a:endParaRPr lang="en-US" sz="1000" dirty="0" smtClean="0">
              <a:solidFill>
                <a:schemeClr val="bg1"/>
              </a:solidFill>
            </a:endParaRPr>
          </a:p>
        </p:txBody>
      </p:sp>
      <p:sp>
        <p:nvSpPr>
          <p:cNvPr id="50" name="Oval 49"/>
          <p:cNvSpPr/>
          <p:nvPr/>
        </p:nvSpPr>
        <p:spPr bwMode="auto">
          <a:xfrm>
            <a:off x="2819400" y="3552811"/>
            <a:ext cx="197528" cy="209610"/>
          </a:xfrm>
          <a:prstGeom prst="ellipse">
            <a:avLst/>
          </a:prstGeom>
          <a:solidFill>
            <a:schemeClr val="accent1">
              <a:lumMod val="60000"/>
              <a:lumOff val="40000"/>
            </a:schemeClr>
          </a:solidFill>
          <a:ln w="9525">
            <a:solidFill>
              <a:schemeClr val="tx1"/>
            </a:solidFill>
          </a:ln>
          <a:effectLst/>
          <a:extLst/>
        </p:spPr>
        <p:txBody>
          <a:bodyPr rtlCol="0" anchor="ctr"/>
          <a:lstStyle/>
          <a:p>
            <a:pPr algn="ctr"/>
            <a:r>
              <a:rPr lang="en-US" sz="1000" dirty="0" smtClean="0">
                <a:solidFill>
                  <a:schemeClr val="bg1"/>
                </a:solidFill>
              </a:rPr>
              <a:t>4</a:t>
            </a:r>
          </a:p>
        </p:txBody>
      </p:sp>
    </p:spTree>
    <p:custDataLst>
      <p:tags r:id="rId1"/>
    </p:custDataLst>
    <p:extLst>
      <p:ext uri="{BB962C8B-B14F-4D97-AF65-F5344CB8AC3E}">
        <p14:creationId xmlns:p14="http://schemas.microsoft.com/office/powerpoint/2010/main" val="3300990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 Transfer Limits – APAC/EMEA/US</a:t>
            </a:r>
            <a:endParaRPr lang="en-US" dirty="0"/>
          </a:p>
        </p:txBody>
      </p:sp>
      <p:graphicFrame>
        <p:nvGraphicFramePr>
          <p:cNvPr id="4" name="Content Placeholder 3"/>
          <p:cNvGraphicFramePr>
            <a:graphicFrameLocks noGrp="1"/>
          </p:cNvGraphicFramePr>
          <p:nvPr>
            <p:ph sz="quarter" idx="15"/>
            <p:extLst>
              <p:ext uri="{D42A27DB-BD31-4B8C-83A1-F6EECF244321}">
                <p14:modId xmlns:p14="http://schemas.microsoft.com/office/powerpoint/2010/main" val="885944440"/>
              </p:ext>
            </p:extLst>
          </p:nvPr>
        </p:nvGraphicFramePr>
        <p:xfrm>
          <a:off x="228600" y="990600"/>
          <a:ext cx="8794750" cy="3048000"/>
        </p:xfrm>
        <a:graphic>
          <a:graphicData uri="http://schemas.openxmlformats.org/drawingml/2006/table">
            <a:tbl>
              <a:tblPr firstRow="1" firstCol="1" bandRow="1">
                <a:tableStyleId>{5C22544A-7EE6-4342-B048-85BDC9FD1C3A}</a:tableStyleId>
              </a:tblPr>
              <a:tblGrid>
                <a:gridCol w="1718419">
                  <a:extLst>
                    <a:ext uri="{9D8B030D-6E8A-4147-A177-3AD203B41FA5}">
                      <a16:colId xmlns:a16="http://schemas.microsoft.com/office/drawing/2014/main" val="2795332842"/>
                    </a:ext>
                  </a:extLst>
                </a:gridCol>
                <a:gridCol w="2329939">
                  <a:extLst>
                    <a:ext uri="{9D8B030D-6E8A-4147-A177-3AD203B41FA5}">
                      <a16:colId xmlns:a16="http://schemas.microsoft.com/office/drawing/2014/main" val="4287602721"/>
                    </a:ext>
                  </a:extLst>
                </a:gridCol>
                <a:gridCol w="2293200">
                  <a:extLst>
                    <a:ext uri="{9D8B030D-6E8A-4147-A177-3AD203B41FA5}">
                      <a16:colId xmlns:a16="http://schemas.microsoft.com/office/drawing/2014/main" val="3266163169"/>
                    </a:ext>
                  </a:extLst>
                </a:gridCol>
                <a:gridCol w="2453192">
                  <a:extLst>
                    <a:ext uri="{9D8B030D-6E8A-4147-A177-3AD203B41FA5}">
                      <a16:colId xmlns:a16="http://schemas.microsoft.com/office/drawing/2014/main" val="197010315"/>
                    </a:ext>
                  </a:extLst>
                </a:gridCol>
              </a:tblGrid>
              <a:tr h="355667">
                <a:tc>
                  <a:txBody>
                    <a:bodyPr/>
                    <a:lstStyle/>
                    <a:p>
                      <a:pPr marL="0" marR="0">
                        <a:spcBef>
                          <a:spcPts val="0"/>
                        </a:spcBef>
                        <a:spcAft>
                          <a:spcPts val="0"/>
                        </a:spcAft>
                      </a:pPr>
                      <a:r>
                        <a:rPr lang="en-GB" sz="1000">
                          <a:effectLst/>
                        </a:rPr>
                        <a:t>Funds Transfer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0" marR="0">
                        <a:spcBef>
                          <a:spcPts val="0"/>
                        </a:spcBef>
                        <a:spcAft>
                          <a:spcPts val="0"/>
                        </a:spcAft>
                      </a:pPr>
                      <a:r>
                        <a:rPr lang="en-GB" sz="1000">
                          <a:effectLst/>
                        </a:rPr>
                        <a:t>APAC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0" marR="0">
                        <a:spcBef>
                          <a:spcPts val="0"/>
                        </a:spcBef>
                        <a:spcAft>
                          <a:spcPts val="0"/>
                        </a:spcAft>
                      </a:pPr>
                      <a:r>
                        <a:rPr lang="en-GB" sz="1000">
                          <a:effectLst/>
                        </a:rPr>
                        <a:t>EMEA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0" marR="0">
                        <a:spcBef>
                          <a:spcPts val="0"/>
                        </a:spcBef>
                        <a:spcAft>
                          <a:spcPts val="0"/>
                        </a:spcAft>
                      </a:pPr>
                      <a:r>
                        <a:rPr lang="en-GB" sz="1000">
                          <a:effectLst/>
                        </a:rPr>
                        <a:t>US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extLst>
                  <a:ext uri="{0D108BD9-81ED-4DB2-BD59-A6C34878D82A}">
                    <a16:rowId xmlns:a16="http://schemas.microsoft.com/office/drawing/2014/main" val="2400337412"/>
                  </a:ext>
                </a:extLst>
              </a:tr>
              <a:tr h="501961">
                <a:tc>
                  <a:txBody>
                    <a:bodyPr/>
                    <a:lstStyle/>
                    <a:p>
                      <a:pPr marL="0" marR="0">
                        <a:spcBef>
                          <a:spcPts val="0"/>
                        </a:spcBef>
                        <a:spcAft>
                          <a:spcPts val="0"/>
                        </a:spcAft>
                      </a:pPr>
                      <a:r>
                        <a:rPr lang="en-GB" sz="1000">
                          <a:effectLst/>
                        </a:rPr>
                        <a:t>Transaction Limits (Internal Transfers)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0" marR="0">
                        <a:spcBef>
                          <a:spcPts val="0"/>
                        </a:spcBef>
                        <a:spcAft>
                          <a:spcPts val="0"/>
                        </a:spcAft>
                      </a:pPr>
                      <a:r>
                        <a:rPr lang="en-GB" sz="1000">
                          <a:effectLst/>
                        </a:rPr>
                        <a:t>Unlimited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0" marR="0">
                        <a:spcBef>
                          <a:spcPts val="0"/>
                        </a:spcBef>
                        <a:spcAft>
                          <a:spcPts val="0"/>
                        </a:spcAft>
                      </a:pPr>
                      <a:r>
                        <a:rPr lang="en-GB" sz="1000">
                          <a:effectLst/>
                        </a:rPr>
                        <a:t>Unlimited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0" marR="0">
                        <a:spcBef>
                          <a:spcPts val="0"/>
                        </a:spcBef>
                        <a:spcAft>
                          <a:spcPts val="0"/>
                        </a:spcAft>
                      </a:pPr>
                      <a:r>
                        <a:rPr lang="en-GB" sz="1000">
                          <a:effectLst/>
                        </a:rPr>
                        <a:t>Unlimited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extLst>
                  <a:ext uri="{0D108BD9-81ED-4DB2-BD59-A6C34878D82A}">
                    <a16:rowId xmlns:a16="http://schemas.microsoft.com/office/drawing/2014/main" val="2964025950"/>
                  </a:ext>
                </a:extLst>
              </a:tr>
              <a:tr h="1292927">
                <a:tc>
                  <a:txBody>
                    <a:bodyPr/>
                    <a:lstStyle/>
                    <a:p>
                      <a:pPr marL="0" marR="0">
                        <a:spcBef>
                          <a:spcPts val="0"/>
                        </a:spcBef>
                        <a:spcAft>
                          <a:spcPts val="0"/>
                        </a:spcAft>
                      </a:pPr>
                      <a:r>
                        <a:rPr lang="en-GB" sz="1000">
                          <a:effectLst/>
                        </a:rPr>
                        <a:t>Transaction Limits (External Transfers)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228600" marR="0" indent="-228600">
                        <a:spcBef>
                          <a:spcPts val="0"/>
                        </a:spcBef>
                        <a:spcAft>
                          <a:spcPts val="0"/>
                        </a:spcAft>
                      </a:pPr>
                      <a:r>
                        <a:rPr lang="en-US" sz="1000" dirty="0">
                          <a:effectLst/>
                        </a:rPr>
                        <a:t>1.</a:t>
                      </a:r>
                      <a:r>
                        <a:rPr lang="en-US" sz="600" dirty="0">
                          <a:effectLst/>
                        </a:rPr>
                        <a:t>       </a:t>
                      </a:r>
                      <a:r>
                        <a:rPr lang="en-GB" sz="1000" dirty="0">
                          <a:effectLst/>
                        </a:rPr>
                        <a:t>Same Currency – USD 10 MM per transfer (up to USD1mm per day).</a:t>
                      </a:r>
                      <a:endParaRPr lang="en-US" sz="1000" dirty="0">
                        <a:effectLst/>
                      </a:endParaRPr>
                    </a:p>
                    <a:p>
                      <a:pPr marL="228600" marR="0" indent="-228600">
                        <a:spcBef>
                          <a:spcPts val="0"/>
                        </a:spcBef>
                        <a:spcAft>
                          <a:spcPts val="0"/>
                        </a:spcAft>
                      </a:pPr>
                      <a:r>
                        <a:rPr lang="en-US" sz="1000" dirty="0">
                          <a:effectLst/>
                        </a:rPr>
                        <a:t>2.</a:t>
                      </a:r>
                      <a:r>
                        <a:rPr lang="en-US" sz="600" dirty="0">
                          <a:effectLst/>
                        </a:rPr>
                        <a:t>       </a:t>
                      </a:r>
                      <a:r>
                        <a:rPr lang="en-GB" sz="1000" dirty="0">
                          <a:effectLst/>
                        </a:rPr>
                        <a:t>FX – Below USD 50K per transfer (up to USD 10MM per day).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342900" marR="0" lvl="0" indent="-342900">
                        <a:spcBef>
                          <a:spcPts val="0"/>
                        </a:spcBef>
                        <a:spcAft>
                          <a:spcPts val="0"/>
                        </a:spcAft>
                        <a:buFont typeface="+mj-lt"/>
                        <a:buAutoNum type="arabicPeriod" startAt="3"/>
                        <a:tabLst>
                          <a:tab pos="457200" algn="l"/>
                        </a:tabLst>
                      </a:pPr>
                      <a:r>
                        <a:rPr lang="en-GB" sz="1000">
                          <a:effectLst/>
                        </a:rPr>
                        <a:t>Same currency – 10 mm (daily/one time)</a:t>
                      </a:r>
                      <a:endParaRPr lang="en-US" sz="1000">
                        <a:effectLst/>
                      </a:endParaRPr>
                    </a:p>
                    <a:p>
                      <a:pPr marL="342900" marR="0" lvl="0" indent="-342900">
                        <a:spcBef>
                          <a:spcPts val="0"/>
                        </a:spcBef>
                        <a:spcAft>
                          <a:spcPts val="0"/>
                        </a:spcAft>
                        <a:buFont typeface="+mj-lt"/>
                        <a:buAutoNum type="arabicPeriod" startAt="3"/>
                        <a:tabLst>
                          <a:tab pos="457200" algn="l"/>
                        </a:tabLst>
                      </a:pPr>
                      <a:r>
                        <a:rPr lang="en-GB" sz="1000">
                          <a:effectLst/>
                        </a:rPr>
                        <a:t>FX – 200k (daily/one time)</a:t>
                      </a:r>
                      <a:endParaRPr lang="en-US" sz="100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342900" marR="0" lvl="0" indent="-342900">
                        <a:spcBef>
                          <a:spcPts val="0"/>
                        </a:spcBef>
                        <a:spcAft>
                          <a:spcPts val="0"/>
                        </a:spcAft>
                        <a:buFont typeface="+mj-lt"/>
                        <a:buAutoNum type="arabicPeriod" startAt="5"/>
                        <a:tabLst>
                          <a:tab pos="457200" algn="l"/>
                        </a:tabLst>
                      </a:pPr>
                      <a:r>
                        <a:rPr lang="en-GB" sz="1000">
                          <a:effectLst/>
                        </a:rPr>
                        <a:t>USD – 1 mm (daily/one time)</a:t>
                      </a:r>
                      <a:endParaRPr lang="en-US" sz="1000">
                        <a:effectLst/>
                      </a:endParaRPr>
                    </a:p>
                    <a:p>
                      <a:pPr marL="342900" marR="0" lvl="0" indent="-342900">
                        <a:spcBef>
                          <a:spcPts val="0"/>
                        </a:spcBef>
                        <a:spcAft>
                          <a:spcPts val="0"/>
                        </a:spcAft>
                        <a:buFont typeface="+mj-lt"/>
                        <a:buAutoNum type="arabicPeriod" startAt="5"/>
                        <a:tabLst>
                          <a:tab pos="457200" algn="l"/>
                        </a:tabLst>
                      </a:pPr>
                      <a:r>
                        <a:rPr lang="en-GB" sz="1000">
                          <a:effectLst/>
                        </a:rPr>
                        <a:t>FX –  200k (daily/one time)</a:t>
                      </a:r>
                      <a:endParaRPr lang="en-US" sz="100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extLst>
                  <a:ext uri="{0D108BD9-81ED-4DB2-BD59-A6C34878D82A}">
                    <a16:rowId xmlns:a16="http://schemas.microsoft.com/office/drawing/2014/main" val="183979422"/>
                  </a:ext>
                </a:extLst>
              </a:tr>
              <a:tr h="897445">
                <a:tc>
                  <a:txBody>
                    <a:bodyPr/>
                    <a:lstStyle/>
                    <a:p>
                      <a:pPr marL="0" marR="0">
                        <a:spcBef>
                          <a:spcPts val="0"/>
                        </a:spcBef>
                        <a:spcAft>
                          <a:spcPts val="0"/>
                        </a:spcAft>
                      </a:pPr>
                      <a:r>
                        <a:rPr lang="en-GB" sz="1000">
                          <a:effectLst/>
                        </a:rPr>
                        <a:t>Call back Requirements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228600" marR="0" indent="-228600">
                        <a:spcBef>
                          <a:spcPts val="0"/>
                        </a:spcBef>
                        <a:spcAft>
                          <a:spcPts val="0"/>
                        </a:spcAft>
                      </a:pPr>
                      <a:r>
                        <a:rPr lang="en-US" sz="1000" dirty="0" smtClean="0">
                          <a:effectLst/>
                        </a:rPr>
                        <a:t>1.</a:t>
                      </a:r>
                      <a:r>
                        <a:rPr lang="en-US" sz="600" dirty="0" smtClean="0">
                          <a:effectLst/>
                        </a:rPr>
                        <a:t>       </a:t>
                      </a:r>
                      <a:r>
                        <a:rPr lang="en-GB" sz="1000" dirty="0">
                          <a:effectLst/>
                        </a:rPr>
                        <a:t>As per signing mandate.</a:t>
                      </a:r>
                      <a:endParaRPr lang="en-US" sz="1000" dirty="0">
                        <a:effectLst/>
                      </a:endParaRPr>
                    </a:p>
                    <a:p>
                      <a:pPr marL="228600" marR="0" indent="-228600">
                        <a:spcBef>
                          <a:spcPts val="0"/>
                        </a:spcBef>
                        <a:spcAft>
                          <a:spcPts val="0"/>
                        </a:spcAft>
                      </a:pPr>
                      <a:r>
                        <a:rPr lang="en-US" sz="1000" dirty="0">
                          <a:effectLst/>
                        </a:rPr>
                        <a:t>2.</a:t>
                      </a:r>
                      <a:r>
                        <a:rPr lang="en-US" sz="600" dirty="0">
                          <a:effectLst/>
                        </a:rPr>
                        <a:t>       </a:t>
                      </a:r>
                      <a:r>
                        <a:rPr lang="en-GB" sz="1000" dirty="0">
                          <a:effectLst/>
                        </a:rPr>
                        <a:t>First Time Payees</a:t>
                      </a:r>
                      <a:endParaRPr lang="en-US" sz="1000" dirty="0">
                        <a:effectLst/>
                      </a:endParaRPr>
                    </a:p>
                    <a:p>
                      <a:pPr marL="228600" marR="0" indent="-228600">
                        <a:spcBef>
                          <a:spcPts val="0"/>
                        </a:spcBef>
                        <a:spcAft>
                          <a:spcPts val="0"/>
                        </a:spcAft>
                      </a:pPr>
                      <a:r>
                        <a:rPr lang="en-US" sz="1000" dirty="0">
                          <a:effectLst/>
                        </a:rPr>
                        <a:t>3.</a:t>
                      </a:r>
                      <a:r>
                        <a:rPr lang="en-US" sz="600" dirty="0">
                          <a:effectLst/>
                        </a:rPr>
                        <a:t>       </a:t>
                      </a:r>
                      <a:r>
                        <a:rPr lang="en-GB" sz="1000" dirty="0">
                          <a:effectLst/>
                        </a:rPr>
                        <a:t>Third-Party Transfers (Internal and External) &gt; USD 200K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342900" marR="0" lvl="0" indent="-342900">
                        <a:spcBef>
                          <a:spcPts val="0"/>
                        </a:spcBef>
                        <a:spcAft>
                          <a:spcPts val="0"/>
                        </a:spcAft>
                        <a:buFont typeface="+mj-lt"/>
                        <a:buAutoNum type="arabicPeriod" startAt="4"/>
                        <a:tabLst>
                          <a:tab pos="457200" algn="l"/>
                        </a:tabLst>
                      </a:pPr>
                      <a:r>
                        <a:rPr lang="en-GB" sz="1000">
                          <a:effectLst/>
                        </a:rPr>
                        <a:t>As per signing mandate</a:t>
                      </a:r>
                      <a:endParaRPr lang="en-US" sz="1000">
                        <a:effectLst/>
                      </a:endParaRPr>
                    </a:p>
                    <a:p>
                      <a:pPr marL="342900" marR="0" lvl="0" indent="-342900">
                        <a:spcBef>
                          <a:spcPts val="0"/>
                        </a:spcBef>
                        <a:spcAft>
                          <a:spcPts val="0"/>
                        </a:spcAft>
                        <a:buFont typeface="+mj-lt"/>
                        <a:buAutoNum type="arabicPeriod" startAt="4"/>
                        <a:tabLst>
                          <a:tab pos="457200" algn="l"/>
                        </a:tabLst>
                      </a:pPr>
                      <a:r>
                        <a:rPr lang="en-GB" sz="1000">
                          <a:effectLst/>
                        </a:rPr>
                        <a:t>First Time Payee</a:t>
                      </a:r>
                      <a:endParaRPr lang="en-US" sz="1000">
                        <a:effectLst/>
                      </a:endParaRPr>
                    </a:p>
                    <a:p>
                      <a:pPr marL="342900" marR="0" lvl="0" indent="-342900">
                        <a:spcBef>
                          <a:spcPts val="0"/>
                        </a:spcBef>
                        <a:spcAft>
                          <a:spcPts val="0"/>
                        </a:spcAft>
                        <a:buFont typeface="+mj-lt"/>
                        <a:buAutoNum type="arabicPeriod" startAt="4"/>
                        <a:tabLst>
                          <a:tab pos="457200" algn="l"/>
                        </a:tabLst>
                      </a:pPr>
                      <a:r>
                        <a:rPr lang="en-GB" sz="1000">
                          <a:effectLst/>
                        </a:rPr>
                        <a:t>External Transfer &gt; 200K</a:t>
                      </a:r>
                      <a:endParaRPr lang="en-US" sz="100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tc>
                  <a:txBody>
                    <a:bodyPr/>
                    <a:lstStyle/>
                    <a:p>
                      <a:pPr marL="342900" marR="0" lvl="0" indent="-342900">
                        <a:spcBef>
                          <a:spcPts val="0"/>
                        </a:spcBef>
                        <a:spcAft>
                          <a:spcPts val="0"/>
                        </a:spcAft>
                        <a:buFont typeface="+mj-lt"/>
                        <a:buAutoNum type="arabicPeriod" startAt="7"/>
                        <a:tabLst>
                          <a:tab pos="457200" algn="l"/>
                        </a:tabLst>
                      </a:pPr>
                      <a:r>
                        <a:rPr lang="en-GB" sz="1000" dirty="0">
                          <a:effectLst/>
                        </a:rPr>
                        <a:t>As per signing mandate (best effort basis)</a:t>
                      </a:r>
                      <a:endParaRPr lang="en-US" sz="1000" dirty="0">
                        <a:effectLst/>
                      </a:endParaRPr>
                    </a:p>
                    <a:p>
                      <a:pPr marL="342900" marR="0" lvl="0" indent="-342900">
                        <a:spcBef>
                          <a:spcPts val="0"/>
                        </a:spcBef>
                        <a:spcAft>
                          <a:spcPts val="0"/>
                        </a:spcAft>
                        <a:buFont typeface="+mj-lt"/>
                        <a:buAutoNum type="arabicPeriod" startAt="7"/>
                        <a:tabLst>
                          <a:tab pos="457200" algn="l"/>
                        </a:tabLst>
                      </a:pPr>
                      <a:r>
                        <a:rPr lang="en-GB" sz="1000" dirty="0">
                          <a:effectLst/>
                        </a:rPr>
                        <a:t>First Time Payee</a:t>
                      </a:r>
                      <a:endParaRPr lang="en-US" sz="1000" dirty="0">
                        <a:effectLst/>
                      </a:endParaRPr>
                    </a:p>
                    <a:p>
                      <a:pPr marL="342900" marR="0" lvl="0" indent="-342900">
                        <a:spcBef>
                          <a:spcPts val="0"/>
                        </a:spcBef>
                        <a:spcAft>
                          <a:spcPts val="0"/>
                        </a:spcAft>
                        <a:buFont typeface="+mj-lt"/>
                        <a:buAutoNum type="arabicPeriod" startAt="7"/>
                        <a:tabLst>
                          <a:tab pos="457200" algn="l"/>
                        </a:tabLst>
                      </a:pPr>
                      <a:r>
                        <a:rPr lang="en-GB" sz="1000" dirty="0">
                          <a:effectLst/>
                        </a:rPr>
                        <a:t>External Transfer &gt; 200K</a:t>
                      </a:r>
                      <a:endParaRPr lang="en-US" sz="1000"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endParaRPr>
                    </a:p>
                  </a:txBody>
                  <a:tcPr marL="82063" marR="82063" marT="41032" marB="41032"/>
                </a:tc>
                <a:extLst>
                  <a:ext uri="{0D108BD9-81ED-4DB2-BD59-A6C34878D82A}">
                    <a16:rowId xmlns:a16="http://schemas.microsoft.com/office/drawing/2014/main" val="1066400139"/>
                  </a:ext>
                </a:extLst>
              </a:tr>
            </a:tbl>
          </a:graphicData>
        </a:graphic>
      </p:graphicFrame>
    </p:spTree>
    <p:extLst>
      <p:ext uri="{BB962C8B-B14F-4D97-AF65-F5344CB8AC3E}">
        <p14:creationId xmlns:p14="http://schemas.microsoft.com/office/powerpoint/2010/main" val="4281439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sz="2000" dirty="0" smtClean="0">
                <a:ea typeface="ヒラギノ角ゴ Pro W3"/>
                <a:cs typeface="ヒラギノ角ゴ Pro W3"/>
              </a:rPr>
              <a:t>Benefits and Overview of Changes</a:t>
            </a:r>
          </a:p>
        </p:txBody>
      </p:sp>
      <p:sp>
        <p:nvSpPr>
          <p:cNvPr id="2" name="TextBox 1"/>
          <p:cNvSpPr txBox="1"/>
          <p:nvPr/>
        </p:nvSpPr>
        <p:spPr>
          <a:xfrm>
            <a:off x="304800" y="2819400"/>
            <a:ext cx="8229600" cy="1828800"/>
          </a:xfrm>
          <a:prstGeom prst="rect">
            <a:avLst/>
          </a:prstGeom>
          <a:noFill/>
        </p:spPr>
        <p:txBody>
          <a:bodyPr wrap="square" rtlCol="0">
            <a:noAutofit/>
          </a:bodyPr>
          <a:lstStyle/>
          <a:p>
            <a:r>
              <a:rPr lang="en-US" sz="1200" b="1" u="sng" dirty="0" smtClean="0"/>
              <a:t>Change Overview</a:t>
            </a:r>
          </a:p>
          <a:p>
            <a:endParaRPr lang="en-US" sz="1200" dirty="0" smtClean="0"/>
          </a:p>
          <a:p>
            <a:pPr marL="228600" indent="-228600">
              <a:buFont typeface="Arial" panose="020B0604020202020204" pitchFamily="34" charset="0"/>
              <a:buChar char="•"/>
            </a:pPr>
            <a:r>
              <a:rPr lang="en-US" sz="1200" dirty="0" smtClean="0"/>
              <a:t>Mobile Token integration with Funds Transfer.</a:t>
            </a:r>
          </a:p>
          <a:p>
            <a:pPr marL="228600" indent="-228600">
              <a:buFont typeface="Arial" panose="020B0604020202020204" pitchFamily="34" charset="0"/>
              <a:buChar char="•"/>
            </a:pPr>
            <a:r>
              <a:rPr lang="en-US" sz="1200" dirty="0" smtClean="0"/>
              <a:t>Implement Transaction Signing for Add Payee and High-Value Funds Transfers, thereby eliminating the call-back associated with the respective high-risk transactions.</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smtClean="0"/>
          </a:p>
        </p:txBody>
      </p:sp>
      <p:sp>
        <p:nvSpPr>
          <p:cNvPr id="5" name="TextBox 4"/>
          <p:cNvSpPr txBox="1"/>
          <p:nvPr/>
        </p:nvSpPr>
        <p:spPr>
          <a:xfrm>
            <a:off x="304800" y="990600"/>
            <a:ext cx="8229600" cy="1981200"/>
          </a:xfrm>
          <a:prstGeom prst="rect">
            <a:avLst/>
          </a:prstGeom>
          <a:noFill/>
        </p:spPr>
        <p:txBody>
          <a:bodyPr wrap="square" rtlCol="0">
            <a:noAutofit/>
          </a:bodyPr>
          <a:lstStyle/>
          <a:p>
            <a:pPr lvl="0"/>
            <a:r>
              <a:rPr lang="en-GB" sz="1200" b="1" u="sng" dirty="0" smtClean="0"/>
              <a:t>Benefits</a:t>
            </a:r>
          </a:p>
          <a:p>
            <a:pPr lvl="0"/>
            <a:endParaRPr lang="en-GB" sz="1200" b="1" u="sng" dirty="0" smtClean="0"/>
          </a:p>
          <a:p>
            <a:pPr marL="171450" lvl="0" indent="-171450">
              <a:buFont typeface="Arial" panose="020B0604020202020204" pitchFamily="34" charset="0"/>
              <a:buChar char="•"/>
            </a:pPr>
            <a:r>
              <a:rPr lang="en-GB" sz="1200" dirty="0" smtClean="0"/>
              <a:t>Prevents “man-in-the-middle" attacks by digitally securing transactions.</a:t>
            </a:r>
          </a:p>
          <a:p>
            <a:pPr marL="171450" lvl="0" indent="-171450">
              <a:buFont typeface="Arial" panose="020B0604020202020204" pitchFamily="34" charset="0"/>
              <a:buChar char="•"/>
            </a:pPr>
            <a:r>
              <a:rPr lang="en-GB" sz="1200" dirty="0" smtClean="0"/>
              <a:t>Industry standard </a:t>
            </a:r>
            <a:r>
              <a:rPr lang="en-US" sz="1200" dirty="0" smtClean="0"/>
              <a:t>adopted by financial institutions.</a:t>
            </a:r>
            <a:endParaRPr lang="en-GB" sz="1200" dirty="0" smtClean="0"/>
          </a:p>
          <a:p>
            <a:pPr marL="171450" lvl="0" indent="-171450">
              <a:buFont typeface="Arial" panose="020B0604020202020204" pitchFamily="34" charset="0"/>
              <a:buChar char="•"/>
            </a:pPr>
            <a:r>
              <a:rPr lang="en-GB" sz="1200" dirty="0" smtClean="0"/>
              <a:t>Effective method to replace first-time payee and independent call back thereby increasing productivity.</a:t>
            </a:r>
          </a:p>
          <a:p>
            <a:pPr marL="171450" lvl="0" indent="-171450">
              <a:buFont typeface="Arial" panose="020B0604020202020204" pitchFamily="34" charset="0"/>
              <a:buChar char="•"/>
            </a:pPr>
            <a:r>
              <a:rPr lang="en-GB" sz="1200" dirty="0" smtClean="0"/>
              <a:t>Enhances client experience by providing seamless integration with Mobile Token and reduction of call back by the bank.</a:t>
            </a:r>
            <a:endParaRPr lang="en-US" sz="1200" dirty="0" smtClean="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smtClean="0"/>
          </a:p>
        </p:txBody>
      </p:sp>
    </p:spTree>
    <p:custDataLst>
      <p:tags r:id="rId1"/>
    </p:custDataLst>
    <p:extLst>
      <p:ext uri="{BB962C8B-B14F-4D97-AF65-F5344CB8AC3E}">
        <p14:creationId xmlns:p14="http://schemas.microsoft.com/office/powerpoint/2010/main" val="1539395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a:xfrm>
            <a:off x="304800" y="288925"/>
            <a:ext cx="8839200" cy="419100"/>
          </a:xfrm>
        </p:spPr>
        <p:txBody>
          <a:bodyPr/>
          <a:lstStyle/>
          <a:p>
            <a:pPr marL="228600" indent="-228600"/>
            <a:r>
              <a:rPr lang="en-US" sz="1800" dirty="0" smtClean="0"/>
              <a:t>Prerequisites for Transaction Signing</a:t>
            </a:r>
            <a:endParaRPr lang="en-US" sz="1800" dirty="0"/>
          </a:p>
        </p:txBody>
      </p:sp>
      <p:sp>
        <p:nvSpPr>
          <p:cNvPr id="14" name="TextBox 13"/>
          <p:cNvSpPr txBox="1"/>
          <p:nvPr/>
        </p:nvSpPr>
        <p:spPr>
          <a:xfrm>
            <a:off x="304800" y="990600"/>
            <a:ext cx="8229600" cy="1295400"/>
          </a:xfrm>
          <a:prstGeom prst="rect">
            <a:avLst/>
          </a:prstGeom>
          <a:noFill/>
        </p:spPr>
        <p:txBody>
          <a:bodyPr wrap="square" rtlCol="0">
            <a:noAutofit/>
          </a:bodyPr>
          <a:lstStyle/>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smtClean="0"/>
          </a:p>
        </p:txBody>
      </p:sp>
      <p:sp>
        <p:nvSpPr>
          <p:cNvPr id="21" name="TextBox 20"/>
          <p:cNvSpPr txBox="1"/>
          <p:nvPr/>
        </p:nvSpPr>
        <p:spPr>
          <a:xfrm>
            <a:off x="314608" y="977774"/>
            <a:ext cx="8448392" cy="3060826"/>
          </a:xfrm>
          <a:prstGeom prst="rect">
            <a:avLst/>
          </a:prstGeom>
          <a:noFill/>
        </p:spPr>
        <p:txBody>
          <a:bodyPr wrap="square" rtlCol="0">
            <a:noAutofit/>
          </a:bodyPr>
          <a:lstStyle/>
          <a:p>
            <a:pPr marL="342900" indent="-342900">
              <a:buFontTx/>
              <a:buAutoNum type="arabicPeriod"/>
            </a:pPr>
            <a:r>
              <a:rPr lang="en-US" sz="1200" dirty="0"/>
              <a:t>Transaction-signing is mandatory for all high-risk transactions performed on </a:t>
            </a:r>
            <a:r>
              <a:rPr lang="en-US" sz="1200" u="sng" dirty="0"/>
              <a:t>mobile devices</a:t>
            </a:r>
            <a:r>
              <a:rPr lang="en-US" sz="1200" dirty="0"/>
              <a:t>. </a:t>
            </a:r>
          </a:p>
          <a:p>
            <a:pPr marL="342900" indent="-342900">
              <a:buFontTx/>
              <a:buAutoNum type="arabicPeriod"/>
            </a:pPr>
            <a:endParaRPr lang="en-US" sz="1200" dirty="0" smtClean="0"/>
          </a:p>
          <a:p>
            <a:pPr marL="342900" indent="-342900">
              <a:buFontTx/>
              <a:buAutoNum type="arabicPeriod"/>
            </a:pPr>
            <a:r>
              <a:rPr lang="en-US" sz="1200" dirty="0" smtClean="0"/>
              <a:t>Mobile </a:t>
            </a:r>
            <a:r>
              <a:rPr lang="en-US" sz="1200" dirty="0"/>
              <a:t>token has to be enabled in order to perform transaction signing</a:t>
            </a:r>
            <a:r>
              <a:rPr lang="en-US" sz="1200" dirty="0" smtClean="0"/>
              <a:t>. If user has not registered for mobile token, he/she will be redirected to register before proceeding with the high-risk transaction on mobile.</a:t>
            </a:r>
          </a:p>
          <a:p>
            <a:pPr marL="342900" indent="-342900">
              <a:buAutoNum type="arabicPeriod"/>
            </a:pPr>
            <a:endParaRPr lang="en-US" sz="1200" dirty="0" smtClean="0"/>
          </a:p>
          <a:p>
            <a:pPr marL="342900" indent="-342900">
              <a:buAutoNum type="arabicPeriod"/>
            </a:pPr>
            <a:r>
              <a:rPr lang="en-US" sz="1200" dirty="0" smtClean="0"/>
              <a:t>For non-mobile token registered clients performing high-risk transactions on IVC web, existing manual process (manual call back) will be followed.</a:t>
            </a:r>
            <a:endParaRPr lang="en-US" sz="1400" dirty="0"/>
          </a:p>
          <a:p>
            <a:endParaRPr lang="en-US" sz="1400" dirty="0"/>
          </a:p>
          <a:p>
            <a:endParaRPr lang="en-US" sz="1400" dirty="0" smtClean="0"/>
          </a:p>
        </p:txBody>
      </p:sp>
    </p:spTree>
    <p:custDataLst>
      <p:tags r:id="rId1"/>
    </p:custDataLst>
    <p:extLst>
      <p:ext uri="{BB962C8B-B14F-4D97-AF65-F5344CB8AC3E}">
        <p14:creationId xmlns:p14="http://schemas.microsoft.com/office/powerpoint/2010/main" val="788353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sz="2000" dirty="0" smtClean="0">
                <a:ea typeface="ヒラギノ角ゴ Pro W3"/>
                <a:cs typeface="ヒラギノ角ゴ Pro W3"/>
              </a:rPr>
              <a:t>Key Scenarios</a:t>
            </a:r>
          </a:p>
        </p:txBody>
      </p:sp>
      <p:sp>
        <p:nvSpPr>
          <p:cNvPr id="2" name="TextBox 1"/>
          <p:cNvSpPr txBox="1"/>
          <p:nvPr/>
        </p:nvSpPr>
        <p:spPr>
          <a:xfrm>
            <a:off x="298450" y="914400"/>
            <a:ext cx="8616950" cy="4953000"/>
          </a:xfrm>
          <a:prstGeom prst="rect">
            <a:avLst/>
          </a:prstGeom>
          <a:noFill/>
        </p:spPr>
        <p:txBody>
          <a:bodyPr wrap="square" rtlCol="0">
            <a:noAutofit/>
          </a:bodyPr>
          <a:lstStyle/>
          <a:p>
            <a:pPr>
              <a:spcBef>
                <a:spcPts val="900"/>
              </a:spcBef>
              <a:spcAft>
                <a:spcPts val="900"/>
              </a:spcAft>
            </a:pPr>
            <a:r>
              <a:rPr lang="en-US" sz="1600" b="1" kern="0" dirty="0" smtClean="0">
                <a:ea typeface="ヒラギノ角ゴ Pro W3"/>
                <a:cs typeface="ヒラギノ角ゴ Pro W3"/>
              </a:rPr>
              <a:t>Mobile Platform (IPad or IOS) – Android in October</a:t>
            </a:r>
          </a:p>
          <a:p>
            <a:pPr marL="171450" indent="-171450">
              <a:spcBef>
                <a:spcPts val="900"/>
              </a:spcBef>
              <a:buFont typeface="Arial" panose="020B0604020202020204" pitchFamily="34" charset="0"/>
              <a:buChar char="•"/>
            </a:pPr>
            <a:r>
              <a:rPr lang="en-US" sz="1200" b="1" kern="0" dirty="0" smtClean="0">
                <a:ea typeface="ヒラギノ角ゴ Pro W3"/>
                <a:cs typeface="ヒラギノ角ゴ Pro W3"/>
              </a:rPr>
              <a:t>Non-mobile </a:t>
            </a:r>
            <a:r>
              <a:rPr lang="en-US" sz="1200" b="1" kern="0" dirty="0">
                <a:ea typeface="ヒラギノ角ゴ Pro W3"/>
                <a:cs typeface="ヒラギノ角ゴ Pro W3"/>
              </a:rPr>
              <a:t>token enabled user </a:t>
            </a:r>
            <a:r>
              <a:rPr lang="en-US" sz="1200" kern="0" dirty="0" smtClean="0">
                <a:ea typeface="ヒラギノ角ゴ Pro W3"/>
                <a:cs typeface="ヒラギノ角ゴ Pro W3"/>
              </a:rPr>
              <a:t>performing </a:t>
            </a:r>
            <a:r>
              <a:rPr lang="en-US" sz="1200" b="1" kern="0" dirty="0" smtClean="0">
                <a:ea typeface="ヒラギノ角ゴ Pro W3"/>
                <a:cs typeface="ヒラギノ角ゴ Pro W3"/>
              </a:rPr>
              <a:t>low-value</a:t>
            </a:r>
            <a:r>
              <a:rPr lang="en-US" sz="1200" kern="0" dirty="0" smtClean="0">
                <a:ea typeface="ヒラギノ角ゴ Pro W3"/>
                <a:cs typeface="ヒラギノ角ゴ Pro W3"/>
              </a:rPr>
              <a:t> funds transfer.</a:t>
            </a:r>
          </a:p>
          <a:p>
            <a:pPr marL="171450" indent="-171450">
              <a:spcBef>
                <a:spcPts val="900"/>
              </a:spcBef>
              <a:spcAft>
                <a:spcPts val="900"/>
              </a:spcAft>
              <a:buFont typeface="Arial" panose="020B0604020202020204" pitchFamily="34" charset="0"/>
              <a:buChar char="•"/>
            </a:pPr>
            <a:r>
              <a:rPr lang="en-US" sz="1200" b="1" kern="0" dirty="0" smtClean="0">
                <a:ea typeface="ヒラギノ角ゴ Pro W3"/>
                <a:cs typeface="ヒラギノ角ゴ Pro W3"/>
              </a:rPr>
              <a:t>Non-mobile </a:t>
            </a:r>
            <a:r>
              <a:rPr lang="en-US" sz="1200" b="1" kern="0" dirty="0">
                <a:ea typeface="ヒラギノ角ゴ Pro W3"/>
                <a:cs typeface="ヒラギノ角ゴ Pro W3"/>
              </a:rPr>
              <a:t>token enabled user </a:t>
            </a:r>
            <a:r>
              <a:rPr lang="en-US" sz="1200" kern="0" dirty="0" smtClean="0">
                <a:ea typeface="ヒラギノ角ゴ Pro W3"/>
                <a:cs typeface="ヒラギノ角ゴ Pro W3"/>
              </a:rPr>
              <a:t>performing </a:t>
            </a:r>
            <a:r>
              <a:rPr lang="en-US" sz="1200" b="1" kern="0" dirty="0" smtClean="0">
                <a:ea typeface="ヒラギノ角ゴ Pro W3"/>
                <a:cs typeface="ヒラギノ角ゴ Pro W3"/>
              </a:rPr>
              <a:t>high-value </a:t>
            </a:r>
            <a:r>
              <a:rPr lang="en-US" sz="1200" kern="0" dirty="0" smtClean="0">
                <a:ea typeface="ヒラギノ角ゴ Pro W3"/>
                <a:cs typeface="ヒラギノ角ゴ Pro W3"/>
              </a:rPr>
              <a:t>funds transfer or </a:t>
            </a:r>
            <a:r>
              <a:rPr lang="en-US" sz="1200" b="1" kern="0" dirty="0" smtClean="0">
                <a:ea typeface="ヒラギノ角ゴ Pro W3"/>
                <a:cs typeface="ヒラギノ角ゴ Pro W3"/>
              </a:rPr>
              <a:t>add payee</a:t>
            </a:r>
            <a:r>
              <a:rPr lang="en-US" sz="1200" kern="0" dirty="0" smtClean="0">
                <a:ea typeface="ヒラギノ角ゴ Pro W3"/>
                <a:cs typeface="ヒラギノ角ゴ Pro W3"/>
              </a:rPr>
              <a:t>.</a:t>
            </a:r>
          </a:p>
          <a:p>
            <a:pPr marL="171450" indent="-171450">
              <a:spcBef>
                <a:spcPts val="900"/>
              </a:spcBef>
              <a:buFont typeface="Arial" panose="020B0604020202020204" pitchFamily="34" charset="0"/>
              <a:buChar char="•"/>
            </a:pPr>
            <a:r>
              <a:rPr lang="en-US" sz="1200" b="1" kern="0" dirty="0" smtClean="0">
                <a:ea typeface="ヒラギノ角ゴ Pro W3"/>
                <a:cs typeface="ヒラギノ角ゴ Pro W3"/>
              </a:rPr>
              <a:t>Mobile </a:t>
            </a:r>
            <a:r>
              <a:rPr lang="en-US" sz="1200" b="1" kern="0" dirty="0">
                <a:ea typeface="ヒラギノ角ゴ Pro W3"/>
                <a:cs typeface="ヒラギノ角ゴ Pro W3"/>
              </a:rPr>
              <a:t>token enabled </a:t>
            </a:r>
            <a:r>
              <a:rPr lang="en-US" sz="1200" b="1" kern="0" dirty="0" smtClean="0">
                <a:ea typeface="ヒラギノ角ゴ Pro W3"/>
                <a:cs typeface="ヒラギノ角ゴ Pro W3"/>
              </a:rPr>
              <a:t>user </a:t>
            </a:r>
            <a:r>
              <a:rPr lang="en-US" sz="1200" kern="0" dirty="0" smtClean="0">
                <a:ea typeface="ヒラギノ角ゴ Pro W3"/>
                <a:cs typeface="ヒラギノ角ゴ Pro W3"/>
              </a:rPr>
              <a:t>performing </a:t>
            </a:r>
            <a:r>
              <a:rPr lang="en-US" sz="1200" b="1" kern="0" dirty="0" smtClean="0">
                <a:ea typeface="ヒラギノ角ゴ Pro W3"/>
                <a:cs typeface="ヒラギノ角ゴ Pro W3"/>
              </a:rPr>
              <a:t>low-value</a:t>
            </a:r>
            <a:r>
              <a:rPr lang="en-US" sz="1200" kern="0" dirty="0" smtClean="0">
                <a:ea typeface="ヒラギノ角ゴ Pro W3"/>
                <a:cs typeface="ヒラギノ角ゴ Pro W3"/>
              </a:rPr>
              <a:t> funds transfer on the </a:t>
            </a:r>
            <a:r>
              <a:rPr lang="en-US" sz="1200" b="1" kern="0" dirty="0" smtClean="0">
                <a:ea typeface="ヒラギノ角ゴ Pro W3"/>
                <a:cs typeface="ヒラギノ角ゴ Pro W3"/>
              </a:rPr>
              <a:t>same device</a:t>
            </a:r>
            <a:r>
              <a:rPr lang="en-US" sz="1200" kern="0" dirty="0" smtClean="0">
                <a:ea typeface="ヒラギノ角ゴ Pro W3"/>
                <a:cs typeface="ヒラギノ角ゴ Pro W3"/>
              </a:rPr>
              <a:t>.</a:t>
            </a:r>
          </a:p>
          <a:p>
            <a:pPr marL="171450" indent="-171450">
              <a:spcBef>
                <a:spcPts val="900"/>
              </a:spcBef>
              <a:spcAft>
                <a:spcPts val="900"/>
              </a:spcAft>
              <a:buFont typeface="Arial" panose="020B0604020202020204" pitchFamily="34" charset="0"/>
              <a:buChar char="•"/>
            </a:pPr>
            <a:r>
              <a:rPr lang="en-US" sz="1200" b="1" kern="0" dirty="0">
                <a:ea typeface="ヒラギノ角ゴ Pro W3"/>
                <a:cs typeface="ヒラギノ角ゴ Pro W3"/>
              </a:rPr>
              <a:t>Mobile token enabled user </a:t>
            </a:r>
            <a:r>
              <a:rPr lang="en-US" sz="1200" kern="0" dirty="0">
                <a:ea typeface="ヒラギノ角ゴ Pro W3"/>
                <a:cs typeface="ヒラギノ角ゴ Pro W3"/>
              </a:rPr>
              <a:t>performing </a:t>
            </a:r>
            <a:r>
              <a:rPr lang="en-US" sz="1200" b="1" kern="0" dirty="0" smtClean="0">
                <a:ea typeface="ヒラギノ角ゴ Pro W3"/>
                <a:cs typeface="ヒラギノ角ゴ Pro W3"/>
              </a:rPr>
              <a:t>high-value </a:t>
            </a:r>
            <a:r>
              <a:rPr lang="en-US" sz="1200" kern="0" dirty="0" smtClean="0">
                <a:ea typeface="ヒラギノ角ゴ Pro W3"/>
                <a:cs typeface="ヒラギノ角ゴ Pro W3"/>
              </a:rPr>
              <a:t>or</a:t>
            </a:r>
            <a:r>
              <a:rPr lang="en-US" sz="1200" b="1" kern="0" dirty="0" smtClean="0">
                <a:ea typeface="ヒラギノ角ゴ Pro W3"/>
                <a:cs typeface="ヒラギノ角ゴ Pro W3"/>
              </a:rPr>
              <a:t> add payee </a:t>
            </a:r>
            <a:r>
              <a:rPr lang="en-US" sz="1200" kern="0" dirty="0" smtClean="0">
                <a:ea typeface="ヒラギノ角ゴ Pro W3"/>
                <a:cs typeface="ヒラギノ角ゴ Pro W3"/>
              </a:rPr>
              <a:t>funds </a:t>
            </a:r>
            <a:r>
              <a:rPr lang="en-US" sz="1200" kern="0" dirty="0">
                <a:ea typeface="ヒラギノ角ゴ Pro W3"/>
                <a:cs typeface="ヒラギノ角ゴ Pro W3"/>
              </a:rPr>
              <a:t>transfer on the </a:t>
            </a:r>
            <a:r>
              <a:rPr lang="en-US" sz="1200" b="1" kern="0" dirty="0">
                <a:ea typeface="ヒラギノ角ゴ Pro W3"/>
                <a:cs typeface="ヒラギノ角ゴ Pro W3"/>
              </a:rPr>
              <a:t>same device</a:t>
            </a:r>
            <a:r>
              <a:rPr lang="en-US" sz="1200" kern="0" dirty="0">
                <a:ea typeface="ヒラギノ角ゴ Pro W3"/>
                <a:cs typeface="ヒラギノ角ゴ Pro W3"/>
              </a:rPr>
              <a:t>.</a:t>
            </a:r>
          </a:p>
          <a:p>
            <a:pPr marL="171450" indent="-171450">
              <a:spcBef>
                <a:spcPts val="900"/>
              </a:spcBef>
              <a:buFont typeface="Arial" panose="020B0604020202020204" pitchFamily="34" charset="0"/>
              <a:buChar char="•"/>
            </a:pPr>
            <a:r>
              <a:rPr lang="en-US" sz="1200" b="1" kern="0" dirty="0">
                <a:ea typeface="ヒラギノ角ゴ Pro W3"/>
                <a:cs typeface="ヒラギノ角ゴ Pro W3"/>
              </a:rPr>
              <a:t>Mobile token enabled user </a:t>
            </a:r>
            <a:r>
              <a:rPr lang="en-US" sz="1200" kern="0" dirty="0">
                <a:ea typeface="ヒラギノ角ゴ Pro W3"/>
                <a:cs typeface="ヒラギノ角ゴ Pro W3"/>
              </a:rPr>
              <a:t>performing </a:t>
            </a:r>
            <a:r>
              <a:rPr lang="en-US" sz="1200" b="1" kern="0" dirty="0">
                <a:ea typeface="ヒラギノ角ゴ Pro W3"/>
                <a:cs typeface="ヒラギノ角ゴ Pro W3"/>
              </a:rPr>
              <a:t>low-value</a:t>
            </a:r>
            <a:r>
              <a:rPr lang="en-US" sz="1200" kern="0" dirty="0">
                <a:ea typeface="ヒラギノ角ゴ Pro W3"/>
                <a:cs typeface="ヒラギノ角ゴ Pro W3"/>
              </a:rPr>
              <a:t> funds transfer on </a:t>
            </a:r>
            <a:r>
              <a:rPr lang="en-US" sz="1200" kern="0" dirty="0" smtClean="0">
                <a:ea typeface="ヒラギノ角ゴ Pro W3"/>
                <a:cs typeface="ヒラギノ角ゴ Pro W3"/>
              </a:rPr>
              <a:t>a </a:t>
            </a:r>
            <a:r>
              <a:rPr lang="en-US" sz="1200" b="1" kern="0" dirty="0" smtClean="0">
                <a:ea typeface="ヒラギノ角ゴ Pro W3"/>
                <a:cs typeface="ヒラギノ角ゴ Pro W3"/>
              </a:rPr>
              <a:t>different device</a:t>
            </a:r>
            <a:r>
              <a:rPr lang="en-US" sz="1200" kern="0" dirty="0">
                <a:ea typeface="ヒラギノ角ゴ Pro W3"/>
                <a:cs typeface="ヒラギノ角ゴ Pro W3"/>
              </a:rPr>
              <a:t>.</a:t>
            </a:r>
          </a:p>
          <a:p>
            <a:pPr marL="171450" indent="-171450">
              <a:spcBef>
                <a:spcPts val="900"/>
              </a:spcBef>
              <a:spcAft>
                <a:spcPts val="900"/>
              </a:spcAft>
              <a:buFont typeface="Arial" panose="020B0604020202020204" pitchFamily="34" charset="0"/>
              <a:buChar char="•"/>
            </a:pPr>
            <a:r>
              <a:rPr lang="en-US" sz="1200" b="1" kern="0" dirty="0">
                <a:ea typeface="ヒラギノ角ゴ Pro W3"/>
                <a:cs typeface="ヒラギノ角ゴ Pro W3"/>
              </a:rPr>
              <a:t>Mobile token enabled user </a:t>
            </a:r>
            <a:r>
              <a:rPr lang="en-US" sz="1200" kern="0" dirty="0">
                <a:ea typeface="ヒラギノ角ゴ Pro W3"/>
                <a:cs typeface="ヒラギノ角ゴ Pro W3"/>
              </a:rPr>
              <a:t>performing </a:t>
            </a:r>
            <a:r>
              <a:rPr lang="en-US" sz="1200" b="1" kern="0" dirty="0" smtClean="0">
                <a:ea typeface="ヒラギノ角ゴ Pro W3"/>
                <a:cs typeface="ヒラギノ角ゴ Pro W3"/>
              </a:rPr>
              <a:t>high-value </a:t>
            </a:r>
            <a:r>
              <a:rPr lang="en-US" sz="1200" kern="0" dirty="0" smtClean="0">
                <a:ea typeface="ヒラギノ角ゴ Pro W3"/>
                <a:cs typeface="ヒラギノ角ゴ Pro W3"/>
              </a:rPr>
              <a:t>funds transfer</a:t>
            </a:r>
            <a:r>
              <a:rPr lang="en-US" sz="1200" b="1" kern="0" dirty="0" smtClean="0">
                <a:ea typeface="ヒラギノ角ゴ Pro W3"/>
                <a:cs typeface="ヒラギノ角ゴ Pro W3"/>
              </a:rPr>
              <a:t> </a:t>
            </a:r>
            <a:r>
              <a:rPr lang="en-US" sz="1200" kern="0" dirty="0" smtClean="0">
                <a:ea typeface="ヒラギノ角ゴ Pro W3"/>
                <a:cs typeface="ヒラギノ角ゴ Pro W3"/>
              </a:rPr>
              <a:t>or</a:t>
            </a:r>
            <a:r>
              <a:rPr lang="en-US" sz="1200" b="1" kern="0" dirty="0" smtClean="0">
                <a:ea typeface="ヒラギノ角ゴ Pro W3"/>
                <a:cs typeface="ヒラギノ角ゴ Pro W3"/>
              </a:rPr>
              <a:t> add payee</a:t>
            </a:r>
            <a:r>
              <a:rPr lang="en-US" sz="1200" kern="0" dirty="0" smtClean="0">
                <a:ea typeface="ヒラギノ角ゴ Pro W3"/>
                <a:cs typeface="ヒラギノ角ゴ Pro W3"/>
              </a:rPr>
              <a:t> </a:t>
            </a:r>
            <a:r>
              <a:rPr lang="en-US" sz="1200" kern="0" dirty="0">
                <a:ea typeface="ヒラギノ角ゴ Pro W3"/>
                <a:cs typeface="ヒラギノ角ゴ Pro W3"/>
              </a:rPr>
              <a:t>funds transfer on </a:t>
            </a:r>
            <a:r>
              <a:rPr lang="en-US" sz="1200" kern="0" dirty="0" smtClean="0">
                <a:ea typeface="ヒラギノ角ゴ Pro W3"/>
                <a:cs typeface="ヒラギノ角ゴ Pro W3"/>
              </a:rPr>
              <a:t>a </a:t>
            </a:r>
            <a:r>
              <a:rPr lang="en-US" sz="1200" b="1" kern="0" dirty="0" smtClean="0">
                <a:ea typeface="ヒラギノ角ゴ Pro W3"/>
                <a:cs typeface="ヒラギノ角ゴ Pro W3"/>
              </a:rPr>
              <a:t>different </a:t>
            </a:r>
            <a:r>
              <a:rPr lang="en-US" sz="1200" b="1" kern="0" dirty="0">
                <a:ea typeface="ヒラギノ角ゴ Pro W3"/>
                <a:cs typeface="ヒラギノ角ゴ Pro W3"/>
              </a:rPr>
              <a:t>device</a:t>
            </a:r>
            <a:r>
              <a:rPr lang="en-US" sz="1200" kern="0" dirty="0" smtClean="0">
                <a:ea typeface="ヒラギノ角ゴ Pro W3"/>
                <a:cs typeface="ヒラギノ角ゴ Pro W3"/>
              </a:rPr>
              <a:t>.</a:t>
            </a:r>
          </a:p>
          <a:p>
            <a:pPr>
              <a:spcBef>
                <a:spcPts val="300"/>
              </a:spcBef>
              <a:spcAft>
                <a:spcPts val="900"/>
              </a:spcAft>
            </a:pPr>
            <a:endParaRPr lang="en-US" sz="1600" kern="0" dirty="0" smtClean="0">
              <a:ea typeface="ヒラギノ角ゴ Pro W3"/>
              <a:cs typeface="ヒラギノ角ゴ Pro W3"/>
            </a:endParaRPr>
          </a:p>
          <a:p>
            <a:pPr>
              <a:spcBef>
                <a:spcPts val="300"/>
              </a:spcBef>
              <a:spcAft>
                <a:spcPts val="900"/>
              </a:spcAft>
            </a:pPr>
            <a:r>
              <a:rPr lang="en-US" sz="1600" b="1" kern="0" dirty="0" smtClean="0">
                <a:ea typeface="ヒラギノ角ゴ Pro W3"/>
                <a:cs typeface="ヒラギノ角ゴ Pro W3"/>
              </a:rPr>
              <a:t>Web Platform – InView Client Web</a:t>
            </a:r>
            <a:endParaRPr lang="en-US" sz="1600" b="1" kern="0" dirty="0">
              <a:ea typeface="ヒラギノ角ゴ Pro W3"/>
              <a:cs typeface="ヒラギノ角ゴ Pro W3"/>
            </a:endParaRPr>
          </a:p>
          <a:p>
            <a:pPr marL="171450" indent="-171450">
              <a:spcBef>
                <a:spcPts val="900"/>
              </a:spcBef>
              <a:spcAft>
                <a:spcPts val="900"/>
              </a:spcAft>
              <a:buFont typeface="Arial" panose="020B0604020202020204" pitchFamily="34" charset="0"/>
              <a:buChar char="•"/>
            </a:pPr>
            <a:r>
              <a:rPr lang="en-US" sz="1200" b="1" kern="0" dirty="0">
                <a:ea typeface="ヒラギノ角ゴ Pro W3"/>
                <a:cs typeface="ヒラギノ角ゴ Pro W3"/>
              </a:rPr>
              <a:t>Non-mobile token enabled </a:t>
            </a:r>
            <a:r>
              <a:rPr lang="en-US" sz="1200" b="1" kern="0" dirty="0" smtClean="0">
                <a:ea typeface="ヒラギノ角ゴ Pro W3"/>
                <a:cs typeface="ヒラギノ角ゴ Pro W3"/>
              </a:rPr>
              <a:t>user</a:t>
            </a:r>
            <a:r>
              <a:rPr lang="en-US" sz="1200" kern="0" dirty="0">
                <a:ea typeface="ヒラギノ角ゴ Pro W3"/>
                <a:cs typeface="ヒラギノ角ゴ Pro W3"/>
              </a:rPr>
              <a:t> </a:t>
            </a:r>
            <a:r>
              <a:rPr lang="en-US" sz="1200" kern="0" dirty="0" smtClean="0">
                <a:ea typeface="ヒラギノ角ゴ Pro W3"/>
                <a:cs typeface="ヒラギノ角ゴ Pro W3"/>
              </a:rPr>
              <a:t>using FT.</a:t>
            </a:r>
          </a:p>
          <a:p>
            <a:pPr marL="171450" indent="-171450">
              <a:spcBef>
                <a:spcPts val="900"/>
              </a:spcBef>
              <a:spcAft>
                <a:spcPts val="900"/>
              </a:spcAft>
              <a:buFont typeface="Arial" panose="020B0604020202020204" pitchFamily="34" charset="0"/>
              <a:buChar char="•"/>
            </a:pPr>
            <a:r>
              <a:rPr lang="en-US" sz="1200" b="1" kern="0" dirty="0">
                <a:ea typeface="ヒラギノ角ゴ Pro W3"/>
                <a:cs typeface="ヒラギノ角ゴ Pro W3"/>
              </a:rPr>
              <a:t>Mobile token enabled user </a:t>
            </a:r>
            <a:r>
              <a:rPr lang="en-US" sz="1200" kern="0" dirty="0">
                <a:ea typeface="ヒラギノ角ゴ Pro W3"/>
                <a:cs typeface="ヒラギノ角ゴ Pro W3"/>
              </a:rPr>
              <a:t>performing </a:t>
            </a:r>
            <a:r>
              <a:rPr lang="en-US" sz="1200" b="1" kern="0" dirty="0">
                <a:ea typeface="ヒラギノ角ゴ Pro W3"/>
                <a:cs typeface="ヒラギノ角ゴ Pro W3"/>
              </a:rPr>
              <a:t>low-value</a:t>
            </a:r>
            <a:r>
              <a:rPr lang="en-US" sz="1200" kern="0" dirty="0">
                <a:ea typeface="ヒラギノ角ゴ Pro W3"/>
                <a:cs typeface="ヒラギノ角ゴ Pro W3"/>
              </a:rPr>
              <a:t> funds </a:t>
            </a:r>
            <a:r>
              <a:rPr lang="en-US" sz="1200" kern="0" dirty="0" smtClean="0">
                <a:ea typeface="ヒラギノ角ゴ Pro W3"/>
                <a:cs typeface="ヒラギノ角ゴ Pro W3"/>
              </a:rPr>
              <a:t>transfer.</a:t>
            </a:r>
          </a:p>
          <a:p>
            <a:pPr marL="171450" indent="-171450">
              <a:spcAft>
                <a:spcPts val="900"/>
              </a:spcAft>
              <a:buFont typeface="Arial" panose="020B0604020202020204" pitchFamily="34" charset="0"/>
              <a:buChar char="•"/>
            </a:pPr>
            <a:r>
              <a:rPr lang="en-US" sz="1200" b="1" kern="0" dirty="0">
                <a:ea typeface="ヒラギノ角ゴ Pro W3"/>
                <a:cs typeface="ヒラギノ角ゴ Pro W3"/>
              </a:rPr>
              <a:t>Mobile token enabled user </a:t>
            </a:r>
            <a:r>
              <a:rPr lang="en-US" sz="1200" kern="0" dirty="0">
                <a:ea typeface="ヒラギノ角ゴ Pro W3"/>
                <a:cs typeface="ヒラギノ角ゴ Pro W3"/>
              </a:rPr>
              <a:t>performing </a:t>
            </a:r>
            <a:r>
              <a:rPr lang="en-US" sz="1200" b="1" kern="0" dirty="0" smtClean="0">
                <a:ea typeface="ヒラギノ角ゴ Pro W3"/>
                <a:cs typeface="ヒラギノ角ゴ Pro W3"/>
              </a:rPr>
              <a:t>high-value</a:t>
            </a:r>
            <a:r>
              <a:rPr lang="en-US" sz="1200" kern="0" dirty="0" smtClean="0">
                <a:ea typeface="ヒラギノ角ゴ Pro W3"/>
                <a:cs typeface="ヒラギノ角ゴ Pro W3"/>
              </a:rPr>
              <a:t> </a:t>
            </a:r>
            <a:r>
              <a:rPr lang="en-US" sz="1200" kern="0" dirty="0">
                <a:ea typeface="ヒラギノ角ゴ Pro W3"/>
                <a:cs typeface="ヒラギノ角ゴ Pro W3"/>
              </a:rPr>
              <a:t>funds </a:t>
            </a:r>
            <a:r>
              <a:rPr lang="en-US" sz="1200" kern="0" dirty="0" smtClean="0">
                <a:ea typeface="ヒラギノ角ゴ Pro W3"/>
                <a:cs typeface="ヒラギノ角ゴ Pro W3"/>
              </a:rPr>
              <a:t>transfer or </a:t>
            </a:r>
            <a:r>
              <a:rPr lang="en-US" sz="1200" b="1" kern="0" dirty="0" smtClean="0">
                <a:ea typeface="ヒラギノ角ゴ Pro W3"/>
                <a:cs typeface="ヒラギノ角ゴ Pro W3"/>
              </a:rPr>
              <a:t>add payee</a:t>
            </a:r>
            <a:r>
              <a:rPr lang="en-US" sz="1200" kern="0" dirty="0" smtClean="0">
                <a:ea typeface="ヒラギノ角ゴ Pro W3"/>
                <a:cs typeface="ヒラギノ角ゴ Pro W3"/>
              </a:rPr>
              <a:t>.</a:t>
            </a:r>
            <a:endParaRPr lang="en-US" sz="1200" dirty="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smtClean="0"/>
          </a:p>
        </p:txBody>
      </p:sp>
      <p:sp>
        <p:nvSpPr>
          <p:cNvPr id="5" name="Rectangle 4"/>
          <p:cNvSpPr/>
          <p:nvPr/>
        </p:nvSpPr>
        <p:spPr bwMode="auto">
          <a:xfrm>
            <a:off x="315384" y="1393824"/>
            <a:ext cx="8481484" cy="533401"/>
          </a:xfrm>
          <a:prstGeom prst="rect">
            <a:avLst/>
          </a:prstGeom>
          <a:noFill/>
          <a:ln w="9525">
            <a:solidFill>
              <a:schemeClr val="bg1">
                <a:lumMod val="75000"/>
              </a:schemeClr>
            </a:solidFill>
          </a:ln>
          <a:effectLst/>
          <a:extLst/>
        </p:spPr>
        <p:txBody>
          <a:bodyPr rtlCol="0" anchor="ctr"/>
          <a:lstStyle/>
          <a:p>
            <a:pPr algn="ctr"/>
            <a:endParaRPr lang="en-US" sz="1400" dirty="0" err="1" smtClean="0">
              <a:ln>
                <a:solidFill>
                  <a:schemeClr val="tx1"/>
                </a:solidFill>
              </a:ln>
              <a:solidFill>
                <a:schemeClr val="bg1"/>
              </a:solidFill>
            </a:endParaRPr>
          </a:p>
        </p:txBody>
      </p:sp>
      <p:sp>
        <p:nvSpPr>
          <p:cNvPr id="8" name="Rectangle 7"/>
          <p:cNvSpPr/>
          <p:nvPr/>
        </p:nvSpPr>
        <p:spPr bwMode="auto">
          <a:xfrm>
            <a:off x="304800" y="2133600"/>
            <a:ext cx="8481484" cy="533400"/>
          </a:xfrm>
          <a:prstGeom prst="rect">
            <a:avLst/>
          </a:prstGeom>
          <a:noFill/>
          <a:ln w="9525">
            <a:solidFill>
              <a:schemeClr val="bg1">
                <a:lumMod val="75000"/>
              </a:schemeClr>
            </a:solidFill>
          </a:ln>
          <a:effectLst/>
          <a:extLst/>
        </p:spPr>
        <p:txBody>
          <a:bodyPr rtlCol="0" anchor="ctr"/>
          <a:lstStyle/>
          <a:p>
            <a:pPr algn="ctr"/>
            <a:endParaRPr lang="en-US" sz="1400" dirty="0" err="1" smtClean="0">
              <a:ln>
                <a:solidFill>
                  <a:schemeClr val="tx1"/>
                </a:solidFill>
              </a:ln>
              <a:solidFill>
                <a:schemeClr val="bg1"/>
              </a:solidFill>
            </a:endParaRPr>
          </a:p>
        </p:txBody>
      </p:sp>
      <p:sp>
        <p:nvSpPr>
          <p:cNvPr id="9" name="Rectangle 8"/>
          <p:cNvSpPr/>
          <p:nvPr/>
        </p:nvSpPr>
        <p:spPr bwMode="auto">
          <a:xfrm>
            <a:off x="304800" y="2819400"/>
            <a:ext cx="8481484" cy="533400"/>
          </a:xfrm>
          <a:prstGeom prst="rect">
            <a:avLst/>
          </a:prstGeom>
          <a:noFill/>
          <a:ln w="9525">
            <a:solidFill>
              <a:schemeClr val="bg1">
                <a:lumMod val="75000"/>
              </a:schemeClr>
            </a:solidFill>
          </a:ln>
          <a:effectLst/>
          <a:extLst/>
        </p:spPr>
        <p:txBody>
          <a:bodyPr rtlCol="0" anchor="ctr"/>
          <a:lstStyle/>
          <a:p>
            <a:pPr algn="ctr"/>
            <a:endParaRPr lang="en-US" sz="1400" dirty="0" err="1" smtClean="0">
              <a:ln>
                <a:solidFill>
                  <a:schemeClr val="tx1"/>
                </a:solidFill>
              </a:ln>
              <a:solidFill>
                <a:schemeClr val="bg1"/>
              </a:solidFill>
            </a:endParaRPr>
          </a:p>
        </p:txBody>
      </p:sp>
      <p:sp>
        <p:nvSpPr>
          <p:cNvPr id="10" name="Rectangle 9"/>
          <p:cNvSpPr/>
          <p:nvPr/>
        </p:nvSpPr>
        <p:spPr bwMode="auto">
          <a:xfrm>
            <a:off x="315384" y="4724400"/>
            <a:ext cx="8481484" cy="533400"/>
          </a:xfrm>
          <a:prstGeom prst="rect">
            <a:avLst/>
          </a:prstGeom>
          <a:noFill/>
          <a:ln w="9525">
            <a:solidFill>
              <a:schemeClr val="bg1">
                <a:lumMod val="75000"/>
              </a:schemeClr>
            </a:solidFill>
          </a:ln>
          <a:effectLst/>
          <a:extLst/>
        </p:spPr>
        <p:txBody>
          <a:bodyPr rtlCol="0" anchor="ctr"/>
          <a:lstStyle/>
          <a:p>
            <a:pPr algn="ctr"/>
            <a:endParaRPr lang="en-US" sz="1400" dirty="0" err="1" smtClean="0">
              <a:ln>
                <a:solidFill>
                  <a:schemeClr val="tx1"/>
                </a:solidFill>
              </a:ln>
              <a:solidFill>
                <a:schemeClr val="bg1"/>
              </a:solidFill>
            </a:endParaRPr>
          </a:p>
        </p:txBody>
      </p:sp>
      <p:sp>
        <p:nvSpPr>
          <p:cNvPr id="11" name="Rectangle 10"/>
          <p:cNvSpPr/>
          <p:nvPr/>
        </p:nvSpPr>
        <p:spPr bwMode="auto">
          <a:xfrm>
            <a:off x="304800" y="4267201"/>
            <a:ext cx="8481484" cy="304799"/>
          </a:xfrm>
          <a:prstGeom prst="rect">
            <a:avLst/>
          </a:prstGeom>
          <a:noFill/>
          <a:ln w="9525">
            <a:solidFill>
              <a:schemeClr val="bg1">
                <a:lumMod val="75000"/>
              </a:schemeClr>
            </a:solidFill>
          </a:ln>
          <a:effectLst/>
          <a:extLst/>
        </p:spPr>
        <p:txBody>
          <a:bodyPr rtlCol="0" anchor="ctr"/>
          <a:lstStyle/>
          <a:p>
            <a:pPr algn="ctr"/>
            <a:endParaRPr lang="en-US" sz="1400" dirty="0" err="1" smtClean="0">
              <a:ln>
                <a:solidFill>
                  <a:schemeClr val="tx1"/>
                </a:solidFill>
              </a:ln>
              <a:solidFill>
                <a:schemeClr val="bg1"/>
              </a:solidFill>
            </a:endParaRPr>
          </a:p>
        </p:txBody>
      </p:sp>
    </p:spTree>
    <p:custDataLst>
      <p:tags r:id="rId1"/>
    </p:custDataLst>
    <p:extLst>
      <p:ext uri="{BB962C8B-B14F-4D97-AF65-F5344CB8AC3E}">
        <p14:creationId xmlns:p14="http://schemas.microsoft.com/office/powerpoint/2010/main" val="81854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900"/>
              </a:spcBef>
              <a:spcAft>
                <a:spcPts val="900"/>
              </a:spcAft>
            </a:pPr>
            <a:r>
              <a:rPr lang="en-US" sz="1800" b="1" dirty="0">
                <a:ea typeface="ヒラギノ角ゴ Pro W3"/>
                <a:cs typeface="ヒラギノ角ゴ Pro W3"/>
              </a:rPr>
              <a:t>Non-mobile token enabled user </a:t>
            </a:r>
            <a:r>
              <a:rPr lang="en-US" sz="1800" dirty="0">
                <a:ea typeface="ヒラギノ角ゴ Pro W3"/>
                <a:cs typeface="ヒラギノ角ゴ Pro W3"/>
              </a:rPr>
              <a:t>performing </a:t>
            </a:r>
            <a:r>
              <a:rPr lang="en-US" sz="1800" b="1" dirty="0">
                <a:ea typeface="ヒラギノ角ゴ Pro W3"/>
                <a:cs typeface="ヒラギノ角ゴ Pro W3"/>
              </a:rPr>
              <a:t>low-value</a:t>
            </a:r>
            <a:r>
              <a:rPr lang="en-US" sz="1800" dirty="0">
                <a:ea typeface="ヒラギノ角ゴ Pro W3"/>
                <a:cs typeface="ヒラギノ角ゴ Pro W3"/>
              </a:rPr>
              <a:t> funds </a:t>
            </a:r>
            <a:r>
              <a:rPr lang="en-US" sz="1800" dirty="0" smtClean="0">
                <a:ea typeface="ヒラギノ角ゴ Pro W3"/>
                <a:cs typeface="ヒラギノ角ゴ Pro W3"/>
              </a:rPr>
              <a:t>transfer on </a:t>
            </a:r>
            <a:r>
              <a:rPr lang="en-US" sz="1800" b="1" dirty="0" smtClean="0">
                <a:ea typeface="ヒラギノ角ゴ Pro W3"/>
                <a:cs typeface="ヒラギノ角ゴ Pro W3"/>
              </a:rPr>
              <a:t>mobile</a:t>
            </a:r>
            <a:endParaRPr lang="en-US" sz="1800" b="1" dirty="0">
              <a:ea typeface="ヒラギノ角ゴ Pro W3"/>
              <a:cs typeface="ヒラギノ角ゴ Pro W3"/>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37" y="990600"/>
            <a:ext cx="2221125" cy="3995356"/>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4"/>
          <p:cNvPicPr>
            <a:picLocks noChangeAspect="1"/>
          </p:cNvPicPr>
          <p:nvPr/>
        </p:nvPicPr>
        <p:blipFill>
          <a:blip r:embed="rId3"/>
          <a:stretch>
            <a:fillRect/>
          </a:stretch>
        </p:blipFill>
        <p:spPr>
          <a:xfrm>
            <a:off x="3539896" y="990600"/>
            <a:ext cx="2243651" cy="3957208"/>
          </a:xfrm>
          <a:prstGeom prst="rect">
            <a:avLst/>
          </a:prstGeom>
          <a:ln>
            <a:solidFill>
              <a:schemeClr val="bg1">
                <a:lumMod val="85000"/>
              </a:schemeClr>
            </a:solidFill>
          </a:ln>
        </p:spPr>
      </p:pic>
      <p:pic>
        <p:nvPicPr>
          <p:cNvPr id="14" name="Picture 13"/>
          <p:cNvPicPr>
            <a:picLocks noChangeAspect="1"/>
          </p:cNvPicPr>
          <p:nvPr/>
        </p:nvPicPr>
        <p:blipFill>
          <a:blip r:embed="rId4"/>
          <a:stretch>
            <a:fillRect/>
          </a:stretch>
        </p:blipFill>
        <p:spPr>
          <a:xfrm>
            <a:off x="1963522" y="5105400"/>
            <a:ext cx="2054326" cy="1283280"/>
          </a:xfrm>
          <a:prstGeom prst="rect">
            <a:avLst/>
          </a:prstGeom>
        </p:spPr>
      </p:pic>
      <p:cxnSp>
        <p:nvCxnSpPr>
          <p:cNvPr id="25" name="Elbow Connector 24"/>
          <p:cNvCxnSpPr/>
          <p:nvPr/>
        </p:nvCxnSpPr>
        <p:spPr bwMode="auto">
          <a:xfrm rot="5400000">
            <a:off x="3603482" y="4854722"/>
            <a:ext cx="1251239" cy="533399"/>
          </a:xfrm>
          <a:prstGeom prst="bentConnector3">
            <a:avLst>
              <a:gd name="adj1" fmla="val 100073"/>
            </a:avLst>
          </a:prstGeom>
          <a:solidFill>
            <a:schemeClr val="tx2"/>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1" name="Elbow Connector 10"/>
          <p:cNvCxnSpPr/>
          <p:nvPr/>
        </p:nvCxnSpPr>
        <p:spPr bwMode="auto">
          <a:xfrm rot="5400000" flipH="1" flipV="1">
            <a:off x="5340227" y="3194173"/>
            <a:ext cx="1453027" cy="855881"/>
          </a:xfrm>
          <a:prstGeom prst="bentConnector2">
            <a:avLst/>
          </a:prstGeom>
          <a:solidFill>
            <a:schemeClr val="tx2"/>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pic>
        <p:nvPicPr>
          <p:cNvPr id="39" name="Picture 38"/>
          <p:cNvPicPr>
            <a:picLocks noChangeAspect="1"/>
          </p:cNvPicPr>
          <p:nvPr/>
        </p:nvPicPr>
        <p:blipFill>
          <a:blip r:embed="rId5"/>
          <a:stretch>
            <a:fillRect/>
          </a:stretch>
        </p:blipFill>
        <p:spPr>
          <a:xfrm>
            <a:off x="6494680" y="999489"/>
            <a:ext cx="1963519" cy="4020858"/>
          </a:xfrm>
          <a:prstGeom prst="rect">
            <a:avLst/>
          </a:prstGeom>
          <a:ln>
            <a:solidFill>
              <a:schemeClr val="bg1">
                <a:lumMod val="85000"/>
              </a:schemeClr>
            </a:solidFill>
          </a:ln>
        </p:spPr>
      </p:pic>
      <p:sp>
        <p:nvSpPr>
          <p:cNvPr id="40" name="Oval 39"/>
          <p:cNvSpPr/>
          <p:nvPr/>
        </p:nvSpPr>
        <p:spPr bwMode="auto">
          <a:xfrm>
            <a:off x="1639672" y="4694311"/>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1</a:t>
            </a:r>
          </a:p>
        </p:txBody>
      </p:sp>
      <p:sp>
        <p:nvSpPr>
          <p:cNvPr id="41" name="Oval 40"/>
          <p:cNvSpPr/>
          <p:nvPr/>
        </p:nvSpPr>
        <p:spPr bwMode="auto">
          <a:xfrm>
            <a:off x="4816183" y="4348016"/>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2</a:t>
            </a:r>
          </a:p>
        </p:txBody>
      </p:sp>
      <p:sp>
        <p:nvSpPr>
          <p:cNvPr id="42" name="Oval 41"/>
          <p:cNvSpPr/>
          <p:nvPr/>
        </p:nvSpPr>
        <p:spPr bwMode="auto">
          <a:xfrm>
            <a:off x="6380379" y="2485331"/>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3</a:t>
            </a:r>
          </a:p>
        </p:txBody>
      </p:sp>
      <p:sp>
        <p:nvSpPr>
          <p:cNvPr id="44" name="Right Arrow 43"/>
          <p:cNvSpPr/>
          <p:nvPr/>
        </p:nvSpPr>
        <p:spPr bwMode="auto">
          <a:xfrm>
            <a:off x="2776671" y="1940819"/>
            <a:ext cx="561386"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45" name="Right Arrow 44"/>
          <p:cNvSpPr/>
          <p:nvPr/>
        </p:nvSpPr>
        <p:spPr bwMode="auto">
          <a:xfrm>
            <a:off x="5858420" y="1940819"/>
            <a:ext cx="561386"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46" name="Oval 45"/>
          <p:cNvSpPr/>
          <p:nvPr/>
        </p:nvSpPr>
        <p:spPr bwMode="auto">
          <a:xfrm>
            <a:off x="7782426" y="40386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4</a:t>
            </a:r>
          </a:p>
        </p:txBody>
      </p:sp>
    </p:spTree>
    <p:extLst>
      <p:ext uri="{BB962C8B-B14F-4D97-AF65-F5344CB8AC3E}">
        <p14:creationId xmlns:p14="http://schemas.microsoft.com/office/powerpoint/2010/main" val="325878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a typeface="ヒラギノ角ゴ Pro W3"/>
                <a:cs typeface="ヒラギノ角ゴ Pro W3"/>
              </a:rPr>
              <a:t>Non-mobile token enabled user </a:t>
            </a:r>
            <a:r>
              <a:rPr lang="en-US" sz="1800" dirty="0">
                <a:ea typeface="ヒラギノ角ゴ Pro W3"/>
                <a:cs typeface="ヒラギノ角ゴ Pro W3"/>
              </a:rPr>
              <a:t>performing </a:t>
            </a:r>
            <a:r>
              <a:rPr lang="en-US" sz="1800" b="1" dirty="0">
                <a:ea typeface="ヒラギノ角ゴ Pro W3"/>
                <a:cs typeface="ヒラギノ角ゴ Pro W3"/>
              </a:rPr>
              <a:t>low-value</a:t>
            </a:r>
            <a:r>
              <a:rPr lang="en-US" sz="1800" dirty="0">
                <a:ea typeface="ヒラギノ角ゴ Pro W3"/>
                <a:cs typeface="ヒラギノ角ゴ Pro W3"/>
              </a:rPr>
              <a:t> funds transfer on </a:t>
            </a:r>
            <a:r>
              <a:rPr lang="en-US" sz="1800" b="1" dirty="0">
                <a:ea typeface="ヒラギノ角ゴ Pro W3"/>
                <a:cs typeface="ヒラギノ角ゴ Pro W3"/>
              </a:rPr>
              <a:t>mobile</a:t>
            </a:r>
            <a:endParaRPr lang="en-US" sz="1800" dirty="0">
              <a:ea typeface="ヒラギノ角ゴ Pro W3"/>
              <a:cs typeface="ヒラギノ角ゴ Pro W3"/>
            </a:endParaRPr>
          </a:p>
        </p:txBody>
      </p:sp>
      <p:pic>
        <p:nvPicPr>
          <p:cNvPr id="4" name="Picture 3"/>
          <p:cNvPicPr>
            <a:picLocks noChangeAspect="1"/>
          </p:cNvPicPr>
          <p:nvPr/>
        </p:nvPicPr>
        <p:blipFill>
          <a:blip r:embed="rId2"/>
          <a:stretch>
            <a:fillRect/>
          </a:stretch>
        </p:blipFill>
        <p:spPr>
          <a:xfrm>
            <a:off x="6428882" y="967602"/>
            <a:ext cx="2344701" cy="4115188"/>
          </a:xfrm>
          <a:prstGeom prst="rect">
            <a:avLst/>
          </a:prstGeom>
          <a:ln>
            <a:solidFill>
              <a:schemeClr val="bg1">
                <a:lumMod val="85000"/>
              </a:schemeClr>
            </a:solidFill>
          </a:ln>
        </p:spPr>
      </p:pic>
      <p:pic>
        <p:nvPicPr>
          <p:cNvPr id="3" name="Picture 2"/>
          <p:cNvPicPr>
            <a:picLocks noChangeAspect="1"/>
          </p:cNvPicPr>
          <p:nvPr/>
        </p:nvPicPr>
        <p:blipFill>
          <a:blip r:embed="rId3"/>
          <a:stretch>
            <a:fillRect/>
          </a:stretch>
        </p:blipFill>
        <p:spPr>
          <a:xfrm>
            <a:off x="3090721" y="967602"/>
            <a:ext cx="2698012" cy="4213998"/>
          </a:xfrm>
          <a:prstGeom prst="rect">
            <a:avLst/>
          </a:prstGeom>
          <a:ln>
            <a:solidFill>
              <a:schemeClr val="bg1">
                <a:lumMod val="75000"/>
              </a:schemeClr>
            </a:solidFill>
          </a:ln>
        </p:spPr>
      </p:pic>
      <p:pic>
        <p:nvPicPr>
          <p:cNvPr id="6" name="Picture 5"/>
          <p:cNvPicPr>
            <a:picLocks noChangeAspect="1"/>
          </p:cNvPicPr>
          <p:nvPr/>
        </p:nvPicPr>
        <p:blipFill>
          <a:blip r:embed="rId4"/>
          <a:stretch>
            <a:fillRect/>
          </a:stretch>
        </p:blipFill>
        <p:spPr>
          <a:xfrm>
            <a:off x="349250" y="967602"/>
            <a:ext cx="2058600" cy="4213998"/>
          </a:xfrm>
          <a:prstGeom prst="rect">
            <a:avLst/>
          </a:prstGeom>
          <a:ln>
            <a:solidFill>
              <a:schemeClr val="bg1">
                <a:lumMod val="85000"/>
              </a:schemeClr>
            </a:solidFill>
          </a:ln>
        </p:spPr>
      </p:pic>
      <p:sp>
        <p:nvSpPr>
          <p:cNvPr id="10" name="Oval 9"/>
          <p:cNvSpPr/>
          <p:nvPr/>
        </p:nvSpPr>
        <p:spPr bwMode="auto">
          <a:xfrm>
            <a:off x="1752600" y="41910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4</a:t>
            </a:r>
          </a:p>
        </p:txBody>
      </p:sp>
      <p:sp>
        <p:nvSpPr>
          <p:cNvPr id="13" name="Right Arrow 12"/>
          <p:cNvSpPr/>
          <p:nvPr/>
        </p:nvSpPr>
        <p:spPr bwMode="auto">
          <a:xfrm>
            <a:off x="2486614" y="2514600"/>
            <a:ext cx="561386"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14" name="Right Arrow 13"/>
          <p:cNvSpPr/>
          <p:nvPr/>
        </p:nvSpPr>
        <p:spPr bwMode="auto">
          <a:xfrm>
            <a:off x="5839414" y="2514600"/>
            <a:ext cx="561386"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Tree>
    <p:extLst>
      <p:ext uri="{BB962C8B-B14F-4D97-AF65-F5344CB8AC3E}">
        <p14:creationId xmlns:p14="http://schemas.microsoft.com/office/powerpoint/2010/main" val="1063482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
            <a:ext cx="9144000" cy="419100"/>
          </a:xfrm>
        </p:spPr>
        <p:txBody>
          <a:bodyPr/>
          <a:lstStyle/>
          <a:p>
            <a:pPr>
              <a:spcBef>
                <a:spcPts val="900"/>
              </a:spcBef>
              <a:spcAft>
                <a:spcPts val="900"/>
              </a:spcAft>
            </a:pPr>
            <a:r>
              <a:rPr lang="en-US" sz="1600" b="1" dirty="0">
                <a:ea typeface="ヒラギノ角ゴ Pro W3"/>
                <a:cs typeface="ヒラギノ角ゴ Pro W3"/>
              </a:rPr>
              <a:t>Non-mobile token enabled user </a:t>
            </a:r>
            <a:r>
              <a:rPr lang="en-US" sz="1600" dirty="0">
                <a:ea typeface="ヒラギノ角ゴ Pro W3"/>
                <a:cs typeface="ヒラギノ角ゴ Pro W3"/>
              </a:rPr>
              <a:t>performing </a:t>
            </a:r>
            <a:r>
              <a:rPr lang="en-US" sz="1600" b="1" dirty="0">
                <a:ea typeface="ヒラギノ角ゴ Pro W3"/>
                <a:cs typeface="ヒラギノ角ゴ Pro W3"/>
              </a:rPr>
              <a:t>high-value </a:t>
            </a:r>
            <a:r>
              <a:rPr lang="en-US" sz="1600" dirty="0">
                <a:ea typeface="ヒラギノ角ゴ Pro W3"/>
                <a:cs typeface="ヒラギノ角ゴ Pro W3"/>
              </a:rPr>
              <a:t>funds transfer or </a:t>
            </a:r>
            <a:r>
              <a:rPr lang="en-US" sz="1600" b="1" dirty="0">
                <a:ea typeface="ヒラギノ角ゴ Pro W3"/>
                <a:cs typeface="ヒラギノ角ゴ Pro W3"/>
              </a:rPr>
              <a:t>add </a:t>
            </a:r>
            <a:r>
              <a:rPr lang="en-US" sz="1600" b="1" dirty="0" smtClean="0">
                <a:ea typeface="ヒラギノ角ゴ Pro W3"/>
                <a:cs typeface="ヒラギノ角ゴ Pro W3"/>
              </a:rPr>
              <a:t>payee on mobile</a:t>
            </a:r>
            <a:endParaRPr lang="en-US" sz="1600" dirty="0">
              <a:ea typeface="ヒラギノ角ゴ Pro W3"/>
              <a:cs typeface="ヒラギノ角ゴ Pro W3"/>
            </a:endParaRPr>
          </a:p>
        </p:txBody>
      </p:sp>
      <p:pic>
        <p:nvPicPr>
          <p:cNvPr id="9" name="Picture 8"/>
          <p:cNvPicPr>
            <a:picLocks noChangeAspect="1"/>
          </p:cNvPicPr>
          <p:nvPr/>
        </p:nvPicPr>
        <p:blipFill>
          <a:blip r:embed="rId2"/>
          <a:stretch>
            <a:fillRect/>
          </a:stretch>
        </p:blipFill>
        <p:spPr>
          <a:xfrm>
            <a:off x="685800" y="1066800"/>
            <a:ext cx="2270037" cy="4005946"/>
          </a:xfrm>
          <a:prstGeom prst="rect">
            <a:avLst/>
          </a:prstGeom>
        </p:spPr>
      </p:pic>
      <p:cxnSp>
        <p:nvCxnSpPr>
          <p:cNvPr id="11" name="Straight Arrow Connector 10"/>
          <p:cNvCxnSpPr/>
          <p:nvPr/>
        </p:nvCxnSpPr>
        <p:spPr bwMode="auto">
          <a:xfrm>
            <a:off x="2702387" y="4572000"/>
            <a:ext cx="1143000" cy="0"/>
          </a:xfrm>
          <a:prstGeom prst="straightConnector1">
            <a:avLst/>
          </a:prstGeom>
          <a:ln w="38100" cap="flat" cmpd="sng" algn="ctr">
            <a:solidFill>
              <a:srgbClr val="00B050"/>
            </a:solidFill>
            <a:prstDash val="solid"/>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pic>
        <p:nvPicPr>
          <p:cNvPr id="3" name="Picture 2"/>
          <p:cNvPicPr>
            <a:picLocks noChangeAspect="1"/>
          </p:cNvPicPr>
          <p:nvPr/>
        </p:nvPicPr>
        <p:blipFill>
          <a:blip r:embed="rId3"/>
          <a:stretch>
            <a:fillRect/>
          </a:stretch>
        </p:blipFill>
        <p:spPr>
          <a:xfrm>
            <a:off x="3845387" y="1066800"/>
            <a:ext cx="1949519" cy="4005946"/>
          </a:xfrm>
          <a:prstGeom prst="rect">
            <a:avLst/>
          </a:prstGeom>
          <a:ln>
            <a:solidFill>
              <a:schemeClr val="bg1">
                <a:lumMod val="85000"/>
              </a:schemeClr>
            </a:solidFill>
          </a:ln>
        </p:spPr>
      </p:pic>
      <p:pic>
        <p:nvPicPr>
          <p:cNvPr id="4" name="Picture 3"/>
          <p:cNvPicPr>
            <a:picLocks noChangeAspect="1"/>
          </p:cNvPicPr>
          <p:nvPr/>
        </p:nvPicPr>
        <p:blipFill>
          <a:blip r:embed="rId4"/>
          <a:stretch>
            <a:fillRect/>
          </a:stretch>
        </p:blipFill>
        <p:spPr>
          <a:xfrm>
            <a:off x="6562217" y="1066800"/>
            <a:ext cx="1972183" cy="4038600"/>
          </a:xfrm>
          <a:prstGeom prst="rect">
            <a:avLst/>
          </a:prstGeom>
          <a:ln>
            <a:solidFill>
              <a:schemeClr val="bg1">
                <a:lumMod val="85000"/>
              </a:schemeClr>
            </a:solidFill>
          </a:ln>
        </p:spPr>
      </p:pic>
      <p:sp>
        <p:nvSpPr>
          <p:cNvPr id="12" name="Oval 11"/>
          <p:cNvSpPr/>
          <p:nvPr/>
        </p:nvSpPr>
        <p:spPr bwMode="auto">
          <a:xfrm>
            <a:off x="6447917" y="25527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3</a:t>
            </a:r>
          </a:p>
        </p:txBody>
      </p:sp>
      <p:sp>
        <p:nvSpPr>
          <p:cNvPr id="13" name="Oval 12"/>
          <p:cNvSpPr/>
          <p:nvPr/>
        </p:nvSpPr>
        <p:spPr bwMode="auto">
          <a:xfrm>
            <a:off x="4722780" y="4114800"/>
            <a:ext cx="228600" cy="228600"/>
          </a:xfrm>
          <a:prstGeom prst="ellipse">
            <a:avLst/>
          </a:prstGeom>
          <a:solidFill>
            <a:schemeClr val="bg1">
              <a:lumMod val="65000"/>
            </a:schemeClr>
          </a:solidFill>
          <a:ln w="9525">
            <a:noFill/>
          </a:ln>
          <a:effectLst/>
          <a:extLst/>
        </p:spPr>
        <p:txBody>
          <a:bodyPr rtlCol="0" anchor="ctr"/>
          <a:lstStyle/>
          <a:p>
            <a:pPr algn="ctr"/>
            <a:r>
              <a:rPr lang="en-US" sz="1000" dirty="0">
                <a:solidFill>
                  <a:schemeClr val="bg1"/>
                </a:solidFill>
              </a:rPr>
              <a:t>2</a:t>
            </a:r>
            <a:endParaRPr lang="en-US" sz="1000" dirty="0" smtClean="0">
              <a:solidFill>
                <a:schemeClr val="bg1"/>
              </a:solidFill>
            </a:endParaRPr>
          </a:p>
        </p:txBody>
      </p:sp>
      <p:sp>
        <p:nvSpPr>
          <p:cNvPr id="14" name="Oval 13"/>
          <p:cNvSpPr/>
          <p:nvPr/>
        </p:nvSpPr>
        <p:spPr bwMode="auto">
          <a:xfrm>
            <a:off x="2279581" y="44577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1</a:t>
            </a:r>
          </a:p>
        </p:txBody>
      </p:sp>
      <p:sp>
        <p:nvSpPr>
          <p:cNvPr id="15" name="Oval 14"/>
          <p:cNvSpPr/>
          <p:nvPr/>
        </p:nvSpPr>
        <p:spPr bwMode="auto">
          <a:xfrm>
            <a:off x="7924800" y="4114800"/>
            <a:ext cx="228600" cy="228600"/>
          </a:xfrm>
          <a:prstGeom prst="ellipse">
            <a:avLst/>
          </a:prstGeom>
          <a:solidFill>
            <a:schemeClr val="bg1">
              <a:lumMod val="65000"/>
            </a:schemeClr>
          </a:solidFill>
          <a:ln w="9525">
            <a:noFill/>
          </a:ln>
          <a:effectLst/>
          <a:extLst/>
        </p:spPr>
        <p:txBody>
          <a:bodyPr rtlCol="0" anchor="ctr"/>
          <a:lstStyle/>
          <a:p>
            <a:pPr algn="ctr"/>
            <a:r>
              <a:rPr lang="en-US" sz="1000" dirty="0">
                <a:solidFill>
                  <a:schemeClr val="bg1"/>
                </a:solidFill>
              </a:rPr>
              <a:t>4</a:t>
            </a:r>
            <a:endParaRPr lang="en-US" sz="1000" dirty="0" smtClean="0">
              <a:solidFill>
                <a:schemeClr val="bg1"/>
              </a:solidFill>
            </a:endParaRPr>
          </a:p>
        </p:txBody>
      </p:sp>
      <p:sp>
        <p:nvSpPr>
          <p:cNvPr id="16" name="Right Arrow 15"/>
          <p:cNvSpPr/>
          <p:nvPr/>
        </p:nvSpPr>
        <p:spPr bwMode="auto">
          <a:xfrm>
            <a:off x="3119919" y="2789767"/>
            <a:ext cx="561386"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17" name="Right Arrow 16"/>
          <p:cNvSpPr/>
          <p:nvPr/>
        </p:nvSpPr>
        <p:spPr bwMode="auto">
          <a:xfrm>
            <a:off x="5943681" y="2789767"/>
            <a:ext cx="561386"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Tree>
    <p:extLst>
      <p:ext uri="{BB962C8B-B14F-4D97-AF65-F5344CB8AC3E}">
        <p14:creationId xmlns:p14="http://schemas.microsoft.com/office/powerpoint/2010/main" val="1688081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
            <a:ext cx="8870950" cy="419100"/>
          </a:xfrm>
        </p:spPr>
        <p:txBody>
          <a:bodyPr/>
          <a:lstStyle/>
          <a:p>
            <a:r>
              <a:rPr lang="en-US" sz="1600" b="1" dirty="0">
                <a:ea typeface="ヒラギノ角ゴ Pro W3"/>
                <a:cs typeface="ヒラギノ角ゴ Pro W3"/>
              </a:rPr>
              <a:t>Non-mobile token enabled user </a:t>
            </a:r>
            <a:r>
              <a:rPr lang="en-US" sz="1600" dirty="0">
                <a:ea typeface="ヒラギノ角ゴ Pro W3"/>
                <a:cs typeface="ヒラギノ角ゴ Pro W3"/>
              </a:rPr>
              <a:t>performing </a:t>
            </a:r>
            <a:r>
              <a:rPr lang="en-US" sz="1600" b="1" dirty="0">
                <a:ea typeface="ヒラギノ角ゴ Pro W3"/>
                <a:cs typeface="ヒラギノ角ゴ Pro W3"/>
              </a:rPr>
              <a:t>high-value </a:t>
            </a:r>
            <a:r>
              <a:rPr lang="en-US" sz="1600" dirty="0">
                <a:ea typeface="ヒラギノ角ゴ Pro W3"/>
                <a:cs typeface="ヒラギノ角ゴ Pro W3"/>
              </a:rPr>
              <a:t>funds transfer or </a:t>
            </a:r>
            <a:r>
              <a:rPr lang="en-US" sz="1600" b="1" dirty="0">
                <a:ea typeface="ヒラギノ角ゴ Pro W3"/>
                <a:cs typeface="ヒラギノ角ゴ Pro W3"/>
              </a:rPr>
              <a:t>add payee on mobile</a:t>
            </a:r>
            <a:endParaRPr lang="en-US" sz="1600" dirty="0"/>
          </a:p>
        </p:txBody>
      </p:sp>
      <p:pic>
        <p:nvPicPr>
          <p:cNvPr id="6" name="Picture 5"/>
          <p:cNvPicPr>
            <a:picLocks noChangeAspect="1"/>
          </p:cNvPicPr>
          <p:nvPr/>
        </p:nvPicPr>
        <p:blipFill>
          <a:blip r:embed="rId2"/>
          <a:stretch>
            <a:fillRect/>
          </a:stretch>
        </p:blipFill>
        <p:spPr>
          <a:xfrm>
            <a:off x="6342099" y="967602"/>
            <a:ext cx="2344701" cy="4115188"/>
          </a:xfrm>
          <a:prstGeom prst="rect">
            <a:avLst/>
          </a:prstGeom>
          <a:ln>
            <a:solidFill>
              <a:schemeClr val="bg1">
                <a:lumMod val="85000"/>
              </a:schemeClr>
            </a:solidFill>
          </a:ln>
        </p:spPr>
      </p:pic>
      <p:pic>
        <p:nvPicPr>
          <p:cNvPr id="8" name="Picture 7"/>
          <p:cNvPicPr>
            <a:picLocks noChangeAspect="1"/>
          </p:cNvPicPr>
          <p:nvPr/>
        </p:nvPicPr>
        <p:blipFill>
          <a:blip r:embed="rId3"/>
          <a:stretch>
            <a:fillRect/>
          </a:stretch>
        </p:blipFill>
        <p:spPr>
          <a:xfrm>
            <a:off x="609600" y="967602"/>
            <a:ext cx="2058600" cy="4213998"/>
          </a:xfrm>
          <a:prstGeom prst="rect">
            <a:avLst/>
          </a:prstGeom>
          <a:ln>
            <a:solidFill>
              <a:schemeClr val="bg1">
                <a:lumMod val="85000"/>
              </a:schemeClr>
            </a:solidFill>
          </a:ln>
        </p:spPr>
      </p:pic>
      <p:sp>
        <p:nvSpPr>
          <p:cNvPr id="12" name="Oval 11"/>
          <p:cNvSpPr/>
          <p:nvPr/>
        </p:nvSpPr>
        <p:spPr bwMode="auto">
          <a:xfrm>
            <a:off x="2057400" y="4191000"/>
            <a:ext cx="228600" cy="228600"/>
          </a:xfrm>
          <a:prstGeom prst="ellipse">
            <a:avLst/>
          </a:prstGeom>
          <a:solidFill>
            <a:schemeClr val="bg1">
              <a:lumMod val="65000"/>
            </a:schemeClr>
          </a:solidFill>
          <a:ln w="9525">
            <a:noFill/>
          </a:ln>
          <a:effectLst/>
          <a:extLst/>
        </p:spPr>
        <p:txBody>
          <a:bodyPr rtlCol="0" anchor="ctr"/>
          <a:lstStyle/>
          <a:p>
            <a:pPr algn="ctr"/>
            <a:r>
              <a:rPr lang="en-US" sz="1000" dirty="0" smtClean="0">
                <a:solidFill>
                  <a:schemeClr val="bg1"/>
                </a:solidFill>
              </a:rPr>
              <a:t>4</a:t>
            </a:r>
          </a:p>
        </p:txBody>
      </p:sp>
      <p:sp>
        <p:nvSpPr>
          <p:cNvPr id="13" name="Right Arrow 12"/>
          <p:cNvSpPr/>
          <p:nvPr/>
        </p:nvSpPr>
        <p:spPr bwMode="auto">
          <a:xfrm>
            <a:off x="2690201" y="2834696"/>
            <a:ext cx="643468"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sp>
        <p:nvSpPr>
          <p:cNvPr id="14" name="Right Arrow 13"/>
          <p:cNvSpPr/>
          <p:nvPr/>
        </p:nvSpPr>
        <p:spPr bwMode="auto">
          <a:xfrm>
            <a:off x="5676629" y="2834696"/>
            <a:ext cx="647971" cy="381000"/>
          </a:xfrm>
          <a:prstGeom prst="rightArrow">
            <a:avLst/>
          </a:prstGeom>
          <a:solidFill>
            <a:srgbClr val="002060"/>
          </a:solidFill>
          <a:ln w="9525">
            <a:noFill/>
          </a:ln>
          <a:effectLst/>
          <a:extLst/>
        </p:spPr>
        <p:txBody>
          <a:bodyPr rtlCol="0" anchor="ctr"/>
          <a:lstStyle/>
          <a:p>
            <a:pPr algn="ctr"/>
            <a:endParaRPr lang="en-US" sz="1400" dirty="0" err="1" smtClean="0">
              <a:solidFill>
                <a:schemeClr val="bg1"/>
              </a:solidFill>
            </a:endParaRPr>
          </a:p>
        </p:txBody>
      </p:sp>
      <p:pic>
        <p:nvPicPr>
          <p:cNvPr id="9" name="Picture 8"/>
          <p:cNvPicPr>
            <a:picLocks noChangeAspect="1"/>
          </p:cNvPicPr>
          <p:nvPr/>
        </p:nvPicPr>
        <p:blipFill>
          <a:blip r:embed="rId4"/>
          <a:stretch>
            <a:fillRect/>
          </a:stretch>
        </p:blipFill>
        <p:spPr>
          <a:xfrm>
            <a:off x="3351168" y="967602"/>
            <a:ext cx="2307962" cy="4215384"/>
          </a:xfrm>
          <a:prstGeom prst="rect">
            <a:avLst/>
          </a:prstGeom>
          <a:ln>
            <a:solidFill>
              <a:schemeClr val="bg1">
                <a:lumMod val="75000"/>
              </a:schemeClr>
            </a:solidFill>
          </a:ln>
        </p:spPr>
      </p:pic>
    </p:spTree>
    <p:extLst>
      <p:ext uri="{BB962C8B-B14F-4D97-AF65-F5344CB8AC3E}">
        <p14:creationId xmlns:p14="http://schemas.microsoft.com/office/powerpoint/2010/main" val="8602677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xml><?xml version="1.0" encoding="utf-8"?>
<p:tagLst xmlns:a="http://schemas.openxmlformats.org/drawingml/2006/main" xmlns:r="http://schemas.openxmlformats.org/officeDocument/2006/relationships" xmlns:p="http://schemas.openxmlformats.org/presentationml/2006/main">
  <p:tag name="LAYOUT" val="ppLayoutCustom"/>
</p:tagLst>
</file>

<file path=ppt/tags/tag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4.xml><?xml version="1.0" encoding="utf-8"?>
<p:tagLst xmlns:a="http://schemas.openxmlformats.org/drawingml/2006/main" xmlns:r="http://schemas.openxmlformats.org/officeDocument/2006/relationships" xmlns:p="http://schemas.openxmlformats.org/presentationml/2006/main">
  <p:tag name="LAYOUT" val="ppLayoutCustom"/>
</p:tagLst>
</file>

<file path=ppt/tags/tag5.xml><?xml version="1.0" encoding="utf-8"?>
<p:tagLst xmlns:a="http://schemas.openxmlformats.org/drawingml/2006/main" xmlns:r="http://schemas.openxmlformats.org/officeDocument/2006/relationships" xmlns:p="http://schemas.openxmlformats.org/presentationml/2006/main">
  <p:tag name="LAYOUT" val="ppLayoutCustom"/>
</p:tagLst>
</file>

<file path=ppt/theme/theme1.xml><?xml version="1.0" encoding="utf-8"?>
<a:theme xmlns:a="http://schemas.openxmlformats.org/drawingml/2006/main" name="PrivateBank_PPT_template">
  <a:themeElements>
    <a:clrScheme name="CitiPrivateBank">
      <a:dk1>
        <a:srgbClr val="000000"/>
      </a:dk1>
      <a:lt1>
        <a:srgbClr val="FFFFFF"/>
      </a:lt1>
      <a:dk2>
        <a:srgbClr val="000000"/>
      </a:dk2>
      <a:lt2>
        <a:srgbClr val="80C2A1"/>
      </a:lt2>
      <a:accent1>
        <a:srgbClr val="002D72"/>
      </a:accent1>
      <a:accent2>
        <a:srgbClr val="53565A"/>
      </a:accent2>
      <a:accent3>
        <a:srgbClr val="00BDF2"/>
      </a:accent3>
      <a:accent4>
        <a:srgbClr val="6B3077"/>
      </a:accent4>
      <a:accent5>
        <a:srgbClr val="00B0B9"/>
      </a:accent5>
      <a:accent6>
        <a:srgbClr val="C99700"/>
      </a:accent6>
      <a:hlink>
        <a:srgbClr val="00B0F0"/>
      </a:hlink>
      <a:folHlink>
        <a:srgbClr val="0070C0"/>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ln>
        <a:effectLst/>
        <a:extLst/>
      </a:spPr>
      <a:bodyPr rtlCol="0" anchor="ctr"/>
      <a:lstStyle>
        <a:defPPr algn="ctr">
          <a:defRPr sz="1400" dirty="0" err="1" smtClean="0">
            <a:solidFill>
              <a:schemeClr val="bg1"/>
            </a:solidFill>
          </a:defRPr>
        </a:defPPr>
      </a:lstStyle>
    </a:spDef>
    <a:lnDef>
      <a:spPr bwMode="auto">
        <a:solidFill>
          <a:schemeClr val="tx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txDef>
      <a:spPr>
        <a:noFill/>
      </a:spPr>
      <a:bodyPr wrap="square" rtlCol="0">
        <a:noAutofit/>
      </a:bodyPr>
      <a:lstStyle>
        <a:defPPr>
          <a:defRPr sz="1400" dirty="0" smtClean="0"/>
        </a:defPPr>
      </a:lstStyle>
    </a:txDef>
  </a:objectDefaults>
  <a:extraClrSchemeLst>
    <a:extraClrScheme>
      <a:clrScheme name="PrivateBank_PPT_template 1">
        <a:dk1>
          <a:srgbClr val="000000"/>
        </a:dk1>
        <a:lt1>
          <a:srgbClr val="FFFFFF"/>
        </a:lt1>
        <a:dk2>
          <a:srgbClr val="000000"/>
        </a:dk2>
        <a:lt2>
          <a:srgbClr val="80C2A1"/>
        </a:lt2>
        <a:accent1>
          <a:srgbClr val="002D72"/>
        </a:accent1>
        <a:accent2>
          <a:srgbClr val="53565A"/>
        </a:accent2>
        <a:accent3>
          <a:srgbClr val="FFFFFF"/>
        </a:accent3>
        <a:accent4>
          <a:srgbClr val="000000"/>
        </a:accent4>
        <a:accent5>
          <a:srgbClr val="AAADBC"/>
        </a:accent5>
        <a:accent6>
          <a:srgbClr val="4A4D51"/>
        </a:accent6>
        <a:hlink>
          <a:srgbClr val="00B0F0"/>
        </a:hlink>
        <a:folHlink>
          <a:srgbClr val="0070C0"/>
        </a:folHlink>
      </a:clrScheme>
      <a:clrMap bg1="lt1" tx1="dk1" bg2="lt2" tx2="dk2" accent1="accent1" accent2="accent2" accent3="accent3" accent4="accent4" accent5="accent5" accent6="accent6" hlink="hlink" folHlink="folHlink"/>
    </a:extraClrScheme>
  </a:extraClrSchemeLst>
  <a:custClrLst>
    <a:custClr name="Citi Cyan Tint (20%)">
      <a:srgbClr val="CCF2FC"/>
    </a:custClr>
    <a:custClr name="Citi Light Gray Tint(20%)">
      <a:srgbClr val="EAEBEB"/>
    </a:custClr>
    <a:custClr name="Plum Tint(50%)">
      <a:srgbClr val="890C58"/>
    </a:custClr>
    <a:custClr name="Plum Tint(40%)">
      <a:srgbClr val="EE38A6"/>
    </a:custClr>
    <a:custClr name="Plum Tint(30%)">
      <a:srgbClr val="F37AC4"/>
    </a:custClr>
    <a:custClr name="Plum Tint(20%)">
      <a:srgbClr val="F9BDE1"/>
    </a:custClr>
    <a:custClr name="Olive Tint(50%)">
      <a:srgbClr val="CAC980"/>
    </a:custClr>
    <a:custClr name="Olive Tint(40%)">
      <a:srgbClr val="E1E19E"/>
    </a:custClr>
    <a:custClr name="Olive Tint(30%)">
      <a:srgbClr val="E9EBC3"/>
    </a:custClr>
    <a:custClr name="Olive Tint(20%)">
      <a:srgbClr val="F7F6DD"/>
    </a:custClr>
  </a:custClrLst>
</a:theme>
</file>

<file path=ppt/theme/theme2.xml><?xml version="1.0" encoding="utf-8"?>
<a:theme xmlns:a="http://schemas.openxmlformats.org/drawingml/2006/main" name="1_PrivateBank_PPT_template">
  <a:themeElements>
    <a:clrScheme name="CitiPrivateBank">
      <a:dk1>
        <a:srgbClr val="000000"/>
      </a:dk1>
      <a:lt1>
        <a:srgbClr val="FFFFFF"/>
      </a:lt1>
      <a:dk2>
        <a:srgbClr val="000000"/>
      </a:dk2>
      <a:lt2>
        <a:srgbClr val="80C2A1"/>
      </a:lt2>
      <a:accent1>
        <a:srgbClr val="002D72"/>
      </a:accent1>
      <a:accent2>
        <a:srgbClr val="53565A"/>
      </a:accent2>
      <a:accent3>
        <a:srgbClr val="00BDF2"/>
      </a:accent3>
      <a:accent4>
        <a:srgbClr val="6B3077"/>
      </a:accent4>
      <a:accent5>
        <a:srgbClr val="00B0B9"/>
      </a:accent5>
      <a:accent6>
        <a:srgbClr val="C99700"/>
      </a:accent6>
      <a:hlink>
        <a:srgbClr val="00B0F0"/>
      </a:hlink>
      <a:folHlink>
        <a:srgbClr val="0070C0"/>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ln>
        <a:effectLst/>
        <a:extLst/>
      </a:spPr>
      <a:bodyPr rtlCol="0" anchor="ctr"/>
      <a:lstStyle>
        <a:defPPr algn="ctr">
          <a:defRPr sz="1400" dirty="0" err="1" smtClean="0">
            <a:solidFill>
              <a:schemeClr val="bg1"/>
            </a:solidFill>
          </a:defRPr>
        </a:defPPr>
      </a:lstStyle>
    </a:spDef>
    <a:lnDef>
      <a:spPr bwMode="auto">
        <a:solidFill>
          <a:schemeClr val="tx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txDef>
      <a:spPr>
        <a:noFill/>
      </a:spPr>
      <a:bodyPr wrap="square" rtlCol="0">
        <a:noAutofit/>
      </a:bodyPr>
      <a:lstStyle>
        <a:defPPr>
          <a:defRPr sz="1400" dirty="0" smtClean="0"/>
        </a:defPPr>
      </a:lstStyle>
    </a:txDef>
  </a:objectDefaults>
  <a:extraClrSchemeLst>
    <a:extraClrScheme>
      <a:clrScheme name="PrivateBank_PPT_template 1">
        <a:dk1>
          <a:srgbClr val="000000"/>
        </a:dk1>
        <a:lt1>
          <a:srgbClr val="FFFFFF"/>
        </a:lt1>
        <a:dk2>
          <a:srgbClr val="000000"/>
        </a:dk2>
        <a:lt2>
          <a:srgbClr val="80C2A1"/>
        </a:lt2>
        <a:accent1>
          <a:srgbClr val="002D72"/>
        </a:accent1>
        <a:accent2>
          <a:srgbClr val="53565A"/>
        </a:accent2>
        <a:accent3>
          <a:srgbClr val="FFFFFF"/>
        </a:accent3>
        <a:accent4>
          <a:srgbClr val="000000"/>
        </a:accent4>
        <a:accent5>
          <a:srgbClr val="AAADBC"/>
        </a:accent5>
        <a:accent6>
          <a:srgbClr val="4A4D51"/>
        </a:accent6>
        <a:hlink>
          <a:srgbClr val="00B0F0"/>
        </a:hlink>
        <a:folHlink>
          <a:srgbClr val="0070C0"/>
        </a:folHlink>
      </a:clrScheme>
      <a:clrMap bg1="lt1" tx1="dk1" bg2="lt2" tx2="dk2" accent1="accent1" accent2="accent2" accent3="accent3" accent4="accent4" accent5="accent5" accent6="accent6" hlink="hlink" folHlink="folHlink"/>
    </a:extraClrScheme>
  </a:extraClrSchemeLst>
  <a:custClrLst>
    <a:custClr name="Citi Cyan Tint (20%)">
      <a:srgbClr val="CCF2FC"/>
    </a:custClr>
    <a:custClr name="Citi Light Gray Tint(20%)">
      <a:srgbClr val="EAEBEB"/>
    </a:custClr>
    <a:custClr name="Plum Tint(50%)">
      <a:srgbClr val="890C58"/>
    </a:custClr>
    <a:custClr name="Plum Tint(40%)">
      <a:srgbClr val="EE38A6"/>
    </a:custClr>
    <a:custClr name="Plum Tint(30%)">
      <a:srgbClr val="F37AC4"/>
    </a:custClr>
    <a:custClr name="Plum Tint(20%)">
      <a:srgbClr val="F9BDE1"/>
    </a:custClr>
    <a:custClr name="Olive Tint(50%)">
      <a:srgbClr val="CAC980"/>
    </a:custClr>
    <a:custClr name="Olive Tint(40%)">
      <a:srgbClr val="E1E19E"/>
    </a:custClr>
    <a:custClr name="Olive Tint(30%)">
      <a:srgbClr val="E9EBC3"/>
    </a:custClr>
    <a:custClr name="Olive Tint(20%)">
      <a:srgbClr val="F7F6DD"/>
    </a:custClr>
  </a:custClrLst>
</a:theme>
</file>

<file path=ppt/theme/theme3.xml><?xml version="1.0" encoding="utf-8"?>
<a:theme xmlns:a="http://schemas.openxmlformats.org/drawingml/2006/main" name="2_PrivateBank_PPT_template">
  <a:themeElements>
    <a:clrScheme name="CitiPrivateBank">
      <a:dk1>
        <a:srgbClr val="000000"/>
      </a:dk1>
      <a:lt1>
        <a:srgbClr val="FFFFFF"/>
      </a:lt1>
      <a:dk2>
        <a:srgbClr val="000000"/>
      </a:dk2>
      <a:lt2>
        <a:srgbClr val="80C2A1"/>
      </a:lt2>
      <a:accent1>
        <a:srgbClr val="002D72"/>
      </a:accent1>
      <a:accent2>
        <a:srgbClr val="53565A"/>
      </a:accent2>
      <a:accent3>
        <a:srgbClr val="00BDF2"/>
      </a:accent3>
      <a:accent4>
        <a:srgbClr val="6B3077"/>
      </a:accent4>
      <a:accent5>
        <a:srgbClr val="00B0B9"/>
      </a:accent5>
      <a:accent6>
        <a:srgbClr val="C99700"/>
      </a:accent6>
      <a:hlink>
        <a:srgbClr val="00B0F0"/>
      </a:hlink>
      <a:folHlink>
        <a:srgbClr val="0070C0"/>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ln>
        <a:effectLst/>
        <a:extLst/>
      </a:spPr>
      <a:bodyPr rtlCol="0" anchor="ctr"/>
      <a:lstStyle>
        <a:defPPr algn="ctr">
          <a:defRPr sz="1400" dirty="0" err="1" smtClean="0">
            <a:solidFill>
              <a:schemeClr val="bg1"/>
            </a:solidFill>
          </a:defRPr>
        </a:defPPr>
      </a:lstStyle>
    </a:spDef>
    <a:lnDef>
      <a:spPr bwMode="auto">
        <a:solidFill>
          <a:schemeClr val="tx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txDef>
      <a:spPr>
        <a:noFill/>
      </a:spPr>
      <a:bodyPr wrap="square" rtlCol="0">
        <a:noAutofit/>
      </a:bodyPr>
      <a:lstStyle>
        <a:defPPr>
          <a:defRPr sz="1400" dirty="0" smtClean="0"/>
        </a:defPPr>
      </a:lstStyle>
    </a:txDef>
  </a:objectDefaults>
  <a:extraClrSchemeLst>
    <a:extraClrScheme>
      <a:clrScheme name="PrivateBank_PPT_template 1">
        <a:dk1>
          <a:srgbClr val="000000"/>
        </a:dk1>
        <a:lt1>
          <a:srgbClr val="FFFFFF"/>
        </a:lt1>
        <a:dk2>
          <a:srgbClr val="000000"/>
        </a:dk2>
        <a:lt2>
          <a:srgbClr val="80C2A1"/>
        </a:lt2>
        <a:accent1>
          <a:srgbClr val="002D72"/>
        </a:accent1>
        <a:accent2>
          <a:srgbClr val="53565A"/>
        </a:accent2>
        <a:accent3>
          <a:srgbClr val="FFFFFF"/>
        </a:accent3>
        <a:accent4>
          <a:srgbClr val="000000"/>
        </a:accent4>
        <a:accent5>
          <a:srgbClr val="AAADBC"/>
        </a:accent5>
        <a:accent6>
          <a:srgbClr val="4A4D51"/>
        </a:accent6>
        <a:hlink>
          <a:srgbClr val="00B0F0"/>
        </a:hlink>
        <a:folHlink>
          <a:srgbClr val="0070C0"/>
        </a:folHlink>
      </a:clrScheme>
      <a:clrMap bg1="lt1" tx1="dk1" bg2="lt2" tx2="dk2" accent1="accent1" accent2="accent2" accent3="accent3" accent4="accent4" accent5="accent5" accent6="accent6" hlink="hlink" folHlink="folHlink"/>
    </a:extraClrScheme>
  </a:extraClrSchemeLst>
  <a:custClrLst>
    <a:custClr name="Citi Cyan Tint (20%)">
      <a:srgbClr val="CCF2FC"/>
    </a:custClr>
    <a:custClr name="Citi Light Gray Tint(20%)">
      <a:srgbClr val="EAEBEB"/>
    </a:custClr>
    <a:custClr name="Plum Tint(50%)">
      <a:srgbClr val="890C58"/>
    </a:custClr>
    <a:custClr name="Plum Tint(40%)">
      <a:srgbClr val="EE38A6"/>
    </a:custClr>
    <a:custClr name="Plum Tint(30%)">
      <a:srgbClr val="F37AC4"/>
    </a:custClr>
    <a:custClr name="Plum Tint(20%)">
      <a:srgbClr val="F9BDE1"/>
    </a:custClr>
    <a:custClr name="Olive Tint(50%)">
      <a:srgbClr val="CAC980"/>
    </a:custClr>
    <a:custClr name="Olive Tint(40%)">
      <a:srgbClr val="E1E19E"/>
    </a:custClr>
    <a:custClr name="Olive Tint(30%)">
      <a:srgbClr val="E9EBC3"/>
    </a:custClr>
    <a:custClr name="Olive Tint(20%)">
      <a:srgbClr val="F7F6DD"/>
    </a:custClr>
  </a:custClrLst>
</a:theme>
</file>

<file path=ppt/theme/theme4.xml><?xml version="1.0" encoding="utf-8"?>
<a:theme xmlns:a="http://schemas.openxmlformats.org/drawingml/2006/main" name="3_PrivateBank_PPT_template">
  <a:themeElements>
    <a:clrScheme name="CitiPrivateBank">
      <a:dk1>
        <a:srgbClr val="000000"/>
      </a:dk1>
      <a:lt1>
        <a:srgbClr val="FFFFFF"/>
      </a:lt1>
      <a:dk2>
        <a:srgbClr val="000000"/>
      </a:dk2>
      <a:lt2>
        <a:srgbClr val="80C2A1"/>
      </a:lt2>
      <a:accent1>
        <a:srgbClr val="002D72"/>
      </a:accent1>
      <a:accent2>
        <a:srgbClr val="53565A"/>
      </a:accent2>
      <a:accent3>
        <a:srgbClr val="00BDF2"/>
      </a:accent3>
      <a:accent4>
        <a:srgbClr val="6B3077"/>
      </a:accent4>
      <a:accent5>
        <a:srgbClr val="00B0B9"/>
      </a:accent5>
      <a:accent6>
        <a:srgbClr val="C99700"/>
      </a:accent6>
      <a:hlink>
        <a:srgbClr val="00B0F0"/>
      </a:hlink>
      <a:folHlink>
        <a:srgbClr val="0070C0"/>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ln>
        <a:effectLst/>
        <a:extLst/>
      </a:spPr>
      <a:bodyPr rtlCol="0" anchor="ctr"/>
      <a:lstStyle>
        <a:defPPr algn="ctr">
          <a:defRPr sz="1400" dirty="0" err="1" smtClean="0">
            <a:solidFill>
              <a:schemeClr val="bg1"/>
            </a:solidFill>
          </a:defRPr>
        </a:defPPr>
      </a:lstStyle>
    </a:spDef>
    <a:lnDef>
      <a:spPr bwMode="auto">
        <a:solidFill>
          <a:schemeClr val="tx2"/>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txDef>
      <a:spPr>
        <a:noFill/>
      </a:spPr>
      <a:bodyPr wrap="square" rtlCol="0">
        <a:noAutofit/>
      </a:bodyPr>
      <a:lstStyle>
        <a:defPPr>
          <a:defRPr sz="1400" dirty="0" smtClean="0"/>
        </a:defPPr>
      </a:lstStyle>
    </a:txDef>
  </a:objectDefaults>
  <a:extraClrSchemeLst>
    <a:extraClrScheme>
      <a:clrScheme name="PrivateBank_PPT_template 1">
        <a:dk1>
          <a:srgbClr val="000000"/>
        </a:dk1>
        <a:lt1>
          <a:srgbClr val="FFFFFF"/>
        </a:lt1>
        <a:dk2>
          <a:srgbClr val="000000"/>
        </a:dk2>
        <a:lt2>
          <a:srgbClr val="80C2A1"/>
        </a:lt2>
        <a:accent1>
          <a:srgbClr val="002D72"/>
        </a:accent1>
        <a:accent2>
          <a:srgbClr val="53565A"/>
        </a:accent2>
        <a:accent3>
          <a:srgbClr val="FFFFFF"/>
        </a:accent3>
        <a:accent4>
          <a:srgbClr val="000000"/>
        </a:accent4>
        <a:accent5>
          <a:srgbClr val="AAADBC"/>
        </a:accent5>
        <a:accent6>
          <a:srgbClr val="4A4D51"/>
        </a:accent6>
        <a:hlink>
          <a:srgbClr val="00B0F0"/>
        </a:hlink>
        <a:folHlink>
          <a:srgbClr val="0070C0"/>
        </a:folHlink>
      </a:clrScheme>
      <a:clrMap bg1="lt1" tx1="dk1" bg2="lt2" tx2="dk2" accent1="accent1" accent2="accent2" accent3="accent3" accent4="accent4" accent5="accent5" accent6="accent6" hlink="hlink" folHlink="folHlink"/>
    </a:extraClrScheme>
  </a:extraClrSchemeLst>
  <a:custClrLst>
    <a:custClr name="Citi Cyan Tint (20%)">
      <a:srgbClr val="CCF2FC"/>
    </a:custClr>
    <a:custClr name="Citi Light Gray Tint(20%)">
      <a:srgbClr val="EAEBEB"/>
    </a:custClr>
    <a:custClr name="Plum Tint(50%)">
      <a:srgbClr val="890C58"/>
    </a:custClr>
    <a:custClr name="Plum Tint(40%)">
      <a:srgbClr val="EE38A6"/>
    </a:custClr>
    <a:custClr name="Plum Tint(30%)">
      <a:srgbClr val="F37AC4"/>
    </a:custClr>
    <a:custClr name="Plum Tint(20%)">
      <a:srgbClr val="F9BDE1"/>
    </a:custClr>
    <a:custClr name="Olive Tint(50%)">
      <a:srgbClr val="CAC980"/>
    </a:custClr>
    <a:custClr name="Olive Tint(40%)">
      <a:srgbClr val="E1E19E"/>
    </a:custClr>
    <a:custClr name="Olive Tint(30%)">
      <a:srgbClr val="E9EBC3"/>
    </a:custClr>
    <a:custClr name="Olive Tint(20%)">
      <a:srgbClr val="F7F6DD"/>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HOSTNAME%">APSGGWMW7N0144.apac.nsroot.net</XMLData>
</file>

<file path=customXml/item2.xml><?xml version="1.0" encoding="utf-8"?>
<XMLData TextToDisplay="%USERNAME%">bs39492</XMLData>
</file>

<file path=customXml/item3.xml><?xml version="1.0" encoding="utf-8"?>
<XMLData TextToDisplay="%EMAILADDRESS%">bs39492@imcap.ap.ssmb.com</XMLData>
</file>

<file path=customXml/item4.xml><?xml version="1.0" encoding="utf-8"?>
<XMLData TextToDisplay="%DOCUMENTGUID%">{00000000-0000-0000-0000-000000000000}</XMLData>
</file>

<file path=customXml/item5.xml><?xml version="1.0" encoding="utf-8"?>
<XMLData TextToDisplay="%CLASSIFICATIONDATETIME%">05:53 01/12/2017</XMLData>
</file>

<file path=customXml/item6.xml><?xml version="1.0" encoding="utf-8"?>
<XMLData TextToDisplay="RightsWATCHMark">2|CITI-GLOBAL-Internal|{00000000-0000-0000-0000-000000000000}</XMLData>
</file>

<file path=customXml/itemProps1.xml><?xml version="1.0" encoding="utf-8"?>
<ds:datastoreItem xmlns:ds="http://schemas.openxmlformats.org/officeDocument/2006/customXml" ds:itemID="{0775886E-9EC3-4E03-AFD1-4C07C23EFF41}">
  <ds:schemaRefs/>
</ds:datastoreItem>
</file>

<file path=customXml/itemProps2.xml><?xml version="1.0" encoding="utf-8"?>
<ds:datastoreItem xmlns:ds="http://schemas.openxmlformats.org/officeDocument/2006/customXml" ds:itemID="{F2675E4A-5992-4392-81D9-91D4810097D2}">
  <ds:schemaRefs/>
</ds:datastoreItem>
</file>

<file path=customXml/itemProps3.xml><?xml version="1.0" encoding="utf-8"?>
<ds:datastoreItem xmlns:ds="http://schemas.openxmlformats.org/officeDocument/2006/customXml" ds:itemID="{130AA721-9C09-4D19-9F2B-EDD13C580ECB}">
  <ds:schemaRefs/>
</ds:datastoreItem>
</file>

<file path=customXml/itemProps4.xml><?xml version="1.0" encoding="utf-8"?>
<ds:datastoreItem xmlns:ds="http://schemas.openxmlformats.org/officeDocument/2006/customXml" ds:itemID="{96397B9F-91E5-489B-804B-A5145E518813}">
  <ds:schemaRefs/>
</ds:datastoreItem>
</file>

<file path=customXml/itemProps5.xml><?xml version="1.0" encoding="utf-8"?>
<ds:datastoreItem xmlns:ds="http://schemas.openxmlformats.org/officeDocument/2006/customXml" ds:itemID="{BC3A1A49-EA58-435D-BCE7-597BCE01710E}">
  <ds:schemaRefs/>
</ds:datastoreItem>
</file>

<file path=customXml/itemProps6.xml><?xml version="1.0" encoding="utf-8"?>
<ds:datastoreItem xmlns:ds="http://schemas.openxmlformats.org/officeDocument/2006/customXml" ds:itemID="{9864B8BF-9F91-47B7-A909-139AD4746B24}">
  <ds:schemaRefs/>
</ds:datastoreItem>
</file>

<file path=docProps/app.xml><?xml version="1.0" encoding="utf-8"?>
<Properties xmlns="http://schemas.openxmlformats.org/officeDocument/2006/extended-properties" xmlns:vt="http://schemas.openxmlformats.org/officeDocument/2006/docPropsVTypes">
  <TotalTime>30664</TotalTime>
  <Words>865</Words>
  <Application>Microsoft Office PowerPoint</Application>
  <PresentationFormat>On-screen Show (4:3)</PresentationFormat>
  <Paragraphs>159</Paragraphs>
  <Slides>20</Slides>
  <Notes>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Arial</vt:lpstr>
      <vt:lpstr>Calibri</vt:lpstr>
      <vt:lpstr>Geneva</vt:lpstr>
      <vt:lpstr>Times New Roman</vt:lpstr>
      <vt:lpstr>ヒラギノ角ゴ Pro W3</vt:lpstr>
      <vt:lpstr>PrivateBank_PPT_template</vt:lpstr>
      <vt:lpstr>1_PrivateBank_PPT_template</vt:lpstr>
      <vt:lpstr>2_PrivateBank_PPT_template</vt:lpstr>
      <vt:lpstr>3_PrivateBank_PPT_template</vt:lpstr>
      <vt:lpstr>Transaction Signing and Mobile Token Integration for Funds Transfer (UX Walkthrough)</vt:lpstr>
      <vt:lpstr>What is Transaction Signing?</vt:lpstr>
      <vt:lpstr>Benefits and Overview of Changes</vt:lpstr>
      <vt:lpstr>Prerequisites for Transaction Signing</vt:lpstr>
      <vt:lpstr>Key Scenarios</vt:lpstr>
      <vt:lpstr>Non-mobile token enabled user performing low-value funds transfer on mobile</vt:lpstr>
      <vt:lpstr>Non-mobile token enabled user performing low-value funds transfer on mobile</vt:lpstr>
      <vt:lpstr>Non-mobile token enabled user performing high-value funds transfer or add payee on mobile</vt:lpstr>
      <vt:lpstr>Non-mobile token enabled user performing high-value funds transfer or add payee on mobile</vt:lpstr>
      <vt:lpstr>Mobile token enabled user performing low-value funds transfer on the same mobile device</vt:lpstr>
      <vt:lpstr>Mobile token enabled user performing high-value funds transfer on the same mobile device</vt:lpstr>
      <vt:lpstr>Mobile token enabled user performing low-value funds transfer on a different mobile device</vt:lpstr>
      <vt:lpstr>Mobile token enabled user performing high-value funds transfer or add payee funds transfer on a different mobile device </vt:lpstr>
      <vt:lpstr>Mobile token enabled user performing high-value funds transfer or add payee funds transfer on a different mobile device</vt:lpstr>
      <vt:lpstr>Non-mobile token enabled user using FT on web  </vt:lpstr>
      <vt:lpstr>Mobile token enabled user performing low-value funds transfer on web</vt:lpstr>
      <vt:lpstr>Mobile token enabled user performing high-value funds transfer or add payee on web</vt:lpstr>
      <vt:lpstr>Challenge Code Logic</vt:lpstr>
      <vt:lpstr>Touch ID</vt:lpstr>
      <vt:lpstr>Fund Transfer Limits – APAC/EMEA/US</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 Elgin Ziqin [ICG-OPS NE]</dc:creator>
  <cp:lastModifiedBy>Kewalramani, Amit [ICG-IT]</cp:lastModifiedBy>
  <cp:revision>2269</cp:revision>
  <cp:lastPrinted>2015-09-03T03:44:21Z</cp:lastPrinted>
  <dcterms:created xsi:type="dcterms:W3CDTF">2014-07-11T02:23:32Z</dcterms:created>
  <dcterms:modified xsi:type="dcterms:W3CDTF">2018-06-08T02:21:45Z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2|CITI-GLOBAL-Internal|{00000000-0000-0000-0000-000000000000}</vt:lpwstr>
  </property>
</Properties>
</file>