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sldIdLst>
    <p:sldId id="256" r:id="rId2"/>
    <p:sldId id="257" r:id="rId3"/>
    <p:sldId id="258" r:id="rId4"/>
    <p:sldId id="262" r:id="rId5"/>
    <p:sldId id="325" r:id="rId6"/>
    <p:sldId id="327" r:id="rId7"/>
    <p:sldId id="297" r:id="rId8"/>
    <p:sldId id="311" r:id="rId9"/>
    <p:sldId id="309" r:id="rId10"/>
    <p:sldId id="319" r:id="rId11"/>
    <p:sldId id="328" r:id="rId12"/>
    <p:sldId id="329" r:id="rId13"/>
    <p:sldId id="314" r:id="rId14"/>
    <p:sldId id="315" r:id="rId15"/>
    <p:sldId id="293" r:id="rId16"/>
    <p:sldId id="305" r:id="rId17"/>
    <p:sldId id="326" r:id="rId18"/>
    <p:sldId id="317" r:id="rId19"/>
    <p:sldId id="330"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313"/>
  </p:normalViewPr>
  <p:slideViewPr>
    <p:cSldViewPr snapToGrid="0" snapToObjects="1">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5EC4189-B2F8-CF49-91D6-5938A3EF9B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2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153979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4746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732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67255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355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53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296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29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14743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71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187DEE-B775-0847-B157-DFAF3FFEDF8C}"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421983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187DEE-B775-0847-B157-DFAF3FFEDF8C}"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C4189-B2F8-CF49-91D6-5938A3EF9B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99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187DEE-B775-0847-B157-DFAF3FFEDF8C}"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00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87DEE-B775-0847-B157-DFAF3FFEDF8C}"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29371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1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90248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187DEE-B775-0847-B157-DFAF3FFEDF8C}" type="datetimeFigureOut">
              <a:rPr lang="en-US" smtClean="0"/>
              <a:t>1/13/2023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EC4189-B2F8-CF49-91D6-5938A3EF9BAE}" type="slidenum">
              <a:rPr lang="en-US" smtClean="0"/>
              <a:t>‹#›</a:t>
            </a:fld>
            <a:endParaRPr lang="en-US"/>
          </a:p>
        </p:txBody>
      </p:sp>
    </p:spTree>
    <p:extLst>
      <p:ext uri="{BB962C8B-B14F-4D97-AF65-F5344CB8AC3E}">
        <p14:creationId xmlns:p14="http://schemas.microsoft.com/office/powerpoint/2010/main" val="1493066123"/>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F972-89AF-8B4F-8C42-671C76B32456}"/>
              </a:ext>
            </a:extLst>
          </p:cNvPr>
          <p:cNvSpPr>
            <a:spLocks noGrp="1"/>
          </p:cNvSpPr>
          <p:nvPr>
            <p:ph type="ctrTitle"/>
          </p:nvPr>
        </p:nvSpPr>
        <p:spPr>
          <a:xfrm>
            <a:off x="2459116" y="1651247"/>
            <a:ext cx="7048952" cy="1671503"/>
          </a:xfrm>
        </p:spPr>
        <p:txBody>
          <a:bodyPr/>
          <a:lstStyle/>
          <a:p>
            <a:pPr>
              <a:lnSpc>
                <a:spcPts val="8925"/>
              </a:lnSpc>
              <a:spcBef>
                <a:spcPts val="6693"/>
              </a:spcBef>
            </a:pPr>
            <a:r>
              <a:rPr lang="en-US" sz="4400" b="1" spc="-424" dirty="0">
                <a:solidFill>
                  <a:srgbClr val="242424"/>
                </a:solidFill>
                <a:latin typeface="Raleway" pitchFamily="2" charset="77"/>
              </a:rPr>
              <a:t>Flight Price Prediction</a:t>
            </a:r>
          </a:p>
        </p:txBody>
      </p:sp>
      <p:sp>
        <p:nvSpPr>
          <p:cNvPr id="3" name="Subtitle 2">
            <a:extLst>
              <a:ext uri="{FF2B5EF4-FFF2-40B4-BE49-F238E27FC236}">
                <a16:creationId xmlns:a16="http://schemas.microsoft.com/office/drawing/2014/main" id="{5EF327CC-2E00-6549-9E57-9035101635A0}"/>
              </a:ext>
            </a:extLst>
          </p:cNvPr>
          <p:cNvSpPr>
            <a:spLocks noGrp="1"/>
          </p:cNvSpPr>
          <p:nvPr>
            <p:ph type="subTitle" idx="1"/>
          </p:nvPr>
        </p:nvSpPr>
        <p:spPr>
          <a:xfrm>
            <a:off x="2692398" y="4278647"/>
            <a:ext cx="6815669" cy="863624"/>
          </a:xfrm>
        </p:spPr>
        <p:txBody>
          <a:bodyPr>
            <a:normAutofit fontScale="92500" lnSpcReduction="10000"/>
          </a:bodyPr>
          <a:lstStyle/>
          <a:p>
            <a:r>
              <a:rPr lang="en-US" sz="2400" dirty="0">
                <a:solidFill>
                  <a:schemeClr val="bg1"/>
                </a:solidFill>
              </a:rPr>
              <a:t>											John Tojo</a:t>
            </a:r>
          </a:p>
          <a:p>
            <a:pPr algn="r"/>
            <a:r>
              <a:rPr lang="en-IN" sz="2400" dirty="0">
                <a:solidFill>
                  <a:schemeClr val="bg1"/>
                </a:solidFill>
              </a:rPr>
              <a:t>Data Science Intern</a:t>
            </a:r>
            <a:endParaRPr lang="en-US" sz="2400" dirty="0">
              <a:solidFill>
                <a:schemeClr val="bg1"/>
              </a:solidFill>
            </a:endParaRPr>
          </a:p>
        </p:txBody>
      </p:sp>
    </p:spTree>
    <p:extLst>
      <p:ext uri="{BB962C8B-B14F-4D97-AF65-F5344CB8AC3E}">
        <p14:creationId xmlns:p14="http://schemas.microsoft.com/office/powerpoint/2010/main" val="244764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Univariate Analysis categorical data</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740546" y="3424691"/>
            <a:ext cx="11044562" cy="1453653"/>
          </a:xfrm>
        </p:spPr>
        <p:txBody>
          <a:bodyPr>
            <a:noAutofit/>
          </a:bodyPr>
          <a:lstStyle/>
          <a:p>
            <a:pPr algn="l"/>
            <a:r>
              <a:rPr lang="en-GB" b="1" dirty="0">
                <a:solidFill>
                  <a:schemeClr val="bg1"/>
                </a:solidFill>
              </a:rPr>
              <a:t>based on To and From inference</a:t>
            </a:r>
            <a:endParaRPr lang="en-GB" dirty="0">
              <a:solidFill>
                <a:schemeClr val="bg1"/>
              </a:solidFill>
            </a:endParaRPr>
          </a:p>
          <a:p>
            <a:pPr marL="285750" indent="-285750" algn="l">
              <a:buFont typeface="Arial" panose="020B0604020202020204" pitchFamily="34" charset="0"/>
              <a:buChar char="•"/>
            </a:pPr>
            <a:r>
              <a:rPr lang="en-GB" dirty="0">
                <a:solidFill>
                  <a:schemeClr val="bg1"/>
                </a:solidFill>
              </a:rPr>
              <a:t>New Delhi is a popular destination: The fact that most people are traveling to New Delhi suggests that it is a popular destination among </a:t>
            </a:r>
            <a:r>
              <a:rPr lang="en-GB" dirty="0" err="1">
                <a:solidFill>
                  <a:schemeClr val="bg1"/>
                </a:solidFill>
              </a:rPr>
              <a:t>travelers</a:t>
            </a:r>
            <a:r>
              <a:rPr lang="en-GB" dirty="0">
                <a:solidFill>
                  <a:schemeClr val="bg1"/>
                </a:solidFill>
              </a:rPr>
              <a:t>.</a:t>
            </a:r>
          </a:p>
          <a:p>
            <a:pPr marL="285750" indent="-285750" algn="l">
              <a:buFont typeface="Arial" panose="020B0604020202020204" pitchFamily="34" charset="0"/>
              <a:buChar char="•"/>
            </a:pPr>
            <a:r>
              <a:rPr lang="en-GB" dirty="0">
                <a:solidFill>
                  <a:schemeClr val="bg1"/>
                </a:solidFill>
              </a:rPr>
              <a:t>Tirupati is not as popular a destination: The fact that least people want to travel to Tirupati indicates that it is not as popular a destination as New Delhi.</a:t>
            </a:r>
          </a:p>
          <a:p>
            <a:pPr marL="285750" indent="-285750" algn="l">
              <a:buFont typeface="Arial" panose="020B0604020202020204" pitchFamily="34" charset="0"/>
              <a:buChar char="•"/>
            </a:pPr>
            <a:r>
              <a:rPr lang="en-GB" dirty="0">
                <a:solidFill>
                  <a:schemeClr val="bg1"/>
                </a:solidFill>
              </a:rPr>
              <a:t>New Delhi is a common starting point: The fact that most people are traveling from New Delhi suggests that it is a common starting point for many </a:t>
            </a:r>
            <a:r>
              <a:rPr lang="en-GB" dirty="0" err="1">
                <a:solidFill>
                  <a:schemeClr val="bg1"/>
                </a:solidFill>
              </a:rPr>
              <a:t>travelers</a:t>
            </a:r>
            <a:r>
              <a:rPr lang="en-GB" dirty="0">
                <a:solidFill>
                  <a:schemeClr val="bg1"/>
                </a:solidFill>
              </a:rPr>
              <a:t>.</a:t>
            </a:r>
          </a:p>
          <a:p>
            <a:pPr marL="285750" indent="-285750" algn="l">
              <a:buFont typeface="Arial" panose="020B0604020202020204" pitchFamily="34" charset="0"/>
              <a:buChar char="•"/>
            </a:pPr>
            <a:r>
              <a:rPr lang="en-GB" dirty="0">
                <a:solidFill>
                  <a:schemeClr val="bg1"/>
                </a:solidFill>
              </a:rPr>
              <a:t>Tirupati may be a less-populated area: The fact that least people are traveling from Tirupati suggests that it may be a less-populated area compared to New Delhi.</a:t>
            </a:r>
          </a:p>
          <a:p>
            <a:pPr marL="285750" indent="-285750" algn="l">
              <a:buFont typeface="Arial" panose="020B0604020202020204" pitchFamily="34" charset="0"/>
              <a:buChar char="•"/>
            </a:pPr>
            <a:r>
              <a:rPr lang="en-GB" dirty="0">
                <a:solidFill>
                  <a:schemeClr val="bg1"/>
                </a:solidFill>
              </a:rPr>
              <a:t>New Delhi may be a more accessible location: The fact that most people are traveling from and to New Delhi suggests that it may be more easily accessible to people.</a:t>
            </a:r>
          </a:p>
          <a:p>
            <a:pPr marL="285750" indent="-285750" algn="l">
              <a:buFont typeface="Arial" panose="020B0604020202020204" pitchFamily="34" charset="0"/>
              <a:buChar char="•"/>
            </a:pPr>
            <a:endParaRPr lang="en-GB" sz="1600" dirty="0">
              <a:solidFill>
                <a:schemeClr val="bg1"/>
              </a:solidFill>
            </a:endParaRPr>
          </a:p>
        </p:txBody>
      </p:sp>
      <p:pic>
        <p:nvPicPr>
          <p:cNvPr id="15" name="Picture 14">
            <a:extLst>
              <a:ext uri="{FF2B5EF4-FFF2-40B4-BE49-F238E27FC236}">
                <a16:creationId xmlns:a16="http://schemas.microsoft.com/office/drawing/2014/main" id="{D38E0012-51CF-4162-AC30-65002B53D7F2}"/>
              </a:ext>
            </a:extLst>
          </p:cNvPr>
          <p:cNvPicPr>
            <a:picLocks noChangeAspect="1"/>
          </p:cNvPicPr>
          <p:nvPr/>
        </p:nvPicPr>
        <p:blipFill>
          <a:blip r:embed="rId2"/>
          <a:stretch>
            <a:fillRect/>
          </a:stretch>
        </p:blipFill>
        <p:spPr>
          <a:xfrm>
            <a:off x="740546" y="843992"/>
            <a:ext cx="3147874" cy="2515914"/>
          </a:xfrm>
          <a:prstGeom prst="rect">
            <a:avLst/>
          </a:prstGeom>
        </p:spPr>
      </p:pic>
      <p:pic>
        <p:nvPicPr>
          <p:cNvPr id="16" name="Picture 15">
            <a:extLst>
              <a:ext uri="{FF2B5EF4-FFF2-40B4-BE49-F238E27FC236}">
                <a16:creationId xmlns:a16="http://schemas.microsoft.com/office/drawing/2014/main" id="{72FD5344-1F66-46CB-AD9B-6B40074A0EE0}"/>
              </a:ext>
            </a:extLst>
          </p:cNvPr>
          <p:cNvPicPr>
            <a:picLocks noChangeAspect="1"/>
          </p:cNvPicPr>
          <p:nvPr/>
        </p:nvPicPr>
        <p:blipFill>
          <a:blip r:embed="rId3"/>
          <a:stretch>
            <a:fillRect/>
          </a:stretch>
        </p:blipFill>
        <p:spPr>
          <a:xfrm>
            <a:off x="4486786" y="1207977"/>
            <a:ext cx="2917191" cy="2514198"/>
          </a:xfrm>
          <a:prstGeom prst="rect">
            <a:avLst/>
          </a:prstGeom>
        </p:spPr>
      </p:pic>
    </p:spTree>
    <p:extLst>
      <p:ext uri="{BB962C8B-B14F-4D97-AF65-F5344CB8AC3E}">
        <p14:creationId xmlns:p14="http://schemas.microsoft.com/office/powerpoint/2010/main" val="252091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Univariate Analysis categorical data</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740546" y="3424691"/>
            <a:ext cx="11044562" cy="2656513"/>
          </a:xfrm>
        </p:spPr>
        <p:txBody>
          <a:bodyPr>
            <a:noAutofit/>
          </a:bodyPr>
          <a:lstStyle/>
          <a:p>
            <a:pPr algn="l"/>
            <a:r>
              <a:rPr lang="en-GB" b="1" dirty="0">
                <a:solidFill>
                  <a:schemeClr val="bg1"/>
                </a:solidFill>
              </a:rPr>
              <a:t>based on arrival and departure times</a:t>
            </a:r>
            <a:endParaRPr lang="en-GB" dirty="0">
              <a:solidFill>
                <a:schemeClr val="bg1"/>
              </a:solidFill>
            </a:endParaRPr>
          </a:p>
          <a:p>
            <a:pPr marL="285750" indent="-285750" algn="l">
              <a:buFont typeface="Arial" panose="020B0604020202020204" pitchFamily="34" charset="0"/>
              <a:buChar char="•"/>
            </a:pPr>
            <a:r>
              <a:rPr lang="en-GB" dirty="0">
                <a:solidFill>
                  <a:schemeClr val="bg1"/>
                </a:solidFill>
              </a:rPr>
              <a:t>There are more flights scheduled to arrive at 23 hr than at 03 hr.</a:t>
            </a:r>
          </a:p>
          <a:p>
            <a:pPr marL="285750" indent="-285750" algn="l">
              <a:buFont typeface="Arial" panose="020B0604020202020204" pitchFamily="34" charset="0"/>
              <a:buChar char="•"/>
            </a:pPr>
            <a:r>
              <a:rPr lang="en-GB" dirty="0">
                <a:solidFill>
                  <a:schemeClr val="bg1"/>
                </a:solidFill>
              </a:rPr>
              <a:t>There may be a higher demand for flights at 23 hr than at 03 hr.</a:t>
            </a:r>
          </a:p>
          <a:p>
            <a:pPr marL="285750" indent="-285750" algn="l">
              <a:buFont typeface="Arial" panose="020B0604020202020204" pitchFamily="34" charset="0"/>
              <a:buChar char="•"/>
            </a:pPr>
            <a:r>
              <a:rPr lang="en-GB" dirty="0">
                <a:solidFill>
                  <a:schemeClr val="bg1"/>
                </a:solidFill>
              </a:rPr>
              <a:t>The airport may have more capacity to handle flights at 23 hr than at 03 hr.</a:t>
            </a:r>
          </a:p>
          <a:p>
            <a:pPr marL="285750" indent="-285750" algn="l">
              <a:buFont typeface="Arial" panose="020B0604020202020204" pitchFamily="34" charset="0"/>
              <a:buChar char="•"/>
            </a:pPr>
            <a:r>
              <a:rPr lang="en-GB" dirty="0">
                <a:solidFill>
                  <a:schemeClr val="bg1"/>
                </a:solidFill>
              </a:rPr>
              <a:t>There could be operational reasons such as less congestion or traffic at 23 hr than at 03 hr, so flights are scheduled to arrive at that time.</a:t>
            </a:r>
          </a:p>
          <a:p>
            <a:pPr marL="285750" indent="-285750" algn="l">
              <a:buFont typeface="Arial" panose="020B0604020202020204" pitchFamily="34" charset="0"/>
              <a:buChar char="•"/>
            </a:pPr>
            <a:r>
              <a:rPr lang="en-GB" dirty="0">
                <a:solidFill>
                  <a:schemeClr val="bg1"/>
                </a:solidFill>
              </a:rPr>
              <a:t>there is higher arrival of flight at 21 hr than at 03 hr</a:t>
            </a:r>
          </a:p>
          <a:p>
            <a:pPr marL="285750" indent="-285750" algn="l">
              <a:buFont typeface="Arial" panose="020B0604020202020204" pitchFamily="34" charset="0"/>
              <a:buChar char="•"/>
            </a:pPr>
            <a:r>
              <a:rPr lang="en-GB" dirty="0">
                <a:solidFill>
                  <a:schemeClr val="bg1"/>
                </a:solidFill>
              </a:rPr>
              <a:t>it can be seen that most of the flights depart and arrive at the latter half of the day</a:t>
            </a:r>
          </a:p>
          <a:p>
            <a:pPr marL="285750" indent="-285750" algn="l">
              <a:buFont typeface="Arial" panose="020B0604020202020204" pitchFamily="34" charset="0"/>
              <a:buChar char="•"/>
            </a:pPr>
            <a:r>
              <a:rPr lang="en-GB" dirty="0">
                <a:solidFill>
                  <a:schemeClr val="bg1"/>
                </a:solidFill>
              </a:rPr>
              <a:t>The company has chosen that time as it may be cheaper to operate during those hours.</a:t>
            </a:r>
          </a:p>
        </p:txBody>
      </p:sp>
      <p:pic>
        <p:nvPicPr>
          <p:cNvPr id="3" name="Picture 2">
            <a:extLst>
              <a:ext uri="{FF2B5EF4-FFF2-40B4-BE49-F238E27FC236}">
                <a16:creationId xmlns:a16="http://schemas.microsoft.com/office/drawing/2014/main" id="{3E77A9B1-1C7D-4156-B3B4-95DDEA3F9A03}"/>
              </a:ext>
            </a:extLst>
          </p:cNvPr>
          <p:cNvPicPr>
            <a:picLocks noChangeAspect="1"/>
          </p:cNvPicPr>
          <p:nvPr/>
        </p:nvPicPr>
        <p:blipFill>
          <a:blip r:embed="rId2"/>
          <a:stretch>
            <a:fillRect/>
          </a:stretch>
        </p:blipFill>
        <p:spPr>
          <a:xfrm>
            <a:off x="838064" y="992586"/>
            <a:ext cx="3014708" cy="2220377"/>
          </a:xfrm>
          <a:prstGeom prst="rect">
            <a:avLst/>
          </a:prstGeom>
        </p:spPr>
      </p:pic>
      <p:pic>
        <p:nvPicPr>
          <p:cNvPr id="5" name="Picture 4">
            <a:extLst>
              <a:ext uri="{FF2B5EF4-FFF2-40B4-BE49-F238E27FC236}">
                <a16:creationId xmlns:a16="http://schemas.microsoft.com/office/drawing/2014/main" id="{611BF9F0-61A6-4E5C-B04B-5F6CCFF2470C}"/>
              </a:ext>
            </a:extLst>
          </p:cNvPr>
          <p:cNvPicPr>
            <a:picLocks noChangeAspect="1"/>
          </p:cNvPicPr>
          <p:nvPr/>
        </p:nvPicPr>
        <p:blipFill>
          <a:blip r:embed="rId3"/>
          <a:stretch>
            <a:fillRect/>
          </a:stretch>
        </p:blipFill>
        <p:spPr>
          <a:xfrm>
            <a:off x="4669654" y="1142484"/>
            <a:ext cx="3425670" cy="2489417"/>
          </a:xfrm>
          <a:prstGeom prst="rect">
            <a:avLst/>
          </a:prstGeom>
        </p:spPr>
      </p:pic>
    </p:spTree>
    <p:extLst>
      <p:ext uri="{BB962C8B-B14F-4D97-AF65-F5344CB8AC3E}">
        <p14:creationId xmlns:p14="http://schemas.microsoft.com/office/powerpoint/2010/main" val="122627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Univariate Analysis categorical data</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740546" y="3424691"/>
            <a:ext cx="11044562" cy="2656513"/>
          </a:xfrm>
        </p:spPr>
        <p:txBody>
          <a:bodyPr>
            <a:noAutofit/>
          </a:bodyPr>
          <a:lstStyle/>
          <a:p>
            <a:pPr algn="l"/>
            <a:endParaRPr lang="en-GB" b="1" dirty="0">
              <a:solidFill>
                <a:schemeClr val="bg1"/>
              </a:solidFill>
            </a:endParaRPr>
          </a:p>
          <a:p>
            <a:pPr algn="l"/>
            <a:endParaRPr lang="en-GB" b="1" dirty="0">
              <a:solidFill>
                <a:schemeClr val="bg1"/>
              </a:solidFill>
            </a:endParaRPr>
          </a:p>
          <a:p>
            <a:pPr algn="l"/>
            <a:endParaRPr lang="en-GB" b="1" dirty="0">
              <a:solidFill>
                <a:schemeClr val="bg1"/>
              </a:solidFill>
            </a:endParaRPr>
          </a:p>
          <a:p>
            <a:pPr algn="l"/>
            <a:r>
              <a:rPr lang="en-GB" b="1" dirty="0">
                <a:solidFill>
                  <a:schemeClr val="bg1"/>
                </a:solidFill>
              </a:rPr>
              <a:t>based on </a:t>
            </a:r>
            <a:r>
              <a:rPr lang="en-GB" b="1" dirty="0" err="1">
                <a:solidFill>
                  <a:schemeClr val="bg1"/>
                </a:solidFill>
              </a:rPr>
              <a:t>first_airline</a:t>
            </a:r>
            <a:r>
              <a:rPr lang="en-GB" b="1" dirty="0">
                <a:solidFill>
                  <a:schemeClr val="bg1"/>
                </a:solidFill>
              </a:rPr>
              <a:t> and </a:t>
            </a:r>
            <a:r>
              <a:rPr lang="en-GB" b="1" dirty="0" err="1">
                <a:solidFill>
                  <a:schemeClr val="bg1"/>
                </a:solidFill>
              </a:rPr>
              <a:t>second_airline</a:t>
            </a:r>
            <a:r>
              <a:rPr lang="en-GB" b="1" dirty="0">
                <a:solidFill>
                  <a:schemeClr val="bg1"/>
                </a:solidFill>
              </a:rPr>
              <a:t>(connection airline if there are stops)</a:t>
            </a:r>
            <a:endParaRPr lang="en-GB" dirty="0">
              <a:solidFill>
                <a:schemeClr val="bg1"/>
              </a:solidFill>
            </a:endParaRPr>
          </a:p>
          <a:p>
            <a:pPr marL="285750" indent="-285750" algn="l">
              <a:buFont typeface="Arial" panose="020B0604020202020204" pitchFamily="34" charset="0"/>
              <a:buChar char="•"/>
            </a:pPr>
            <a:r>
              <a:rPr lang="en-GB" dirty="0">
                <a:solidFill>
                  <a:schemeClr val="bg1"/>
                </a:solidFill>
              </a:rPr>
              <a:t>Indigo has a better reputation and customer satisfaction than </a:t>
            </a:r>
            <a:r>
              <a:rPr lang="en-GB" dirty="0" err="1">
                <a:solidFill>
                  <a:schemeClr val="bg1"/>
                </a:solidFill>
              </a:rPr>
              <a:t>StarAir</a:t>
            </a:r>
            <a:r>
              <a:rPr lang="en-GB" dirty="0">
                <a:solidFill>
                  <a:schemeClr val="bg1"/>
                </a:solidFill>
              </a:rPr>
              <a:t>.</a:t>
            </a:r>
          </a:p>
          <a:p>
            <a:pPr marL="285750" indent="-285750" algn="l">
              <a:buFont typeface="Arial" panose="020B0604020202020204" pitchFamily="34" charset="0"/>
              <a:buChar char="•"/>
            </a:pPr>
            <a:r>
              <a:rPr lang="en-GB" dirty="0">
                <a:solidFill>
                  <a:schemeClr val="bg1"/>
                </a:solidFill>
              </a:rPr>
              <a:t>People may find Indigo flights more affordable or convenient than </a:t>
            </a:r>
            <a:r>
              <a:rPr lang="en-GB" dirty="0" err="1">
                <a:solidFill>
                  <a:schemeClr val="bg1"/>
                </a:solidFill>
              </a:rPr>
              <a:t>StarAir</a:t>
            </a:r>
            <a:r>
              <a:rPr lang="en-GB" dirty="0">
                <a:solidFill>
                  <a:schemeClr val="bg1"/>
                </a:solidFill>
              </a:rPr>
              <a:t> flights.</a:t>
            </a:r>
          </a:p>
          <a:p>
            <a:pPr marL="285750" indent="-285750" algn="l">
              <a:buFont typeface="Arial" panose="020B0604020202020204" pitchFamily="34" charset="0"/>
              <a:buChar char="•"/>
            </a:pPr>
            <a:r>
              <a:rPr lang="en-GB" dirty="0" err="1">
                <a:solidFill>
                  <a:schemeClr val="bg1"/>
                </a:solidFill>
              </a:rPr>
              <a:t>Gofirst</a:t>
            </a:r>
            <a:r>
              <a:rPr lang="en-GB" dirty="0">
                <a:solidFill>
                  <a:schemeClr val="bg1"/>
                </a:solidFill>
              </a:rPr>
              <a:t> may have a better reputation or provide better service than Star Air for connecting flights.</a:t>
            </a:r>
          </a:p>
          <a:p>
            <a:pPr marL="285750" indent="-285750" algn="l">
              <a:buFont typeface="Arial" panose="020B0604020202020204" pitchFamily="34" charset="0"/>
              <a:buChar char="•"/>
            </a:pPr>
            <a:r>
              <a:rPr lang="en-GB" dirty="0">
                <a:solidFill>
                  <a:schemeClr val="bg1"/>
                </a:solidFill>
              </a:rPr>
              <a:t>People may find </a:t>
            </a:r>
            <a:r>
              <a:rPr lang="en-GB" dirty="0" err="1">
                <a:solidFill>
                  <a:schemeClr val="bg1"/>
                </a:solidFill>
              </a:rPr>
              <a:t>Gofirst</a:t>
            </a:r>
            <a:r>
              <a:rPr lang="en-GB" dirty="0">
                <a:solidFill>
                  <a:schemeClr val="bg1"/>
                </a:solidFill>
              </a:rPr>
              <a:t> flights more affordable or convenient than </a:t>
            </a:r>
            <a:r>
              <a:rPr lang="en-GB" dirty="0" err="1">
                <a:solidFill>
                  <a:schemeClr val="bg1"/>
                </a:solidFill>
              </a:rPr>
              <a:t>StarAir</a:t>
            </a:r>
            <a:r>
              <a:rPr lang="en-GB" dirty="0">
                <a:solidFill>
                  <a:schemeClr val="bg1"/>
                </a:solidFill>
              </a:rPr>
              <a:t> flights for connecting flights.</a:t>
            </a:r>
          </a:p>
        </p:txBody>
      </p:sp>
      <p:pic>
        <p:nvPicPr>
          <p:cNvPr id="6" name="Picture 5">
            <a:extLst>
              <a:ext uri="{FF2B5EF4-FFF2-40B4-BE49-F238E27FC236}">
                <a16:creationId xmlns:a16="http://schemas.microsoft.com/office/drawing/2014/main" id="{9B98DEF4-3369-4848-A049-A7D2921CA696}"/>
              </a:ext>
            </a:extLst>
          </p:cNvPr>
          <p:cNvPicPr>
            <a:picLocks noChangeAspect="1"/>
          </p:cNvPicPr>
          <p:nvPr/>
        </p:nvPicPr>
        <p:blipFill>
          <a:blip r:embed="rId2"/>
          <a:stretch>
            <a:fillRect/>
          </a:stretch>
        </p:blipFill>
        <p:spPr>
          <a:xfrm>
            <a:off x="979869" y="1265504"/>
            <a:ext cx="3552199" cy="2725925"/>
          </a:xfrm>
          <a:prstGeom prst="rect">
            <a:avLst/>
          </a:prstGeom>
        </p:spPr>
      </p:pic>
      <p:pic>
        <p:nvPicPr>
          <p:cNvPr id="7" name="Picture 6">
            <a:extLst>
              <a:ext uri="{FF2B5EF4-FFF2-40B4-BE49-F238E27FC236}">
                <a16:creationId xmlns:a16="http://schemas.microsoft.com/office/drawing/2014/main" id="{071199C7-8C98-4AA8-87C4-F36E5194759C}"/>
              </a:ext>
            </a:extLst>
          </p:cNvPr>
          <p:cNvPicPr>
            <a:picLocks noChangeAspect="1"/>
          </p:cNvPicPr>
          <p:nvPr/>
        </p:nvPicPr>
        <p:blipFill>
          <a:blip r:embed="rId3"/>
          <a:stretch>
            <a:fillRect/>
          </a:stretch>
        </p:blipFill>
        <p:spPr>
          <a:xfrm>
            <a:off x="5192306" y="1265504"/>
            <a:ext cx="3552199" cy="2725925"/>
          </a:xfrm>
          <a:prstGeom prst="rect">
            <a:avLst/>
          </a:prstGeom>
        </p:spPr>
      </p:pic>
    </p:spTree>
    <p:extLst>
      <p:ext uri="{BB962C8B-B14F-4D97-AF65-F5344CB8AC3E}">
        <p14:creationId xmlns:p14="http://schemas.microsoft.com/office/powerpoint/2010/main" val="125508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Bivariate Analysis</a:t>
            </a:r>
            <a:endParaRPr lang="en-IN" dirty="0">
              <a:solidFill>
                <a:schemeClr val="accent1"/>
              </a:solidFill>
            </a:endParaRPr>
          </a:p>
        </p:txBody>
      </p:sp>
      <p:sp>
        <p:nvSpPr>
          <p:cNvPr id="10" name="Rectangle 9">
            <a:extLst>
              <a:ext uri="{FF2B5EF4-FFF2-40B4-BE49-F238E27FC236}">
                <a16:creationId xmlns:a16="http://schemas.microsoft.com/office/drawing/2014/main" id="{826D8CFD-15C5-4298-B1C3-568BFE40E450}"/>
              </a:ext>
            </a:extLst>
          </p:cNvPr>
          <p:cNvSpPr/>
          <p:nvPr/>
        </p:nvSpPr>
        <p:spPr>
          <a:xfrm>
            <a:off x="670403" y="3758577"/>
            <a:ext cx="5765908" cy="2308324"/>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Vistara is faster but more expensive than other airlines.</a:t>
            </a:r>
          </a:p>
          <a:p>
            <a:pPr marL="285750" indent="-285750">
              <a:buFont typeface="Arial" panose="020B0604020202020204" pitchFamily="34" charset="0"/>
              <a:buChar char="•"/>
            </a:pPr>
            <a:r>
              <a:rPr lang="en-GB" dirty="0">
                <a:solidFill>
                  <a:schemeClr val="bg1"/>
                </a:solidFill>
              </a:rPr>
              <a:t>Indigo offers more options for non-stop and connecting flights, and its connecting flights are comparatively cheaper.</a:t>
            </a:r>
          </a:p>
          <a:p>
            <a:pPr marL="285750" indent="-285750">
              <a:buFont typeface="Arial" panose="020B0604020202020204" pitchFamily="34" charset="0"/>
              <a:buChar char="•"/>
            </a:pPr>
            <a:r>
              <a:rPr lang="en-GB" dirty="0">
                <a:solidFill>
                  <a:schemeClr val="bg1"/>
                </a:solidFill>
              </a:rPr>
              <a:t>Air India flights are more expensive and take longer to reach the destination.</a:t>
            </a:r>
          </a:p>
          <a:p>
            <a:pPr marL="285750" indent="-285750">
              <a:buFont typeface="Arial" panose="020B0604020202020204" pitchFamily="34" charset="0"/>
              <a:buChar char="•"/>
            </a:pPr>
            <a:r>
              <a:rPr lang="en-GB" dirty="0">
                <a:solidFill>
                  <a:schemeClr val="bg1"/>
                </a:solidFill>
              </a:rPr>
              <a:t>Spice Jet has longer duration flights indicating multiple stops and is cheaper than the other airlines.</a:t>
            </a:r>
          </a:p>
        </p:txBody>
      </p:sp>
      <p:sp>
        <p:nvSpPr>
          <p:cNvPr id="14" name="Rectangle 13">
            <a:extLst>
              <a:ext uri="{FF2B5EF4-FFF2-40B4-BE49-F238E27FC236}">
                <a16:creationId xmlns:a16="http://schemas.microsoft.com/office/drawing/2014/main" id="{2192C030-F268-4DDA-A524-01C6DDC102B8}"/>
              </a:ext>
            </a:extLst>
          </p:cNvPr>
          <p:cNvSpPr/>
          <p:nvPr/>
        </p:nvSpPr>
        <p:spPr>
          <a:xfrm>
            <a:off x="6520011" y="3673380"/>
            <a:ext cx="4937824" cy="2585323"/>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Indigo may have a larger market share for domestic flights than other airlines.</a:t>
            </a:r>
          </a:p>
          <a:p>
            <a:pPr marL="285750" indent="-285750">
              <a:buFont typeface="Arial" panose="020B0604020202020204" pitchFamily="34" charset="0"/>
              <a:buChar char="•"/>
            </a:pPr>
            <a:r>
              <a:rPr lang="en-GB" dirty="0">
                <a:solidFill>
                  <a:schemeClr val="bg1"/>
                </a:solidFill>
              </a:rPr>
              <a:t>Vistara may be considered as a higher quality airline than the other options.</a:t>
            </a:r>
          </a:p>
          <a:p>
            <a:pPr marL="285750" indent="-285750">
              <a:buFont typeface="Arial" panose="020B0604020202020204" pitchFamily="34" charset="0"/>
              <a:buChar char="•"/>
            </a:pPr>
            <a:r>
              <a:rPr lang="en-GB" dirty="0">
                <a:solidFill>
                  <a:schemeClr val="bg1"/>
                </a:solidFill>
              </a:rPr>
              <a:t>Air India may be preferred for international flights rather than domestic flights.</a:t>
            </a:r>
          </a:p>
          <a:p>
            <a:pPr marL="285750" indent="-285750">
              <a:buFont typeface="Arial" panose="020B0604020202020204" pitchFamily="34" charset="0"/>
              <a:buChar char="•"/>
            </a:pPr>
            <a:r>
              <a:rPr lang="en-GB" dirty="0">
                <a:solidFill>
                  <a:schemeClr val="bg1"/>
                </a:solidFill>
              </a:rPr>
              <a:t>Spice jet may be used for low-budget or travel for time constraints, but it will take longer time to reach the destination.</a:t>
            </a:r>
          </a:p>
        </p:txBody>
      </p:sp>
      <p:pic>
        <p:nvPicPr>
          <p:cNvPr id="4" name="Picture 3">
            <a:extLst>
              <a:ext uri="{FF2B5EF4-FFF2-40B4-BE49-F238E27FC236}">
                <a16:creationId xmlns:a16="http://schemas.microsoft.com/office/drawing/2014/main" id="{9A1F0DFA-17FB-4BBA-9824-4DCBB58BFE8E}"/>
              </a:ext>
            </a:extLst>
          </p:cNvPr>
          <p:cNvPicPr>
            <a:picLocks noChangeAspect="1"/>
          </p:cNvPicPr>
          <p:nvPr/>
        </p:nvPicPr>
        <p:blipFill>
          <a:blip r:embed="rId2"/>
          <a:stretch>
            <a:fillRect/>
          </a:stretch>
        </p:blipFill>
        <p:spPr>
          <a:xfrm>
            <a:off x="1166665" y="1198174"/>
            <a:ext cx="7249366" cy="2475206"/>
          </a:xfrm>
          <a:prstGeom prst="rect">
            <a:avLst/>
          </a:prstGeom>
        </p:spPr>
      </p:pic>
    </p:spTree>
    <p:extLst>
      <p:ext uri="{BB962C8B-B14F-4D97-AF65-F5344CB8AC3E}">
        <p14:creationId xmlns:p14="http://schemas.microsoft.com/office/powerpoint/2010/main" val="416296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Bivariate Analysis</a:t>
            </a:r>
            <a:endParaRPr lang="en-IN" dirty="0">
              <a:solidFill>
                <a:schemeClr val="accent1"/>
              </a:solidFill>
            </a:endParaRPr>
          </a:p>
        </p:txBody>
      </p:sp>
      <p:sp>
        <p:nvSpPr>
          <p:cNvPr id="3" name="Rectangle 2">
            <a:extLst>
              <a:ext uri="{FF2B5EF4-FFF2-40B4-BE49-F238E27FC236}">
                <a16:creationId xmlns:a16="http://schemas.microsoft.com/office/drawing/2014/main" id="{323ED0C9-22CE-49C8-8555-8827ECAE3615}"/>
              </a:ext>
            </a:extLst>
          </p:cNvPr>
          <p:cNvSpPr/>
          <p:nvPr/>
        </p:nvSpPr>
        <p:spPr>
          <a:xfrm>
            <a:off x="729243" y="1265504"/>
            <a:ext cx="10884023" cy="4278094"/>
          </a:xfrm>
          <a:prstGeom prst="rect">
            <a:avLst/>
          </a:prstGeom>
        </p:spPr>
        <p:txBody>
          <a:bodyPr wrap="square">
            <a:spAutoFit/>
          </a:bodyPr>
          <a:lstStyle/>
          <a:p>
            <a:pPr>
              <a:buFont typeface="Arial" panose="020B0604020202020204" pitchFamily="34" charset="0"/>
              <a:buChar char="•"/>
            </a:pPr>
            <a:r>
              <a:rPr lang="en-GB" sz="1600" dirty="0">
                <a:solidFill>
                  <a:schemeClr val="bg1"/>
                </a:solidFill>
              </a:rPr>
              <a:t>Goa to Ahmedabad on Vistara with 1 stop, the median price is quite different depending on the day of the week. It's lowest on day 10 at 6101 and it's highest on day 8 at 32110. Similarly, for flights from Ahmedabad to Goa on Vistara with 1 stop, the median price is lowest on day 10 at 5214 and highest on day 8 at 8280.5.</a:t>
            </a:r>
          </a:p>
          <a:p>
            <a:pPr>
              <a:buFont typeface="Arial" panose="020B0604020202020204" pitchFamily="34" charset="0"/>
              <a:buChar char="•"/>
            </a:pPr>
            <a:endParaRPr lang="en-GB" sz="1600" dirty="0">
              <a:solidFill>
                <a:schemeClr val="bg1"/>
              </a:solidFill>
            </a:endParaRPr>
          </a:p>
          <a:p>
            <a:pPr>
              <a:buFont typeface="Arial" panose="020B0604020202020204" pitchFamily="34" charset="0"/>
              <a:buChar char="•"/>
            </a:pPr>
            <a:r>
              <a:rPr lang="en-GB" sz="1600" dirty="0">
                <a:solidFill>
                  <a:schemeClr val="bg1"/>
                </a:solidFill>
              </a:rPr>
              <a:t>For flights between Goa and Tirupati on SpiceJet with 1 stop, the prices tend to be more expensive on days 8, 9, and 11. Additionally, it also appears that the prices for flights between Goa and Tirupati tend to be more expensive than flights between other destinations.</a:t>
            </a:r>
          </a:p>
          <a:p>
            <a:pPr>
              <a:buFont typeface="Arial" panose="020B0604020202020204" pitchFamily="34" charset="0"/>
              <a:buChar char="•"/>
            </a:pPr>
            <a:endParaRPr lang="en-GB" sz="1600" dirty="0">
              <a:solidFill>
                <a:schemeClr val="bg1"/>
              </a:solidFill>
            </a:endParaRPr>
          </a:p>
          <a:p>
            <a:pPr>
              <a:buFont typeface="Arial" panose="020B0604020202020204" pitchFamily="34" charset="0"/>
              <a:buChar char="•"/>
            </a:pPr>
            <a:r>
              <a:rPr lang="en-GB" sz="1600" dirty="0">
                <a:solidFill>
                  <a:schemeClr val="bg1"/>
                </a:solidFill>
              </a:rPr>
              <a:t>For flights between Tirupati and Bengaluru on Star Air with 1 stop, the prices are consistent with Q1, Q3 and median fare being 7612 on day 9, and 7969 on day 11. This implies that the fare prices do not vary much. Similarly, for the route Bengaluru to Tirupati, the prices are consistent with Q1, Q3 and median fare being 13822 on day 9, and 6612 on day 11.</a:t>
            </a:r>
          </a:p>
          <a:p>
            <a:pPr>
              <a:buFont typeface="Arial" panose="020B0604020202020204" pitchFamily="34" charset="0"/>
              <a:buChar char="•"/>
            </a:pPr>
            <a:endParaRPr lang="en-GB" sz="1600" dirty="0">
              <a:solidFill>
                <a:schemeClr val="bg1"/>
              </a:solidFill>
            </a:endParaRPr>
          </a:p>
          <a:p>
            <a:pPr>
              <a:buFont typeface="Arial" panose="020B0604020202020204" pitchFamily="34" charset="0"/>
              <a:buChar char="•"/>
            </a:pPr>
            <a:r>
              <a:rPr lang="en-GB" sz="1600" dirty="0">
                <a:solidFill>
                  <a:schemeClr val="bg1"/>
                </a:solidFill>
              </a:rPr>
              <a:t>For flights between Goa to Ahmedabad on Vistara with 2 stops, the highest ticket price is observed on day 8 with 64163.0. Similarly, the highest median prices are observed on day 9 for Ahmedabad to Tirupati on Vistara with 2 stops, on day 8 for Tirupati to Mumbai on SpiceJet with 2 stops, on day 11 for Tirupati to Ahmedabad on IndiGo with 2 stops, on day 9 for Mumbai to Tirupati on IndiGo with 2 stops, on day 11 for New Delhi to Ahmedabad on IndiGo with 2 stops, on day 10 and 11 for Goa on AirAsia with 2 stops, and on day 11 for New Delhi on AirAsia with 2 stops.</a:t>
            </a:r>
            <a:endParaRPr lang="en-GB" sz="1600" b="0" i="0" dirty="0">
              <a:solidFill>
                <a:schemeClr val="bg1"/>
              </a:solidFill>
              <a:effectLst/>
            </a:endParaRPr>
          </a:p>
        </p:txBody>
      </p:sp>
    </p:spTree>
    <p:extLst>
      <p:ext uri="{BB962C8B-B14F-4D97-AF65-F5344CB8AC3E}">
        <p14:creationId xmlns:p14="http://schemas.microsoft.com/office/powerpoint/2010/main" val="376528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561744"/>
            <a:ext cx="10846339" cy="430887"/>
          </a:xfrm>
          <a:prstGeom prst="rect">
            <a:avLst/>
          </a:prstGeom>
          <a:noFill/>
        </p:spPr>
        <p:txBody>
          <a:bodyPr wrap="square">
            <a:spAutoFit/>
          </a:bodyPr>
          <a:lstStyle/>
          <a:p>
            <a:pPr algn="ctr"/>
            <a:r>
              <a:rPr lang="en-IN" sz="2200" dirty="0">
                <a:solidFill>
                  <a:schemeClr val="accent1"/>
                </a:solidFill>
              </a:rPr>
              <a:t>DATA CLEANING STEPS</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671209" y="936010"/>
            <a:ext cx="10998739" cy="3693319"/>
          </a:xfrm>
          <a:prstGeom prst="rect">
            <a:avLst/>
          </a:prstGeom>
          <a:noFill/>
        </p:spPr>
        <p:txBody>
          <a:bodyPr wrap="square">
            <a:spAutoFit/>
          </a:bodyPr>
          <a:lstStyle/>
          <a:p>
            <a:r>
              <a:rPr lang="en-GB" b="1" u="sng" dirty="0">
                <a:solidFill>
                  <a:schemeClr val="bg1"/>
                </a:solidFill>
              </a:rPr>
              <a:t>Checked for skewness</a:t>
            </a:r>
            <a:r>
              <a:rPr lang="en-GB" dirty="0">
                <a:solidFill>
                  <a:schemeClr val="bg1"/>
                </a:solidFill>
              </a:rPr>
              <a:t>:</a:t>
            </a:r>
          </a:p>
          <a:p>
            <a:r>
              <a:rPr lang="en-GB" dirty="0">
                <a:solidFill>
                  <a:schemeClr val="bg1"/>
                </a:solidFill>
              </a:rPr>
              <a:t> Checked the skewness of 'day','Stops','</a:t>
            </a:r>
            <a:r>
              <a:rPr lang="en-GB" dirty="0" err="1">
                <a:solidFill>
                  <a:schemeClr val="bg1"/>
                </a:solidFill>
              </a:rPr>
              <a:t>Duration_minutes</a:t>
            </a:r>
            <a:r>
              <a:rPr lang="en-GB" dirty="0">
                <a:solidFill>
                  <a:schemeClr val="bg1"/>
                </a:solidFill>
              </a:rPr>
              <a:t>' which were not within limits. Transformed the data using power transformer to make it within limits.</a:t>
            </a:r>
          </a:p>
          <a:p>
            <a:endParaRPr lang="en-GB" dirty="0">
              <a:solidFill>
                <a:schemeClr val="bg1"/>
              </a:solidFill>
            </a:endParaRPr>
          </a:p>
          <a:p>
            <a:r>
              <a:rPr lang="en-GB" b="1" u="sng" dirty="0">
                <a:solidFill>
                  <a:schemeClr val="bg1"/>
                </a:solidFill>
              </a:rPr>
              <a:t>Encoding of object columns</a:t>
            </a:r>
            <a:r>
              <a:rPr lang="en-GB" dirty="0">
                <a:solidFill>
                  <a:schemeClr val="bg1"/>
                </a:solidFill>
              </a:rPr>
              <a:t>: </a:t>
            </a:r>
          </a:p>
          <a:p>
            <a:r>
              <a:rPr lang="en-GB" dirty="0">
                <a:solidFill>
                  <a:schemeClr val="bg1"/>
                </a:solidFill>
              </a:rPr>
              <a:t>Encoded the object columns using label encoding</a:t>
            </a:r>
          </a:p>
          <a:p>
            <a:endParaRPr lang="en-GB" b="1" u="sng" dirty="0">
              <a:solidFill>
                <a:schemeClr val="bg1"/>
              </a:solidFill>
            </a:endParaRPr>
          </a:p>
          <a:p>
            <a:r>
              <a:rPr lang="en-GB" b="1" u="sng" dirty="0">
                <a:solidFill>
                  <a:schemeClr val="bg1"/>
                </a:solidFill>
              </a:rPr>
              <a:t>Correlation check</a:t>
            </a:r>
            <a:r>
              <a:rPr lang="en-GB" dirty="0">
                <a:solidFill>
                  <a:schemeClr val="bg1"/>
                </a:solidFill>
              </a:rPr>
              <a:t>: </a:t>
            </a:r>
          </a:p>
          <a:p>
            <a:r>
              <a:rPr lang="en-GB" dirty="0">
                <a:solidFill>
                  <a:schemeClr val="bg1"/>
                </a:solidFill>
              </a:rPr>
              <a:t>Checked correlation for numerical data and found that stops and </a:t>
            </a:r>
            <a:r>
              <a:rPr lang="en-GB" dirty="0" err="1">
                <a:solidFill>
                  <a:schemeClr val="bg1"/>
                </a:solidFill>
              </a:rPr>
              <a:t>duration_min</a:t>
            </a:r>
            <a:r>
              <a:rPr lang="en-GB" dirty="0">
                <a:solidFill>
                  <a:schemeClr val="bg1"/>
                </a:solidFill>
              </a:rPr>
              <a:t> had a value of 0.9. Checked VIF and it was within limits (less than 10)</a:t>
            </a:r>
          </a:p>
          <a:p>
            <a:endParaRPr lang="en-GB" b="1" u="sng" dirty="0">
              <a:solidFill>
                <a:schemeClr val="bg1"/>
              </a:solidFill>
            </a:endParaRPr>
          </a:p>
          <a:p>
            <a:r>
              <a:rPr lang="en-GB" b="1" u="sng" dirty="0">
                <a:solidFill>
                  <a:schemeClr val="bg1"/>
                </a:solidFill>
              </a:rPr>
              <a:t>Outliers check</a:t>
            </a:r>
            <a:r>
              <a:rPr lang="en-GB" dirty="0">
                <a:solidFill>
                  <a:schemeClr val="bg1"/>
                </a:solidFill>
              </a:rPr>
              <a:t>:</a:t>
            </a:r>
          </a:p>
          <a:p>
            <a:r>
              <a:rPr lang="en-GB" dirty="0">
                <a:solidFill>
                  <a:schemeClr val="bg1"/>
                </a:solidFill>
              </a:rPr>
              <a:t> Checked for outliers using box plot and later using z-score method with no data loss.</a:t>
            </a:r>
          </a:p>
        </p:txBody>
      </p:sp>
    </p:spTree>
    <p:extLst>
      <p:ext uri="{BB962C8B-B14F-4D97-AF65-F5344CB8AC3E}">
        <p14:creationId xmlns:p14="http://schemas.microsoft.com/office/powerpoint/2010/main" val="327640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522052" y="561744"/>
            <a:ext cx="10846339" cy="430887"/>
          </a:xfrm>
          <a:prstGeom prst="rect">
            <a:avLst/>
          </a:prstGeom>
          <a:noFill/>
        </p:spPr>
        <p:txBody>
          <a:bodyPr wrap="square">
            <a:spAutoFit/>
          </a:bodyPr>
          <a:lstStyle/>
          <a:p>
            <a:pPr algn="ctr"/>
            <a:r>
              <a:rPr lang="en-IN" sz="2200" dirty="0">
                <a:solidFill>
                  <a:schemeClr val="accent1"/>
                </a:solidFill>
              </a:rPr>
              <a:t>Model Selection</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671209" y="958512"/>
            <a:ext cx="10998739" cy="4247317"/>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rPr>
              <a:t>The target variable is price which is numerical continuous data datatype hence it is regression problem</a:t>
            </a:r>
          </a:p>
          <a:p>
            <a:pPr marL="342900" indent="-342900">
              <a:buFont typeface="Arial" panose="020B0604020202020204" pitchFamily="34" charset="0"/>
              <a:buChar char="•"/>
            </a:pPr>
            <a:r>
              <a:rPr lang="en-US" sz="2000" dirty="0">
                <a:solidFill>
                  <a:schemeClr val="bg1"/>
                </a:solidFill>
              </a:rPr>
              <a:t>Different models used were:</a:t>
            </a:r>
          </a:p>
          <a:p>
            <a:pPr marL="914400" lvl="1" indent="-457200">
              <a:buFont typeface="+mj-lt"/>
              <a:buAutoNum type="arabicPeriod"/>
            </a:pPr>
            <a:r>
              <a:rPr lang="nn-NO" sz="2000" dirty="0">
                <a:solidFill>
                  <a:schemeClr val="bg1"/>
                </a:solidFill>
              </a:rPr>
              <a:t>DecisionTreeRegressor</a:t>
            </a:r>
          </a:p>
          <a:p>
            <a:pPr marL="914400" lvl="1" indent="-457200">
              <a:buFont typeface="+mj-lt"/>
              <a:buAutoNum type="arabicPeriod"/>
            </a:pPr>
            <a:r>
              <a:rPr lang="nn-NO" sz="2000" dirty="0">
                <a:solidFill>
                  <a:schemeClr val="bg1"/>
                </a:solidFill>
              </a:rPr>
              <a:t>RandomForestRegressor</a:t>
            </a:r>
          </a:p>
          <a:p>
            <a:pPr marL="914400" lvl="1" indent="-457200">
              <a:buFont typeface="+mj-lt"/>
              <a:buAutoNum type="arabicPeriod"/>
            </a:pPr>
            <a:r>
              <a:rPr lang="nn-NO" sz="2000" dirty="0">
                <a:solidFill>
                  <a:schemeClr val="bg1"/>
                </a:solidFill>
              </a:rPr>
              <a:t>ExtraTreesRegressor</a:t>
            </a:r>
          </a:p>
          <a:p>
            <a:pPr marL="914400" lvl="1" indent="-457200">
              <a:buFont typeface="+mj-lt"/>
              <a:buAutoNum type="arabicPeriod"/>
            </a:pPr>
            <a:r>
              <a:rPr lang="nn-NO" sz="2000" dirty="0">
                <a:solidFill>
                  <a:schemeClr val="bg1"/>
                </a:solidFill>
              </a:rPr>
              <a:t>GradientBoostingRegressor</a:t>
            </a:r>
          </a:p>
          <a:p>
            <a:pPr marL="914400" lvl="1" indent="-457200">
              <a:buFont typeface="+mj-lt"/>
              <a:buAutoNum type="arabicPeriod"/>
            </a:pPr>
            <a:r>
              <a:rPr lang="nn-NO" sz="2000" dirty="0">
                <a:solidFill>
                  <a:schemeClr val="bg1"/>
                </a:solidFill>
              </a:rPr>
              <a:t>AdaBoostRegressor</a:t>
            </a:r>
          </a:p>
          <a:p>
            <a:pPr lvl="1"/>
            <a:endParaRPr lang="en-US" sz="2000" dirty="0">
              <a:solidFill>
                <a:schemeClr val="bg1"/>
              </a:solidFill>
            </a:endParaRPr>
          </a:p>
          <a:p>
            <a:r>
              <a:rPr lang="en-GB" b="1" dirty="0">
                <a:solidFill>
                  <a:schemeClr val="bg1"/>
                </a:solidFill>
              </a:rPr>
              <a:t>Inference: </a:t>
            </a:r>
          </a:p>
          <a:p>
            <a:r>
              <a:rPr lang="en-GB" u="sng" dirty="0" err="1">
                <a:solidFill>
                  <a:schemeClr val="bg1"/>
                </a:solidFill>
              </a:rPr>
              <a:t>etr</a:t>
            </a:r>
            <a:r>
              <a:rPr lang="en-GB" dirty="0">
                <a:solidFill>
                  <a:schemeClr val="bg1"/>
                </a:solidFill>
              </a:rPr>
              <a:t> is the best model</a:t>
            </a:r>
          </a:p>
          <a:p>
            <a:pPr marL="742950" lvl="1" indent="-285750">
              <a:buFont typeface="Arial" panose="020B0604020202020204" pitchFamily="34" charset="0"/>
              <a:buChar char="•"/>
            </a:pPr>
            <a:r>
              <a:rPr lang="en-GB" dirty="0">
                <a:solidFill>
                  <a:schemeClr val="bg1"/>
                </a:solidFill>
              </a:rPr>
              <a:t>highest r2_score and </a:t>
            </a:r>
            <a:r>
              <a:rPr lang="en-GB" dirty="0" err="1">
                <a:solidFill>
                  <a:schemeClr val="bg1"/>
                </a:solidFill>
              </a:rPr>
              <a:t>cv_Score</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least difference between </a:t>
            </a:r>
            <a:r>
              <a:rPr lang="en-GB" dirty="0" err="1">
                <a:solidFill>
                  <a:schemeClr val="bg1"/>
                </a:solidFill>
              </a:rPr>
              <a:t>cv_sccore</a:t>
            </a:r>
            <a:r>
              <a:rPr lang="en-GB" dirty="0">
                <a:solidFill>
                  <a:schemeClr val="bg1"/>
                </a:solidFill>
              </a:rPr>
              <a:t> and r2_score</a:t>
            </a:r>
          </a:p>
          <a:p>
            <a:pPr marL="742950" lvl="1" indent="-285750">
              <a:buFont typeface="Arial" panose="020B0604020202020204" pitchFamily="34" charset="0"/>
              <a:buChar char="•"/>
            </a:pPr>
            <a:r>
              <a:rPr lang="en-GB" dirty="0">
                <a:solidFill>
                  <a:schemeClr val="bg1"/>
                </a:solidFill>
              </a:rPr>
              <a:t>least error value for </a:t>
            </a:r>
            <a:r>
              <a:rPr lang="en-GB" dirty="0" err="1">
                <a:solidFill>
                  <a:schemeClr val="bg1"/>
                </a:solidFill>
              </a:rPr>
              <a:t>mse</a:t>
            </a:r>
            <a:r>
              <a:rPr lang="en-GB" dirty="0">
                <a:solidFill>
                  <a:schemeClr val="bg1"/>
                </a:solidFill>
              </a:rPr>
              <a:t> and </a:t>
            </a:r>
            <a:r>
              <a:rPr lang="en-GB" dirty="0" err="1">
                <a:solidFill>
                  <a:schemeClr val="bg1"/>
                </a:solidFill>
              </a:rPr>
              <a:t>mae</a:t>
            </a:r>
            <a:endParaRPr lang="en-GB" dirty="0">
              <a:solidFill>
                <a:schemeClr val="bg1"/>
              </a:solidFill>
            </a:endParaRPr>
          </a:p>
        </p:txBody>
      </p:sp>
      <p:pic>
        <p:nvPicPr>
          <p:cNvPr id="2" name="Picture 1">
            <a:extLst>
              <a:ext uri="{FF2B5EF4-FFF2-40B4-BE49-F238E27FC236}">
                <a16:creationId xmlns:a16="http://schemas.microsoft.com/office/drawing/2014/main" id="{E7312097-4D62-4CF6-9723-1EEBF4D8BC47}"/>
              </a:ext>
            </a:extLst>
          </p:cNvPr>
          <p:cNvPicPr>
            <a:picLocks noChangeAspect="1"/>
          </p:cNvPicPr>
          <p:nvPr/>
        </p:nvPicPr>
        <p:blipFill>
          <a:blip r:embed="rId2"/>
          <a:stretch>
            <a:fillRect/>
          </a:stretch>
        </p:blipFill>
        <p:spPr>
          <a:xfrm>
            <a:off x="5211238" y="1495425"/>
            <a:ext cx="5267325" cy="1933575"/>
          </a:xfrm>
          <a:prstGeom prst="rect">
            <a:avLst/>
          </a:prstGeom>
        </p:spPr>
      </p:pic>
    </p:spTree>
    <p:extLst>
      <p:ext uri="{BB962C8B-B14F-4D97-AF65-F5344CB8AC3E}">
        <p14:creationId xmlns:p14="http://schemas.microsoft.com/office/powerpoint/2010/main" val="48012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561744"/>
            <a:ext cx="10846339" cy="430887"/>
          </a:xfrm>
          <a:prstGeom prst="rect">
            <a:avLst/>
          </a:prstGeom>
          <a:noFill/>
        </p:spPr>
        <p:txBody>
          <a:bodyPr wrap="square">
            <a:spAutoFit/>
          </a:bodyPr>
          <a:lstStyle/>
          <a:p>
            <a:pPr algn="ctr"/>
            <a:r>
              <a:rPr lang="en-US" sz="2200" dirty="0">
                <a:solidFill>
                  <a:schemeClr val="accent1"/>
                </a:solidFill>
              </a:rPr>
              <a:t>H</a:t>
            </a:r>
            <a:r>
              <a:rPr lang="en-IN" sz="2200" dirty="0" err="1">
                <a:solidFill>
                  <a:schemeClr val="accent1"/>
                </a:solidFill>
              </a:rPr>
              <a:t>yper</a:t>
            </a:r>
            <a:r>
              <a:rPr lang="en-IN" sz="2200" dirty="0">
                <a:solidFill>
                  <a:schemeClr val="accent1"/>
                </a:solidFill>
              </a:rPr>
              <a:t> Parameter tuning</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671209" y="958512"/>
            <a:ext cx="10998739" cy="317009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rPr>
              <a:t>The different parameters used for tuning :</a:t>
            </a:r>
          </a:p>
          <a:p>
            <a:pPr marL="914400" lvl="1" indent="-457200">
              <a:buFont typeface="+mj-lt"/>
              <a:buAutoNum type="arabicPeriod"/>
            </a:pPr>
            <a:r>
              <a:rPr lang="nn-NO" sz="2000" dirty="0">
                <a:solidFill>
                  <a:schemeClr val="bg1"/>
                </a:solidFill>
              </a:rPr>
              <a:t>n_estimators</a:t>
            </a:r>
          </a:p>
          <a:p>
            <a:pPr marL="914400" lvl="1" indent="-457200">
              <a:buFont typeface="+mj-lt"/>
              <a:buAutoNum type="arabicPeriod"/>
            </a:pPr>
            <a:r>
              <a:rPr lang="nn-NO" sz="2000" dirty="0">
                <a:solidFill>
                  <a:schemeClr val="bg1"/>
                </a:solidFill>
              </a:rPr>
              <a:t>max_depth</a:t>
            </a:r>
          </a:p>
          <a:p>
            <a:pPr marL="914400" lvl="1" indent="-457200">
              <a:buFont typeface="+mj-lt"/>
              <a:buAutoNum type="arabicPeriod"/>
            </a:pPr>
            <a:r>
              <a:rPr lang="nn-NO" sz="2000" dirty="0">
                <a:solidFill>
                  <a:schemeClr val="bg1"/>
                </a:solidFill>
              </a:rPr>
              <a:t>min_samples_split</a:t>
            </a:r>
          </a:p>
          <a:p>
            <a:pPr marL="914400" lvl="1" indent="-457200">
              <a:buFont typeface="+mj-lt"/>
              <a:buAutoNum type="arabicPeriod"/>
            </a:pPr>
            <a:r>
              <a:rPr lang="nn-NO" sz="2000" dirty="0">
                <a:solidFill>
                  <a:schemeClr val="bg1"/>
                </a:solidFill>
              </a:rPr>
              <a:t>min_samples_leaf</a:t>
            </a:r>
            <a:endParaRPr lang="en-US" sz="2000" dirty="0">
              <a:solidFill>
                <a:schemeClr val="bg1"/>
              </a:solidFill>
            </a:endParaRPr>
          </a:p>
          <a:p>
            <a:pPr lvl="1"/>
            <a:endParaRPr lang="en-US" sz="2000" dirty="0">
              <a:solidFill>
                <a:schemeClr val="bg1"/>
              </a:solidFill>
            </a:endParaRPr>
          </a:p>
          <a:p>
            <a:pPr lvl="1"/>
            <a:endParaRPr lang="en-US" sz="2000" dirty="0">
              <a:solidFill>
                <a:schemeClr val="bg1"/>
              </a:solidFill>
            </a:endParaRPr>
          </a:p>
          <a:p>
            <a:pPr lvl="1"/>
            <a:endParaRPr lang="en-US" sz="2000" dirty="0">
              <a:solidFill>
                <a:schemeClr val="bg1"/>
              </a:solidFill>
            </a:endParaRPr>
          </a:p>
          <a:p>
            <a:pPr lvl="1"/>
            <a:r>
              <a:rPr lang="en-US" sz="2000" dirty="0">
                <a:solidFill>
                  <a:schemeClr val="bg1"/>
                </a:solidFill>
              </a:rPr>
              <a:t>The parameter value obtained after running grid search </a:t>
            </a:r>
          </a:p>
          <a:p>
            <a:pPr marL="914400" lvl="1" indent="-457200">
              <a:buFont typeface="+mj-lt"/>
              <a:buAutoNum type="arabicPeriod"/>
            </a:pPr>
            <a:endParaRPr lang="en-US" sz="2000" dirty="0">
              <a:solidFill>
                <a:schemeClr val="bg1"/>
              </a:solidFill>
            </a:endParaRPr>
          </a:p>
        </p:txBody>
      </p:sp>
      <p:pic>
        <p:nvPicPr>
          <p:cNvPr id="3" name="Picture 2">
            <a:extLst>
              <a:ext uri="{FF2B5EF4-FFF2-40B4-BE49-F238E27FC236}">
                <a16:creationId xmlns:a16="http://schemas.microsoft.com/office/drawing/2014/main" id="{83EEEDAA-3E41-4074-A458-BF5FCD2AFC45}"/>
              </a:ext>
            </a:extLst>
          </p:cNvPr>
          <p:cNvPicPr>
            <a:picLocks noChangeAspect="1"/>
          </p:cNvPicPr>
          <p:nvPr/>
        </p:nvPicPr>
        <p:blipFill>
          <a:blip r:embed="rId2"/>
          <a:stretch>
            <a:fillRect/>
          </a:stretch>
        </p:blipFill>
        <p:spPr>
          <a:xfrm>
            <a:off x="5976475" y="1301133"/>
            <a:ext cx="5476875" cy="1485900"/>
          </a:xfrm>
          <a:prstGeom prst="rect">
            <a:avLst/>
          </a:prstGeom>
        </p:spPr>
      </p:pic>
      <p:pic>
        <p:nvPicPr>
          <p:cNvPr id="4" name="Picture 3">
            <a:extLst>
              <a:ext uri="{FF2B5EF4-FFF2-40B4-BE49-F238E27FC236}">
                <a16:creationId xmlns:a16="http://schemas.microsoft.com/office/drawing/2014/main" id="{5EC0BE3A-23FF-40EE-A5E4-3381A23B8073}"/>
              </a:ext>
            </a:extLst>
          </p:cNvPr>
          <p:cNvPicPr>
            <a:picLocks noChangeAspect="1"/>
          </p:cNvPicPr>
          <p:nvPr/>
        </p:nvPicPr>
        <p:blipFill>
          <a:blip r:embed="rId3"/>
          <a:stretch>
            <a:fillRect/>
          </a:stretch>
        </p:blipFill>
        <p:spPr>
          <a:xfrm>
            <a:off x="1126862" y="3973867"/>
            <a:ext cx="8943975" cy="685800"/>
          </a:xfrm>
          <a:prstGeom prst="rect">
            <a:avLst/>
          </a:prstGeom>
        </p:spPr>
      </p:pic>
    </p:spTree>
    <p:extLst>
      <p:ext uri="{BB962C8B-B14F-4D97-AF65-F5344CB8AC3E}">
        <p14:creationId xmlns:p14="http://schemas.microsoft.com/office/powerpoint/2010/main" val="1283764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886209"/>
            <a:ext cx="10846339" cy="430887"/>
          </a:xfrm>
          <a:prstGeom prst="rect">
            <a:avLst/>
          </a:prstGeom>
          <a:noFill/>
        </p:spPr>
        <p:txBody>
          <a:bodyPr wrap="square">
            <a:spAutoFit/>
          </a:bodyPr>
          <a:lstStyle/>
          <a:p>
            <a:pPr algn="ct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789197" y="2478407"/>
            <a:ext cx="10846338" cy="4001095"/>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rPr>
              <a:t>There is a lot of variation in flight prices depending on the day of the week, departure city, destination city, and airline.</a:t>
            </a:r>
          </a:p>
          <a:p>
            <a:pPr marL="285750" indent="-285750">
              <a:buFont typeface="Arial" panose="020B0604020202020204" pitchFamily="34" charset="0"/>
              <a:buChar char="•"/>
            </a:pPr>
            <a:r>
              <a:rPr lang="en-GB" dirty="0">
                <a:solidFill>
                  <a:schemeClr val="bg1"/>
                </a:solidFill>
              </a:rPr>
              <a:t>Prices tend to vary depending on the destination and day of travel.</a:t>
            </a:r>
          </a:p>
          <a:p>
            <a:pPr marL="285750" indent="-285750">
              <a:buFont typeface="Arial" panose="020B0604020202020204" pitchFamily="34" charset="0"/>
              <a:buChar char="•"/>
            </a:pPr>
            <a:r>
              <a:rPr lang="en-GB" dirty="0">
                <a:solidFill>
                  <a:schemeClr val="bg1"/>
                </a:solidFill>
              </a:rPr>
              <a:t>Some destinations have prices that are consistent across multiple days, indicating that prices do not vary much.</a:t>
            </a:r>
          </a:p>
          <a:p>
            <a:pPr marL="285750" indent="-285750">
              <a:buFont typeface="Arial" panose="020B0604020202020204" pitchFamily="34" charset="0"/>
              <a:buChar char="•"/>
            </a:pPr>
            <a:r>
              <a:rPr lang="en-GB" dirty="0">
                <a:solidFill>
                  <a:schemeClr val="bg1"/>
                </a:solidFill>
              </a:rPr>
              <a:t>Prices tend to be cheaper on certain days and more expensive on others.</a:t>
            </a:r>
          </a:p>
          <a:p>
            <a:pPr marL="285750" indent="-285750">
              <a:buFont typeface="Arial" panose="020B0604020202020204" pitchFamily="34" charset="0"/>
              <a:buChar char="•"/>
            </a:pPr>
            <a:r>
              <a:rPr lang="en-GB" dirty="0">
                <a:solidFill>
                  <a:schemeClr val="bg1"/>
                </a:solidFill>
              </a:rPr>
              <a:t>Limited data is available for certain days, which could be due to flight not being operational on certain days, low demand on certain days, or data not being present in the dataset provided.</a:t>
            </a:r>
          </a:p>
          <a:p>
            <a:pPr marL="285750" indent="-285750">
              <a:buFont typeface="Arial" panose="020B0604020202020204" pitchFamily="34" charset="0"/>
              <a:buChar char="•"/>
            </a:pPr>
            <a:r>
              <a:rPr lang="en-GB" dirty="0">
                <a:solidFill>
                  <a:schemeClr val="bg1"/>
                </a:solidFill>
              </a:rPr>
              <a:t>Prices are homogenous across days in certain cases, which could indicate that there is no significant change in prices across days.</a:t>
            </a:r>
          </a:p>
          <a:p>
            <a:pPr marL="285750" indent="-285750">
              <a:buFont typeface="Arial" panose="020B0604020202020204" pitchFamily="34" charset="0"/>
              <a:buChar char="•"/>
            </a:pPr>
            <a:r>
              <a:rPr lang="en-GB" dirty="0">
                <a:solidFill>
                  <a:schemeClr val="bg1"/>
                </a:solidFill>
              </a:rPr>
              <a:t>The difference between Q1 and Q3 values is very low in many cases, which means the prices are homogenous across days in certain cases.</a:t>
            </a:r>
          </a:p>
          <a:p>
            <a:pPr marL="285750" indent="-285750">
              <a:buFont typeface="Arial" panose="020B0604020202020204" pitchFamily="34" charset="0"/>
              <a:buChar char="•"/>
            </a:pPr>
            <a:r>
              <a:rPr lang="en-GB" dirty="0">
                <a:solidFill>
                  <a:schemeClr val="bg1"/>
                </a:solidFill>
              </a:rPr>
              <a:t>Factors such as seasonality, holidays and special events can also affect flight prices</a:t>
            </a:r>
          </a:p>
          <a:p>
            <a:br>
              <a:rPr lang="en-GB" sz="2000" dirty="0">
                <a:solidFill>
                  <a:schemeClr val="bg1"/>
                </a:solidFill>
              </a:rPr>
            </a:br>
            <a:endParaRPr lang="en-IN" sz="2000" dirty="0">
              <a:solidFill>
                <a:schemeClr val="bg1"/>
              </a:solidFill>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174E8D34-B4CF-4347-8425-EC4E45949489}"/>
              </a:ext>
            </a:extLst>
          </p:cNvPr>
          <p:cNvSpPr>
            <a:spLocks noGrp="1"/>
          </p:cNvSpPr>
          <p:nvPr>
            <p:ph type="title"/>
          </p:nvPr>
        </p:nvSpPr>
        <p:spPr/>
        <p:txBody>
          <a:bodyPr/>
          <a:lstStyle/>
          <a:p>
            <a:r>
              <a:rPr lang="en-US" b="1" dirty="0">
                <a:solidFill>
                  <a:schemeClr val="accent1"/>
                </a:solidFill>
              </a:rPr>
              <a:t>Conclusion</a:t>
            </a:r>
            <a:endParaRPr lang="en-IN" b="1" dirty="0">
              <a:solidFill>
                <a:schemeClr val="accent1"/>
              </a:solidFill>
            </a:endParaRPr>
          </a:p>
        </p:txBody>
      </p:sp>
    </p:spTree>
    <p:extLst>
      <p:ext uri="{BB962C8B-B14F-4D97-AF65-F5344CB8AC3E}">
        <p14:creationId xmlns:p14="http://schemas.microsoft.com/office/powerpoint/2010/main" val="420133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3A92823-5DC8-4C5B-BF2B-227BE920BB18}"/>
              </a:ext>
            </a:extLst>
          </p:cNvPr>
          <p:cNvSpPr txBox="1"/>
          <p:nvPr/>
        </p:nvSpPr>
        <p:spPr>
          <a:xfrm>
            <a:off x="789197" y="2551837"/>
            <a:ext cx="10846338" cy="1754326"/>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rPr>
              <a:t>Study the impact of external factors such as holidays, festivals, and special events on flight prices.</a:t>
            </a:r>
          </a:p>
          <a:p>
            <a:pPr marL="285750" indent="-285750">
              <a:buFont typeface="Arial" panose="020B0604020202020204" pitchFamily="34" charset="0"/>
              <a:buChar char="•"/>
            </a:pPr>
            <a:r>
              <a:rPr lang="en-GB" dirty="0">
                <a:solidFill>
                  <a:schemeClr val="bg1"/>
                </a:solidFill>
              </a:rPr>
              <a:t>The data used has data from 8 to 11 and for few destination. </a:t>
            </a:r>
          </a:p>
          <a:p>
            <a:pPr marL="285750" indent="-285750">
              <a:buFont typeface="Arial" panose="020B0604020202020204" pitchFamily="34" charset="0"/>
              <a:buChar char="•"/>
            </a:pPr>
            <a:r>
              <a:rPr lang="en-GB" dirty="0" err="1">
                <a:solidFill>
                  <a:schemeClr val="bg1"/>
                </a:solidFill>
              </a:rPr>
              <a:t>Analyze</a:t>
            </a:r>
            <a:r>
              <a:rPr lang="en-GB" dirty="0">
                <a:solidFill>
                  <a:schemeClr val="bg1"/>
                </a:solidFill>
              </a:rPr>
              <a:t> the data by different segments such as travel class etc</a:t>
            </a:r>
          </a:p>
          <a:p>
            <a:pPr marL="285750" indent="-285750">
              <a:buFont typeface="Arial" panose="020B0604020202020204" pitchFamily="34" charset="0"/>
              <a:buChar char="•"/>
            </a:pPr>
            <a:r>
              <a:rPr lang="en-GB" dirty="0">
                <a:solidFill>
                  <a:schemeClr val="bg1"/>
                </a:solidFill>
              </a:rPr>
              <a:t>Study the impact of airport taxes and fuel prices on flight prices.</a:t>
            </a:r>
          </a:p>
          <a:p>
            <a:pPr marL="285750" indent="-285750">
              <a:buFont typeface="Arial" panose="020B0604020202020204" pitchFamily="34" charset="0"/>
              <a:buChar char="•"/>
            </a:pPr>
            <a:r>
              <a:rPr lang="en-GB" dirty="0">
                <a:solidFill>
                  <a:schemeClr val="bg1"/>
                </a:solidFill>
              </a:rPr>
              <a:t>Conduct a survey of consumers to understand their </a:t>
            </a:r>
            <a:r>
              <a:rPr lang="en-GB" dirty="0" err="1">
                <a:solidFill>
                  <a:schemeClr val="bg1"/>
                </a:solidFill>
              </a:rPr>
              <a:t>behavior</a:t>
            </a:r>
            <a:r>
              <a:rPr lang="en-GB" dirty="0">
                <a:solidFill>
                  <a:schemeClr val="bg1"/>
                </a:solidFill>
              </a:rPr>
              <a:t> and preferences while booking flights.</a:t>
            </a:r>
          </a:p>
          <a:p>
            <a:pPr marL="285750" indent="-285750">
              <a:buFont typeface="Arial" panose="020B0604020202020204" pitchFamily="34" charset="0"/>
              <a:buChar char="•"/>
            </a:pPr>
            <a:endParaRPr lang="en-GB" dirty="0">
              <a:solidFill>
                <a:schemeClr val="bg1"/>
              </a:solidFill>
            </a:endParaRPr>
          </a:p>
        </p:txBody>
      </p:sp>
      <p:sp>
        <p:nvSpPr>
          <p:cNvPr id="2" name="Title 1">
            <a:extLst>
              <a:ext uri="{FF2B5EF4-FFF2-40B4-BE49-F238E27FC236}">
                <a16:creationId xmlns:a16="http://schemas.microsoft.com/office/drawing/2014/main" id="{E75EBCC7-9E18-4096-8612-FF63424EE4BF}"/>
              </a:ext>
            </a:extLst>
          </p:cNvPr>
          <p:cNvSpPr>
            <a:spLocks noGrp="1"/>
          </p:cNvSpPr>
          <p:nvPr>
            <p:ph type="title"/>
          </p:nvPr>
        </p:nvSpPr>
        <p:spPr>
          <a:xfrm>
            <a:off x="1206625" y="822334"/>
            <a:ext cx="9601196" cy="1303867"/>
          </a:xfrm>
        </p:spPr>
        <p:txBody>
          <a:bodyPr>
            <a:normAutofit fontScale="90000"/>
          </a:bodyPr>
          <a:lstStyle/>
          <a:p>
            <a:br>
              <a:rPr lang="en-US" b="1" dirty="0">
                <a:solidFill>
                  <a:schemeClr val="accent1"/>
                </a:solidFill>
              </a:rPr>
            </a:br>
            <a:r>
              <a:rPr lang="en-US" b="1" dirty="0">
                <a:solidFill>
                  <a:schemeClr val="accent1"/>
                </a:solidFill>
              </a:rPr>
              <a:t>Further Studies</a:t>
            </a:r>
            <a:br>
              <a:rPr lang="en-US" dirty="0">
                <a:solidFill>
                  <a:schemeClr val="accent1"/>
                </a:solidFill>
              </a:rPr>
            </a:br>
            <a:endParaRPr lang="en-IN" dirty="0"/>
          </a:p>
        </p:txBody>
      </p:sp>
    </p:spTree>
    <p:extLst>
      <p:ext uri="{BB962C8B-B14F-4D97-AF65-F5344CB8AC3E}">
        <p14:creationId xmlns:p14="http://schemas.microsoft.com/office/powerpoint/2010/main" val="120454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FD74-7DE5-254C-8FBF-1DF1B3DA54FB}"/>
              </a:ext>
            </a:extLst>
          </p:cNvPr>
          <p:cNvSpPr>
            <a:spLocks noGrp="1"/>
          </p:cNvSpPr>
          <p:nvPr>
            <p:ph type="title"/>
          </p:nvPr>
        </p:nvSpPr>
        <p:spPr/>
        <p:txBody>
          <a:bodyPr>
            <a:normAutofit/>
          </a:bodyPr>
          <a:lstStyle/>
          <a:p>
            <a:r>
              <a:rPr lang="en-IN" sz="4000" b="1" dirty="0">
                <a:solidFill>
                  <a:schemeClr val="bg1"/>
                </a:solidFill>
              </a:rPr>
              <a:t>Overview</a:t>
            </a:r>
            <a:endParaRPr lang="en-US" sz="4000" b="1" dirty="0">
              <a:solidFill>
                <a:schemeClr val="bg1"/>
              </a:solidFill>
              <a:latin typeface="+mn-lt"/>
            </a:endParaRPr>
          </a:p>
        </p:txBody>
      </p:sp>
      <p:sp>
        <p:nvSpPr>
          <p:cNvPr id="7" name="Content Placeholder 6">
            <a:extLst>
              <a:ext uri="{FF2B5EF4-FFF2-40B4-BE49-F238E27FC236}">
                <a16:creationId xmlns:a16="http://schemas.microsoft.com/office/drawing/2014/main" id="{D251C886-C55B-5C43-9479-E1B84F102109}"/>
              </a:ext>
            </a:extLst>
          </p:cNvPr>
          <p:cNvSpPr>
            <a:spLocks noGrp="1"/>
          </p:cNvSpPr>
          <p:nvPr>
            <p:ph sz="half" idx="1"/>
          </p:nvPr>
        </p:nvSpPr>
        <p:spPr>
          <a:xfrm>
            <a:off x="839433" y="2565740"/>
            <a:ext cx="4515104" cy="3310128"/>
          </a:xfrm>
        </p:spPr>
        <p:txBody>
          <a:bodyPr>
            <a:normAutofit fontScale="92500" lnSpcReduction="20000"/>
          </a:bodyPr>
          <a:lstStyle/>
          <a:p>
            <a:r>
              <a:rPr lang="en-US" dirty="0">
                <a:solidFill>
                  <a:schemeClr val="bg1"/>
                </a:solidFill>
              </a:rPr>
              <a:t>Introduction</a:t>
            </a:r>
          </a:p>
          <a:p>
            <a:r>
              <a:rPr lang="en-US" dirty="0">
                <a:solidFill>
                  <a:schemeClr val="bg1"/>
                </a:solidFill>
              </a:rPr>
              <a:t>Problem Statement</a:t>
            </a:r>
          </a:p>
          <a:p>
            <a:r>
              <a:rPr lang="en-US" dirty="0">
                <a:solidFill>
                  <a:schemeClr val="bg1"/>
                </a:solidFill>
              </a:rPr>
              <a:t>Exploratory Data Analysis (EDA)</a:t>
            </a:r>
          </a:p>
          <a:p>
            <a:r>
              <a:rPr lang="en-US" dirty="0">
                <a:solidFill>
                  <a:schemeClr val="bg1"/>
                </a:solidFill>
              </a:rPr>
              <a:t>Observations from graphs</a:t>
            </a:r>
          </a:p>
          <a:p>
            <a:r>
              <a:rPr lang="en-US" dirty="0">
                <a:solidFill>
                  <a:schemeClr val="bg1"/>
                </a:solidFill>
              </a:rPr>
              <a:t>Data cleaning</a:t>
            </a:r>
          </a:p>
          <a:p>
            <a:r>
              <a:rPr lang="en-US" dirty="0">
                <a:solidFill>
                  <a:schemeClr val="bg1"/>
                </a:solidFill>
              </a:rPr>
              <a:t>Model Selection</a:t>
            </a:r>
          </a:p>
          <a:p>
            <a:r>
              <a:rPr lang="en-US" dirty="0">
                <a:solidFill>
                  <a:schemeClr val="bg1"/>
                </a:solidFill>
              </a:rPr>
              <a:t>Conclusion</a:t>
            </a:r>
          </a:p>
          <a:p>
            <a:r>
              <a:rPr lang="en-US" dirty="0">
                <a:solidFill>
                  <a:schemeClr val="bg1"/>
                </a:solidFill>
              </a:rPr>
              <a:t>Future Work</a:t>
            </a:r>
          </a:p>
        </p:txBody>
      </p:sp>
    </p:spTree>
    <p:extLst>
      <p:ext uri="{BB962C8B-B14F-4D97-AF65-F5344CB8AC3E}">
        <p14:creationId xmlns:p14="http://schemas.microsoft.com/office/powerpoint/2010/main" val="67598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C2DEAC-921E-4020-A43B-5B30AA9BABFB}"/>
              </a:ext>
            </a:extLst>
          </p:cNvPr>
          <p:cNvPicPr>
            <a:picLocks noChangeAspect="1"/>
          </p:cNvPicPr>
          <p:nvPr/>
        </p:nvPicPr>
        <p:blipFill>
          <a:blip r:embed="rId2"/>
          <a:stretch>
            <a:fillRect/>
          </a:stretch>
        </p:blipFill>
        <p:spPr>
          <a:xfrm>
            <a:off x="3619500" y="2695575"/>
            <a:ext cx="4953000" cy="1466850"/>
          </a:xfrm>
          <a:prstGeom prst="rect">
            <a:avLst/>
          </a:prstGeom>
        </p:spPr>
      </p:pic>
    </p:spTree>
    <p:extLst>
      <p:ext uri="{BB962C8B-B14F-4D97-AF65-F5344CB8AC3E}">
        <p14:creationId xmlns:p14="http://schemas.microsoft.com/office/powerpoint/2010/main" val="212993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289E0-FBF9-0843-8F39-2DD917BFD5CE}"/>
              </a:ext>
            </a:extLst>
          </p:cNvPr>
          <p:cNvSpPr>
            <a:spLocks noGrp="1"/>
          </p:cNvSpPr>
          <p:nvPr>
            <p:ph idx="4294967295"/>
          </p:nvPr>
        </p:nvSpPr>
        <p:spPr>
          <a:xfrm>
            <a:off x="621437" y="1314450"/>
            <a:ext cx="10759736" cy="4491038"/>
          </a:xfrm>
        </p:spPr>
        <p:txBody>
          <a:bodyPr>
            <a:normAutofit/>
          </a:bodyPr>
          <a:lstStyle/>
          <a:p>
            <a:pPr marL="0" indent="0">
              <a:lnSpc>
                <a:spcPts val="3150"/>
              </a:lnSpc>
              <a:spcBef>
                <a:spcPts val="2362"/>
              </a:spcBef>
              <a:buNone/>
            </a:pPr>
            <a:endParaRPr lang="en-US" sz="1600" spc="21" dirty="0">
              <a:solidFill>
                <a:schemeClr val="bg1"/>
              </a:solidFill>
            </a:endParaRPr>
          </a:p>
          <a:p>
            <a:r>
              <a:rPr lang="en-GB" dirty="0">
                <a:solidFill>
                  <a:schemeClr val="bg1"/>
                </a:solidFill>
              </a:rPr>
              <a:t>Flight price prediction is a crucial task for both airlines and consumers</a:t>
            </a:r>
          </a:p>
          <a:p>
            <a:r>
              <a:rPr lang="en-GB" dirty="0">
                <a:solidFill>
                  <a:schemeClr val="bg1"/>
                </a:solidFill>
              </a:rPr>
              <a:t>The airline industry is highly competitive, with airlines constantly adjusting prices</a:t>
            </a:r>
          </a:p>
          <a:p>
            <a:r>
              <a:rPr lang="en-GB" dirty="0">
                <a:solidFill>
                  <a:schemeClr val="bg1"/>
                </a:solidFill>
              </a:rPr>
              <a:t>There are various techniques and models used for predicting flight prices</a:t>
            </a:r>
          </a:p>
          <a:p>
            <a:r>
              <a:rPr lang="en-GB" dirty="0">
                <a:solidFill>
                  <a:schemeClr val="bg1"/>
                </a:solidFill>
              </a:rPr>
              <a:t>Understanding how flight prices are predicted can help make informed decisions when booking a flight</a:t>
            </a:r>
          </a:p>
        </p:txBody>
      </p:sp>
      <p:sp>
        <p:nvSpPr>
          <p:cNvPr id="2" name="Title 1">
            <a:extLst>
              <a:ext uri="{FF2B5EF4-FFF2-40B4-BE49-F238E27FC236}">
                <a16:creationId xmlns:a16="http://schemas.microsoft.com/office/drawing/2014/main" id="{DD9DC79E-8007-E444-BCF8-DFEBB16B0FEF}"/>
              </a:ext>
            </a:extLst>
          </p:cNvPr>
          <p:cNvSpPr>
            <a:spLocks noGrp="1"/>
          </p:cNvSpPr>
          <p:nvPr>
            <p:ph type="title" idx="4294967295"/>
          </p:nvPr>
        </p:nvSpPr>
        <p:spPr>
          <a:xfrm>
            <a:off x="621437" y="400843"/>
            <a:ext cx="9601200" cy="1303337"/>
          </a:xfrm>
        </p:spPr>
        <p:txBody>
          <a:bodyPr>
            <a:normAutofit/>
          </a:bodyPr>
          <a:lstStyle/>
          <a:p>
            <a:r>
              <a:rPr lang="en-US" b="1" dirty="0">
                <a:solidFill>
                  <a:schemeClr val="accent1"/>
                </a:solidFill>
                <a:latin typeface="+mn-lt"/>
              </a:rPr>
              <a:t>Introduction</a:t>
            </a:r>
          </a:p>
        </p:txBody>
      </p:sp>
    </p:spTree>
    <p:extLst>
      <p:ext uri="{BB962C8B-B14F-4D97-AF65-F5344CB8AC3E}">
        <p14:creationId xmlns:p14="http://schemas.microsoft.com/office/powerpoint/2010/main" val="187461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US" b="1" dirty="0">
                <a:solidFill>
                  <a:schemeClr val="accent1"/>
                </a:solidFill>
                <a:latin typeface="+mn-lt"/>
              </a:rPr>
              <a:t>Problem Statement</a:t>
            </a:r>
          </a:p>
        </p:txBody>
      </p:sp>
      <p:sp>
        <p:nvSpPr>
          <p:cNvPr id="4" name="Text Placeholder 7">
            <a:extLst>
              <a:ext uri="{FF2B5EF4-FFF2-40B4-BE49-F238E27FC236}">
                <a16:creationId xmlns:a16="http://schemas.microsoft.com/office/drawing/2014/main" id="{74795572-01A0-45AF-9EDB-82296E6885B9}"/>
              </a:ext>
            </a:extLst>
          </p:cNvPr>
          <p:cNvSpPr txBox="1">
            <a:spLocks/>
          </p:cNvSpPr>
          <p:nvPr/>
        </p:nvSpPr>
        <p:spPr>
          <a:xfrm>
            <a:off x="1092695" y="2505802"/>
            <a:ext cx="9601196"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1600" dirty="0">
                <a:solidFill>
                  <a:schemeClr val="bg1"/>
                </a:solidFill>
              </a:rPr>
              <a:t>The problem of flight price prediction is a complex one, as the prices of flights are affected by various factors such as time of purchase and route distance. Airlines often adjust prices based on these factors in order to maximize revenue and fill seats on flights. For example, prices may be lower for early bookings, and higher for last-minute bookings or flights that are filling up quickly. Additionally, prices may vary depending on the route, with longer or more popular routes typically having higher prices.</a:t>
            </a:r>
          </a:p>
          <a:p>
            <a:r>
              <a:rPr lang="en-GB" sz="1600" dirty="0">
                <a:solidFill>
                  <a:schemeClr val="bg1"/>
                </a:solidFill>
              </a:rPr>
              <a:t>The goal of this project is to develop a model that can accurately predict flight prices by </a:t>
            </a:r>
            <a:r>
              <a:rPr lang="en-GB" sz="1600" dirty="0" err="1">
                <a:solidFill>
                  <a:schemeClr val="bg1"/>
                </a:solidFill>
              </a:rPr>
              <a:t>analyzing</a:t>
            </a:r>
            <a:r>
              <a:rPr lang="en-GB" sz="1600" dirty="0">
                <a:solidFill>
                  <a:schemeClr val="bg1"/>
                </a:solidFill>
              </a:rPr>
              <a:t> historical data and other relevant factors. This project aims to:</a:t>
            </a:r>
          </a:p>
          <a:p>
            <a:r>
              <a:rPr lang="en-GB" sz="1600" dirty="0">
                <a:solidFill>
                  <a:schemeClr val="bg1"/>
                </a:solidFill>
              </a:rPr>
              <a:t>Collect and clean a dataset of flight fare data and other relevant features such as time of purchase route distance, and airline carrier</a:t>
            </a:r>
          </a:p>
          <a:p>
            <a:r>
              <a:rPr lang="en-GB" sz="1600" dirty="0" err="1">
                <a:solidFill>
                  <a:schemeClr val="bg1"/>
                </a:solidFill>
              </a:rPr>
              <a:t>Analyze</a:t>
            </a:r>
            <a:r>
              <a:rPr lang="en-GB" sz="1600" dirty="0">
                <a:solidFill>
                  <a:schemeClr val="bg1"/>
                </a:solidFill>
              </a:rPr>
              <a:t> the data to identify trends and patterns in flight prices</a:t>
            </a:r>
          </a:p>
          <a:p>
            <a:r>
              <a:rPr lang="en-GB" sz="1600" dirty="0">
                <a:solidFill>
                  <a:schemeClr val="bg1"/>
                </a:solidFill>
              </a:rPr>
              <a:t>Implement and evaluate different machine learning models to predict flight prices</a:t>
            </a:r>
          </a:p>
          <a:p>
            <a:r>
              <a:rPr lang="en-GB" sz="1600" dirty="0">
                <a:solidFill>
                  <a:schemeClr val="bg1"/>
                </a:solidFill>
              </a:rPr>
              <a:t>Optimize the model by fine-tuning hyperparameters and feature selection</a:t>
            </a:r>
          </a:p>
          <a:p>
            <a:pPr marL="0" indent="0">
              <a:buNone/>
            </a:pPr>
            <a:br>
              <a:rPr lang="en-IN" sz="1600" dirty="0">
                <a:solidFill>
                  <a:schemeClr val="bg1"/>
                </a:solidFill>
                <a:ea typeface="Calibri" panose="020F0502020204030204" pitchFamily="34" charset="0"/>
                <a:cs typeface="Calibri" panose="020F0502020204030204" pitchFamily="34" charset="0"/>
              </a:rPr>
            </a:br>
            <a:endParaRPr lang="en-IN" sz="1600" dirty="0">
              <a:solidFill>
                <a:schemeClr val="bg1"/>
              </a:solidFill>
            </a:endParaRPr>
          </a:p>
        </p:txBody>
      </p:sp>
    </p:spTree>
    <p:extLst>
      <p:ext uri="{BB962C8B-B14F-4D97-AF65-F5344CB8AC3E}">
        <p14:creationId xmlns:p14="http://schemas.microsoft.com/office/powerpoint/2010/main" val="61923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US" b="1" dirty="0">
                <a:solidFill>
                  <a:schemeClr val="accent1"/>
                </a:solidFill>
                <a:latin typeface="+mn-lt"/>
              </a:rPr>
              <a:t>Data Scrapping</a:t>
            </a:r>
          </a:p>
        </p:txBody>
      </p:sp>
      <p:sp>
        <p:nvSpPr>
          <p:cNvPr id="4" name="Text Placeholder 7">
            <a:extLst>
              <a:ext uri="{FF2B5EF4-FFF2-40B4-BE49-F238E27FC236}">
                <a16:creationId xmlns:a16="http://schemas.microsoft.com/office/drawing/2014/main" id="{74795572-01A0-45AF-9EDB-82296E6885B9}"/>
              </a:ext>
            </a:extLst>
          </p:cNvPr>
          <p:cNvSpPr txBox="1">
            <a:spLocks/>
          </p:cNvSpPr>
          <p:nvPr/>
        </p:nvSpPr>
        <p:spPr>
          <a:xfrm>
            <a:off x="1030551" y="2390392"/>
            <a:ext cx="9601196"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2900" indent="-342900">
              <a:buFont typeface="+mj-lt"/>
              <a:buAutoNum type="arabicPeriod"/>
            </a:pPr>
            <a:r>
              <a:rPr lang="en-GB" sz="1600" dirty="0">
                <a:solidFill>
                  <a:schemeClr val="bg1"/>
                </a:solidFill>
              </a:rPr>
              <a:t>The data used in this project was scraped from the travel website MakeMyTrip.com. The data was collected for flights between 8th to 11th day of the month</a:t>
            </a:r>
          </a:p>
          <a:p>
            <a:pPr marL="342900" indent="-342900">
              <a:buFont typeface="+mj-lt"/>
              <a:buAutoNum type="arabicPeriod"/>
            </a:pPr>
            <a:r>
              <a:rPr lang="en-GB" sz="1600" dirty="0">
                <a:solidFill>
                  <a:schemeClr val="bg1"/>
                </a:solidFill>
              </a:rPr>
              <a:t>The scraped data contains the following columns:</a:t>
            </a:r>
          </a:p>
          <a:p>
            <a:pPr lvl="1"/>
            <a:r>
              <a:rPr lang="en-GB" sz="1200" dirty="0">
                <a:solidFill>
                  <a:schemeClr val="bg1"/>
                </a:solidFill>
              </a:rPr>
              <a:t>'Airline': The airline company operating the flight.</a:t>
            </a:r>
          </a:p>
          <a:p>
            <a:pPr lvl="1"/>
            <a:r>
              <a:rPr lang="en-GB" sz="1200" dirty="0">
                <a:solidFill>
                  <a:schemeClr val="bg1"/>
                </a:solidFill>
              </a:rPr>
              <a:t>'</a:t>
            </a:r>
            <a:r>
              <a:rPr lang="en-GB" sz="1200" dirty="0" err="1">
                <a:solidFill>
                  <a:schemeClr val="bg1"/>
                </a:solidFill>
              </a:rPr>
              <a:t>Travel_date</a:t>
            </a:r>
            <a:r>
              <a:rPr lang="en-GB" sz="1200" dirty="0">
                <a:solidFill>
                  <a:schemeClr val="bg1"/>
                </a:solidFill>
              </a:rPr>
              <a:t>': The date of the flight.</a:t>
            </a:r>
          </a:p>
          <a:p>
            <a:pPr lvl="1"/>
            <a:r>
              <a:rPr lang="en-GB" sz="1200" dirty="0">
                <a:solidFill>
                  <a:schemeClr val="bg1"/>
                </a:solidFill>
              </a:rPr>
              <a:t>'From': The departure city or airport of the flight.</a:t>
            </a:r>
          </a:p>
          <a:p>
            <a:pPr lvl="1"/>
            <a:r>
              <a:rPr lang="en-GB" sz="1200" dirty="0">
                <a:solidFill>
                  <a:schemeClr val="bg1"/>
                </a:solidFill>
              </a:rPr>
              <a:t>'To': The arrival city or airport of the flight.</a:t>
            </a:r>
          </a:p>
          <a:p>
            <a:pPr lvl="1"/>
            <a:r>
              <a:rPr lang="en-GB" sz="1200" dirty="0">
                <a:solidFill>
                  <a:schemeClr val="bg1"/>
                </a:solidFill>
              </a:rPr>
              <a:t>'</a:t>
            </a:r>
            <a:r>
              <a:rPr lang="en-GB" sz="1200" dirty="0" err="1">
                <a:solidFill>
                  <a:schemeClr val="bg1"/>
                </a:solidFill>
              </a:rPr>
              <a:t>Departure_time</a:t>
            </a:r>
            <a:r>
              <a:rPr lang="en-GB" sz="1200" dirty="0">
                <a:solidFill>
                  <a:schemeClr val="bg1"/>
                </a:solidFill>
              </a:rPr>
              <a:t>': The departure time of the flight.</a:t>
            </a:r>
          </a:p>
          <a:p>
            <a:pPr lvl="1"/>
            <a:r>
              <a:rPr lang="en-GB" sz="1200" dirty="0">
                <a:solidFill>
                  <a:schemeClr val="bg1"/>
                </a:solidFill>
              </a:rPr>
              <a:t>'</a:t>
            </a:r>
            <a:r>
              <a:rPr lang="en-GB" sz="1200" dirty="0" err="1">
                <a:solidFill>
                  <a:schemeClr val="bg1"/>
                </a:solidFill>
              </a:rPr>
              <a:t>Arrival_time</a:t>
            </a:r>
            <a:r>
              <a:rPr lang="en-GB" sz="1200" dirty="0">
                <a:solidFill>
                  <a:schemeClr val="bg1"/>
                </a:solidFill>
              </a:rPr>
              <a:t>': The arrival time of the flight.</a:t>
            </a:r>
          </a:p>
          <a:p>
            <a:pPr lvl="1"/>
            <a:r>
              <a:rPr lang="en-GB" sz="1200" dirty="0">
                <a:solidFill>
                  <a:schemeClr val="bg1"/>
                </a:solidFill>
              </a:rPr>
              <a:t>'</a:t>
            </a:r>
            <a:r>
              <a:rPr lang="en-GB" sz="1200" dirty="0" err="1">
                <a:solidFill>
                  <a:schemeClr val="bg1"/>
                </a:solidFill>
              </a:rPr>
              <a:t>Duration_minutes</a:t>
            </a:r>
            <a:r>
              <a:rPr lang="en-GB" sz="1200" dirty="0">
                <a:solidFill>
                  <a:schemeClr val="bg1"/>
                </a:solidFill>
              </a:rPr>
              <a:t>': The duration of the flight in minutes.</a:t>
            </a:r>
          </a:p>
          <a:p>
            <a:pPr lvl="1"/>
            <a:r>
              <a:rPr lang="en-GB" sz="1200" dirty="0">
                <a:solidFill>
                  <a:schemeClr val="bg1"/>
                </a:solidFill>
              </a:rPr>
              <a:t>'Stops': The number of stops on the flight.</a:t>
            </a:r>
          </a:p>
          <a:p>
            <a:pPr lvl="1"/>
            <a:r>
              <a:rPr lang="en-GB" sz="1200" dirty="0">
                <a:solidFill>
                  <a:schemeClr val="bg1"/>
                </a:solidFill>
              </a:rPr>
              <a:t>'Price': The price of the flight.</a:t>
            </a:r>
          </a:p>
          <a:p>
            <a:pPr marL="0" indent="0">
              <a:buNone/>
            </a:pPr>
            <a:br>
              <a:rPr lang="en-IN" sz="1600" dirty="0">
                <a:solidFill>
                  <a:schemeClr val="bg1"/>
                </a:solidFill>
                <a:ea typeface="Calibri" panose="020F0502020204030204" pitchFamily="34" charset="0"/>
                <a:cs typeface="Calibri" panose="020F0502020204030204" pitchFamily="34" charset="0"/>
              </a:rPr>
            </a:br>
            <a:endParaRPr lang="en-IN" sz="1600" dirty="0">
              <a:solidFill>
                <a:schemeClr val="bg1"/>
              </a:solidFill>
            </a:endParaRPr>
          </a:p>
        </p:txBody>
      </p:sp>
    </p:spTree>
    <p:extLst>
      <p:ext uri="{BB962C8B-B14F-4D97-AF65-F5344CB8AC3E}">
        <p14:creationId xmlns:p14="http://schemas.microsoft.com/office/powerpoint/2010/main" val="256973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78ECB-1EC2-441D-85EB-BDD4BB127754}"/>
              </a:ext>
            </a:extLst>
          </p:cNvPr>
          <p:cNvSpPr/>
          <p:nvPr/>
        </p:nvSpPr>
        <p:spPr>
          <a:xfrm>
            <a:off x="701335" y="639192"/>
            <a:ext cx="10892901" cy="5355312"/>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The 'Airline' column provides information about the airline company that is operating the flight. This information can be used to </a:t>
            </a:r>
            <a:r>
              <a:rPr lang="en-GB" dirty="0" err="1">
                <a:solidFill>
                  <a:schemeClr val="bg1"/>
                </a:solidFill>
              </a:rPr>
              <a:t>analyze</a:t>
            </a:r>
            <a:r>
              <a:rPr lang="en-GB" dirty="0">
                <a:solidFill>
                  <a:schemeClr val="bg1"/>
                </a:solidFill>
              </a:rPr>
              <a:t> the prices of different airlines and how they vary.</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a:t>
            </a:r>
            <a:r>
              <a:rPr lang="en-GB" dirty="0" err="1">
                <a:solidFill>
                  <a:schemeClr val="bg1"/>
                </a:solidFill>
              </a:rPr>
              <a:t>Travel_date</a:t>
            </a:r>
            <a:r>
              <a:rPr lang="en-GB" dirty="0">
                <a:solidFill>
                  <a:schemeClr val="bg1"/>
                </a:solidFill>
              </a:rPr>
              <a:t>' column provides information about the date of the flight, which can be used to </a:t>
            </a:r>
            <a:r>
              <a:rPr lang="en-GB" dirty="0" err="1">
                <a:solidFill>
                  <a:schemeClr val="bg1"/>
                </a:solidFill>
              </a:rPr>
              <a:t>analyze</a:t>
            </a:r>
            <a:r>
              <a:rPr lang="en-GB" dirty="0">
                <a:solidFill>
                  <a:schemeClr val="bg1"/>
                </a:solidFill>
              </a:rPr>
              <a:t> how prices vary over time.</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'From' and 'To' columns provide information about the departure and arrival cities or airports of the flight. This information can be used to </a:t>
            </a:r>
            <a:r>
              <a:rPr lang="en-GB" dirty="0" err="1">
                <a:solidFill>
                  <a:schemeClr val="bg1"/>
                </a:solidFill>
              </a:rPr>
              <a:t>analyze</a:t>
            </a:r>
            <a:r>
              <a:rPr lang="en-GB" dirty="0">
                <a:solidFill>
                  <a:schemeClr val="bg1"/>
                </a:solidFill>
              </a:rPr>
              <a:t> how prices vary depending on the route.</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a:t>
            </a:r>
            <a:r>
              <a:rPr lang="en-GB" dirty="0" err="1">
                <a:solidFill>
                  <a:schemeClr val="bg1"/>
                </a:solidFill>
              </a:rPr>
              <a:t>Departure_time</a:t>
            </a:r>
            <a:r>
              <a:rPr lang="en-GB" dirty="0">
                <a:solidFill>
                  <a:schemeClr val="bg1"/>
                </a:solidFill>
              </a:rPr>
              <a:t>', '</a:t>
            </a:r>
            <a:r>
              <a:rPr lang="en-GB" dirty="0" err="1">
                <a:solidFill>
                  <a:schemeClr val="bg1"/>
                </a:solidFill>
              </a:rPr>
              <a:t>Arrival_time</a:t>
            </a:r>
            <a:r>
              <a:rPr lang="en-GB" dirty="0">
                <a:solidFill>
                  <a:schemeClr val="bg1"/>
                </a:solidFill>
              </a:rPr>
              <a:t>' and '</a:t>
            </a:r>
            <a:r>
              <a:rPr lang="en-GB" dirty="0" err="1">
                <a:solidFill>
                  <a:schemeClr val="bg1"/>
                </a:solidFill>
              </a:rPr>
              <a:t>Duration_minutes</a:t>
            </a:r>
            <a:r>
              <a:rPr lang="en-GB" dirty="0">
                <a:solidFill>
                  <a:schemeClr val="bg1"/>
                </a:solidFill>
              </a:rPr>
              <a:t>' columns provide information about the departure and arrival times of the flight, and the duration of the flight. This information can be used to </a:t>
            </a:r>
            <a:r>
              <a:rPr lang="en-GB" dirty="0" err="1">
                <a:solidFill>
                  <a:schemeClr val="bg1"/>
                </a:solidFill>
              </a:rPr>
              <a:t>analyze</a:t>
            </a:r>
            <a:r>
              <a:rPr lang="en-GB" dirty="0">
                <a:solidFill>
                  <a:schemeClr val="bg1"/>
                </a:solidFill>
              </a:rPr>
              <a:t> how prices vary depending on the time of day or the duration of the flight.</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'Stops' column provides information about the number of stops on the flight. This information can be used to </a:t>
            </a:r>
            <a:r>
              <a:rPr lang="en-GB" dirty="0" err="1">
                <a:solidFill>
                  <a:schemeClr val="bg1"/>
                </a:solidFill>
              </a:rPr>
              <a:t>analyze</a:t>
            </a:r>
            <a:r>
              <a:rPr lang="en-GB" dirty="0">
                <a:solidFill>
                  <a:schemeClr val="bg1"/>
                </a:solidFill>
              </a:rPr>
              <a:t> how prices vary depending on the number of stops.</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'Price' column is the target variable, which provides information about the price of the flight. This information is used to train and evaluate the model.</a:t>
            </a:r>
          </a:p>
          <a:p>
            <a:endParaRPr lang="en-GB" dirty="0">
              <a:solidFill>
                <a:schemeClr val="bg1"/>
              </a:solidFill>
            </a:endParaRPr>
          </a:p>
        </p:txBody>
      </p:sp>
    </p:spTree>
    <p:extLst>
      <p:ext uri="{BB962C8B-B14F-4D97-AF65-F5344CB8AC3E}">
        <p14:creationId xmlns:p14="http://schemas.microsoft.com/office/powerpoint/2010/main" val="260744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826FA6-B2B1-ED4E-BCF5-E8BAD98AD370}"/>
              </a:ext>
            </a:extLst>
          </p:cNvPr>
          <p:cNvSpPr>
            <a:spLocks noGrp="1"/>
          </p:cNvSpPr>
          <p:nvPr>
            <p:ph type="title"/>
          </p:nvPr>
        </p:nvSpPr>
        <p:spPr>
          <a:xfrm>
            <a:off x="1254110" y="548968"/>
            <a:ext cx="9609666" cy="566738"/>
          </a:xfrm>
        </p:spPr>
        <p:txBody>
          <a:bodyPr anchor="ctr">
            <a:noAutofit/>
          </a:bodyPr>
          <a:lstStyle/>
          <a:p>
            <a:r>
              <a:rPr lang="en-US" sz="2200" b="1" dirty="0">
                <a:solidFill>
                  <a:schemeClr val="accent1"/>
                </a:solidFill>
                <a:latin typeface="+mn-lt"/>
              </a:rPr>
              <a:t>Exploratory Data Analysis (EDA)</a:t>
            </a:r>
          </a:p>
        </p:txBody>
      </p:sp>
      <p:sp>
        <p:nvSpPr>
          <p:cNvPr id="3" name="Rectangle 2">
            <a:extLst>
              <a:ext uri="{FF2B5EF4-FFF2-40B4-BE49-F238E27FC236}">
                <a16:creationId xmlns:a16="http://schemas.microsoft.com/office/drawing/2014/main" id="{5C0546F8-39DC-4F8F-A708-A72F4290C974}"/>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AAE3A641-CB71-4411-877E-34B2324FA1EA}"/>
              </a:ext>
            </a:extLst>
          </p:cNvPr>
          <p:cNvSpPr/>
          <p:nvPr/>
        </p:nvSpPr>
        <p:spPr>
          <a:xfrm>
            <a:off x="835742" y="874455"/>
            <a:ext cx="10736826" cy="4524315"/>
          </a:xfrm>
          <a:prstGeom prst="rect">
            <a:avLst/>
          </a:prstGeom>
        </p:spPr>
        <p:txBody>
          <a:bodyPr wrap="square">
            <a:spAutoFit/>
          </a:bodyPr>
          <a:lstStyle/>
          <a:p>
            <a:pPr lvl="0" defTabSz="914400" eaLnBrk="0" fontAlgn="base" hangingPunct="0">
              <a:spcBef>
                <a:spcPct val="0"/>
              </a:spcBef>
              <a:spcAft>
                <a:spcPct val="0"/>
              </a:spcAft>
            </a:pPr>
            <a:endParaRPr lang="en-US" altLang="en-US" dirty="0">
              <a:solidFill>
                <a:schemeClr val="bg1"/>
              </a:solidFill>
              <a:latin typeface="Arial" panose="020B0604020202020204" pitchFamily="34" charset="0"/>
            </a:endParaRPr>
          </a:p>
          <a:p>
            <a:pPr lvl="0" defTabSz="914400" eaLnBrk="0" fontAlgn="base" hangingPunct="0">
              <a:spcBef>
                <a:spcPct val="0"/>
              </a:spcBef>
              <a:spcAft>
                <a:spcPct val="0"/>
              </a:spcAft>
              <a:buFontTx/>
              <a:buChar char="•"/>
            </a:pPr>
            <a:r>
              <a:rPr lang="en-US" altLang="en-US" dirty="0">
                <a:solidFill>
                  <a:schemeClr val="bg1"/>
                </a:solidFill>
                <a:latin typeface="Söhne"/>
              </a:rPr>
              <a:t>used </a:t>
            </a:r>
            <a:r>
              <a:rPr lang="en-US" altLang="en-US" b="1" dirty="0">
                <a:solidFill>
                  <a:schemeClr val="bg1"/>
                </a:solidFill>
                <a:latin typeface="Söhne Mono"/>
              </a:rPr>
              <a:t>df.info()</a:t>
            </a:r>
            <a:r>
              <a:rPr lang="en-US" altLang="en-US" dirty="0">
                <a:solidFill>
                  <a:schemeClr val="bg1"/>
                </a:solidFill>
                <a:latin typeface="Söhne"/>
              </a:rPr>
              <a:t> to check for information about the data, such as the data types and number of non-null values for each column.</a:t>
            </a:r>
          </a:p>
          <a:p>
            <a:pPr lvl="0" defTabSz="914400" eaLnBrk="0" fontAlgn="base" hangingPunct="0">
              <a:spcBef>
                <a:spcPct val="0"/>
              </a:spcBef>
              <a:spcAft>
                <a:spcPct val="0"/>
              </a:spcAft>
              <a:buFontTx/>
              <a:buChar char="•"/>
            </a:pPr>
            <a:endParaRPr lang="en-US" altLang="en-US" dirty="0">
              <a:solidFill>
                <a:schemeClr val="bg1"/>
              </a:solidFill>
              <a:latin typeface="Söhne"/>
            </a:endParaRPr>
          </a:p>
          <a:p>
            <a:pPr lvl="0" defTabSz="914400" eaLnBrk="0" fontAlgn="base" hangingPunct="0">
              <a:spcBef>
                <a:spcPct val="0"/>
              </a:spcBef>
              <a:spcAft>
                <a:spcPct val="0"/>
              </a:spcAft>
              <a:buFontTx/>
              <a:buChar char="•"/>
            </a:pPr>
            <a:r>
              <a:rPr lang="en-US" altLang="en-US" dirty="0">
                <a:solidFill>
                  <a:schemeClr val="bg1"/>
                </a:solidFill>
                <a:latin typeface="Söhne"/>
              </a:rPr>
              <a:t>converted the </a:t>
            </a:r>
            <a:r>
              <a:rPr lang="en-US" altLang="en-US" b="1" dirty="0" err="1">
                <a:solidFill>
                  <a:schemeClr val="bg1"/>
                </a:solidFill>
                <a:latin typeface="Söhne Mono"/>
              </a:rPr>
              <a:t>travel_date</a:t>
            </a:r>
            <a:r>
              <a:rPr lang="en-US" altLang="en-US" dirty="0">
                <a:solidFill>
                  <a:schemeClr val="bg1"/>
                </a:solidFill>
                <a:latin typeface="Söhne"/>
              </a:rPr>
              <a:t> column to a datetime data type and extracted the day of the month, adding a new column called </a:t>
            </a:r>
            <a:r>
              <a:rPr lang="en-US" altLang="en-US" b="1" dirty="0">
                <a:solidFill>
                  <a:schemeClr val="bg1"/>
                </a:solidFill>
                <a:latin typeface="Söhne Mono"/>
              </a:rPr>
              <a:t>day</a:t>
            </a:r>
            <a:r>
              <a:rPr lang="en-US" altLang="en-US" dirty="0">
                <a:solidFill>
                  <a:schemeClr val="bg1"/>
                </a:solidFill>
                <a:latin typeface="Söhne"/>
              </a:rPr>
              <a:t> and dropping the original </a:t>
            </a:r>
            <a:r>
              <a:rPr lang="en-US" altLang="en-US" b="1" dirty="0" err="1">
                <a:solidFill>
                  <a:schemeClr val="bg1"/>
                </a:solidFill>
                <a:latin typeface="Söhne Mono"/>
              </a:rPr>
              <a:t>travel_date</a:t>
            </a:r>
            <a:r>
              <a:rPr lang="en-US" altLang="en-US" dirty="0">
                <a:solidFill>
                  <a:schemeClr val="bg1"/>
                </a:solidFill>
                <a:latin typeface="Söhne"/>
              </a:rPr>
              <a:t> column.</a:t>
            </a:r>
          </a:p>
          <a:p>
            <a:pPr lvl="0" defTabSz="914400" eaLnBrk="0" fontAlgn="base" hangingPunct="0">
              <a:spcBef>
                <a:spcPct val="0"/>
              </a:spcBef>
              <a:spcAft>
                <a:spcPct val="0"/>
              </a:spcAft>
              <a:buFontTx/>
              <a:buChar char="•"/>
            </a:pPr>
            <a:endParaRPr lang="en-US" altLang="en-US" dirty="0">
              <a:solidFill>
                <a:schemeClr val="bg1"/>
              </a:solidFill>
              <a:latin typeface="Söhne"/>
            </a:endParaRPr>
          </a:p>
          <a:p>
            <a:pPr lvl="0" defTabSz="914400" eaLnBrk="0" fontAlgn="base" hangingPunct="0">
              <a:spcBef>
                <a:spcPct val="0"/>
              </a:spcBef>
              <a:spcAft>
                <a:spcPct val="0"/>
              </a:spcAft>
              <a:buFontTx/>
              <a:buChar char="•"/>
            </a:pPr>
            <a:r>
              <a:rPr lang="en-US" altLang="en-US" dirty="0">
                <a:solidFill>
                  <a:schemeClr val="bg1"/>
                </a:solidFill>
                <a:latin typeface="Söhne"/>
              </a:rPr>
              <a:t>checked for and removed any duplicate records in the dataset, in this case 6 records were duplicate.</a:t>
            </a:r>
          </a:p>
          <a:p>
            <a:pPr lvl="0" defTabSz="914400" eaLnBrk="0" fontAlgn="base" hangingPunct="0">
              <a:spcBef>
                <a:spcPct val="0"/>
              </a:spcBef>
              <a:spcAft>
                <a:spcPct val="0"/>
              </a:spcAft>
              <a:buFontTx/>
              <a:buChar char="•"/>
            </a:pPr>
            <a:endParaRPr lang="en-US" altLang="en-US" dirty="0">
              <a:solidFill>
                <a:schemeClr val="bg1"/>
              </a:solidFill>
              <a:latin typeface="Söhne"/>
            </a:endParaRPr>
          </a:p>
          <a:p>
            <a:pPr lvl="0" defTabSz="914400" eaLnBrk="0" fontAlgn="base" hangingPunct="0">
              <a:spcBef>
                <a:spcPct val="0"/>
              </a:spcBef>
              <a:spcAft>
                <a:spcPct val="0"/>
              </a:spcAft>
              <a:buFontTx/>
              <a:buChar char="•"/>
            </a:pPr>
            <a:r>
              <a:rPr lang="en-US" altLang="en-US" dirty="0">
                <a:solidFill>
                  <a:schemeClr val="bg1"/>
                </a:solidFill>
                <a:latin typeface="Söhne"/>
              </a:rPr>
              <a:t>checked for unique data present in each columns</a:t>
            </a:r>
          </a:p>
          <a:p>
            <a:pPr lvl="0" defTabSz="914400" eaLnBrk="0" fontAlgn="base" hangingPunct="0">
              <a:spcBef>
                <a:spcPct val="0"/>
              </a:spcBef>
              <a:spcAft>
                <a:spcPct val="0"/>
              </a:spcAft>
              <a:buFontTx/>
              <a:buChar char="•"/>
            </a:pPr>
            <a:endParaRPr lang="en-US" altLang="en-US" dirty="0">
              <a:solidFill>
                <a:schemeClr val="bg1"/>
              </a:solidFill>
              <a:latin typeface="Söhne"/>
            </a:endParaRPr>
          </a:p>
          <a:p>
            <a:pPr lvl="0" defTabSz="914400" eaLnBrk="0" fontAlgn="base" hangingPunct="0">
              <a:spcBef>
                <a:spcPct val="0"/>
              </a:spcBef>
              <a:spcAft>
                <a:spcPct val="0"/>
              </a:spcAft>
              <a:buFontTx/>
              <a:buChar char="•"/>
            </a:pPr>
            <a:r>
              <a:rPr lang="en-US" altLang="en-US" dirty="0">
                <a:solidFill>
                  <a:schemeClr val="bg1"/>
                </a:solidFill>
                <a:latin typeface="Söhne"/>
              </a:rPr>
              <a:t>checked for null values and found 4, but since it existed on the same row so  dropped it.</a:t>
            </a:r>
          </a:p>
          <a:p>
            <a:pPr lvl="0" defTabSz="914400" eaLnBrk="0" fontAlgn="base" hangingPunct="0">
              <a:spcBef>
                <a:spcPct val="0"/>
              </a:spcBef>
              <a:spcAft>
                <a:spcPct val="0"/>
              </a:spcAft>
              <a:buFontTx/>
              <a:buChar char="•"/>
            </a:pPr>
            <a:endParaRPr lang="en-US" altLang="en-US" dirty="0">
              <a:solidFill>
                <a:schemeClr val="bg1"/>
              </a:solidFill>
              <a:latin typeface="Söhne"/>
            </a:endParaRPr>
          </a:p>
          <a:p>
            <a:pPr lvl="0" defTabSz="914400" eaLnBrk="0" fontAlgn="base" hangingPunct="0">
              <a:spcBef>
                <a:spcPct val="0"/>
              </a:spcBef>
              <a:spcAft>
                <a:spcPct val="0"/>
              </a:spcAft>
              <a:buFontTx/>
              <a:buChar char="•"/>
            </a:pPr>
            <a:r>
              <a:rPr lang="en-US" altLang="en-US" dirty="0">
                <a:solidFill>
                  <a:schemeClr val="bg1"/>
                </a:solidFill>
                <a:latin typeface="Söhne"/>
              </a:rPr>
              <a:t>created new columns </a:t>
            </a:r>
            <a:r>
              <a:rPr lang="en-US" altLang="en-US" b="1" dirty="0" err="1">
                <a:solidFill>
                  <a:schemeClr val="bg1"/>
                </a:solidFill>
                <a:latin typeface="Söhne Mono"/>
              </a:rPr>
              <a:t>Arrival_time_hour</a:t>
            </a:r>
            <a:r>
              <a:rPr lang="en-US" altLang="en-US" dirty="0">
                <a:solidFill>
                  <a:schemeClr val="bg1"/>
                </a:solidFill>
                <a:latin typeface="Söhne"/>
              </a:rPr>
              <a:t> and </a:t>
            </a:r>
            <a:r>
              <a:rPr lang="en-US" altLang="en-US" b="1" dirty="0" err="1">
                <a:solidFill>
                  <a:schemeClr val="bg1"/>
                </a:solidFill>
                <a:latin typeface="Söhne Mono"/>
              </a:rPr>
              <a:t>Arrival_time_min</a:t>
            </a:r>
            <a:r>
              <a:rPr lang="en-US" altLang="en-US" dirty="0">
                <a:solidFill>
                  <a:schemeClr val="bg1"/>
                </a:solidFill>
                <a:latin typeface="Söhne"/>
              </a:rPr>
              <a:t> from the </a:t>
            </a:r>
            <a:r>
              <a:rPr lang="en-US" altLang="en-US" b="1" dirty="0" err="1">
                <a:solidFill>
                  <a:schemeClr val="bg1"/>
                </a:solidFill>
                <a:latin typeface="Söhne Mono"/>
              </a:rPr>
              <a:t>Arrival_time</a:t>
            </a:r>
            <a:r>
              <a:rPr lang="en-US" altLang="en-US" dirty="0">
                <a:solidFill>
                  <a:schemeClr val="bg1"/>
                </a:solidFill>
                <a:latin typeface="Söhne"/>
              </a:rPr>
              <a:t> column, and dropped the original </a:t>
            </a:r>
            <a:r>
              <a:rPr lang="en-US" altLang="en-US" b="1" dirty="0" err="1">
                <a:solidFill>
                  <a:schemeClr val="bg1"/>
                </a:solidFill>
                <a:latin typeface="Söhne Mono"/>
              </a:rPr>
              <a:t>Arrival_time</a:t>
            </a:r>
            <a:r>
              <a:rPr lang="en-US" altLang="en-US" dirty="0">
                <a:solidFill>
                  <a:schemeClr val="bg1"/>
                </a:solidFill>
                <a:latin typeface="Söhne"/>
              </a:rPr>
              <a:t> column. Similarly, did the same with the </a:t>
            </a:r>
            <a:r>
              <a:rPr lang="en-US" altLang="en-US" b="1" dirty="0" err="1">
                <a:solidFill>
                  <a:schemeClr val="bg1"/>
                </a:solidFill>
                <a:latin typeface="Söhne Mono"/>
              </a:rPr>
              <a:t>Departure_time</a:t>
            </a:r>
            <a:r>
              <a:rPr lang="en-US" altLang="en-US" dirty="0">
                <a:solidFill>
                  <a:schemeClr val="bg1"/>
                </a:solidFill>
                <a:latin typeface="Söhne"/>
              </a:rPr>
              <a:t> column as well.</a:t>
            </a:r>
          </a:p>
          <a:p>
            <a:pPr lvl="0" defTabSz="914400" eaLnBrk="0" fontAlgn="base" hangingPunct="0">
              <a:spcBef>
                <a:spcPct val="0"/>
              </a:spcBef>
              <a:spcAft>
                <a:spcPct val="0"/>
              </a:spcAft>
            </a:pPr>
            <a:endParaRPr lang="en-US"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142722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Univariate Analysis numerical continuous </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4522839" y="1237233"/>
            <a:ext cx="6979407" cy="1453653"/>
          </a:xfrm>
        </p:spPr>
        <p:txBody>
          <a:bodyPr>
            <a:noAutofit/>
          </a:bodyPr>
          <a:lstStyle/>
          <a:p>
            <a:pPr algn="l">
              <a:buFont typeface="Arial" panose="020B0604020202020204" pitchFamily="34" charset="0"/>
              <a:buChar char="•"/>
            </a:pPr>
            <a:r>
              <a:rPr lang="en-GB" sz="1600" dirty="0">
                <a:solidFill>
                  <a:srgbClr val="000000"/>
                </a:solidFill>
                <a:latin typeface="Helvetica Neue"/>
              </a:rPr>
              <a:t>The mean duration of the flights is around 313.8 minutes, with a standard deviation of 282.88 minutes</a:t>
            </a:r>
          </a:p>
          <a:p>
            <a:pPr algn="l">
              <a:buFont typeface="Arial" panose="020B0604020202020204" pitchFamily="34" charset="0"/>
              <a:buChar char="•"/>
            </a:pPr>
            <a:endParaRPr lang="en-GB" sz="1600" dirty="0">
              <a:solidFill>
                <a:srgbClr val="000000"/>
              </a:solidFill>
              <a:latin typeface="Helvetica Neue"/>
            </a:endParaRPr>
          </a:p>
          <a:p>
            <a:pPr algn="l">
              <a:buFont typeface="Arial" panose="020B0604020202020204" pitchFamily="34" charset="0"/>
              <a:buChar char="•"/>
            </a:pPr>
            <a:r>
              <a:rPr lang="en-GB" sz="1600" dirty="0">
                <a:solidFill>
                  <a:srgbClr val="000000"/>
                </a:solidFill>
                <a:latin typeface="Helvetica Neue"/>
              </a:rPr>
              <a:t>The minimum duration of the flight is 55 minutes and the maximum duration of the flight is 1635 minutes</a:t>
            </a:r>
          </a:p>
          <a:p>
            <a:pPr algn="l">
              <a:buFont typeface="Arial" panose="020B0604020202020204" pitchFamily="34" charset="0"/>
              <a:buChar char="•"/>
            </a:pPr>
            <a:endParaRPr lang="en-GB" sz="1600" dirty="0">
              <a:solidFill>
                <a:srgbClr val="000000"/>
              </a:solidFill>
              <a:latin typeface="Helvetica Neue"/>
            </a:endParaRPr>
          </a:p>
          <a:p>
            <a:pPr algn="l">
              <a:buFont typeface="Arial" panose="020B0604020202020204" pitchFamily="34" charset="0"/>
              <a:buChar char="•"/>
            </a:pPr>
            <a:r>
              <a:rPr lang="en-GB" sz="1600" dirty="0">
                <a:solidFill>
                  <a:srgbClr val="000000"/>
                </a:solidFill>
                <a:latin typeface="Helvetica Neue"/>
              </a:rPr>
              <a:t>The mean price of the flights is around 8825.76, with a standard deviation of 4651.56</a:t>
            </a:r>
          </a:p>
          <a:p>
            <a:pPr algn="l">
              <a:buFont typeface="Arial" panose="020B0604020202020204" pitchFamily="34" charset="0"/>
              <a:buChar char="•"/>
            </a:pPr>
            <a:endParaRPr lang="en-GB" sz="1600" dirty="0">
              <a:solidFill>
                <a:srgbClr val="000000"/>
              </a:solidFill>
              <a:latin typeface="Helvetica Neue"/>
            </a:endParaRPr>
          </a:p>
          <a:p>
            <a:pPr algn="l">
              <a:buFont typeface="Arial" panose="020B0604020202020204" pitchFamily="34" charset="0"/>
              <a:buChar char="•"/>
            </a:pPr>
            <a:r>
              <a:rPr lang="en-GB" sz="1600" dirty="0">
                <a:solidFill>
                  <a:srgbClr val="000000"/>
                </a:solidFill>
                <a:latin typeface="Helvetica Neue"/>
              </a:rPr>
              <a:t>The minimum price of the flight is 1899 and the maximum price of the flight is 64163</a:t>
            </a:r>
          </a:p>
          <a:p>
            <a:pPr algn="l">
              <a:buFont typeface="Arial" panose="020B0604020202020204" pitchFamily="34" charset="0"/>
              <a:buChar char="•"/>
            </a:pPr>
            <a:endParaRPr lang="en-GB" sz="1600" dirty="0">
              <a:solidFill>
                <a:srgbClr val="000000"/>
              </a:solidFill>
              <a:latin typeface="Helvetica Neue"/>
            </a:endParaRPr>
          </a:p>
          <a:p>
            <a:pPr algn="l">
              <a:buFont typeface="Arial" panose="020B0604020202020204" pitchFamily="34" charset="0"/>
              <a:buChar char="•"/>
            </a:pPr>
            <a:r>
              <a:rPr lang="en-GB" sz="1600" dirty="0">
                <a:solidFill>
                  <a:srgbClr val="000000"/>
                </a:solidFill>
                <a:latin typeface="Helvetica Neue"/>
              </a:rPr>
              <a:t>The duration of flight and prices of flight have wide range of variation</a:t>
            </a:r>
          </a:p>
          <a:p>
            <a:pPr algn="l">
              <a:buFont typeface="Arial" panose="020B0604020202020204" pitchFamily="34" charset="0"/>
              <a:buChar char="•"/>
            </a:pPr>
            <a:endParaRPr lang="en-GB" sz="1600" dirty="0">
              <a:solidFill>
                <a:srgbClr val="000000"/>
              </a:solidFill>
              <a:latin typeface="Helvetica Neue"/>
            </a:endParaRPr>
          </a:p>
          <a:p>
            <a:pPr algn="l">
              <a:buFont typeface="Arial" panose="020B0604020202020204" pitchFamily="34" charset="0"/>
              <a:buChar char="•"/>
            </a:pPr>
            <a:r>
              <a:rPr lang="en-GB" sz="1600" dirty="0">
                <a:solidFill>
                  <a:srgbClr val="000000"/>
                </a:solidFill>
                <a:latin typeface="Helvetica Neue"/>
              </a:rPr>
              <a:t>presence of outliers </a:t>
            </a:r>
            <a:endParaRPr lang="en-GB" sz="1600" dirty="0"/>
          </a:p>
        </p:txBody>
      </p:sp>
      <p:pic>
        <p:nvPicPr>
          <p:cNvPr id="8" name="Picture 7">
            <a:extLst>
              <a:ext uri="{FF2B5EF4-FFF2-40B4-BE49-F238E27FC236}">
                <a16:creationId xmlns:a16="http://schemas.microsoft.com/office/drawing/2014/main" id="{11E1111E-3732-4742-9D1F-AB876EB3730A}"/>
              </a:ext>
            </a:extLst>
          </p:cNvPr>
          <p:cNvPicPr>
            <a:picLocks noChangeAspect="1"/>
          </p:cNvPicPr>
          <p:nvPr/>
        </p:nvPicPr>
        <p:blipFill>
          <a:blip r:embed="rId2"/>
          <a:stretch>
            <a:fillRect/>
          </a:stretch>
        </p:blipFill>
        <p:spPr>
          <a:xfrm>
            <a:off x="860769" y="950940"/>
            <a:ext cx="4016031" cy="2677354"/>
          </a:xfrm>
          <a:prstGeom prst="rect">
            <a:avLst/>
          </a:prstGeom>
        </p:spPr>
      </p:pic>
      <p:pic>
        <p:nvPicPr>
          <p:cNvPr id="10" name="Picture 9">
            <a:extLst>
              <a:ext uri="{FF2B5EF4-FFF2-40B4-BE49-F238E27FC236}">
                <a16:creationId xmlns:a16="http://schemas.microsoft.com/office/drawing/2014/main" id="{D0B1D02A-5B5A-4E5E-8173-EFB5DD9334F0}"/>
              </a:ext>
            </a:extLst>
          </p:cNvPr>
          <p:cNvPicPr>
            <a:picLocks noChangeAspect="1"/>
          </p:cNvPicPr>
          <p:nvPr/>
        </p:nvPicPr>
        <p:blipFill>
          <a:blip r:embed="rId3"/>
          <a:stretch>
            <a:fillRect/>
          </a:stretch>
        </p:blipFill>
        <p:spPr>
          <a:xfrm>
            <a:off x="860770" y="3644294"/>
            <a:ext cx="4016030" cy="2677354"/>
          </a:xfrm>
          <a:prstGeom prst="rect">
            <a:avLst/>
          </a:prstGeom>
        </p:spPr>
      </p:pic>
    </p:spTree>
    <p:extLst>
      <p:ext uri="{BB962C8B-B14F-4D97-AF65-F5344CB8AC3E}">
        <p14:creationId xmlns:p14="http://schemas.microsoft.com/office/powerpoint/2010/main" val="14863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Univariate Analysis numerical discrete </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6702641" y="1458222"/>
            <a:ext cx="4438835" cy="1453653"/>
          </a:xfrm>
        </p:spPr>
        <p:txBody>
          <a:bodyPr>
            <a:noAutofit/>
          </a:bodyPr>
          <a:lstStyle/>
          <a:p>
            <a:pPr marL="285750" indent="-285750" algn="l">
              <a:buFont typeface="Arial" panose="020B0604020202020204" pitchFamily="34" charset="0"/>
              <a:buChar char="•"/>
            </a:pPr>
            <a:r>
              <a:rPr lang="en-GB" sz="1600" dirty="0">
                <a:solidFill>
                  <a:schemeClr val="bg1"/>
                </a:solidFill>
              </a:rPr>
              <a:t>The mean number of stops for flights is around 0.509154, with a standard deviation of 0.585327.</a:t>
            </a:r>
          </a:p>
          <a:p>
            <a:pPr marL="285750" indent="-285750" algn="l">
              <a:buFont typeface="Arial" panose="020B0604020202020204" pitchFamily="34" charset="0"/>
              <a:buChar char="•"/>
            </a:pPr>
            <a:r>
              <a:rPr lang="en-GB" sz="1600" dirty="0">
                <a:solidFill>
                  <a:schemeClr val="bg1"/>
                </a:solidFill>
              </a:rPr>
              <a:t>The minimum number of stops for a flight is 0 and the maximum number of stops for a flight is 3.</a:t>
            </a:r>
          </a:p>
          <a:p>
            <a:pPr marL="285750" indent="-285750" algn="l">
              <a:buFont typeface="Arial" panose="020B0604020202020204" pitchFamily="34" charset="0"/>
              <a:buChar char="•"/>
            </a:pPr>
            <a:r>
              <a:rPr lang="en-GB" sz="1600" dirty="0">
                <a:solidFill>
                  <a:schemeClr val="bg1"/>
                </a:solidFill>
              </a:rPr>
              <a:t>most of the flights are non stop followed by 1 stop</a:t>
            </a:r>
          </a:p>
          <a:p>
            <a:pPr marL="285750" indent="-285750" algn="l">
              <a:buFont typeface="Arial" panose="020B0604020202020204" pitchFamily="34" charset="0"/>
              <a:buChar char="•"/>
            </a:pPr>
            <a:r>
              <a:rPr lang="en-GB" sz="1600" dirty="0">
                <a:solidFill>
                  <a:schemeClr val="bg1"/>
                </a:solidFill>
              </a:rPr>
              <a:t>The mean day of flight is around 9.784111, with a standard deviation of 0.946033.</a:t>
            </a:r>
          </a:p>
          <a:p>
            <a:pPr marL="285750" indent="-285750" algn="l">
              <a:buFont typeface="Arial" panose="020B0604020202020204" pitchFamily="34" charset="0"/>
              <a:buChar char="•"/>
            </a:pPr>
            <a:r>
              <a:rPr lang="en-GB" sz="1600" dirty="0">
                <a:solidFill>
                  <a:schemeClr val="bg1"/>
                </a:solidFill>
              </a:rPr>
              <a:t>The minimum day of flight is 8 and the maximum day of flight is 11.</a:t>
            </a:r>
          </a:p>
          <a:p>
            <a:pPr marL="285750" indent="-285750" algn="l">
              <a:buFont typeface="Arial" panose="020B0604020202020204" pitchFamily="34" charset="0"/>
              <a:buChar char="•"/>
            </a:pPr>
            <a:r>
              <a:rPr lang="en-GB" sz="1600" dirty="0">
                <a:solidFill>
                  <a:schemeClr val="bg1"/>
                </a:solidFill>
              </a:rPr>
              <a:t>most of the data is accumulated on day 10 followed by day 9</a:t>
            </a:r>
          </a:p>
        </p:txBody>
      </p:sp>
      <p:pic>
        <p:nvPicPr>
          <p:cNvPr id="6" name="Picture 5">
            <a:extLst>
              <a:ext uri="{FF2B5EF4-FFF2-40B4-BE49-F238E27FC236}">
                <a16:creationId xmlns:a16="http://schemas.microsoft.com/office/drawing/2014/main" id="{1A49A310-DE24-4578-B805-B9B19253EEB1}"/>
              </a:ext>
            </a:extLst>
          </p:cNvPr>
          <p:cNvPicPr>
            <a:picLocks noChangeAspect="1"/>
          </p:cNvPicPr>
          <p:nvPr/>
        </p:nvPicPr>
        <p:blipFill>
          <a:blip r:embed="rId2"/>
          <a:stretch>
            <a:fillRect/>
          </a:stretch>
        </p:blipFill>
        <p:spPr>
          <a:xfrm>
            <a:off x="426127" y="3643051"/>
            <a:ext cx="6276513" cy="1973802"/>
          </a:xfrm>
          <a:prstGeom prst="rect">
            <a:avLst/>
          </a:prstGeom>
        </p:spPr>
      </p:pic>
      <p:pic>
        <p:nvPicPr>
          <p:cNvPr id="8" name="Picture 7">
            <a:extLst>
              <a:ext uri="{FF2B5EF4-FFF2-40B4-BE49-F238E27FC236}">
                <a16:creationId xmlns:a16="http://schemas.microsoft.com/office/drawing/2014/main" id="{A6EF5F80-C410-47CE-8B11-A3EC0A248099}"/>
              </a:ext>
            </a:extLst>
          </p:cNvPr>
          <p:cNvPicPr>
            <a:picLocks noChangeAspect="1"/>
          </p:cNvPicPr>
          <p:nvPr/>
        </p:nvPicPr>
        <p:blipFill>
          <a:blip r:embed="rId3"/>
          <a:stretch>
            <a:fillRect/>
          </a:stretch>
        </p:blipFill>
        <p:spPr>
          <a:xfrm>
            <a:off x="248576" y="1241147"/>
            <a:ext cx="6924582" cy="2308194"/>
          </a:xfrm>
          <a:prstGeom prst="rect">
            <a:avLst/>
          </a:prstGeom>
        </p:spPr>
      </p:pic>
    </p:spTree>
    <p:extLst>
      <p:ext uri="{BB962C8B-B14F-4D97-AF65-F5344CB8AC3E}">
        <p14:creationId xmlns:p14="http://schemas.microsoft.com/office/powerpoint/2010/main" val="3075017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{4AFDBD19-DDA0-D149-A672-2E21487B815C}tf10001064</Template>
  <TotalTime>6541</TotalTime>
  <Words>2223</Words>
  <Application>Microsoft Office PowerPoint</Application>
  <PresentationFormat>Widescreen</PresentationFormat>
  <Paragraphs>176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Helvetica Neue</vt:lpstr>
      <vt:lpstr>Raleway</vt:lpstr>
      <vt:lpstr>Söhne</vt:lpstr>
      <vt:lpstr>Söhne Mono</vt:lpstr>
      <vt:lpstr>Times New Roman</vt:lpstr>
      <vt:lpstr>Organic</vt:lpstr>
      <vt:lpstr>Flight Price Prediction</vt:lpstr>
      <vt:lpstr>Overview</vt:lpstr>
      <vt:lpstr>Introduction</vt:lpstr>
      <vt:lpstr>Problem Statement</vt:lpstr>
      <vt:lpstr>Data Scrapping</vt:lpstr>
      <vt:lpstr>PowerPoint Presentation</vt:lpstr>
      <vt:lpstr>Exploratory Data Analysis (EDA)</vt:lpstr>
      <vt:lpstr>Univariate Analysis numerical continuous </vt:lpstr>
      <vt:lpstr>Univariate Analysis numerical discrete </vt:lpstr>
      <vt:lpstr>Univariate Analysis categorical data</vt:lpstr>
      <vt:lpstr>Univariate Analysis categorical data</vt:lpstr>
      <vt:lpstr>Univariate Analysis categorical data</vt:lpstr>
      <vt:lpstr>Bivariate Analysis</vt:lpstr>
      <vt:lpstr>Bivariate Analysis</vt:lpstr>
      <vt:lpstr>PowerPoint Presentation</vt:lpstr>
      <vt:lpstr>PowerPoint Presentation</vt:lpstr>
      <vt:lpstr>PowerPoint Presentation</vt:lpstr>
      <vt:lpstr>Conclusion</vt:lpstr>
      <vt:lpstr> Further Studies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Nani Veda</dc:creator>
  <cp:lastModifiedBy>john tojo</cp:lastModifiedBy>
  <cp:revision>115</cp:revision>
  <dcterms:created xsi:type="dcterms:W3CDTF">2021-12-20T14:45:54Z</dcterms:created>
  <dcterms:modified xsi:type="dcterms:W3CDTF">2023-01-13T10:53:02Z</dcterms:modified>
</cp:coreProperties>
</file>