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sldIdLst>
    <p:sldId id="256" r:id="rId2"/>
    <p:sldId id="257" r:id="rId3"/>
    <p:sldId id="258" r:id="rId4"/>
    <p:sldId id="262" r:id="rId5"/>
    <p:sldId id="327" r:id="rId6"/>
    <p:sldId id="297" r:id="rId7"/>
    <p:sldId id="328" r:id="rId8"/>
    <p:sldId id="305" r:id="rId9"/>
    <p:sldId id="330" r:id="rId10"/>
    <p:sldId id="317" r:id="rId11"/>
    <p:sldId id="28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313"/>
  </p:normalViewPr>
  <p:slideViewPr>
    <p:cSldViewPr snapToGrid="0" snapToObjects="1">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5EC4189-B2F8-CF49-91D6-5938A3EF9B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2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153979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746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32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67255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55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53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296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29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14743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71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187DEE-B775-0847-B157-DFAF3FFEDF8C}"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421983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187DEE-B775-0847-B157-DFAF3FFEDF8C}"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C4189-B2F8-CF49-91D6-5938A3EF9B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99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187DEE-B775-0847-B157-DFAF3FFEDF8C}"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00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87DEE-B775-0847-B157-DFAF3FFEDF8C}"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29371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1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90248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187DEE-B775-0847-B157-DFAF3FFEDF8C}" type="datetimeFigureOut">
              <a:rPr lang="en-US" smtClean="0"/>
              <a:t>12/22/2022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EC4189-B2F8-CF49-91D6-5938A3EF9BAE}" type="slidenum">
              <a:rPr lang="en-US" smtClean="0"/>
              <a:t>‹#›</a:t>
            </a:fld>
            <a:endParaRPr lang="en-US"/>
          </a:p>
        </p:txBody>
      </p:sp>
    </p:spTree>
    <p:extLst>
      <p:ext uri="{BB962C8B-B14F-4D97-AF65-F5344CB8AC3E}">
        <p14:creationId xmlns:p14="http://schemas.microsoft.com/office/powerpoint/2010/main" val="1493066123"/>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972-89AF-8B4F-8C42-671C76B32456}"/>
              </a:ext>
            </a:extLst>
          </p:cNvPr>
          <p:cNvSpPr>
            <a:spLocks noGrp="1"/>
          </p:cNvSpPr>
          <p:nvPr>
            <p:ph type="ctrTitle"/>
          </p:nvPr>
        </p:nvSpPr>
        <p:spPr>
          <a:xfrm>
            <a:off x="2459116" y="1651247"/>
            <a:ext cx="7048952" cy="1671503"/>
          </a:xfrm>
        </p:spPr>
        <p:txBody>
          <a:bodyPr/>
          <a:lstStyle/>
          <a:p>
            <a:pPr>
              <a:lnSpc>
                <a:spcPts val="8925"/>
              </a:lnSpc>
              <a:spcBef>
                <a:spcPts val="6693"/>
              </a:spcBef>
            </a:pPr>
            <a:r>
              <a:rPr lang="en-US" sz="4400" b="1" spc="-424" dirty="0">
                <a:solidFill>
                  <a:srgbClr val="242424"/>
                </a:solidFill>
                <a:latin typeface="Raleway" pitchFamily="2" charset="77"/>
              </a:rPr>
              <a:t>MALIGNANT COMMENT CLASSIFIER</a:t>
            </a:r>
          </a:p>
        </p:txBody>
      </p:sp>
      <p:sp>
        <p:nvSpPr>
          <p:cNvPr id="3" name="Subtitle 2">
            <a:extLst>
              <a:ext uri="{FF2B5EF4-FFF2-40B4-BE49-F238E27FC236}">
                <a16:creationId xmlns:a16="http://schemas.microsoft.com/office/drawing/2014/main" id="{5EF327CC-2E00-6549-9E57-9035101635A0}"/>
              </a:ext>
            </a:extLst>
          </p:cNvPr>
          <p:cNvSpPr>
            <a:spLocks noGrp="1"/>
          </p:cNvSpPr>
          <p:nvPr>
            <p:ph type="subTitle" idx="1"/>
          </p:nvPr>
        </p:nvSpPr>
        <p:spPr>
          <a:xfrm>
            <a:off x="2692398" y="4278647"/>
            <a:ext cx="6815669" cy="863624"/>
          </a:xfrm>
        </p:spPr>
        <p:txBody>
          <a:bodyPr>
            <a:normAutofit fontScale="92500" lnSpcReduction="10000"/>
          </a:bodyPr>
          <a:lstStyle/>
          <a:p>
            <a:r>
              <a:rPr lang="en-US" sz="2400" dirty="0">
                <a:solidFill>
                  <a:schemeClr val="bg1"/>
                </a:solidFill>
              </a:rPr>
              <a:t>											John Tojo</a:t>
            </a:r>
          </a:p>
          <a:p>
            <a:pPr algn="r"/>
            <a:r>
              <a:rPr lang="en-IN" sz="2400" dirty="0">
                <a:solidFill>
                  <a:schemeClr val="bg1"/>
                </a:solidFill>
              </a:rPr>
              <a:t>Data Science Intern</a:t>
            </a:r>
            <a:endParaRPr lang="en-US" sz="2400" dirty="0">
              <a:solidFill>
                <a:schemeClr val="bg1"/>
              </a:solidFill>
            </a:endParaRPr>
          </a:p>
        </p:txBody>
      </p:sp>
    </p:spTree>
    <p:extLst>
      <p:ext uri="{BB962C8B-B14F-4D97-AF65-F5344CB8AC3E}">
        <p14:creationId xmlns:p14="http://schemas.microsoft.com/office/powerpoint/2010/main" val="244764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886209"/>
            <a:ext cx="10846339" cy="461665"/>
          </a:xfrm>
          <a:prstGeom prst="rect">
            <a:avLst/>
          </a:prstGeom>
          <a:noFill/>
        </p:spPr>
        <p:txBody>
          <a:bodyPr wrap="square">
            <a:spAutoFit/>
          </a:bodyPr>
          <a:lstStyle/>
          <a:p>
            <a:pPr algn="ctr"/>
            <a:r>
              <a:rPr lang="en-US" sz="2400" b="1" dirty="0">
                <a:solidFill>
                  <a:schemeClr val="accent1"/>
                </a:solidFill>
              </a:rPr>
              <a:t>Conclusion</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789197" y="1617273"/>
            <a:ext cx="10846338" cy="1269578"/>
          </a:xfrm>
          <a:prstGeom prst="rect">
            <a:avLst/>
          </a:prstGeom>
          <a:noFill/>
        </p:spPr>
        <p:txBody>
          <a:bodyPr wrap="square">
            <a:spAutoFit/>
          </a:bodyPr>
          <a:lstStyle/>
          <a:p>
            <a:pPr marL="285750" lvl="0" indent="-285750">
              <a:buFont typeface="Arial" panose="020B0604020202020204" pitchFamily="34" charset="0"/>
              <a:buChar char="•"/>
            </a:pPr>
            <a:r>
              <a:rPr lang="en-GB" dirty="0">
                <a:solidFill>
                  <a:schemeClr val="bg1"/>
                </a:solidFill>
              </a:rPr>
              <a:t>machine learning algorithms to classify the spam and ham </a:t>
            </a:r>
          </a:p>
          <a:p>
            <a:pPr marL="285750" lvl="0" indent="-285750">
              <a:buFont typeface="Arial" panose="020B0604020202020204" pitchFamily="34" charset="0"/>
              <a:buChar char="•"/>
            </a:pPr>
            <a:r>
              <a:rPr lang="en-GB" dirty="0">
                <a:solidFill>
                  <a:schemeClr val="bg1"/>
                </a:solidFill>
              </a:rPr>
              <a:t>the data provided had small amount of spam data hence need to train the model using more such data in order to </a:t>
            </a:r>
            <a:r>
              <a:rPr lang="en-GB">
                <a:solidFill>
                  <a:schemeClr val="bg1"/>
                </a:solidFill>
              </a:rPr>
              <a:t>work efficiently </a:t>
            </a:r>
            <a:endParaRPr lang="en-IN" dirty="0">
              <a:solidFill>
                <a:schemeClr val="bg1"/>
              </a:solidFill>
            </a:endParaRPr>
          </a:p>
          <a:p>
            <a:pPr>
              <a:spcBef>
                <a:spcPts val="300"/>
              </a:spcBef>
              <a:spcAft>
                <a:spcPts val="300"/>
              </a:spcAft>
            </a:pPr>
            <a:endParaRPr lang="en-IN" sz="20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133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C2DEAC-921E-4020-A43B-5B30AA9BABFB}"/>
              </a:ext>
            </a:extLst>
          </p:cNvPr>
          <p:cNvPicPr>
            <a:picLocks noChangeAspect="1"/>
          </p:cNvPicPr>
          <p:nvPr/>
        </p:nvPicPr>
        <p:blipFill>
          <a:blip r:embed="rId2"/>
          <a:stretch>
            <a:fillRect/>
          </a:stretch>
        </p:blipFill>
        <p:spPr>
          <a:xfrm>
            <a:off x="3619500" y="2695575"/>
            <a:ext cx="4953000" cy="1466850"/>
          </a:xfrm>
          <a:prstGeom prst="rect">
            <a:avLst/>
          </a:prstGeom>
        </p:spPr>
      </p:pic>
    </p:spTree>
    <p:extLst>
      <p:ext uri="{BB962C8B-B14F-4D97-AF65-F5344CB8AC3E}">
        <p14:creationId xmlns:p14="http://schemas.microsoft.com/office/powerpoint/2010/main" val="212993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FD74-7DE5-254C-8FBF-1DF1B3DA54FB}"/>
              </a:ext>
            </a:extLst>
          </p:cNvPr>
          <p:cNvSpPr>
            <a:spLocks noGrp="1"/>
          </p:cNvSpPr>
          <p:nvPr>
            <p:ph type="title"/>
          </p:nvPr>
        </p:nvSpPr>
        <p:spPr/>
        <p:txBody>
          <a:bodyPr>
            <a:normAutofit/>
          </a:bodyPr>
          <a:lstStyle/>
          <a:p>
            <a:r>
              <a:rPr lang="en-IN" sz="4000" b="1" dirty="0">
                <a:solidFill>
                  <a:schemeClr val="bg1"/>
                </a:solidFill>
              </a:rPr>
              <a:t>Overview</a:t>
            </a:r>
            <a:endParaRPr lang="en-US" sz="4000" b="1" dirty="0">
              <a:solidFill>
                <a:schemeClr val="bg1"/>
              </a:solidFill>
              <a:latin typeface="+mn-lt"/>
            </a:endParaRPr>
          </a:p>
        </p:txBody>
      </p:sp>
      <p:sp>
        <p:nvSpPr>
          <p:cNvPr id="7" name="Content Placeholder 6">
            <a:extLst>
              <a:ext uri="{FF2B5EF4-FFF2-40B4-BE49-F238E27FC236}">
                <a16:creationId xmlns:a16="http://schemas.microsoft.com/office/drawing/2014/main" id="{D251C886-C55B-5C43-9479-E1B84F102109}"/>
              </a:ext>
            </a:extLst>
          </p:cNvPr>
          <p:cNvSpPr>
            <a:spLocks noGrp="1"/>
          </p:cNvSpPr>
          <p:nvPr>
            <p:ph sz="half" idx="1"/>
          </p:nvPr>
        </p:nvSpPr>
        <p:spPr>
          <a:xfrm>
            <a:off x="839433" y="2565740"/>
            <a:ext cx="4515104" cy="3310128"/>
          </a:xfrm>
        </p:spPr>
        <p:txBody>
          <a:bodyPr>
            <a:normAutofit fontScale="92500" lnSpcReduction="20000"/>
          </a:bodyPr>
          <a:lstStyle/>
          <a:p>
            <a:r>
              <a:rPr lang="en-US" dirty="0">
                <a:solidFill>
                  <a:schemeClr val="bg1"/>
                </a:solidFill>
              </a:rPr>
              <a:t>Introduction</a:t>
            </a:r>
          </a:p>
          <a:p>
            <a:r>
              <a:rPr lang="en-US" dirty="0">
                <a:solidFill>
                  <a:schemeClr val="bg1"/>
                </a:solidFill>
              </a:rPr>
              <a:t>Problem Statement</a:t>
            </a:r>
          </a:p>
          <a:p>
            <a:r>
              <a:rPr lang="en-US" dirty="0">
                <a:solidFill>
                  <a:schemeClr val="bg1"/>
                </a:solidFill>
              </a:rPr>
              <a:t>Exploratory Data Analysis (EDA)</a:t>
            </a:r>
          </a:p>
          <a:p>
            <a:r>
              <a:rPr lang="en-US" dirty="0">
                <a:solidFill>
                  <a:schemeClr val="bg1"/>
                </a:solidFill>
              </a:rPr>
              <a:t>Observations from graphs</a:t>
            </a:r>
          </a:p>
          <a:p>
            <a:r>
              <a:rPr lang="en-US" dirty="0">
                <a:solidFill>
                  <a:schemeClr val="bg1"/>
                </a:solidFill>
              </a:rPr>
              <a:t>Data cleaning</a:t>
            </a:r>
          </a:p>
          <a:p>
            <a:r>
              <a:rPr lang="en-US" dirty="0">
                <a:solidFill>
                  <a:schemeClr val="bg1"/>
                </a:solidFill>
              </a:rPr>
              <a:t>Model Selection</a:t>
            </a:r>
          </a:p>
          <a:p>
            <a:r>
              <a:rPr lang="en-US" dirty="0">
                <a:solidFill>
                  <a:schemeClr val="bg1"/>
                </a:solidFill>
              </a:rPr>
              <a:t>Conclusion</a:t>
            </a:r>
          </a:p>
          <a:p>
            <a:r>
              <a:rPr lang="en-US" dirty="0">
                <a:solidFill>
                  <a:schemeClr val="bg1"/>
                </a:solidFill>
              </a:rPr>
              <a:t>Future Work</a:t>
            </a:r>
          </a:p>
        </p:txBody>
      </p:sp>
    </p:spTree>
    <p:extLst>
      <p:ext uri="{BB962C8B-B14F-4D97-AF65-F5344CB8AC3E}">
        <p14:creationId xmlns:p14="http://schemas.microsoft.com/office/powerpoint/2010/main" val="67598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289E0-FBF9-0843-8F39-2DD917BFD5CE}"/>
              </a:ext>
            </a:extLst>
          </p:cNvPr>
          <p:cNvSpPr>
            <a:spLocks noGrp="1"/>
          </p:cNvSpPr>
          <p:nvPr>
            <p:ph idx="4294967295"/>
          </p:nvPr>
        </p:nvSpPr>
        <p:spPr>
          <a:xfrm>
            <a:off x="621437" y="1314450"/>
            <a:ext cx="10759736" cy="4491038"/>
          </a:xfrm>
        </p:spPr>
        <p:txBody>
          <a:bodyPr>
            <a:normAutofit fontScale="85000" lnSpcReduction="10000"/>
          </a:bodyPr>
          <a:lstStyle/>
          <a:p>
            <a:r>
              <a:rPr lang="en-IN" dirty="0">
                <a:solidFill>
                  <a:schemeClr val="bg1"/>
                </a:solidFill>
              </a:rPr>
              <a:t>Classifying ham and spam is an important task that helps us to filter out unwanted or malicious emails. In today's digital age, electronic communication has become a crucial part of our personal and professional lives. However, this has also made us vulnerable to spam emails, which are unsolicited and often contain malicious content such as scams, phishing attacks, or viruses.</a:t>
            </a:r>
          </a:p>
          <a:p>
            <a:r>
              <a:rPr lang="en-IN" dirty="0">
                <a:solidFill>
                  <a:schemeClr val="bg1"/>
                </a:solidFill>
              </a:rPr>
              <a:t> </a:t>
            </a:r>
          </a:p>
          <a:p>
            <a:r>
              <a:rPr lang="en-IN" dirty="0">
                <a:solidFill>
                  <a:schemeClr val="bg1"/>
                </a:solidFill>
              </a:rPr>
              <a:t>Classifying emails as either ham (legitimate) or spam (unwanted) helps us to protect ourselves from these threats by automatically directing spam emails to a separate folder or deleting them altogether. It also improves the overall efficiency of our email systems by reducing the amount of time we spend sifting through and deleting spam emails.</a:t>
            </a:r>
          </a:p>
          <a:p>
            <a:r>
              <a:rPr lang="en-IN" dirty="0">
                <a:solidFill>
                  <a:schemeClr val="bg1"/>
                </a:solidFill>
              </a:rPr>
              <a:t> </a:t>
            </a:r>
          </a:p>
          <a:p>
            <a:r>
              <a:rPr lang="en-IN" dirty="0">
                <a:solidFill>
                  <a:schemeClr val="bg1"/>
                </a:solidFill>
              </a:rPr>
              <a:t>In this report, we will discuss the various methods for classifying ham and spam, including machine learning algorithms and the approach used to solve the problem. We will also examine the importance of accurately identifying spam emails in order to protect ourselves and our inboxes from unwanted and potentially harmful content.</a:t>
            </a:r>
          </a:p>
        </p:txBody>
      </p:sp>
      <p:sp>
        <p:nvSpPr>
          <p:cNvPr id="2" name="Title 1">
            <a:extLst>
              <a:ext uri="{FF2B5EF4-FFF2-40B4-BE49-F238E27FC236}">
                <a16:creationId xmlns:a16="http://schemas.microsoft.com/office/drawing/2014/main" id="{DD9DC79E-8007-E444-BCF8-DFEBB16B0FEF}"/>
              </a:ext>
            </a:extLst>
          </p:cNvPr>
          <p:cNvSpPr>
            <a:spLocks noGrp="1"/>
          </p:cNvSpPr>
          <p:nvPr>
            <p:ph type="title" idx="4294967295"/>
          </p:nvPr>
        </p:nvSpPr>
        <p:spPr>
          <a:xfrm>
            <a:off x="621437" y="400843"/>
            <a:ext cx="9601200" cy="1303337"/>
          </a:xfrm>
        </p:spPr>
        <p:txBody>
          <a:bodyPr>
            <a:normAutofit/>
          </a:bodyPr>
          <a:lstStyle/>
          <a:p>
            <a:r>
              <a:rPr lang="en-US" b="1" dirty="0">
                <a:solidFill>
                  <a:schemeClr val="accent1"/>
                </a:solidFill>
                <a:latin typeface="+mn-lt"/>
              </a:rPr>
              <a:t>Introduction</a:t>
            </a:r>
          </a:p>
        </p:txBody>
      </p:sp>
    </p:spTree>
    <p:extLst>
      <p:ext uri="{BB962C8B-B14F-4D97-AF65-F5344CB8AC3E}">
        <p14:creationId xmlns:p14="http://schemas.microsoft.com/office/powerpoint/2010/main" val="187461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US" b="1" dirty="0">
                <a:solidFill>
                  <a:schemeClr val="accent1"/>
                </a:solidFill>
                <a:latin typeface="+mn-lt"/>
              </a:rPr>
              <a:t>Problem Statement</a:t>
            </a:r>
          </a:p>
        </p:txBody>
      </p:sp>
      <p:sp>
        <p:nvSpPr>
          <p:cNvPr id="4" name="Text Placeholder 7">
            <a:extLst>
              <a:ext uri="{FF2B5EF4-FFF2-40B4-BE49-F238E27FC236}">
                <a16:creationId xmlns:a16="http://schemas.microsoft.com/office/drawing/2014/main" id="{74795572-01A0-45AF-9EDB-82296E6885B9}"/>
              </a:ext>
            </a:extLst>
          </p:cNvPr>
          <p:cNvSpPr txBox="1">
            <a:spLocks/>
          </p:cNvSpPr>
          <p:nvPr/>
        </p:nvSpPr>
        <p:spPr>
          <a:xfrm>
            <a:off x="1092695" y="2505802"/>
            <a:ext cx="9601196"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n-IN" sz="1400" dirty="0">
                <a:solidFill>
                  <a:schemeClr val="bg1"/>
                </a:solidFill>
              </a:rPr>
              <a:t>The problem of spam emails is a pervasive one that affects individuals and organizations alike. Spam emails can be a nuisance, clogging up our inboxes and taking up valuable time that could be better spent on more important tasks. Moreover, spam emails can also pose a serious threat to our security and privacy, as they often contain malicious content such as scams, phishing attacks, or viruses.</a:t>
            </a:r>
            <a:endParaRPr lang="en-IN" sz="1400" b="1" i="1" dirty="0">
              <a:solidFill>
                <a:schemeClr val="bg1"/>
              </a:solidFill>
            </a:endParaRPr>
          </a:p>
          <a:p>
            <a:pPr marL="0" indent="0">
              <a:buNone/>
            </a:pPr>
            <a:endParaRPr lang="en-IN" sz="1400" dirty="0">
              <a:solidFill>
                <a:schemeClr val="bg1"/>
              </a:solidFill>
            </a:endParaRPr>
          </a:p>
          <a:p>
            <a:pPr lvl="0"/>
            <a:r>
              <a:rPr lang="en-IN" sz="1400" dirty="0">
                <a:solidFill>
                  <a:schemeClr val="bg1"/>
                </a:solidFill>
              </a:rPr>
              <a:t>As a result, there is a need to classify ham and spam in order to protect ourselves from these threats and improve the efficiency of our email systems. However, accurately identifying spam emails can be a challenging task, as spam emails are constantly evolving and becoming more sophisticated. There is also the risk of false positives, where legitimate emails are mistakenly classified as spam.</a:t>
            </a:r>
            <a:endParaRPr lang="en-IN" sz="1400" b="1" i="1" dirty="0">
              <a:solidFill>
                <a:schemeClr val="bg1"/>
              </a:solidFill>
            </a:endParaRPr>
          </a:p>
          <a:p>
            <a:pPr marL="0" indent="0">
              <a:buNone/>
            </a:pPr>
            <a:endParaRPr lang="en-IN" sz="1400" dirty="0">
              <a:solidFill>
                <a:schemeClr val="bg1"/>
              </a:solidFill>
            </a:endParaRPr>
          </a:p>
          <a:p>
            <a:pPr lvl="0"/>
            <a:r>
              <a:rPr lang="en-IN" sz="1400" dirty="0">
                <a:solidFill>
                  <a:schemeClr val="bg1"/>
                </a:solidFill>
              </a:rPr>
              <a:t>Given these challenges, it is important to carefully consider the various methods for classifying ham and spam and to continuously update and improve these methods as the spam landscape changes</a:t>
            </a:r>
            <a:endParaRPr lang="en-IN" sz="1400" b="1" i="1" dirty="0">
              <a:solidFill>
                <a:schemeClr val="bg1"/>
              </a:solidFill>
            </a:endParaRPr>
          </a:p>
        </p:txBody>
      </p:sp>
    </p:spTree>
    <p:extLst>
      <p:ext uri="{BB962C8B-B14F-4D97-AF65-F5344CB8AC3E}">
        <p14:creationId xmlns:p14="http://schemas.microsoft.com/office/powerpoint/2010/main" val="61923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GB" b="1" dirty="0">
                <a:solidFill>
                  <a:schemeClr val="accent1"/>
                </a:solidFill>
                <a:latin typeface="+mn-lt"/>
              </a:rPr>
              <a:t>DATA SOURCES AND THEIR FORMATS</a:t>
            </a:r>
          </a:p>
        </p:txBody>
      </p:sp>
      <p:sp>
        <p:nvSpPr>
          <p:cNvPr id="4" name="Text Placeholder 7">
            <a:extLst>
              <a:ext uri="{FF2B5EF4-FFF2-40B4-BE49-F238E27FC236}">
                <a16:creationId xmlns:a16="http://schemas.microsoft.com/office/drawing/2014/main" id="{74795572-01A0-45AF-9EDB-82296E6885B9}"/>
              </a:ext>
            </a:extLst>
          </p:cNvPr>
          <p:cNvSpPr txBox="1">
            <a:spLocks/>
          </p:cNvSpPr>
          <p:nvPr/>
        </p:nvSpPr>
        <p:spPr>
          <a:xfrm>
            <a:off x="1092695" y="2505802"/>
            <a:ext cx="9601196"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sz="1600" dirty="0">
                <a:solidFill>
                  <a:schemeClr val="bg1"/>
                </a:solidFill>
              </a:rPr>
              <a:t>The data was provided by </a:t>
            </a:r>
            <a:r>
              <a:rPr lang="en-IN" sz="1600" dirty="0" err="1">
                <a:solidFill>
                  <a:schemeClr val="bg1"/>
                </a:solidFill>
              </a:rPr>
              <a:t>FlipRobo</a:t>
            </a:r>
            <a:r>
              <a:rPr lang="en-IN" sz="1600" dirty="0">
                <a:solidFill>
                  <a:schemeClr val="bg1"/>
                </a:solidFill>
              </a:rPr>
              <a:t> in CSV format.  The dataset had 5 columns and 5572 rows</a:t>
            </a:r>
          </a:p>
          <a:p>
            <a:r>
              <a:rPr lang="nn-NO" sz="1600" dirty="0">
                <a:solidFill>
                  <a:schemeClr val="bg1"/>
                </a:solidFill>
              </a:rPr>
              <a:t>v1: which takes values spam or ham</a:t>
            </a:r>
          </a:p>
          <a:p>
            <a:r>
              <a:rPr lang="nn-NO" sz="1600" dirty="0">
                <a:solidFill>
                  <a:schemeClr val="bg1"/>
                </a:solidFill>
              </a:rPr>
              <a:t>v2: text </a:t>
            </a:r>
          </a:p>
          <a:p>
            <a:r>
              <a:rPr lang="nn-NO" sz="1600" dirty="0">
                <a:solidFill>
                  <a:schemeClr val="bg1"/>
                </a:solidFill>
              </a:rPr>
              <a:t>Unnamed: 2,	 Unnamed: 3, Unnamed: 4 mostly have null datas</a:t>
            </a:r>
            <a:endParaRPr lang="en-IN" sz="1600" dirty="0">
              <a:solidFill>
                <a:schemeClr val="bg1"/>
              </a:solidFill>
            </a:endParaRPr>
          </a:p>
        </p:txBody>
      </p:sp>
    </p:spTree>
    <p:extLst>
      <p:ext uri="{BB962C8B-B14F-4D97-AF65-F5344CB8AC3E}">
        <p14:creationId xmlns:p14="http://schemas.microsoft.com/office/powerpoint/2010/main" val="100210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826FA6-B2B1-ED4E-BCF5-E8BAD98AD370}"/>
              </a:ext>
            </a:extLst>
          </p:cNvPr>
          <p:cNvSpPr>
            <a:spLocks noGrp="1"/>
          </p:cNvSpPr>
          <p:nvPr>
            <p:ph type="title"/>
          </p:nvPr>
        </p:nvSpPr>
        <p:spPr>
          <a:xfrm>
            <a:off x="1254110" y="548968"/>
            <a:ext cx="9609666" cy="566738"/>
          </a:xfrm>
        </p:spPr>
        <p:txBody>
          <a:bodyPr anchor="ctr">
            <a:noAutofit/>
          </a:bodyPr>
          <a:lstStyle/>
          <a:p>
            <a:r>
              <a:rPr lang="en-US" sz="2200" b="1" dirty="0">
                <a:solidFill>
                  <a:schemeClr val="accent1"/>
                </a:solidFill>
                <a:latin typeface="+mn-lt"/>
              </a:rPr>
              <a:t>Exploratory Data Analysis (EDA)</a:t>
            </a:r>
          </a:p>
        </p:txBody>
      </p:sp>
      <p:sp>
        <p:nvSpPr>
          <p:cNvPr id="6" name="TextBox 4">
            <a:extLst>
              <a:ext uri="{FF2B5EF4-FFF2-40B4-BE49-F238E27FC236}">
                <a16:creationId xmlns:a16="http://schemas.microsoft.com/office/drawing/2014/main" id="{85905076-2F01-4065-847B-089A383A1FF7}"/>
              </a:ext>
            </a:extLst>
          </p:cNvPr>
          <p:cNvSpPr txBox="1"/>
          <p:nvPr/>
        </p:nvSpPr>
        <p:spPr>
          <a:xfrm>
            <a:off x="909695" y="1041350"/>
            <a:ext cx="3530343" cy="1634358"/>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1	</a:t>
            </a:r>
            <a:r>
              <a:rPr lang="en-US" sz="1400" spc="21" dirty="0">
                <a:solidFill>
                  <a:schemeClr val="bg1"/>
                </a:solidFill>
              </a:rPr>
              <a:t>Check for info on the data frame and dropped columns </a:t>
            </a:r>
            <a:r>
              <a:rPr lang="en-GB" sz="1400" b="1" dirty="0">
                <a:solidFill>
                  <a:schemeClr val="bg1"/>
                </a:solidFill>
              </a:rPr>
              <a:t>Unnamed: 2, Unnamed: 3, Unnamed: 4</a:t>
            </a:r>
            <a:r>
              <a:rPr lang="en-GB" sz="1400" dirty="0">
                <a:solidFill>
                  <a:schemeClr val="bg1"/>
                </a:solidFill>
              </a:rPr>
              <a:t> have more than 60% of data as null</a:t>
            </a:r>
            <a:endParaRPr lang="en-US" sz="1400" spc="21" dirty="0">
              <a:solidFill>
                <a:schemeClr val="bg1"/>
              </a:solidFill>
            </a:endParaRPr>
          </a:p>
        </p:txBody>
      </p:sp>
      <p:sp>
        <p:nvSpPr>
          <p:cNvPr id="13" name="TextBox 10">
            <a:extLst>
              <a:ext uri="{FF2B5EF4-FFF2-40B4-BE49-F238E27FC236}">
                <a16:creationId xmlns:a16="http://schemas.microsoft.com/office/drawing/2014/main" id="{60E56A2C-4616-4ED3-9DD4-1FF8640D8AED}"/>
              </a:ext>
            </a:extLst>
          </p:cNvPr>
          <p:cNvSpPr txBox="1"/>
          <p:nvPr/>
        </p:nvSpPr>
        <p:spPr>
          <a:xfrm>
            <a:off x="909695" y="3168090"/>
            <a:ext cx="3530343" cy="3005951"/>
          </a:xfrm>
          <a:prstGeom prst="rect">
            <a:avLst/>
          </a:prstGeom>
        </p:spPr>
        <p:txBody>
          <a:bodyPr wrap="square" lIns="0" tIns="0" rIns="0" bIns="0" rtlCol="0" anchor="t">
            <a:spAutoFit/>
          </a:bodyPr>
          <a:lstStyle/>
          <a:p>
            <a:pPr marL="342900" indent="-342900">
              <a:spcBef>
                <a:spcPts val="2474"/>
              </a:spcBef>
              <a:buFont typeface="Arial" panose="020B0604020202020204" pitchFamily="34" charset="0"/>
              <a:buChar char="•"/>
            </a:pPr>
            <a:r>
              <a:rPr lang="en-US" sz="1400" b="1" spc="21" dirty="0">
                <a:solidFill>
                  <a:schemeClr val="bg1"/>
                </a:solidFill>
              </a:rPr>
              <a:t>Step2 : </a:t>
            </a:r>
          </a:p>
          <a:p>
            <a:pPr marL="800100" lvl="1" indent="-342900">
              <a:spcBef>
                <a:spcPts val="2474"/>
              </a:spcBef>
              <a:buFont typeface="+mj-lt"/>
              <a:buAutoNum type="arabicPeriod"/>
            </a:pPr>
            <a:r>
              <a:rPr lang="en-US" sz="1400" spc="21" dirty="0">
                <a:solidFill>
                  <a:schemeClr val="bg1"/>
                </a:solidFill>
              </a:rPr>
              <a:t>renamed columns </a:t>
            </a:r>
            <a:r>
              <a:rPr lang="en-GB" sz="1400" spc="21" dirty="0">
                <a:solidFill>
                  <a:schemeClr val="bg1"/>
                </a:solidFill>
              </a:rPr>
              <a:t>v1 to target and v2 to text</a:t>
            </a:r>
          </a:p>
          <a:p>
            <a:pPr marL="800100" lvl="1" indent="-342900">
              <a:spcBef>
                <a:spcPts val="2474"/>
              </a:spcBef>
              <a:buFont typeface="+mj-lt"/>
              <a:buAutoNum type="arabicPeriod"/>
            </a:pPr>
            <a:r>
              <a:rPr lang="en-GB" sz="1400" spc="21" dirty="0">
                <a:solidFill>
                  <a:schemeClr val="bg1"/>
                </a:solidFill>
              </a:rPr>
              <a:t>Checked for duplicates and dropped duplicates accounted for 7% of the whole data</a:t>
            </a:r>
          </a:p>
          <a:p>
            <a:pPr marL="800100" lvl="1" indent="-342900">
              <a:spcBef>
                <a:spcPts val="2474"/>
              </a:spcBef>
              <a:buFont typeface="+mj-lt"/>
              <a:buAutoNum type="arabicPeriod"/>
            </a:pPr>
            <a:endParaRPr lang="en-GB" sz="1400" spc="21" dirty="0">
              <a:solidFill>
                <a:schemeClr val="bg1"/>
              </a:solidFill>
            </a:endParaRPr>
          </a:p>
          <a:p>
            <a:pPr marL="800100" lvl="1" indent="-342900">
              <a:spcBef>
                <a:spcPts val="2474"/>
              </a:spcBef>
              <a:buFont typeface="+mj-lt"/>
              <a:buAutoNum type="arabicPeriod"/>
            </a:pPr>
            <a:endParaRPr lang="en-US" sz="1400" spc="21" dirty="0">
              <a:solidFill>
                <a:schemeClr val="bg1"/>
              </a:solidFill>
            </a:endParaRPr>
          </a:p>
        </p:txBody>
      </p:sp>
      <p:sp>
        <p:nvSpPr>
          <p:cNvPr id="24" name="TextBox 4">
            <a:extLst>
              <a:ext uri="{FF2B5EF4-FFF2-40B4-BE49-F238E27FC236}">
                <a16:creationId xmlns:a16="http://schemas.microsoft.com/office/drawing/2014/main" id="{CF2DEBAD-7DB8-47D0-B88F-170FAB372E68}"/>
              </a:ext>
            </a:extLst>
          </p:cNvPr>
          <p:cNvSpPr txBox="1"/>
          <p:nvPr/>
        </p:nvSpPr>
        <p:spPr>
          <a:xfrm>
            <a:off x="4440038" y="1074920"/>
            <a:ext cx="4110783" cy="4186339"/>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3 </a:t>
            </a:r>
            <a:r>
              <a:rPr lang="en-US" sz="1400" spc="21" dirty="0">
                <a:solidFill>
                  <a:schemeClr val="bg1"/>
                </a:solidFill>
              </a:rPr>
              <a:t>used pie plot to see the distribution of spam and ham, observed that data set was imbalanced </a:t>
            </a:r>
            <a:endParaRPr lang="en-US" sz="1400" b="1" spc="21" dirty="0">
              <a:solidFill>
                <a:schemeClr val="bg1"/>
              </a:solidFill>
            </a:endParaRPr>
          </a:p>
          <a:p>
            <a:pPr>
              <a:lnSpc>
                <a:spcPts val="3299"/>
              </a:lnSpc>
              <a:spcBef>
                <a:spcPts val="2474"/>
              </a:spcBef>
            </a:pPr>
            <a:r>
              <a:rPr lang="en-US" sz="1400" spc="21" dirty="0">
                <a:solidFill>
                  <a:schemeClr val="bg1"/>
                </a:solidFill>
              </a:rPr>
              <a:t>		</a:t>
            </a:r>
          </a:p>
          <a:p>
            <a:pPr>
              <a:lnSpc>
                <a:spcPts val="3299"/>
              </a:lnSpc>
              <a:spcBef>
                <a:spcPts val="2474"/>
              </a:spcBef>
            </a:pPr>
            <a:endParaRPr lang="en-US" sz="1400" spc="21" dirty="0">
              <a:solidFill>
                <a:schemeClr val="bg1"/>
              </a:solidFill>
            </a:endParaRPr>
          </a:p>
          <a:p>
            <a:pPr>
              <a:lnSpc>
                <a:spcPts val="3299"/>
              </a:lnSpc>
              <a:spcBef>
                <a:spcPts val="2474"/>
              </a:spcBef>
            </a:pPr>
            <a:r>
              <a:rPr lang="en-US" sz="1400" spc="21" dirty="0">
                <a:solidFill>
                  <a:schemeClr val="bg1"/>
                </a:solidFill>
              </a:rPr>
              <a:t> </a:t>
            </a:r>
          </a:p>
          <a:p>
            <a:pPr>
              <a:lnSpc>
                <a:spcPts val="3299"/>
              </a:lnSpc>
              <a:spcBef>
                <a:spcPts val="2474"/>
              </a:spcBef>
            </a:pPr>
            <a:endParaRPr lang="en-US" sz="1400" spc="21" dirty="0">
              <a:solidFill>
                <a:schemeClr val="bg1"/>
              </a:solidFill>
            </a:endParaRPr>
          </a:p>
        </p:txBody>
      </p:sp>
      <p:pic>
        <p:nvPicPr>
          <p:cNvPr id="5" name="Picture 4">
            <a:extLst>
              <a:ext uri="{FF2B5EF4-FFF2-40B4-BE49-F238E27FC236}">
                <a16:creationId xmlns:a16="http://schemas.microsoft.com/office/drawing/2014/main" id="{E5BA9BED-91AB-4431-8E6F-2296F33D20F6}"/>
              </a:ext>
            </a:extLst>
          </p:cNvPr>
          <p:cNvPicPr>
            <a:picLocks noChangeAspect="1"/>
          </p:cNvPicPr>
          <p:nvPr/>
        </p:nvPicPr>
        <p:blipFill>
          <a:blip r:embed="rId2"/>
          <a:stretch>
            <a:fillRect/>
          </a:stretch>
        </p:blipFill>
        <p:spPr>
          <a:xfrm>
            <a:off x="4624095" y="2361461"/>
            <a:ext cx="2869695" cy="2009590"/>
          </a:xfrm>
          <a:prstGeom prst="rect">
            <a:avLst/>
          </a:prstGeom>
        </p:spPr>
      </p:pic>
      <p:sp>
        <p:nvSpPr>
          <p:cNvPr id="11" name="TextBox 4">
            <a:extLst>
              <a:ext uri="{FF2B5EF4-FFF2-40B4-BE49-F238E27FC236}">
                <a16:creationId xmlns:a16="http://schemas.microsoft.com/office/drawing/2014/main" id="{8BE83EFE-88D5-411F-83D7-525E181EC1BA}"/>
              </a:ext>
            </a:extLst>
          </p:cNvPr>
          <p:cNvSpPr txBox="1"/>
          <p:nvPr/>
        </p:nvSpPr>
        <p:spPr>
          <a:xfrm>
            <a:off x="8262008" y="1041350"/>
            <a:ext cx="3130283" cy="2057551"/>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4	</a:t>
            </a:r>
            <a:r>
              <a:rPr lang="en-US" sz="1400" spc="21" dirty="0">
                <a:solidFill>
                  <a:schemeClr val="bg1"/>
                </a:solidFill>
              </a:rPr>
              <a:t>Created new columns with name</a:t>
            </a:r>
            <a:r>
              <a:rPr lang="en-US" sz="1400" b="1" spc="21" dirty="0">
                <a:solidFill>
                  <a:schemeClr val="bg1"/>
                </a:solidFill>
              </a:rPr>
              <a:t>: </a:t>
            </a:r>
            <a:r>
              <a:rPr lang="pt-BR" sz="1400" b="1" spc="21" dirty="0">
                <a:solidFill>
                  <a:schemeClr val="bg1"/>
                </a:solidFill>
              </a:rPr>
              <a:t>num_characters,  num_words	num_sentences</a:t>
            </a:r>
            <a:r>
              <a:rPr lang="en-US" sz="1400" b="1" spc="21" dirty="0">
                <a:solidFill>
                  <a:schemeClr val="bg1"/>
                </a:solidFill>
              </a:rPr>
              <a:t> </a:t>
            </a:r>
            <a:r>
              <a:rPr lang="en-US" sz="1400" spc="21" dirty="0">
                <a:solidFill>
                  <a:schemeClr val="bg1"/>
                </a:solidFill>
              </a:rPr>
              <a:t>which stores no. of characters, no. of words and no. of sentences in the text column</a:t>
            </a:r>
          </a:p>
        </p:txBody>
      </p:sp>
      <p:sp>
        <p:nvSpPr>
          <p:cNvPr id="14" name="TextBox 4">
            <a:extLst>
              <a:ext uri="{FF2B5EF4-FFF2-40B4-BE49-F238E27FC236}">
                <a16:creationId xmlns:a16="http://schemas.microsoft.com/office/drawing/2014/main" id="{B66A583B-47CB-4479-AEF1-DB5F82E7EDD5}"/>
              </a:ext>
            </a:extLst>
          </p:cNvPr>
          <p:cNvSpPr txBox="1"/>
          <p:nvPr/>
        </p:nvSpPr>
        <p:spPr>
          <a:xfrm>
            <a:off x="8272511" y="2981903"/>
            <a:ext cx="3130283" cy="3327129"/>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5	</a:t>
            </a:r>
            <a:r>
              <a:rPr lang="en-US" sz="1400" spc="21" dirty="0">
                <a:solidFill>
                  <a:schemeClr val="bg1"/>
                </a:solidFill>
              </a:rPr>
              <a:t>text were cleaned by first converting to lower then by removing punctuation and stop words after which it was stemmed and joined and stored in a new column called </a:t>
            </a:r>
            <a:r>
              <a:rPr lang="en-US" sz="1400" b="1" spc="21" dirty="0" err="1">
                <a:solidFill>
                  <a:schemeClr val="bg1"/>
                </a:solidFill>
              </a:rPr>
              <a:t>transformed_text</a:t>
            </a:r>
            <a:r>
              <a:rPr lang="en-US" sz="1400" b="1" spc="21" dirty="0">
                <a:solidFill>
                  <a:schemeClr val="bg1"/>
                </a:solidFill>
              </a:rPr>
              <a:t>, </a:t>
            </a:r>
            <a:r>
              <a:rPr lang="en-US" sz="1400" spc="21" dirty="0">
                <a:solidFill>
                  <a:schemeClr val="bg1"/>
                </a:solidFill>
              </a:rPr>
              <a:t>after which the target column was encoded </a:t>
            </a:r>
          </a:p>
        </p:txBody>
      </p:sp>
    </p:spTree>
    <p:extLst>
      <p:ext uri="{BB962C8B-B14F-4D97-AF65-F5344CB8AC3E}">
        <p14:creationId xmlns:p14="http://schemas.microsoft.com/office/powerpoint/2010/main" val="142722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Visualization	</a:t>
            </a:r>
            <a:endParaRPr lang="en-IN" dirty="0">
              <a:solidFill>
                <a:schemeClr val="accent1"/>
              </a:solidFill>
            </a:endParaRPr>
          </a:p>
        </p:txBody>
      </p:sp>
      <p:sp>
        <p:nvSpPr>
          <p:cNvPr id="9" name="Rectangle 8">
            <a:extLst>
              <a:ext uri="{FF2B5EF4-FFF2-40B4-BE49-F238E27FC236}">
                <a16:creationId xmlns:a16="http://schemas.microsoft.com/office/drawing/2014/main" id="{C2C25DA7-769C-40EA-A240-307835AC0596}"/>
              </a:ext>
            </a:extLst>
          </p:cNvPr>
          <p:cNvSpPr/>
          <p:nvPr/>
        </p:nvSpPr>
        <p:spPr>
          <a:xfrm>
            <a:off x="265873" y="2840373"/>
            <a:ext cx="6096000" cy="516936"/>
          </a:xfrm>
          <a:prstGeom prst="rect">
            <a:avLst/>
          </a:prstGeom>
        </p:spPr>
        <p:txBody>
          <a:bodyPr>
            <a:spAutoFit/>
          </a:bodyPr>
          <a:lstStyle/>
          <a:p>
            <a:pPr marL="457200">
              <a:lnSpc>
                <a:spcPct val="107000"/>
              </a:lnSpc>
              <a:spcAft>
                <a:spcPts val="800"/>
              </a:spcAft>
            </a:pPr>
            <a:r>
              <a:rPr lang="en-US"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Fig1: count vs </a:t>
            </a:r>
            <a:r>
              <a:rPr lang="en-US" sz="1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num_characters</a:t>
            </a:r>
            <a:r>
              <a:rPr lang="en-US"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endPar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it can be seen that spam has more characters present than ham</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1ED70CE7-DB1C-4962-80D9-129E55107585}"/>
              </a:ext>
            </a:extLst>
          </p:cNvPr>
          <p:cNvSpPr/>
          <p:nvPr/>
        </p:nvSpPr>
        <p:spPr>
          <a:xfrm>
            <a:off x="7293700" y="3002816"/>
            <a:ext cx="3823675" cy="375552"/>
          </a:xfrm>
          <a:prstGeom prst="rect">
            <a:avLst/>
          </a:prstGeom>
        </p:spPr>
        <p:txBody>
          <a:bodyPr wrap="none">
            <a:spAutoFit/>
          </a:bodyPr>
          <a:lstStyle/>
          <a:p>
            <a:pPr indent="457200">
              <a:lnSpc>
                <a:spcPct val="107000"/>
              </a:lnSpc>
              <a:spcAft>
                <a:spcPts val="800"/>
              </a:spcAf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Fig3: showing word cloud for ham</a:t>
            </a:r>
            <a:endParaRPr lang="en-IN" sz="105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FE2BC4EC-E440-47DA-AD64-D8A5D9F68361}"/>
              </a:ext>
            </a:extLst>
          </p:cNvPr>
          <p:cNvSpPr/>
          <p:nvPr/>
        </p:nvSpPr>
        <p:spPr>
          <a:xfrm>
            <a:off x="7301700" y="5714828"/>
            <a:ext cx="3913444" cy="375552"/>
          </a:xfrm>
          <a:prstGeom prst="rect">
            <a:avLst/>
          </a:prstGeom>
        </p:spPr>
        <p:txBody>
          <a:bodyPr wrap="none">
            <a:spAutoFit/>
          </a:bodyPr>
          <a:lstStyle/>
          <a:p>
            <a:pPr indent="457200">
              <a:lnSpc>
                <a:spcPct val="107000"/>
              </a:lnSpc>
              <a:spcAft>
                <a:spcPts val="800"/>
              </a:spcAf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Fig4: showing word cloud for spam</a:t>
            </a:r>
            <a:endParaRPr lang="en-IN" sz="105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8826970-7EE8-42DF-9AEA-6CF2C549D9DD}"/>
              </a:ext>
            </a:extLst>
          </p:cNvPr>
          <p:cNvPicPr>
            <a:picLocks noChangeAspect="1"/>
          </p:cNvPicPr>
          <p:nvPr/>
        </p:nvPicPr>
        <p:blipFill>
          <a:blip r:embed="rId2"/>
          <a:stretch>
            <a:fillRect/>
          </a:stretch>
        </p:blipFill>
        <p:spPr>
          <a:xfrm>
            <a:off x="650619" y="698766"/>
            <a:ext cx="4400775" cy="2193313"/>
          </a:xfrm>
          <a:prstGeom prst="rect">
            <a:avLst/>
          </a:prstGeom>
        </p:spPr>
      </p:pic>
      <p:pic>
        <p:nvPicPr>
          <p:cNvPr id="4" name="Picture 3">
            <a:extLst>
              <a:ext uri="{FF2B5EF4-FFF2-40B4-BE49-F238E27FC236}">
                <a16:creationId xmlns:a16="http://schemas.microsoft.com/office/drawing/2014/main" id="{4335D5FE-4A25-4E12-8B92-CF032FBC5320}"/>
              </a:ext>
            </a:extLst>
          </p:cNvPr>
          <p:cNvPicPr>
            <a:picLocks noChangeAspect="1"/>
          </p:cNvPicPr>
          <p:nvPr/>
        </p:nvPicPr>
        <p:blipFill>
          <a:blip r:embed="rId3"/>
          <a:stretch>
            <a:fillRect/>
          </a:stretch>
        </p:blipFill>
        <p:spPr>
          <a:xfrm>
            <a:off x="713542" y="3496955"/>
            <a:ext cx="4718811" cy="2336695"/>
          </a:xfrm>
          <a:prstGeom prst="rect">
            <a:avLst/>
          </a:prstGeom>
        </p:spPr>
      </p:pic>
      <p:sp>
        <p:nvSpPr>
          <p:cNvPr id="11" name="Rectangle 10">
            <a:extLst>
              <a:ext uri="{FF2B5EF4-FFF2-40B4-BE49-F238E27FC236}">
                <a16:creationId xmlns:a16="http://schemas.microsoft.com/office/drawing/2014/main" id="{0FA91F30-2365-4107-9BB0-F8E6E595B0C7}"/>
              </a:ext>
            </a:extLst>
          </p:cNvPr>
          <p:cNvSpPr/>
          <p:nvPr/>
        </p:nvSpPr>
        <p:spPr>
          <a:xfrm>
            <a:off x="75255" y="5714828"/>
            <a:ext cx="6096000" cy="516936"/>
          </a:xfrm>
          <a:prstGeom prst="rect">
            <a:avLst/>
          </a:prstGeom>
        </p:spPr>
        <p:txBody>
          <a:bodyPr>
            <a:spAutoFit/>
          </a:bodyPr>
          <a:lstStyle/>
          <a:p>
            <a:pPr marL="457200">
              <a:lnSpc>
                <a:spcPct val="107000"/>
              </a:lnSpc>
              <a:spcAft>
                <a:spcPts val="800"/>
              </a:spcAft>
            </a:pPr>
            <a:r>
              <a:rPr lang="en-US"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Fig2: count vs </a:t>
            </a:r>
            <a:r>
              <a:rPr lang="en-US" sz="1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num_words</a:t>
            </a:r>
            <a:endPar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it can be seen that spam has more characters present than ham</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B8D5DB4-2098-4FF7-AA2E-E8CBF362DC97}"/>
              </a:ext>
            </a:extLst>
          </p:cNvPr>
          <p:cNvPicPr>
            <a:picLocks noChangeAspect="1"/>
          </p:cNvPicPr>
          <p:nvPr/>
        </p:nvPicPr>
        <p:blipFill>
          <a:blip r:embed="rId4"/>
          <a:stretch>
            <a:fillRect/>
          </a:stretch>
        </p:blipFill>
        <p:spPr>
          <a:xfrm>
            <a:off x="7293700" y="766762"/>
            <a:ext cx="4260103" cy="2236054"/>
          </a:xfrm>
          <a:prstGeom prst="rect">
            <a:avLst/>
          </a:prstGeom>
        </p:spPr>
      </p:pic>
      <p:pic>
        <p:nvPicPr>
          <p:cNvPr id="6" name="Picture 5">
            <a:extLst>
              <a:ext uri="{FF2B5EF4-FFF2-40B4-BE49-F238E27FC236}">
                <a16:creationId xmlns:a16="http://schemas.microsoft.com/office/drawing/2014/main" id="{B8A675DD-CAA4-4A83-B9EA-37F863E9DFAA}"/>
              </a:ext>
            </a:extLst>
          </p:cNvPr>
          <p:cNvPicPr>
            <a:picLocks noChangeAspect="1"/>
          </p:cNvPicPr>
          <p:nvPr/>
        </p:nvPicPr>
        <p:blipFill>
          <a:blip r:embed="rId5"/>
          <a:stretch>
            <a:fillRect/>
          </a:stretch>
        </p:blipFill>
        <p:spPr>
          <a:xfrm>
            <a:off x="7301700" y="3496955"/>
            <a:ext cx="4244102" cy="2236054"/>
          </a:xfrm>
          <a:prstGeom prst="rect">
            <a:avLst/>
          </a:prstGeom>
        </p:spPr>
      </p:pic>
    </p:spTree>
    <p:extLst>
      <p:ext uri="{BB962C8B-B14F-4D97-AF65-F5344CB8AC3E}">
        <p14:creationId xmlns:p14="http://schemas.microsoft.com/office/powerpoint/2010/main" val="250675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522052" y="561744"/>
            <a:ext cx="10846339" cy="430887"/>
          </a:xfrm>
          <a:prstGeom prst="rect">
            <a:avLst/>
          </a:prstGeom>
          <a:noFill/>
        </p:spPr>
        <p:txBody>
          <a:bodyPr wrap="square">
            <a:spAutoFit/>
          </a:bodyPr>
          <a:lstStyle/>
          <a:p>
            <a:pPr algn="ctr"/>
            <a:r>
              <a:rPr lang="en-IN" sz="2200" dirty="0">
                <a:solidFill>
                  <a:schemeClr val="accent1"/>
                </a:solidFill>
              </a:rPr>
              <a:t>Model Selection</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806138" y="1108040"/>
            <a:ext cx="10998739" cy="4801314"/>
          </a:xfrm>
          <a:prstGeom prst="rect">
            <a:avLst/>
          </a:prstGeom>
          <a:noFill/>
        </p:spPr>
        <p:txBody>
          <a:bodyPr wrap="square">
            <a:spAutoFit/>
          </a:bodyPr>
          <a:lstStyle/>
          <a:p>
            <a:pPr marL="285750" lvl="0" indent="-285750">
              <a:buFont typeface="Arial" panose="020B0604020202020204" pitchFamily="34" charset="0"/>
              <a:buChar char="•"/>
            </a:pPr>
            <a:r>
              <a:rPr lang="en-US" dirty="0">
                <a:solidFill>
                  <a:schemeClr val="bg1"/>
                </a:solidFill>
              </a:rPr>
              <a:t>The stemmed text was then vectorized using TFIDF with max features of 5000 as the dataset was imbalanced it was balanced using smote</a:t>
            </a:r>
            <a:endParaRPr lang="en-IN" dirty="0">
              <a:solidFill>
                <a:schemeClr val="bg1"/>
              </a:solidFill>
            </a:endParaRPr>
          </a:p>
          <a:p>
            <a:pPr marL="285750" lvl="0" indent="-285750">
              <a:buFont typeface="Arial" panose="020B0604020202020204" pitchFamily="34" charset="0"/>
              <a:buChar char="•"/>
            </a:pPr>
            <a:r>
              <a:rPr lang="en-IN" dirty="0">
                <a:solidFill>
                  <a:schemeClr val="bg1"/>
                </a:solidFill>
              </a:rPr>
              <a:t>The problem was classification problem as the target variables would take value 0 or 1</a:t>
            </a:r>
          </a:p>
          <a:p>
            <a:pPr lvl="0"/>
            <a:r>
              <a:rPr lang="en-IN" dirty="0">
                <a:solidFill>
                  <a:schemeClr val="bg1"/>
                </a:solidFill>
              </a:rPr>
              <a:t>The different models used were as follows:</a:t>
            </a:r>
            <a:endParaRPr lang="en-IN" sz="1200" dirty="0">
              <a:solidFill>
                <a:schemeClr val="bg1"/>
              </a:solidFill>
            </a:endParaRPr>
          </a:p>
          <a:p>
            <a:pPr marL="742950" lvl="1" indent="-285750">
              <a:buFont typeface="Arial" panose="020B0604020202020204" pitchFamily="34" charset="0"/>
              <a:buChar char="•"/>
            </a:pPr>
            <a:r>
              <a:rPr lang="en-IN" dirty="0">
                <a:solidFill>
                  <a:schemeClr val="bg1"/>
                </a:solidFill>
              </a:rPr>
              <a:t>SVC</a:t>
            </a:r>
          </a:p>
          <a:p>
            <a:pPr marL="742950" lvl="1" indent="-285750">
              <a:buFont typeface="Arial" panose="020B0604020202020204" pitchFamily="34" charset="0"/>
              <a:buChar char="•"/>
            </a:pPr>
            <a:r>
              <a:rPr lang="en-IN" dirty="0" err="1">
                <a:solidFill>
                  <a:schemeClr val="bg1"/>
                </a:solidFill>
              </a:rPr>
              <a:t>MultinomialNB</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KNeighborsClassifier</a:t>
            </a:r>
            <a:endParaRPr lang="en-IN" dirty="0">
              <a:solidFill>
                <a:schemeClr val="bg1"/>
              </a:solidFill>
            </a:endParaRPr>
          </a:p>
          <a:p>
            <a:pPr marL="742950" lvl="1" indent="-285750">
              <a:buFont typeface="Arial" panose="020B0604020202020204" pitchFamily="34" charset="0"/>
              <a:buChar char="•"/>
            </a:pPr>
            <a:r>
              <a:rPr lang="en-IN" dirty="0" err="1">
                <a:solidFill>
                  <a:schemeClr val="bg1"/>
                </a:solidFill>
              </a:rPr>
              <a:t>RandomForestClassifier</a:t>
            </a:r>
            <a:endParaRPr lang="en-IN" dirty="0">
              <a:solidFill>
                <a:schemeClr val="bg1"/>
              </a:solidFill>
            </a:endParaRPr>
          </a:p>
          <a:p>
            <a:pPr marL="742950" lvl="1" indent="-285750">
              <a:buFont typeface="Arial" panose="020B0604020202020204" pitchFamily="34" charset="0"/>
              <a:buChar char="•"/>
            </a:pPr>
            <a:r>
              <a:rPr lang="en-IN" dirty="0" err="1">
                <a:solidFill>
                  <a:schemeClr val="bg1"/>
                </a:solidFill>
              </a:rPr>
              <a:t>ExtraTreesClassifier</a:t>
            </a: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The parameters used to determine the </a:t>
            </a:r>
          </a:p>
          <a:p>
            <a:r>
              <a:rPr lang="en-IN" dirty="0">
                <a:solidFill>
                  <a:schemeClr val="bg1"/>
                </a:solidFill>
              </a:rPr>
              <a:t>best models were as follows:</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Roc_auc</a:t>
            </a:r>
            <a:endParaRPr lang="en-IN" dirty="0">
              <a:solidFill>
                <a:schemeClr val="bg1"/>
              </a:solidFill>
            </a:endParaRPr>
          </a:p>
          <a:p>
            <a:pPr marL="742950" lvl="1" indent="-285750">
              <a:buFont typeface="Arial" panose="020B0604020202020204" pitchFamily="34" charset="0"/>
              <a:buChar char="•"/>
            </a:pPr>
            <a:r>
              <a:rPr lang="en-IN" dirty="0">
                <a:solidFill>
                  <a:schemeClr val="bg1"/>
                </a:solidFill>
              </a:rPr>
              <a:t>F1 score</a:t>
            </a:r>
          </a:p>
          <a:p>
            <a:pPr marL="742950" lvl="1" indent="-285750">
              <a:buFont typeface="Arial" panose="020B0604020202020204" pitchFamily="34" charset="0"/>
              <a:buChar char="•"/>
            </a:pPr>
            <a:r>
              <a:rPr lang="en-IN" dirty="0" err="1">
                <a:solidFill>
                  <a:schemeClr val="bg1"/>
                </a:solidFill>
              </a:rPr>
              <a:t>Mse</a:t>
            </a:r>
            <a:endParaRPr lang="en-IN" dirty="0">
              <a:solidFill>
                <a:schemeClr val="bg1"/>
              </a:solidFill>
            </a:endParaRPr>
          </a:p>
          <a:p>
            <a:pPr marL="742950" lvl="1" indent="-285750">
              <a:buFont typeface="Arial" panose="020B0604020202020204" pitchFamily="34" charset="0"/>
              <a:buChar char="•"/>
            </a:pPr>
            <a:r>
              <a:rPr lang="en-IN" dirty="0">
                <a:solidFill>
                  <a:schemeClr val="bg1"/>
                </a:solidFill>
              </a:rPr>
              <a:t>Mae</a:t>
            </a:r>
          </a:p>
          <a:p>
            <a:pPr marL="742950" lvl="1" indent="-285750">
              <a:buFont typeface="Arial" panose="020B0604020202020204" pitchFamily="34" charset="0"/>
              <a:buChar char="•"/>
            </a:pPr>
            <a:r>
              <a:rPr lang="en-IN" dirty="0">
                <a:solidFill>
                  <a:schemeClr val="bg1"/>
                </a:solidFill>
              </a:rPr>
              <a:t>Accuracy</a:t>
            </a:r>
          </a:p>
          <a:p>
            <a:pPr marL="742950" lvl="1" indent="-285750">
              <a:buFont typeface="Arial" panose="020B0604020202020204" pitchFamily="34" charset="0"/>
              <a:buChar char="•"/>
            </a:pPr>
            <a:r>
              <a:rPr lang="en-IN" dirty="0">
                <a:solidFill>
                  <a:schemeClr val="bg1"/>
                </a:solidFill>
              </a:rPr>
              <a:t>Precision</a:t>
            </a:r>
            <a:endParaRPr lang="en-IN" sz="1200" dirty="0">
              <a:solidFill>
                <a:schemeClr val="bg1"/>
              </a:solidFill>
            </a:endParaRPr>
          </a:p>
        </p:txBody>
      </p:sp>
      <p:pic>
        <p:nvPicPr>
          <p:cNvPr id="6" name="Picture 5">
            <a:extLst>
              <a:ext uri="{FF2B5EF4-FFF2-40B4-BE49-F238E27FC236}">
                <a16:creationId xmlns:a16="http://schemas.microsoft.com/office/drawing/2014/main" id="{5F357CC4-0DD0-448A-AFD4-1FFB41330606}"/>
              </a:ext>
            </a:extLst>
          </p:cNvPr>
          <p:cNvPicPr>
            <a:picLocks noChangeAspect="1"/>
          </p:cNvPicPr>
          <p:nvPr/>
        </p:nvPicPr>
        <p:blipFill>
          <a:blip r:embed="rId2"/>
          <a:stretch>
            <a:fillRect/>
          </a:stretch>
        </p:blipFill>
        <p:spPr>
          <a:xfrm>
            <a:off x="5985187" y="1963352"/>
            <a:ext cx="5400675" cy="2114550"/>
          </a:xfrm>
          <a:prstGeom prst="rect">
            <a:avLst/>
          </a:prstGeom>
        </p:spPr>
      </p:pic>
      <p:sp>
        <p:nvSpPr>
          <p:cNvPr id="9" name="Rectangle 8">
            <a:extLst>
              <a:ext uri="{FF2B5EF4-FFF2-40B4-BE49-F238E27FC236}">
                <a16:creationId xmlns:a16="http://schemas.microsoft.com/office/drawing/2014/main" id="{CDE082C4-6D5C-4A39-B79A-19FDAD6EF156}"/>
              </a:ext>
            </a:extLst>
          </p:cNvPr>
          <p:cNvSpPr/>
          <p:nvPr/>
        </p:nvSpPr>
        <p:spPr>
          <a:xfrm>
            <a:off x="6096000" y="4178116"/>
            <a:ext cx="6096000" cy="1477328"/>
          </a:xfrm>
          <a:prstGeom prst="rect">
            <a:avLst/>
          </a:prstGeom>
        </p:spPr>
        <p:txBody>
          <a:bodyPr>
            <a:spAutoFit/>
          </a:bodyPr>
          <a:lstStyle/>
          <a:p>
            <a:r>
              <a:rPr lang="en-GB" b="1" dirty="0">
                <a:solidFill>
                  <a:schemeClr val="bg1"/>
                </a:solidFill>
                <a:latin typeface="-apple-system"/>
              </a:rPr>
              <a:t>ETC is the best model</a:t>
            </a:r>
          </a:p>
          <a:p>
            <a:pPr>
              <a:buFont typeface="Arial" panose="020B0604020202020204" pitchFamily="34" charset="0"/>
              <a:buChar char="•"/>
            </a:pPr>
            <a:r>
              <a:rPr lang="en-GB" dirty="0">
                <a:solidFill>
                  <a:schemeClr val="bg1"/>
                </a:solidFill>
                <a:latin typeface="-apple-system"/>
              </a:rPr>
              <a:t>highest </a:t>
            </a:r>
            <a:r>
              <a:rPr lang="en-GB" dirty="0" err="1">
                <a:solidFill>
                  <a:schemeClr val="bg1"/>
                </a:solidFill>
                <a:latin typeface="-apple-system"/>
              </a:rPr>
              <a:t>roc_auc</a:t>
            </a:r>
            <a:r>
              <a:rPr lang="en-GB" dirty="0">
                <a:solidFill>
                  <a:schemeClr val="bg1"/>
                </a:solidFill>
                <a:latin typeface="-apple-system"/>
              </a:rPr>
              <a:t> area</a:t>
            </a:r>
          </a:p>
          <a:p>
            <a:pPr>
              <a:buFont typeface="Arial" panose="020B0604020202020204" pitchFamily="34" charset="0"/>
              <a:buChar char="•"/>
            </a:pPr>
            <a:r>
              <a:rPr lang="en-GB" dirty="0">
                <a:solidFill>
                  <a:schemeClr val="bg1"/>
                </a:solidFill>
                <a:latin typeface="-apple-system"/>
              </a:rPr>
              <a:t>highest accuracy and precision</a:t>
            </a:r>
          </a:p>
          <a:p>
            <a:pPr>
              <a:buFont typeface="Arial" panose="020B0604020202020204" pitchFamily="34" charset="0"/>
              <a:buChar char="•"/>
            </a:pPr>
            <a:r>
              <a:rPr lang="en-GB" dirty="0">
                <a:solidFill>
                  <a:schemeClr val="bg1"/>
                </a:solidFill>
                <a:latin typeface="-apple-system"/>
              </a:rPr>
              <a:t>least error in </a:t>
            </a:r>
            <a:r>
              <a:rPr lang="en-GB" dirty="0" err="1">
                <a:solidFill>
                  <a:schemeClr val="bg1"/>
                </a:solidFill>
                <a:latin typeface="-apple-system"/>
              </a:rPr>
              <a:t>mae</a:t>
            </a:r>
            <a:r>
              <a:rPr lang="en-GB" dirty="0">
                <a:solidFill>
                  <a:schemeClr val="bg1"/>
                </a:solidFill>
                <a:latin typeface="-apple-system"/>
              </a:rPr>
              <a:t> and </a:t>
            </a:r>
            <a:r>
              <a:rPr lang="en-GB" dirty="0" err="1">
                <a:solidFill>
                  <a:schemeClr val="bg1"/>
                </a:solidFill>
                <a:latin typeface="-apple-system"/>
              </a:rPr>
              <a:t>mse</a:t>
            </a:r>
            <a:endParaRPr lang="en-GB" dirty="0">
              <a:solidFill>
                <a:schemeClr val="bg1"/>
              </a:solidFill>
              <a:latin typeface="-apple-system"/>
            </a:endParaRPr>
          </a:p>
          <a:p>
            <a:pPr>
              <a:buFont typeface="Arial" panose="020B0604020202020204" pitchFamily="34" charset="0"/>
              <a:buChar char="•"/>
            </a:pPr>
            <a:r>
              <a:rPr lang="en-GB" dirty="0">
                <a:solidFill>
                  <a:schemeClr val="bg1"/>
                </a:solidFill>
                <a:latin typeface="-apple-system"/>
              </a:rPr>
              <a:t>least value for FP and FN compared other models</a:t>
            </a:r>
            <a:endParaRPr lang="en-GB" b="0" i="0" dirty="0">
              <a:solidFill>
                <a:schemeClr val="bg1"/>
              </a:solidFill>
              <a:effectLst/>
              <a:latin typeface="-apple-system"/>
            </a:endParaRPr>
          </a:p>
        </p:txBody>
      </p:sp>
    </p:spTree>
    <p:extLst>
      <p:ext uri="{BB962C8B-B14F-4D97-AF65-F5344CB8AC3E}">
        <p14:creationId xmlns:p14="http://schemas.microsoft.com/office/powerpoint/2010/main" val="48012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522052" y="561744"/>
            <a:ext cx="10846339" cy="430887"/>
          </a:xfrm>
          <a:prstGeom prst="rect">
            <a:avLst/>
          </a:prstGeom>
          <a:noFill/>
        </p:spPr>
        <p:txBody>
          <a:bodyPr wrap="square">
            <a:spAutoFit/>
          </a:bodyPr>
          <a:lstStyle/>
          <a:p>
            <a:pPr algn="ctr"/>
            <a:r>
              <a:rPr lang="en-IN" sz="2200" dirty="0">
                <a:solidFill>
                  <a:schemeClr val="accent1"/>
                </a:solidFill>
              </a:rPr>
              <a:t>Predictions</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806139" y="1108040"/>
            <a:ext cx="4369544"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The model was first saved in </a:t>
            </a:r>
            <a:r>
              <a:rPr lang="en-US" dirty="0" err="1">
                <a:solidFill>
                  <a:schemeClr val="bg1"/>
                </a:solidFill>
              </a:rPr>
              <a:t>pkl</a:t>
            </a:r>
            <a:r>
              <a:rPr lang="en-US" dirty="0">
                <a:solidFill>
                  <a:schemeClr val="bg1"/>
                </a:solidFill>
              </a:rPr>
              <a:t> format</a:t>
            </a:r>
          </a:p>
          <a:p>
            <a:r>
              <a:rPr lang="en-US" dirty="0">
                <a:solidFill>
                  <a:schemeClr val="bg1"/>
                </a:solidFill>
              </a:rPr>
              <a:t> </a:t>
            </a:r>
          </a:p>
          <a:p>
            <a:pPr marL="285750" indent="-285750">
              <a:buFont typeface="Arial" panose="020B0604020202020204" pitchFamily="34" charset="0"/>
              <a:buChar char="•"/>
            </a:pPr>
            <a:r>
              <a:rPr lang="en-US" dirty="0">
                <a:solidFill>
                  <a:schemeClr val="bg1"/>
                </a:solidFill>
              </a:rPr>
              <a:t>The model was loaded and then </a:t>
            </a:r>
            <a:r>
              <a:rPr lang="en-US" dirty="0" err="1">
                <a:solidFill>
                  <a:schemeClr val="bg1"/>
                </a:solidFill>
              </a:rPr>
              <a:t>x_test</a:t>
            </a:r>
            <a:r>
              <a:rPr lang="en-US" dirty="0">
                <a:solidFill>
                  <a:schemeClr val="bg1"/>
                </a:solidFill>
              </a:rPr>
              <a:t> was used for prediction and stored in predictions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prediction were done on test dataset and stored into a data frame </a:t>
            </a:r>
            <a:r>
              <a:rPr lang="en-US" b="1" dirty="0" err="1">
                <a:solidFill>
                  <a:schemeClr val="bg1"/>
                </a:solidFill>
              </a:rPr>
              <a:t>predictions_df</a:t>
            </a:r>
            <a:r>
              <a:rPr lang="en-US" b="1" dirty="0">
                <a:solidFill>
                  <a:schemeClr val="bg1"/>
                </a:solidFill>
              </a:rPr>
              <a:t> </a:t>
            </a:r>
            <a:endParaRPr lang="en-IN" b="1" dirty="0">
              <a:solidFill>
                <a:schemeClr val="bg1"/>
              </a:solidFill>
            </a:endParaRPr>
          </a:p>
        </p:txBody>
      </p:sp>
      <p:pic>
        <p:nvPicPr>
          <p:cNvPr id="2" name="Picture 1">
            <a:extLst>
              <a:ext uri="{FF2B5EF4-FFF2-40B4-BE49-F238E27FC236}">
                <a16:creationId xmlns:a16="http://schemas.microsoft.com/office/drawing/2014/main" id="{B1197558-3CC5-4454-B7B1-E298EF33B6BB}"/>
              </a:ext>
            </a:extLst>
          </p:cNvPr>
          <p:cNvPicPr>
            <a:picLocks noChangeAspect="1"/>
          </p:cNvPicPr>
          <p:nvPr/>
        </p:nvPicPr>
        <p:blipFill>
          <a:blip r:embed="rId2"/>
          <a:stretch>
            <a:fillRect/>
          </a:stretch>
        </p:blipFill>
        <p:spPr>
          <a:xfrm>
            <a:off x="6484676" y="1286048"/>
            <a:ext cx="1885950" cy="4324350"/>
          </a:xfrm>
          <a:prstGeom prst="rect">
            <a:avLst/>
          </a:prstGeom>
        </p:spPr>
      </p:pic>
    </p:spTree>
    <p:extLst>
      <p:ext uri="{BB962C8B-B14F-4D97-AF65-F5344CB8AC3E}">
        <p14:creationId xmlns:p14="http://schemas.microsoft.com/office/powerpoint/2010/main" val="2388053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{4AFDBD19-DDA0-D149-A672-2E21487B815C}tf10001064</Template>
  <TotalTime>6537</TotalTime>
  <Words>598</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Raleway</vt:lpstr>
      <vt:lpstr>Times New Roman</vt:lpstr>
      <vt:lpstr>Organic</vt:lpstr>
      <vt:lpstr>MALIGNANT COMMENT CLASSIFIER</vt:lpstr>
      <vt:lpstr>Overview</vt:lpstr>
      <vt:lpstr>Introduction</vt:lpstr>
      <vt:lpstr>Problem Statement</vt:lpstr>
      <vt:lpstr>DATA SOURCES AND THEIR FORMATS</vt:lpstr>
      <vt:lpstr>Exploratory Data Analysis (EDA)</vt:lpstr>
      <vt:lpstr>Visualization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Nani Veda</dc:creator>
  <cp:lastModifiedBy>john tojo</cp:lastModifiedBy>
  <cp:revision>118</cp:revision>
  <dcterms:created xsi:type="dcterms:W3CDTF">2021-12-20T14:45:54Z</dcterms:created>
  <dcterms:modified xsi:type="dcterms:W3CDTF">2022-12-22T07:46:28Z</dcterms:modified>
</cp:coreProperties>
</file>