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58" r:id="rId4"/>
    <p:sldId id="262" r:id="rId5"/>
    <p:sldId id="327" r:id="rId6"/>
    <p:sldId id="297" r:id="rId7"/>
    <p:sldId id="328" r:id="rId8"/>
    <p:sldId id="329" r:id="rId9"/>
    <p:sldId id="305" r:id="rId10"/>
    <p:sldId id="330" r:id="rId11"/>
    <p:sldId id="317"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313"/>
  </p:normalViewPr>
  <p:slideViewPr>
    <p:cSldViewPr snapToGrid="0" snapToObjects="1">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EC4189-B2F8-CF49-91D6-5938A3EF9B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2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15397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746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3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67255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55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53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29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9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1474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71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187DEE-B775-0847-B157-DFAF3FFEDF8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421983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187DEE-B775-0847-B157-DFAF3FFEDF8C}"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C4189-B2F8-CF49-91D6-5938A3EF9B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99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187DEE-B775-0847-B157-DFAF3FFEDF8C}"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00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87DEE-B775-0847-B157-DFAF3FFEDF8C}"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29371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1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90248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87DEE-B775-0847-B157-DFAF3FFEDF8C}" type="datetimeFigureOut">
              <a:rPr lang="en-US" smtClean="0"/>
              <a:t>12/1/2022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EC4189-B2F8-CF49-91D6-5938A3EF9BAE}" type="slidenum">
              <a:rPr lang="en-US" smtClean="0"/>
              <a:t>‹#›</a:t>
            </a:fld>
            <a:endParaRPr lang="en-US"/>
          </a:p>
        </p:txBody>
      </p:sp>
    </p:spTree>
    <p:extLst>
      <p:ext uri="{BB962C8B-B14F-4D97-AF65-F5344CB8AC3E}">
        <p14:creationId xmlns:p14="http://schemas.microsoft.com/office/powerpoint/2010/main" val="1493066123"/>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972-89AF-8B4F-8C42-671C76B32456}"/>
              </a:ext>
            </a:extLst>
          </p:cNvPr>
          <p:cNvSpPr>
            <a:spLocks noGrp="1"/>
          </p:cNvSpPr>
          <p:nvPr>
            <p:ph type="ctrTitle"/>
          </p:nvPr>
        </p:nvSpPr>
        <p:spPr>
          <a:xfrm>
            <a:off x="2459116" y="1651247"/>
            <a:ext cx="7048952" cy="1671503"/>
          </a:xfrm>
        </p:spPr>
        <p:txBody>
          <a:bodyPr/>
          <a:lstStyle/>
          <a:p>
            <a:pPr>
              <a:lnSpc>
                <a:spcPts val="8925"/>
              </a:lnSpc>
              <a:spcBef>
                <a:spcPts val="6693"/>
              </a:spcBef>
            </a:pPr>
            <a:r>
              <a:rPr lang="en-US" sz="4400" b="1" spc="-424" dirty="0">
                <a:solidFill>
                  <a:srgbClr val="242424"/>
                </a:solidFill>
                <a:latin typeface="Raleway" pitchFamily="2" charset="77"/>
              </a:rPr>
              <a:t>MALIGNANT COMMENT CLASSIFIER</a:t>
            </a:r>
          </a:p>
        </p:txBody>
      </p:sp>
      <p:sp>
        <p:nvSpPr>
          <p:cNvPr id="3" name="Subtitle 2">
            <a:extLst>
              <a:ext uri="{FF2B5EF4-FFF2-40B4-BE49-F238E27FC236}">
                <a16:creationId xmlns:a16="http://schemas.microsoft.com/office/drawing/2014/main" id="{5EF327CC-2E00-6549-9E57-9035101635A0}"/>
              </a:ext>
            </a:extLst>
          </p:cNvPr>
          <p:cNvSpPr>
            <a:spLocks noGrp="1"/>
          </p:cNvSpPr>
          <p:nvPr>
            <p:ph type="subTitle" idx="1"/>
          </p:nvPr>
        </p:nvSpPr>
        <p:spPr>
          <a:xfrm>
            <a:off x="2692398" y="4278647"/>
            <a:ext cx="6815669" cy="863624"/>
          </a:xfrm>
        </p:spPr>
        <p:txBody>
          <a:bodyPr>
            <a:normAutofit fontScale="92500" lnSpcReduction="10000"/>
          </a:bodyPr>
          <a:lstStyle/>
          <a:p>
            <a:r>
              <a:rPr lang="en-US" sz="2400" dirty="0">
                <a:solidFill>
                  <a:schemeClr val="bg1"/>
                </a:solidFill>
              </a:rPr>
              <a:t>											John Tojo</a:t>
            </a:r>
          </a:p>
          <a:p>
            <a:pPr algn="r"/>
            <a:r>
              <a:rPr lang="en-IN" sz="2400" dirty="0">
                <a:solidFill>
                  <a:schemeClr val="bg1"/>
                </a:solidFill>
              </a:rPr>
              <a:t>Data Science Intern</a:t>
            </a:r>
            <a:endParaRPr lang="en-US" sz="2400" dirty="0">
              <a:solidFill>
                <a:schemeClr val="bg1"/>
              </a:solidFill>
            </a:endParaRPr>
          </a:p>
        </p:txBody>
      </p:sp>
    </p:spTree>
    <p:extLst>
      <p:ext uri="{BB962C8B-B14F-4D97-AF65-F5344CB8AC3E}">
        <p14:creationId xmlns:p14="http://schemas.microsoft.com/office/powerpoint/2010/main" val="244764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522052" y="561744"/>
            <a:ext cx="10846339" cy="430887"/>
          </a:xfrm>
          <a:prstGeom prst="rect">
            <a:avLst/>
          </a:prstGeom>
          <a:noFill/>
        </p:spPr>
        <p:txBody>
          <a:bodyPr wrap="square">
            <a:spAutoFit/>
          </a:bodyPr>
          <a:lstStyle/>
          <a:p>
            <a:pPr algn="ctr"/>
            <a:r>
              <a:rPr lang="en-IN" sz="2200" dirty="0">
                <a:solidFill>
                  <a:schemeClr val="accent1"/>
                </a:solidFill>
              </a:rPr>
              <a:t>Predictions</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806138" y="1108040"/>
            <a:ext cx="10998739" cy="646331"/>
          </a:xfrm>
          <a:prstGeom prst="rect">
            <a:avLst/>
          </a:prstGeom>
          <a:noFill/>
        </p:spPr>
        <p:txBody>
          <a:bodyPr wrap="square">
            <a:spAutoFit/>
          </a:bodyPr>
          <a:lstStyle/>
          <a:p>
            <a:r>
              <a:rPr lang="en-IN" dirty="0">
                <a:solidFill>
                  <a:schemeClr val="bg1"/>
                </a:solidFill>
              </a:rPr>
              <a:t>The data on which the prediction were to be done underwent the same process as train dataset</a:t>
            </a:r>
          </a:p>
          <a:p>
            <a:r>
              <a:rPr lang="en-IN" dirty="0">
                <a:solidFill>
                  <a:schemeClr val="bg1"/>
                </a:solidFill>
              </a:rPr>
              <a:t>The predictions were made and then stored into a </a:t>
            </a:r>
            <a:r>
              <a:rPr lang="en-IN" dirty="0" err="1">
                <a:solidFill>
                  <a:schemeClr val="bg1"/>
                </a:solidFill>
              </a:rPr>
              <a:t>dataframe</a:t>
            </a:r>
            <a:r>
              <a:rPr lang="en-IN" dirty="0">
                <a:solidFill>
                  <a:schemeClr val="bg1"/>
                </a:solidFill>
              </a:rPr>
              <a:t> </a:t>
            </a:r>
            <a:r>
              <a:rPr lang="en-IN" dirty="0" err="1">
                <a:solidFill>
                  <a:schemeClr val="bg1"/>
                </a:solidFill>
              </a:rPr>
              <a:t>x_test</a:t>
            </a:r>
            <a:endParaRPr lang="en-IN" dirty="0">
              <a:solidFill>
                <a:schemeClr val="bg1"/>
              </a:solidFill>
            </a:endParaRPr>
          </a:p>
        </p:txBody>
      </p:sp>
      <p:pic>
        <p:nvPicPr>
          <p:cNvPr id="6" name="Picture 5">
            <a:extLst>
              <a:ext uri="{FF2B5EF4-FFF2-40B4-BE49-F238E27FC236}">
                <a16:creationId xmlns:a16="http://schemas.microsoft.com/office/drawing/2014/main" id="{A33D7E83-B5F0-4E48-A8AA-C05746EA8513}"/>
              </a:ext>
            </a:extLst>
          </p:cNvPr>
          <p:cNvPicPr/>
          <p:nvPr/>
        </p:nvPicPr>
        <p:blipFill>
          <a:blip r:embed="rId2"/>
          <a:stretch>
            <a:fillRect/>
          </a:stretch>
        </p:blipFill>
        <p:spPr>
          <a:xfrm>
            <a:off x="1268281" y="1949679"/>
            <a:ext cx="5731510" cy="2175510"/>
          </a:xfrm>
          <a:prstGeom prst="rect">
            <a:avLst/>
          </a:prstGeom>
        </p:spPr>
      </p:pic>
    </p:spTree>
    <p:extLst>
      <p:ext uri="{BB962C8B-B14F-4D97-AF65-F5344CB8AC3E}">
        <p14:creationId xmlns:p14="http://schemas.microsoft.com/office/powerpoint/2010/main" val="238805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886209"/>
            <a:ext cx="10846339" cy="461665"/>
          </a:xfrm>
          <a:prstGeom prst="rect">
            <a:avLst/>
          </a:prstGeom>
          <a:noFill/>
        </p:spPr>
        <p:txBody>
          <a:bodyPr wrap="square">
            <a:spAutoFit/>
          </a:bodyPr>
          <a:lstStyle/>
          <a:p>
            <a:pPr algn="ctr"/>
            <a:r>
              <a:rPr lang="en-US" sz="2400" b="1" dirty="0">
                <a:solidFill>
                  <a:schemeClr val="accent1"/>
                </a:solidFill>
              </a:rPr>
              <a:t>Conclusion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789197" y="1617273"/>
            <a:ext cx="10846338" cy="992579"/>
          </a:xfrm>
          <a:prstGeom prst="rect">
            <a:avLst/>
          </a:prstGeom>
          <a:noFill/>
        </p:spPr>
        <p:txBody>
          <a:bodyPr wrap="square">
            <a:spAutoFit/>
          </a:bodyPr>
          <a:lstStyle/>
          <a:p>
            <a:pPr marL="285750" lvl="0" indent="-285750">
              <a:buFont typeface="Arial" panose="020B0604020202020204" pitchFamily="34" charset="0"/>
              <a:buChar char="•"/>
            </a:pPr>
            <a:r>
              <a:rPr lang="en-GB" dirty="0">
                <a:solidFill>
                  <a:schemeClr val="bg1"/>
                </a:solidFill>
              </a:rPr>
              <a:t>machine learning algorithms to classify the comments </a:t>
            </a:r>
            <a:endParaRPr lang="en-IN" dirty="0">
              <a:solidFill>
                <a:schemeClr val="bg1"/>
              </a:solidFill>
            </a:endParaRPr>
          </a:p>
          <a:p>
            <a:pPr marL="285750" lvl="0" indent="-285750">
              <a:buFont typeface="Arial" panose="020B0604020202020204" pitchFamily="34" charset="0"/>
              <a:buChar char="•"/>
            </a:pPr>
            <a:r>
              <a:rPr lang="en-GB" dirty="0">
                <a:solidFill>
                  <a:schemeClr val="bg1"/>
                </a:solidFill>
              </a:rPr>
              <a:t>visualization has helped  in understanding most frequently used words for positive and negative comments</a:t>
            </a:r>
            <a:endParaRPr lang="en-IN" dirty="0">
              <a:solidFill>
                <a:schemeClr val="bg1"/>
              </a:solidFill>
            </a:endParaRPr>
          </a:p>
          <a:p>
            <a:pPr marL="457200" indent="-457200">
              <a:spcBef>
                <a:spcPts val="300"/>
              </a:spcBef>
              <a:spcAft>
                <a:spcPts val="300"/>
              </a:spcAft>
              <a:buFont typeface="Arial" panose="020B0604020202020204" pitchFamily="34" charset="0"/>
              <a:buChar char="•"/>
            </a:pPr>
            <a:endParaRPr lang="en-IN" sz="20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133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2DEAC-921E-4020-A43B-5B30AA9BABFB}"/>
              </a:ext>
            </a:extLst>
          </p:cNvPr>
          <p:cNvPicPr>
            <a:picLocks noChangeAspect="1"/>
          </p:cNvPicPr>
          <p:nvPr/>
        </p:nvPicPr>
        <p:blipFill>
          <a:blip r:embed="rId2"/>
          <a:stretch>
            <a:fillRect/>
          </a:stretch>
        </p:blipFill>
        <p:spPr>
          <a:xfrm>
            <a:off x="3619500" y="2695575"/>
            <a:ext cx="4953000" cy="1466850"/>
          </a:xfrm>
          <a:prstGeom prst="rect">
            <a:avLst/>
          </a:prstGeom>
        </p:spPr>
      </p:pic>
    </p:spTree>
    <p:extLst>
      <p:ext uri="{BB962C8B-B14F-4D97-AF65-F5344CB8AC3E}">
        <p14:creationId xmlns:p14="http://schemas.microsoft.com/office/powerpoint/2010/main" val="21299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FD74-7DE5-254C-8FBF-1DF1B3DA54FB}"/>
              </a:ext>
            </a:extLst>
          </p:cNvPr>
          <p:cNvSpPr>
            <a:spLocks noGrp="1"/>
          </p:cNvSpPr>
          <p:nvPr>
            <p:ph type="title"/>
          </p:nvPr>
        </p:nvSpPr>
        <p:spPr/>
        <p:txBody>
          <a:bodyPr>
            <a:normAutofit/>
          </a:bodyPr>
          <a:lstStyle/>
          <a:p>
            <a:r>
              <a:rPr lang="en-IN" sz="4000" b="1" dirty="0">
                <a:solidFill>
                  <a:schemeClr val="bg1"/>
                </a:solidFill>
              </a:rPr>
              <a:t>Overview</a:t>
            </a:r>
            <a:endParaRPr lang="en-US" sz="4000" b="1" dirty="0">
              <a:solidFill>
                <a:schemeClr val="bg1"/>
              </a:solidFill>
              <a:latin typeface="+mn-lt"/>
            </a:endParaRPr>
          </a:p>
        </p:txBody>
      </p:sp>
      <p:sp>
        <p:nvSpPr>
          <p:cNvPr id="7" name="Content Placeholder 6">
            <a:extLst>
              <a:ext uri="{FF2B5EF4-FFF2-40B4-BE49-F238E27FC236}">
                <a16:creationId xmlns:a16="http://schemas.microsoft.com/office/drawing/2014/main" id="{D251C886-C55B-5C43-9479-E1B84F102109}"/>
              </a:ext>
            </a:extLst>
          </p:cNvPr>
          <p:cNvSpPr>
            <a:spLocks noGrp="1"/>
          </p:cNvSpPr>
          <p:nvPr>
            <p:ph sz="half" idx="1"/>
          </p:nvPr>
        </p:nvSpPr>
        <p:spPr>
          <a:xfrm>
            <a:off x="839433" y="2565740"/>
            <a:ext cx="4515104" cy="3310128"/>
          </a:xfrm>
        </p:spPr>
        <p:txBody>
          <a:bodyPr>
            <a:normAutofit fontScale="92500" lnSpcReduction="20000"/>
          </a:bodyPr>
          <a:lstStyle/>
          <a:p>
            <a:r>
              <a:rPr lang="en-US" dirty="0">
                <a:solidFill>
                  <a:schemeClr val="bg1"/>
                </a:solidFill>
              </a:rPr>
              <a:t>Introduction</a:t>
            </a:r>
          </a:p>
          <a:p>
            <a:r>
              <a:rPr lang="en-US" dirty="0">
                <a:solidFill>
                  <a:schemeClr val="bg1"/>
                </a:solidFill>
              </a:rPr>
              <a:t>Problem Statement</a:t>
            </a:r>
          </a:p>
          <a:p>
            <a:r>
              <a:rPr lang="en-US" dirty="0">
                <a:solidFill>
                  <a:schemeClr val="bg1"/>
                </a:solidFill>
              </a:rPr>
              <a:t>Exploratory Data Analysis (EDA)</a:t>
            </a:r>
          </a:p>
          <a:p>
            <a:r>
              <a:rPr lang="en-US" dirty="0">
                <a:solidFill>
                  <a:schemeClr val="bg1"/>
                </a:solidFill>
              </a:rPr>
              <a:t>Observations from graphs</a:t>
            </a:r>
          </a:p>
          <a:p>
            <a:r>
              <a:rPr lang="en-US" dirty="0">
                <a:solidFill>
                  <a:schemeClr val="bg1"/>
                </a:solidFill>
              </a:rPr>
              <a:t>Data cleaning</a:t>
            </a:r>
          </a:p>
          <a:p>
            <a:r>
              <a:rPr lang="en-US" dirty="0">
                <a:solidFill>
                  <a:schemeClr val="bg1"/>
                </a:solidFill>
              </a:rPr>
              <a:t>Model Selection</a:t>
            </a:r>
          </a:p>
          <a:p>
            <a:r>
              <a:rPr lang="en-US" dirty="0">
                <a:solidFill>
                  <a:schemeClr val="bg1"/>
                </a:solidFill>
              </a:rPr>
              <a:t>Conclusion</a:t>
            </a:r>
          </a:p>
          <a:p>
            <a:r>
              <a:rPr lang="en-US" dirty="0">
                <a:solidFill>
                  <a:schemeClr val="bg1"/>
                </a:solidFill>
              </a:rPr>
              <a:t>Future Work</a:t>
            </a:r>
          </a:p>
        </p:txBody>
      </p:sp>
    </p:spTree>
    <p:extLst>
      <p:ext uri="{BB962C8B-B14F-4D97-AF65-F5344CB8AC3E}">
        <p14:creationId xmlns:p14="http://schemas.microsoft.com/office/powerpoint/2010/main" val="67598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289E0-FBF9-0843-8F39-2DD917BFD5CE}"/>
              </a:ext>
            </a:extLst>
          </p:cNvPr>
          <p:cNvSpPr>
            <a:spLocks noGrp="1"/>
          </p:cNvSpPr>
          <p:nvPr>
            <p:ph idx="4294967295"/>
          </p:nvPr>
        </p:nvSpPr>
        <p:spPr>
          <a:xfrm>
            <a:off x="621437" y="1314450"/>
            <a:ext cx="10759736" cy="4491038"/>
          </a:xfrm>
        </p:spPr>
        <p:txBody>
          <a:bodyPr>
            <a:normAutofit fontScale="92500" lnSpcReduction="10000"/>
          </a:bodyPr>
          <a:lstStyle/>
          <a:p>
            <a:pPr marL="0" indent="0">
              <a:buNone/>
            </a:pPr>
            <a:r>
              <a:rPr lang="en-IN" dirty="0">
                <a:solidFill>
                  <a:schemeClr val="bg1"/>
                </a:solidFill>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p:txBody>
      </p:sp>
      <p:sp>
        <p:nvSpPr>
          <p:cNvPr id="2" name="Title 1">
            <a:extLst>
              <a:ext uri="{FF2B5EF4-FFF2-40B4-BE49-F238E27FC236}">
                <a16:creationId xmlns:a16="http://schemas.microsoft.com/office/drawing/2014/main" id="{DD9DC79E-8007-E444-BCF8-DFEBB16B0FEF}"/>
              </a:ext>
            </a:extLst>
          </p:cNvPr>
          <p:cNvSpPr>
            <a:spLocks noGrp="1"/>
          </p:cNvSpPr>
          <p:nvPr>
            <p:ph type="title" idx="4294967295"/>
          </p:nvPr>
        </p:nvSpPr>
        <p:spPr>
          <a:xfrm>
            <a:off x="621437" y="400843"/>
            <a:ext cx="9601200" cy="1303337"/>
          </a:xfrm>
        </p:spPr>
        <p:txBody>
          <a:bodyPr>
            <a:normAutofit/>
          </a:bodyPr>
          <a:lstStyle/>
          <a:p>
            <a:r>
              <a:rPr lang="en-US" b="1" dirty="0">
                <a:solidFill>
                  <a:schemeClr val="accent1"/>
                </a:solidFill>
                <a:latin typeface="+mn-lt"/>
              </a:rPr>
              <a:t>Introduction</a:t>
            </a:r>
          </a:p>
        </p:txBody>
      </p:sp>
    </p:spTree>
    <p:extLst>
      <p:ext uri="{BB962C8B-B14F-4D97-AF65-F5344CB8AC3E}">
        <p14:creationId xmlns:p14="http://schemas.microsoft.com/office/powerpoint/2010/main" val="187461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Problem Statement</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92695" y="250580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n-IN" sz="1400" dirty="0">
                <a:solidFill>
                  <a:schemeClr val="bg1"/>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lvl="0"/>
            <a:r>
              <a:rPr lang="en-IN" sz="1400" dirty="0">
                <a:solidFill>
                  <a:schemeClr val="bg1"/>
                </a:solidFill>
              </a:rPr>
              <a:t>Online hate, described as abusive language, aggression, cyberbullying, hatefulness and many others has been identified as a major threat on online social media platforms. Social media platforms are the most prominent grounds for such toxic behaviour.   </a:t>
            </a:r>
          </a:p>
          <a:p>
            <a:pPr lvl="0"/>
            <a:r>
              <a:rPr lang="en-IN" sz="1400" dirty="0">
                <a:solidFill>
                  <a:schemeClr val="bg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lvl="0"/>
            <a:r>
              <a:rPr lang="en-IN" sz="1400" dirty="0">
                <a:solidFill>
                  <a:schemeClr val="bg1"/>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a:t>
            </a:r>
          </a:p>
          <a:p>
            <a:pPr lvl="0"/>
            <a:r>
              <a:rPr lang="en-IN" sz="1400" dirty="0">
                <a:solidFill>
                  <a:schemeClr val="bg1"/>
                </a:solidFill>
              </a:rPr>
              <a:t>Our goal is to build a prototype of online hate and abuse comment classifier which can used to classify hate and offensive comments so that it can be controlled and restricted from spreading hatred and cyberbullying</a:t>
            </a:r>
            <a:br>
              <a:rPr lang="en-IN" sz="1400" dirty="0">
                <a:solidFill>
                  <a:schemeClr val="bg1"/>
                </a:solidFill>
                <a:ea typeface="Calibri" panose="020F0502020204030204" pitchFamily="34" charset="0"/>
                <a:cs typeface="Calibri" panose="020F0502020204030204" pitchFamily="34" charset="0"/>
              </a:rPr>
            </a:br>
            <a:endParaRPr lang="en-IN" sz="1400" dirty="0">
              <a:solidFill>
                <a:schemeClr val="bg1"/>
              </a:solidFill>
            </a:endParaRPr>
          </a:p>
        </p:txBody>
      </p:sp>
    </p:spTree>
    <p:extLst>
      <p:ext uri="{BB962C8B-B14F-4D97-AF65-F5344CB8AC3E}">
        <p14:creationId xmlns:p14="http://schemas.microsoft.com/office/powerpoint/2010/main" val="61923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GB" b="1" dirty="0">
                <a:solidFill>
                  <a:schemeClr val="accent1"/>
                </a:solidFill>
                <a:latin typeface="+mn-lt"/>
              </a:rPr>
              <a:t>DATA SOURCES AND THEIR FORMATS</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92695" y="250580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1600" dirty="0">
                <a:solidFill>
                  <a:schemeClr val="bg1"/>
                </a:solidFill>
              </a:rPr>
              <a:t>The data was provided by </a:t>
            </a:r>
            <a:r>
              <a:rPr lang="en-IN" sz="1600" dirty="0" err="1">
                <a:solidFill>
                  <a:schemeClr val="bg1"/>
                </a:solidFill>
              </a:rPr>
              <a:t>FlipRobo</a:t>
            </a:r>
            <a:r>
              <a:rPr lang="en-IN" sz="1600" dirty="0">
                <a:solidFill>
                  <a:schemeClr val="bg1"/>
                </a:solidFill>
              </a:rPr>
              <a:t> in CSV format. After loading the training dataset into </a:t>
            </a:r>
            <a:r>
              <a:rPr lang="en-IN" sz="1600" dirty="0" err="1">
                <a:solidFill>
                  <a:schemeClr val="bg1"/>
                </a:solidFill>
              </a:rPr>
              <a:t>Jupyter</a:t>
            </a:r>
            <a:r>
              <a:rPr lang="en-IN" sz="1600" dirty="0">
                <a:solidFill>
                  <a:schemeClr val="bg1"/>
                </a:solidFill>
              </a:rPr>
              <a:t> Notebook using Pandas and it can be seen that there are eight columns named as:</a:t>
            </a:r>
          </a:p>
          <a:p>
            <a:pPr lvl="0"/>
            <a:r>
              <a:rPr lang="en-IN" sz="1600" b="1" dirty="0">
                <a:solidFill>
                  <a:schemeClr val="bg1"/>
                </a:solidFill>
              </a:rPr>
              <a:t>Malignant: </a:t>
            </a:r>
            <a:r>
              <a:rPr lang="en-IN" sz="1600" dirty="0">
                <a:solidFill>
                  <a:schemeClr val="bg1"/>
                </a:solidFill>
              </a:rPr>
              <a:t>It is the Label column, which includes values 0 and 1, denoting if the comment is malignant or not. </a:t>
            </a:r>
          </a:p>
          <a:p>
            <a:pPr lvl="0"/>
            <a:r>
              <a:rPr lang="en-IN" sz="1600" b="1" dirty="0">
                <a:solidFill>
                  <a:schemeClr val="bg1"/>
                </a:solidFill>
              </a:rPr>
              <a:t>Highly Malignant:</a:t>
            </a:r>
            <a:r>
              <a:rPr lang="en-IN" sz="1600" dirty="0">
                <a:solidFill>
                  <a:schemeClr val="bg1"/>
                </a:solidFill>
              </a:rPr>
              <a:t> It denotes comments that are highly malignant and hurtful, which includes values 0 and 1 </a:t>
            </a:r>
          </a:p>
          <a:p>
            <a:pPr lvl="0"/>
            <a:r>
              <a:rPr lang="en-IN" sz="1600" b="1" dirty="0">
                <a:solidFill>
                  <a:schemeClr val="bg1"/>
                </a:solidFill>
              </a:rPr>
              <a:t>Rude: </a:t>
            </a:r>
            <a:r>
              <a:rPr lang="en-IN" sz="1600" dirty="0">
                <a:solidFill>
                  <a:schemeClr val="bg1"/>
                </a:solidFill>
              </a:rPr>
              <a:t>It denotes comments that are very rude and offensive, which includes values 0 and 1</a:t>
            </a:r>
          </a:p>
          <a:p>
            <a:pPr lvl="0"/>
            <a:r>
              <a:rPr lang="en-IN" sz="1600" b="1" dirty="0">
                <a:solidFill>
                  <a:schemeClr val="bg1"/>
                </a:solidFill>
              </a:rPr>
              <a:t>Threat:</a:t>
            </a:r>
            <a:r>
              <a:rPr lang="en-IN" sz="1600" dirty="0">
                <a:solidFill>
                  <a:schemeClr val="bg1"/>
                </a:solidFill>
              </a:rPr>
              <a:t> It contains indication of the comments that are giving any threat to someone, which includes values 0 and 1</a:t>
            </a:r>
          </a:p>
          <a:p>
            <a:pPr lvl="0"/>
            <a:r>
              <a:rPr lang="en-IN" sz="1600" b="1" dirty="0">
                <a:solidFill>
                  <a:schemeClr val="bg1"/>
                </a:solidFill>
              </a:rPr>
              <a:t>Abuse:</a:t>
            </a:r>
            <a:r>
              <a:rPr lang="en-IN" sz="1600" dirty="0">
                <a:solidFill>
                  <a:schemeClr val="bg1"/>
                </a:solidFill>
              </a:rPr>
              <a:t> It is for comments that are abusive in nature, which includes values 0 and 1</a:t>
            </a:r>
          </a:p>
          <a:p>
            <a:pPr lvl="0"/>
            <a:r>
              <a:rPr lang="en-IN" sz="1600" b="1" dirty="0">
                <a:solidFill>
                  <a:schemeClr val="bg1"/>
                </a:solidFill>
              </a:rPr>
              <a:t>Loathe:</a:t>
            </a:r>
            <a:r>
              <a:rPr lang="en-IN" sz="1600" dirty="0">
                <a:solidFill>
                  <a:schemeClr val="bg1"/>
                </a:solidFill>
              </a:rPr>
              <a:t> It describes the comments which are hateful and loathing in nature, which includes values 0 and 1  </a:t>
            </a:r>
          </a:p>
          <a:p>
            <a:pPr lvl="0"/>
            <a:r>
              <a:rPr lang="en-US" sz="1600" b="1" dirty="0">
                <a:solidFill>
                  <a:schemeClr val="bg1"/>
                </a:solidFill>
              </a:rPr>
              <a:t>I</a:t>
            </a:r>
            <a:r>
              <a:rPr lang="en-IN" sz="1600" b="1" dirty="0">
                <a:solidFill>
                  <a:schemeClr val="bg1"/>
                </a:solidFill>
              </a:rPr>
              <a:t>d </a:t>
            </a:r>
            <a:r>
              <a:rPr lang="en-IN" sz="1600" dirty="0">
                <a:solidFill>
                  <a:schemeClr val="bg1"/>
                </a:solidFill>
              </a:rPr>
              <a:t>and </a:t>
            </a:r>
            <a:r>
              <a:rPr lang="en-IN" sz="1600" b="1" dirty="0">
                <a:solidFill>
                  <a:schemeClr val="bg1"/>
                </a:solidFill>
              </a:rPr>
              <a:t>comment</a:t>
            </a:r>
            <a:r>
              <a:rPr lang="en-IN" sz="1600" dirty="0">
                <a:solidFill>
                  <a:schemeClr val="bg1"/>
                </a:solidFill>
              </a:rPr>
              <a:t>, where comment has text  </a:t>
            </a:r>
          </a:p>
        </p:txBody>
      </p:sp>
    </p:spTree>
    <p:extLst>
      <p:ext uri="{BB962C8B-B14F-4D97-AF65-F5344CB8AC3E}">
        <p14:creationId xmlns:p14="http://schemas.microsoft.com/office/powerpoint/2010/main" val="100210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826FA6-B2B1-ED4E-BCF5-E8BAD98AD370}"/>
              </a:ext>
            </a:extLst>
          </p:cNvPr>
          <p:cNvSpPr>
            <a:spLocks noGrp="1"/>
          </p:cNvSpPr>
          <p:nvPr>
            <p:ph type="title"/>
          </p:nvPr>
        </p:nvSpPr>
        <p:spPr>
          <a:xfrm>
            <a:off x="1254110" y="548968"/>
            <a:ext cx="9609666" cy="566738"/>
          </a:xfrm>
        </p:spPr>
        <p:txBody>
          <a:bodyPr anchor="ctr">
            <a:noAutofit/>
          </a:bodyPr>
          <a:lstStyle/>
          <a:p>
            <a:r>
              <a:rPr lang="en-US" sz="2200" b="1" dirty="0">
                <a:solidFill>
                  <a:schemeClr val="accent1"/>
                </a:solidFill>
                <a:latin typeface="+mn-lt"/>
              </a:rPr>
              <a:t>Exploratory Data Analysis (EDA)</a:t>
            </a:r>
          </a:p>
        </p:txBody>
      </p:sp>
      <p:sp>
        <p:nvSpPr>
          <p:cNvPr id="6" name="TextBox 4">
            <a:extLst>
              <a:ext uri="{FF2B5EF4-FFF2-40B4-BE49-F238E27FC236}">
                <a16:creationId xmlns:a16="http://schemas.microsoft.com/office/drawing/2014/main" id="{85905076-2F01-4065-847B-089A383A1FF7}"/>
              </a:ext>
            </a:extLst>
          </p:cNvPr>
          <p:cNvSpPr txBox="1"/>
          <p:nvPr/>
        </p:nvSpPr>
        <p:spPr>
          <a:xfrm>
            <a:off x="1041507" y="1413897"/>
            <a:ext cx="3530343" cy="1108573"/>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1</a:t>
            </a:r>
          </a:p>
          <a:p>
            <a:pPr>
              <a:lnSpc>
                <a:spcPts val="3299"/>
              </a:lnSpc>
              <a:spcBef>
                <a:spcPts val="2474"/>
              </a:spcBef>
            </a:pPr>
            <a:r>
              <a:rPr lang="en-US" sz="1400" b="1" spc="21" dirty="0">
                <a:solidFill>
                  <a:schemeClr val="bg1"/>
                </a:solidFill>
              </a:rPr>
              <a:t>	</a:t>
            </a:r>
            <a:r>
              <a:rPr lang="en-US" sz="1400" spc="21" dirty="0">
                <a:solidFill>
                  <a:schemeClr val="bg1"/>
                </a:solidFill>
              </a:rPr>
              <a:t>Check for nulls, </a:t>
            </a:r>
            <a:r>
              <a:rPr lang="en-US" sz="1400" spc="21" dirty="0" err="1">
                <a:solidFill>
                  <a:schemeClr val="bg1"/>
                </a:solidFill>
              </a:rPr>
              <a:t>dtypes</a:t>
            </a:r>
            <a:r>
              <a:rPr lang="en-US" sz="1400" spc="21" dirty="0">
                <a:solidFill>
                  <a:schemeClr val="bg1"/>
                </a:solidFill>
              </a:rPr>
              <a:t> of the columns</a:t>
            </a:r>
          </a:p>
        </p:txBody>
      </p:sp>
      <p:sp>
        <p:nvSpPr>
          <p:cNvPr id="13" name="TextBox 10">
            <a:extLst>
              <a:ext uri="{FF2B5EF4-FFF2-40B4-BE49-F238E27FC236}">
                <a16:creationId xmlns:a16="http://schemas.microsoft.com/office/drawing/2014/main" id="{60E56A2C-4616-4ED3-9DD4-1FF8640D8AED}"/>
              </a:ext>
            </a:extLst>
          </p:cNvPr>
          <p:cNvSpPr txBox="1"/>
          <p:nvPr/>
        </p:nvSpPr>
        <p:spPr>
          <a:xfrm>
            <a:off x="979082" y="2710094"/>
            <a:ext cx="3530343" cy="3436838"/>
          </a:xfrm>
          <a:prstGeom prst="rect">
            <a:avLst/>
          </a:prstGeom>
        </p:spPr>
        <p:txBody>
          <a:bodyPr wrap="square" lIns="0" tIns="0" rIns="0" bIns="0" rtlCol="0" anchor="t">
            <a:spAutoFit/>
          </a:bodyPr>
          <a:lstStyle/>
          <a:p>
            <a:pPr marL="342900" indent="-342900">
              <a:spcBef>
                <a:spcPts val="2474"/>
              </a:spcBef>
              <a:buFont typeface="Arial" panose="020B0604020202020204" pitchFamily="34" charset="0"/>
              <a:buChar char="•"/>
            </a:pPr>
            <a:r>
              <a:rPr lang="en-US" sz="1400" b="1" spc="21" dirty="0">
                <a:solidFill>
                  <a:schemeClr val="bg1"/>
                </a:solidFill>
              </a:rPr>
              <a:t>Step2 :</a:t>
            </a:r>
          </a:p>
          <a:p>
            <a:pPr>
              <a:spcBef>
                <a:spcPts val="2474"/>
              </a:spcBef>
            </a:pPr>
            <a:r>
              <a:rPr lang="en-US" sz="1400" spc="21" dirty="0">
                <a:solidFill>
                  <a:schemeClr val="bg1"/>
                </a:solidFill>
              </a:rPr>
              <a:t>	counting the no of positive and negative comments present in each columns and storing it into a data frame and later representing it in a bar chart</a:t>
            </a:r>
            <a:endParaRPr lang="en-US" sz="1400" u="sng" spc="21" dirty="0">
              <a:solidFill>
                <a:schemeClr val="bg1"/>
              </a:solidFill>
            </a:endParaRPr>
          </a:p>
          <a:p>
            <a:pPr>
              <a:spcBef>
                <a:spcPts val="2474"/>
              </a:spcBef>
            </a:pPr>
            <a:r>
              <a:rPr lang="en-US" sz="1400" spc="21" dirty="0">
                <a:solidFill>
                  <a:schemeClr val="bg1"/>
                </a:solidFill>
              </a:rPr>
              <a:t>	Recursion limit was increased in order to run the loop </a:t>
            </a:r>
          </a:p>
          <a:p>
            <a:pPr>
              <a:spcBef>
                <a:spcPts val="2474"/>
              </a:spcBef>
            </a:pPr>
            <a:r>
              <a:rPr lang="en-US" sz="1400" spc="21" dirty="0">
                <a:solidFill>
                  <a:schemeClr val="bg1"/>
                </a:solidFill>
              </a:rPr>
              <a:t>	The loop is used to clean the text and stemming method is used</a:t>
            </a:r>
          </a:p>
          <a:p>
            <a:pPr marL="342900" indent="-342900">
              <a:spcBef>
                <a:spcPts val="2474"/>
              </a:spcBef>
              <a:buFont typeface="Arial" panose="020B0604020202020204" pitchFamily="34" charset="0"/>
              <a:buChar char="•"/>
            </a:pPr>
            <a:endParaRPr lang="en-US" sz="1400" spc="21" dirty="0">
              <a:solidFill>
                <a:schemeClr val="bg1"/>
              </a:solidFill>
            </a:endParaRPr>
          </a:p>
        </p:txBody>
      </p:sp>
      <p:sp>
        <p:nvSpPr>
          <p:cNvPr id="24" name="TextBox 4">
            <a:extLst>
              <a:ext uri="{FF2B5EF4-FFF2-40B4-BE49-F238E27FC236}">
                <a16:creationId xmlns:a16="http://schemas.microsoft.com/office/drawing/2014/main" id="{CF2DEBAD-7DB8-47D0-B88F-170FAB372E68}"/>
              </a:ext>
            </a:extLst>
          </p:cNvPr>
          <p:cNvSpPr txBox="1"/>
          <p:nvPr/>
        </p:nvSpPr>
        <p:spPr>
          <a:xfrm>
            <a:off x="5406350" y="1424457"/>
            <a:ext cx="4110783" cy="4186339"/>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3   :</a:t>
            </a:r>
          </a:p>
          <a:p>
            <a:pPr>
              <a:lnSpc>
                <a:spcPts val="3299"/>
              </a:lnSpc>
              <a:spcBef>
                <a:spcPts val="2474"/>
              </a:spcBef>
            </a:pPr>
            <a:r>
              <a:rPr lang="en-US" sz="1400" spc="21" dirty="0">
                <a:solidFill>
                  <a:schemeClr val="bg1"/>
                </a:solidFill>
              </a:rPr>
              <a:t>	comparison is done on the comments before and after cleaning to see the most frequent words present for positive and negative comments</a:t>
            </a:r>
          </a:p>
          <a:p>
            <a:pPr>
              <a:lnSpc>
                <a:spcPts val="3299"/>
              </a:lnSpc>
              <a:spcBef>
                <a:spcPts val="2474"/>
              </a:spcBef>
            </a:pPr>
            <a:r>
              <a:rPr lang="en-US" sz="1400" spc="21" dirty="0">
                <a:solidFill>
                  <a:schemeClr val="bg1"/>
                </a:solidFill>
              </a:rPr>
              <a:t>	Word cloud is also used </a:t>
            </a:r>
          </a:p>
          <a:p>
            <a:pPr>
              <a:lnSpc>
                <a:spcPts val="3299"/>
              </a:lnSpc>
              <a:spcBef>
                <a:spcPts val="2474"/>
              </a:spcBef>
            </a:pPr>
            <a:endParaRPr lang="en-US" sz="1400" spc="21" dirty="0">
              <a:solidFill>
                <a:schemeClr val="bg1"/>
              </a:solidFill>
            </a:endParaRPr>
          </a:p>
          <a:p>
            <a:pPr>
              <a:lnSpc>
                <a:spcPts val="3299"/>
              </a:lnSpc>
              <a:spcBef>
                <a:spcPts val="2474"/>
              </a:spcBef>
            </a:pPr>
            <a:r>
              <a:rPr lang="en-US" sz="1400" spc="21" dirty="0">
                <a:solidFill>
                  <a:schemeClr val="bg1"/>
                </a:solidFill>
              </a:rPr>
              <a:t> </a:t>
            </a:r>
          </a:p>
        </p:txBody>
      </p:sp>
    </p:spTree>
    <p:extLst>
      <p:ext uri="{BB962C8B-B14F-4D97-AF65-F5344CB8AC3E}">
        <p14:creationId xmlns:p14="http://schemas.microsoft.com/office/powerpoint/2010/main" val="142722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Visualization	</a:t>
            </a:r>
            <a:endParaRPr lang="en-IN" dirty="0">
              <a:solidFill>
                <a:schemeClr val="accent1"/>
              </a:solidFill>
            </a:endParaRPr>
          </a:p>
        </p:txBody>
      </p:sp>
      <p:pic>
        <p:nvPicPr>
          <p:cNvPr id="8" name="Picture 7">
            <a:extLst>
              <a:ext uri="{FF2B5EF4-FFF2-40B4-BE49-F238E27FC236}">
                <a16:creationId xmlns:a16="http://schemas.microsoft.com/office/drawing/2014/main" id="{C29C9644-1CDA-4B08-B209-3F44BC6C6382}"/>
              </a:ext>
            </a:extLst>
          </p:cNvPr>
          <p:cNvPicPr/>
          <p:nvPr/>
        </p:nvPicPr>
        <p:blipFill>
          <a:blip r:embed="rId2"/>
          <a:stretch>
            <a:fillRect/>
          </a:stretch>
        </p:blipFill>
        <p:spPr>
          <a:xfrm>
            <a:off x="691232" y="1205792"/>
            <a:ext cx="5731510" cy="2125980"/>
          </a:xfrm>
          <a:prstGeom prst="rect">
            <a:avLst/>
          </a:prstGeom>
        </p:spPr>
      </p:pic>
      <p:sp>
        <p:nvSpPr>
          <p:cNvPr id="9" name="Rectangle 8">
            <a:extLst>
              <a:ext uri="{FF2B5EF4-FFF2-40B4-BE49-F238E27FC236}">
                <a16:creationId xmlns:a16="http://schemas.microsoft.com/office/drawing/2014/main" id="{C2C25DA7-769C-40EA-A240-307835AC0596}"/>
              </a:ext>
            </a:extLst>
          </p:cNvPr>
          <p:cNvSpPr/>
          <p:nvPr/>
        </p:nvSpPr>
        <p:spPr>
          <a:xfrm>
            <a:off x="421484" y="3397703"/>
            <a:ext cx="6096000" cy="671915"/>
          </a:xfrm>
          <a:prstGeom prst="rect">
            <a:avLst/>
          </a:prstGeom>
        </p:spPr>
        <p:txBody>
          <a:bodyPr>
            <a:spAutoFit/>
          </a:bodyPr>
          <a:lstStyle/>
          <a:p>
            <a:pPr marL="457200">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Fig1: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it can be seen that among negative comments the most common type was malignant followed by rude</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7225849-F751-40D9-98DB-4AA590CB28E3}"/>
              </a:ext>
            </a:extLst>
          </p:cNvPr>
          <p:cNvPicPr/>
          <p:nvPr/>
        </p:nvPicPr>
        <p:blipFill>
          <a:blip r:embed="rId3"/>
          <a:stretch>
            <a:fillRect/>
          </a:stretch>
        </p:blipFill>
        <p:spPr>
          <a:xfrm>
            <a:off x="7293701" y="767911"/>
            <a:ext cx="4176248" cy="2223208"/>
          </a:xfrm>
          <a:prstGeom prst="rect">
            <a:avLst/>
          </a:prstGeom>
        </p:spPr>
      </p:pic>
      <p:pic>
        <p:nvPicPr>
          <p:cNvPr id="13" name="Picture 12">
            <a:extLst>
              <a:ext uri="{FF2B5EF4-FFF2-40B4-BE49-F238E27FC236}">
                <a16:creationId xmlns:a16="http://schemas.microsoft.com/office/drawing/2014/main" id="{CE856F26-A9F8-4069-A40C-BAA290833413}"/>
              </a:ext>
            </a:extLst>
          </p:cNvPr>
          <p:cNvPicPr/>
          <p:nvPr/>
        </p:nvPicPr>
        <p:blipFill>
          <a:blip r:embed="rId4"/>
          <a:stretch>
            <a:fillRect/>
          </a:stretch>
        </p:blipFill>
        <p:spPr>
          <a:xfrm>
            <a:off x="7293700" y="3906176"/>
            <a:ext cx="4176248" cy="1828807"/>
          </a:xfrm>
          <a:prstGeom prst="rect">
            <a:avLst/>
          </a:prstGeom>
        </p:spPr>
      </p:pic>
      <p:sp>
        <p:nvSpPr>
          <p:cNvPr id="14" name="Rectangle 13">
            <a:extLst>
              <a:ext uri="{FF2B5EF4-FFF2-40B4-BE49-F238E27FC236}">
                <a16:creationId xmlns:a16="http://schemas.microsoft.com/office/drawing/2014/main" id="{1ED70CE7-DB1C-4962-80D9-129E55107585}"/>
              </a:ext>
            </a:extLst>
          </p:cNvPr>
          <p:cNvSpPr/>
          <p:nvPr/>
        </p:nvSpPr>
        <p:spPr>
          <a:xfrm>
            <a:off x="6791051" y="3002816"/>
            <a:ext cx="5181547" cy="375552"/>
          </a:xfrm>
          <a:prstGeom prst="rect">
            <a:avLst/>
          </a:prstGeom>
        </p:spPr>
        <p:txBody>
          <a:bodyPr wrap="none">
            <a:spAutoFit/>
          </a:bodyPr>
          <a:lstStyle/>
          <a:p>
            <a:pPr indent="457200">
              <a:lnSpc>
                <a:spcPct val="107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Fig2: showing word cloud for positive comments</a:t>
            </a:r>
            <a:endParaRPr lang="en-IN" sz="105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FE2BC4EC-E440-47DA-AD64-D8A5D9F68361}"/>
              </a:ext>
            </a:extLst>
          </p:cNvPr>
          <p:cNvSpPr/>
          <p:nvPr/>
        </p:nvSpPr>
        <p:spPr>
          <a:xfrm>
            <a:off x="6361873" y="5826265"/>
            <a:ext cx="5245667" cy="375552"/>
          </a:xfrm>
          <a:prstGeom prst="rect">
            <a:avLst/>
          </a:prstGeom>
        </p:spPr>
        <p:txBody>
          <a:bodyPr wrap="none">
            <a:spAutoFit/>
          </a:bodyPr>
          <a:lstStyle/>
          <a:p>
            <a:pPr indent="457200">
              <a:lnSpc>
                <a:spcPct val="107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Fig3: showing word cloud for negative comments</a:t>
            </a:r>
            <a:endParaRPr lang="en-IN" sz="105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675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Visualization	</a:t>
            </a:r>
            <a:endParaRPr lang="en-IN" dirty="0">
              <a:solidFill>
                <a:schemeClr val="accent1"/>
              </a:solidFill>
            </a:endParaRPr>
          </a:p>
        </p:txBody>
      </p:sp>
      <p:sp>
        <p:nvSpPr>
          <p:cNvPr id="11" name="Rectangle 10">
            <a:extLst>
              <a:ext uri="{FF2B5EF4-FFF2-40B4-BE49-F238E27FC236}">
                <a16:creationId xmlns:a16="http://schemas.microsoft.com/office/drawing/2014/main" id="{E93DF26A-6700-4E36-B737-B22FE31610DF}"/>
              </a:ext>
            </a:extLst>
          </p:cNvPr>
          <p:cNvSpPr/>
          <p:nvPr/>
        </p:nvSpPr>
        <p:spPr>
          <a:xfrm>
            <a:off x="5693546" y="3707854"/>
            <a:ext cx="6096000" cy="671915"/>
          </a:xfrm>
          <a:prstGeom prst="rect">
            <a:avLst/>
          </a:prstGeom>
        </p:spPr>
        <p:txBody>
          <a:bodyPr>
            <a:spAutoFit/>
          </a:bodyPr>
          <a:lstStyle/>
          <a:p>
            <a:r>
              <a:rPr lang="en-IN" dirty="0">
                <a:solidFill>
                  <a:schemeClr val="bg1"/>
                </a:solidFill>
              </a:rPr>
              <a:t>Table2: showing the frequency of positive words before and after cleaning</a:t>
            </a:r>
          </a:p>
        </p:txBody>
      </p:sp>
      <p:pic>
        <p:nvPicPr>
          <p:cNvPr id="12" name="Picture 11">
            <a:extLst>
              <a:ext uri="{FF2B5EF4-FFF2-40B4-BE49-F238E27FC236}">
                <a16:creationId xmlns:a16="http://schemas.microsoft.com/office/drawing/2014/main" id="{BEBAB9A9-96F0-4519-B7EF-03217C39965A}"/>
              </a:ext>
            </a:extLst>
          </p:cNvPr>
          <p:cNvPicPr/>
          <p:nvPr/>
        </p:nvPicPr>
        <p:blipFill>
          <a:blip r:embed="rId2"/>
          <a:stretch>
            <a:fillRect/>
          </a:stretch>
        </p:blipFill>
        <p:spPr>
          <a:xfrm>
            <a:off x="5795891" y="1215270"/>
            <a:ext cx="5731510" cy="2185670"/>
          </a:xfrm>
          <a:prstGeom prst="rect">
            <a:avLst/>
          </a:prstGeom>
        </p:spPr>
      </p:pic>
      <p:sp>
        <p:nvSpPr>
          <p:cNvPr id="3" name="Rectangle 2">
            <a:extLst>
              <a:ext uri="{FF2B5EF4-FFF2-40B4-BE49-F238E27FC236}">
                <a16:creationId xmlns:a16="http://schemas.microsoft.com/office/drawing/2014/main" id="{8820B935-6DCB-4908-AFF7-8F38A44EBB4E}"/>
              </a:ext>
            </a:extLst>
          </p:cNvPr>
          <p:cNvSpPr/>
          <p:nvPr/>
        </p:nvSpPr>
        <p:spPr>
          <a:xfrm>
            <a:off x="402455" y="3977518"/>
            <a:ext cx="5291092" cy="671915"/>
          </a:xfrm>
          <a:prstGeom prst="rect">
            <a:avLst/>
          </a:prstGeom>
        </p:spPr>
        <p:txBody>
          <a:bodyPr wrap="square">
            <a:spAutoFit/>
          </a:bodyPr>
          <a:lstStyle/>
          <a:p>
            <a:pPr marL="457200">
              <a:lnSpc>
                <a:spcPct val="107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Table1: showing the frequency of negative words before and after cleaning</a:t>
            </a:r>
            <a:endParaRPr lang="en-IN" sz="1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04F9EBC5-F4C8-47C6-9445-0A2072483BF8}"/>
              </a:ext>
            </a:extLst>
          </p:cNvPr>
          <p:cNvPicPr/>
          <p:nvPr/>
        </p:nvPicPr>
        <p:blipFill>
          <a:blip r:embed="rId3"/>
          <a:stretch>
            <a:fillRect/>
          </a:stretch>
        </p:blipFill>
        <p:spPr>
          <a:xfrm>
            <a:off x="815110" y="1226503"/>
            <a:ext cx="4768892" cy="2174438"/>
          </a:xfrm>
          <a:prstGeom prst="rect">
            <a:avLst/>
          </a:prstGeom>
        </p:spPr>
      </p:pic>
    </p:spTree>
    <p:extLst>
      <p:ext uri="{BB962C8B-B14F-4D97-AF65-F5344CB8AC3E}">
        <p14:creationId xmlns:p14="http://schemas.microsoft.com/office/powerpoint/2010/main" val="155019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522052" y="561744"/>
            <a:ext cx="10846339" cy="430887"/>
          </a:xfrm>
          <a:prstGeom prst="rect">
            <a:avLst/>
          </a:prstGeom>
          <a:noFill/>
        </p:spPr>
        <p:txBody>
          <a:bodyPr wrap="square">
            <a:spAutoFit/>
          </a:bodyPr>
          <a:lstStyle/>
          <a:p>
            <a:pPr algn="ctr"/>
            <a:r>
              <a:rPr lang="en-IN" sz="2200" dirty="0">
                <a:solidFill>
                  <a:schemeClr val="accent1"/>
                </a:solidFill>
              </a:rPr>
              <a:t>Model Selection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806138" y="1108040"/>
            <a:ext cx="10998739" cy="4247317"/>
          </a:xfrm>
          <a:prstGeom prst="rect">
            <a:avLst/>
          </a:prstGeom>
          <a:noFill/>
        </p:spPr>
        <p:txBody>
          <a:bodyPr wrap="square">
            <a:spAutoFit/>
          </a:bodyPr>
          <a:lstStyle/>
          <a:p>
            <a:pPr lvl="0"/>
            <a:r>
              <a:rPr lang="en-IN" dirty="0">
                <a:solidFill>
                  <a:schemeClr val="bg1"/>
                </a:solidFill>
              </a:rPr>
              <a:t>The problem was classification problem as the target variables would take value 0 or 1</a:t>
            </a:r>
          </a:p>
          <a:p>
            <a:pPr lvl="0"/>
            <a:r>
              <a:rPr lang="en-IN" dirty="0">
                <a:solidFill>
                  <a:schemeClr val="bg1"/>
                </a:solidFill>
              </a:rPr>
              <a:t>There were 6 target variables, </a:t>
            </a:r>
            <a:r>
              <a:rPr lang="en-IN" dirty="0" err="1">
                <a:solidFill>
                  <a:schemeClr val="bg1"/>
                </a:solidFill>
              </a:rPr>
              <a:t>OneVsRestClassifier</a:t>
            </a:r>
            <a:r>
              <a:rPr lang="en-IN" dirty="0">
                <a:solidFill>
                  <a:schemeClr val="bg1"/>
                </a:solidFill>
              </a:rPr>
              <a:t> was used</a:t>
            </a:r>
            <a:endParaRPr lang="en-IN" sz="1200" dirty="0">
              <a:solidFill>
                <a:schemeClr val="bg1"/>
              </a:solidFill>
            </a:endParaRPr>
          </a:p>
          <a:p>
            <a:pPr lvl="0"/>
            <a:r>
              <a:rPr lang="en-IN" dirty="0">
                <a:solidFill>
                  <a:schemeClr val="bg1"/>
                </a:solidFill>
              </a:rPr>
              <a:t>The different models used were as follows:</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LinearSVC</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LogisticRegression</a:t>
            </a:r>
            <a:r>
              <a:rPr lang="en-IN" dirty="0">
                <a:solidFill>
                  <a:schemeClr val="bg1"/>
                </a:solidFill>
              </a:rPr>
              <a:t>(solver='</a:t>
            </a:r>
            <a:r>
              <a:rPr lang="en-IN" dirty="0" err="1">
                <a:solidFill>
                  <a:schemeClr val="bg1"/>
                </a:solidFill>
              </a:rPr>
              <a:t>lbfgs</a:t>
            </a:r>
            <a:r>
              <a:rPr lang="en-IN" dirty="0">
                <a:solidFill>
                  <a:schemeClr val="bg1"/>
                </a:solidFill>
              </a:rPr>
              <a:t>')</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MultinomialNB</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LGBMClassifier</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SGDClassifier</a:t>
            </a:r>
            <a:r>
              <a:rPr lang="en-IN" dirty="0">
                <a:solidFill>
                  <a:schemeClr val="bg1"/>
                </a:solidFill>
              </a:rPr>
              <a:t> </a:t>
            </a:r>
            <a:endParaRPr lang="en-IN" sz="1200" dirty="0">
              <a:solidFill>
                <a:schemeClr val="bg1"/>
              </a:solidFill>
            </a:endParaRPr>
          </a:p>
          <a:p>
            <a:pPr lvl="0"/>
            <a:r>
              <a:rPr lang="en-IN" dirty="0">
                <a:solidFill>
                  <a:schemeClr val="bg1"/>
                </a:solidFill>
              </a:rPr>
              <a:t>The parameters used to determine the best models </a:t>
            </a:r>
          </a:p>
          <a:p>
            <a:pPr lvl="0"/>
            <a:r>
              <a:rPr lang="en-IN" dirty="0">
                <a:solidFill>
                  <a:schemeClr val="bg1"/>
                </a:solidFill>
              </a:rPr>
              <a:t>were as follows:</a:t>
            </a:r>
            <a:endParaRPr lang="en-IN" sz="1200" dirty="0">
              <a:solidFill>
                <a:schemeClr val="bg1"/>
              </a:solidFill>
            </a:endParaRPr>
          </a:p>
          <a:p>
            <a:pPr marL="742950" lvl="1" indent="-285750">
              <a:buFont typeface="Arial" panose="020B0604020202020204" pitchFamily="34" charset="0"/>
              <a:buChar char="•"/>
            </a:pPr>
            <a:r>
              <a:rPr lang="en-IN" dirty="0">
                <a:solidFill>
                  <a:schemeClr val="bg1"/>
                </a:solidFill>
              </a:rPr>
              <a:t>accuracy</a:t>
            </a:r>
            <a:endParaRPr lang="en-IN" sz="1200" dirty="0">
              <a:solidFill>
                <a:schemeClr val="bg1"/>
              </a:solidFill>
            </a:endParaRPr>
          </a:p>
          <a:p>
            <a:pPr marL="742950" lvl="1" indent="-285750">
              <a:buFont typeface="Arial" panose="020B0604020202020204" pitchFamily="34" charset="0"/>
              <a:buChar char="•"/>
            </a:pPr>
            <a:r>
              <a:rPr lang="en-IN" dirty="0">
                <a:solidFill>
                  <a:schemeClr val="bg1"/>
                </a:solidFill>
              </a:rPr>
              <a:t>precision</a:t>
            </a:r>
            <a:endParaRPr lang="en-IN" sz="1200" dirty="0">
              <a:solidFill>
                <a:schemeClr val="bg1"/>
              </a:solidFill>
            </a:endParaRPr>
          </a:p>
          <a:p>
            <a:pPr marL="742950" lvl="1" indent="-285750">
              <a:buFont typeface="Arial" panose="020B0604020202020204" pitchFamily="34" charset="0"/>
              <a:buChar char="•"/>
            </a:pPr>
            <a:r>
              <a:rPr lang="en-IN" dirty="0">
                <a:solidFill>
                  <a:schemeClr val="bg1"/>
                </a:solidFill>
              </a:rPr>
              <a:t>recall</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jaccard</a:t>
            </a:r>
            <a:r>
              <a:rPr lang="en-IN" dirty="0">
                <a:solidFill>
                  <a:schemeClr val="bg1"/>
                </a:solidFill>
              </a:rPr>
              <a:t> score</a:t>
            </a:r>
            <a:endParaRPr lang="en-IN" sz="1200" dirty="0">
              <a:solidFill>
                <a:schemeClr val="bg1"/>
              </a:solidFill>
            </a:endParaRPr>
          </a:p>
          <a:p>
            <a:pPr marL="742950" lvl="1" indent="-285750">
              <a:buFont typeface="Arial" panose="020B0604020202020204" pitchFamily="34" charset="0"/>
              <a:buChar char="•"/>
            </a:pPr>
            <a:r>
              <a:rPr lang="en-IN" dirty="0" err="1">
                <a:solidFill>
                  <a:schemeClr val="bg1"/>
                </a:solidFill>
              </a:rPr>
              <a:t>hamming_loss</a:t>
            </a:r>
            <a:endParaRPr lang="en-IN" sz="1200" dirty="0">
              <a:solidFill>
                <a:schemeClr val="bg1"/>
              </a:solidFill>
            </a:endParaRPr>
          </a:p>
        </p:txBody>
      </p:sp>
      <p:pic>
        <p:nvPicPr>
          <p:cNvPr id="5" name="Picture 4">
            <a:extLst>
              <a:ext uri="{FF2B5EF4-FFF2-40B4-BE49-F238E27FC236}">
                <a16:creationId xmlns:a16="http://schemas.microsoft.com/office/drawing/2014/main" id="{BEE5AFF4-BCC1-43CD-9333-BA733FE9FB3F}"/>
              </a:ext>
            </a:extLst>
          </p:cNvPr>
          <p:cNvPicPr/>
          <p:nvPr/>
        </p:nvPicPr>
        <p:blipFill>
          <a:blip r:embed="rId2"/>
          <a:stretch>
            <a:fillRect/>
          </a:stretch>
        </p:blipFill>
        <p:spPr>
          <a:xfrm>
            <a:off x="5945221" y="1664677"/>
            <a:ext cx="5731510" cy="1664335"/>
          </a:xfrm>
          <a:prstGeom prst="rect">
            <a:avLst/>
          </a:prstGeom>
        </p:spPr>
      </p:pic>
      <p:sp>
        <p:nvSpPr>
          <p:cNvPr id="2" name="Rectangle 1">
            <a:extLst>
              <a:ext uri="{FF2B5EF4-FFF2-40B4-BE49-F238E27FC236}">
                <a16:creationId xmlns:a16="http://schemas.microsoft.com/office/drawing/2014/main" id="{248F3AB3-B6E8-415B-8D53-3B36FDE72D7C}"/>
              </a:ext>
            </a:extLst>
          </p:cNvPr>
          <p:cNvSpPr/>
          <p:nvPr/>
        </p:nvSpPr>
        <p:spPr>
          <a:xfrm>
            <a:off x="6096000" y="3463591"/>
            <a:ext cx="6096000" cy="1173463"/>
          </a:xfrm>
          <a:prstGeom prst="rect">
            <a:avLst/>
          </a:prstGeom>
        </p:spPr>
        <p:txBody>
          <a:bodyPr>
            <a:spAutoFit/>
          </a:bodyPr>
          <a:lstStyle/>
          <a:p>
            <a:pPr>
              <a:lnSpc>
                <a:spcPct val="107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It can be seen that the best model was </a:t>
            </a:r>
            <a:r>
              <a:rPr lang="en-IN"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lgb</a:t>
            </a:r>
            <a:endParaRPr lang="en-IN"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highest accuracy, precision, recall, </a:t>
            </a:r>
            <a:r>
              <a:rPr lang="en-IN"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jaccard</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 score</a:t>
            </a:r>
            <a:endParaRPr lang="en-IN"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least </a:t>
            </a:r>
            <a:r>
              <a:rPr lang="en-IN"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hamming_loss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01213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{4AFDBD19-DDA0-D149-A672-2E21487B815C}tf10001064</Template>
  <TotalTime>6503</TotalTime>
  <Words>894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Raleway</vt:lpstr>
      <vt:lpstr>Times New Roman</vt:lpstr>
      <vt:lpstr>Organic</vt:lpstr>
      <vt:lpstr>MALIGNANT COMMENT CLASSIFIER</vt:lpstr>
      <vt:lpstr>Overview</vt:lpstr>
      <vt:lpstr>Introduction</vt:lpstr>
      <vt:lpstr>Problem Statement</vt:lpstr>
      <vt:lpstr>DATA SOURCES AND THEIR FORMATS</vt:lpstr>
      <vt:lpstr>Exploratory Data Analysis (EDA)</vt:lpstr>
      <vt:lpstr>Visualization </vt:lpstr>
      <vt:lpstr>Visualization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Nani Veda</dc:creator>
  <cp:lastModifiedBy>john tojo</cp:lastModifiedBy>
  <cp:revision>110</cp:revision>
  <dcterms:created xsi:type="dcterms:W3CDTF">2021-12-20T14:45:54Z</dcterms:created>
  <dcterms:modified xsi:type="dcterms:W3CDTF">2022-12-01T05:32:29Z</dcterms:modified>
</cp:coreProperties>
</file>