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35" r:id="rId1"/>
  </p:sldMasterIdLst>
  <p:sldIdLst>
    <p:sldId id="256" r:id="rId2"/>
    <p:sldId id="257" r:id="rId3"/>
    <p:sldId id="258" r:id="rId4"/>
    <p:sldId id="262" r:id="rId5"/>
    <p:sldId id="327" r:id="rId6"/>
    <p:sldId id="332" r:id="rId7"/>
    <p:sldId id="328" r:id="rId8"/>
    <p:sldId id="305" r:id="rId9"/>
    <p:sldId id="317" r:id="rId10"/>
    <p:sldId id="28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41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7" autoAdjust="0"/>
    <p:restoredTop sz="95313"/>
  </p:normalViewPr>
  <p:slideViewPr>
    <p:cSldViewPr snapToGrid="0" snapToObjects="1">
      <p:cViewPr varScale="1">
        <p:scale>
          <a:sx n="86" d="100"/>
          <a:sy n="86" d="100"/>
        </p:scale>
        <p:origin x="42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43187DEE-B775-0847-B157-DFAF3FFEDF8C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55EC4189-B2F8-CF49-91D6-5938A3EF9BA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7921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87DEE-B775-0847-B157-DFAF3FFEDF8C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C4189-B2F8-CF49-91D6-5938A3EF9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791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87DEE-B775-0847-B157-DFAF3FFEDF8C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C4189-B2F8-CF49-91D6-5938A3EF9BA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47469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87DEE-B775-0847-B157-DFAF3FFEDF8C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C4189-B2F8-CF49-91D6-5938A3EF9BAE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73280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87DEE-B775-0847-B157-DFAF3FFEDF8C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C4189-B2F8-CF49-91D6-5938A3EF9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5586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87DEE-B775-0847-B157-DFAF3FFEDF8C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C4189-B2F8-CF49-91D6-5938A3EF9BA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35523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87DEE-B775-0847-B157-DFAF3FFEDF8C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C4189-B2F8-CF49-91D6-5938A3EF9BA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05307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87DEE-B775-0847-B157-DFAF3FFEDF8C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C4189-B2F8-CF49-91D6-5938A3EF9BAE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72967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87DEE-B775-0847-B157-DFAF3FFEDF8C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C4189-B2F8-CF49-91D6-5938A3EF9BAE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6293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87DEE-B775-0847-B157-DFAF3FFEDF8C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C4189-B2F8-CF49-91D6-5938A3EF9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431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87DEE-B775-0847-B157-DFAF3FFEDF8C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C4189-B2F8-CF49-91D6-5938A3EF9BAE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4716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87DEE-B775-0847-B157-DFAF3FFEDF8C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C4189-B2F8-CF49-91D6-5938A3EF9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834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87DEE-B775-0847-B157-DFAF3FFEDF8C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C4189-B2F8-CF49-91D6-5938A3EF9BAE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0990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87DEE-B775-0847-B157-DFAF3FFEDF8C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C4189-B2F8-CF49-91D6-5938A3EF9BAE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9000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87DEE-B775-0847-B157-DFAF3FFEDF8C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C4189-B2F8-CF49-91D6-5938A3EF9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712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87DEE-B775-0847-B157-DFAF3FFEDF8C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C4189-B2F8-CF49-91D6-5938A3EF9BAE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812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87DEE-B775-0847-B157-DFAF3FFEDF8C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C4189-B2F8-CF49-91D6-5938A3EF9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484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3187DEE-B775-0847-B157-DFAF3FFEDF8C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5EC4189-B2F8-CF49-91D6-5938A3EF9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0661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36" r:id="rId1"/>
    <p:sldLayoutId id="2147483937" r:id="rId2"/>
    <p:sldLayoutId id="2147483938" r:id="rId3"/>
    <p:sldLayoutId id="2147483939" r:id="rId4"/>
    <p:sldLayoutId id="2147483940" r:id="rId5"/>
    <p:sldLayoutId id="2147483941" r:id="rId6"/>
    <p:sldLayoutId id="2147483942" r:id="rId7"/>
    <p:sldLayoutId id="2147483943" r:id="rId8"/>
    <p:sldLayoutId id="2147483944" r:id="rId9"/>
    <p:sldLayoutId id="2147483945" r:id="rId10"/>
    <p:sldLayoutId id="2147483946" r:id="rId11"/>
    <p:sldLayoutId id="2147483947" r:id="rId12"/>
    <p:sldLayoutId id="2147483948" r:id="rId13"/>
    <p:sldLayoutId id="2147483949" r:id="rId14"/>
    <p:sldLayoutId id="2147483950" r:id="rId15"/>
    <p:sldLayoutId id="2147483951" r:id="rId16"/>
    <p:sldLayoutId id="2147483952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DF972-89AF-8B4F-8C42-671C76B324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59116" y="1651247"/>
            <a:ext cx="7048952" cy="1671503"/>
          </a:xfrm>
        </p:spPr>
        <p:txBody>
          <a:bodyPr/>
          <a:lstStyle/>
          <a:p>
            <a:pPr>
              <a:lnSpc>
                <a:spcPts val="8925"/>
              </a:lnSpc>
              <a:spcBef>
                <a:spcPts val="6693"/>
              </a:spcBef>
            </a:pPr>
            <a:r>
              <a:rPr lang="en-US" sz="4400" b="1" spc="-424">
                <a:solidFill>
                  <a:srgbClr val="242424"/>
                </a:solidFill>
                <a:latin typeface="Raleway" pitchFamily="2" charset="77"/>
              </a:rPr>
              <a:t>Fake News</a:t>
            </a:r>
            <a:endParaRPr lang="en-US" sz="4400" b="1" spc="-424" dirty="0">
              <a:solidFill>
                <a:srgbClr val="242424"/>
              </a:solidFill>
              <a:latin typeface="Raleway" pitchFamily="2" charset="77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F327CC-2E00-6549-9E57-9035101635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2398" y="4278647"/>
            <a:ext cx="6815669" cy="863624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											John Tojo</a:t>
            </a:r>
          </a:p>
          <a:p>
            <a:pPr algn="r"/>
            <a:r>
              <a:rPr lang="en-IN" sz="2400" dirty="0">
                <a:solidFill>
                  <a:schemeClr val="bg1"/>
                </a:solidFill>
              </a:rPr>
              <a:t>Data Science Intern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76471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7C2DEAC-921E-4020-A43B-5B30AA9BAB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500" y="2695575"/>
            <a:ext cx="4953000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936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1FD74-7DE5-254C-8FBF-1DF1B3DA5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>
                <a:solidFill>
                  <a:schemeClr val="bg1"/>
                </a:solidFill>
              </a:rPr>
              <a:t>Overview</a:t>
            </a:r>
            <a:endParaRPr lang="en-US" sz="40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251C886-C55B-5C43-9479-E1B84F1021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9433" y="2565740"/>
            <a:ext cx="4515104" cy="3310128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bg1"/>
                </a:solidFill>
              </a:rPr>
              <a:t>Introduction</a:t>
            </a:r>
          </a:p>
          <a:p>
            <a:r>
              <a:rPr lang="en-US" dirty="0">
                <a:solidFill>
                  <a:schemeClr val="bg1"/>
                </a:solidFill>
              </a:rPr>
              <a:t>Problem Statement</a:t>
            </a:r>
          </a:p>
          <a:p>
            <a:r>
              <a:rPr lang="en-US" dirty="0">
                <a:solidFill>
                  <a:schemeClr val="bg1"/>
                </a:solidFill>
              </a:rPr>
              <a:t>Exploratory Data Analysis (EDA)</a:t>
            </a:r>
          </a:p>
          <a:p>
            <a:r>
              <a:rPr lang="en-US" dirty="0">
                <a:solidFill>
                  <a:schemeClr val="bg1"/>
                </a:solidFill>
              </a:rPr>
              <a:t>Observations from graphs</a:t>
            </a:r>
          </a:p>
          <a:p>
            <a:r>
              <a:rPr lang="en-US" dirty="0">
                <a:solidFill>
                  <a:schemeClr val="bg1"/>
                </a:solidFill>
              </a:rPr>
              <a:t>Data cleaning</a:t>
            </a:r>
          </a:p>
          <a:p>
            <a:r>
              <a:rPr lang="en-US" dirty="0">
                <a:solidFill>
                  <a:schemeClr val="bg1"/>
                </a:solidFill>
              </a:rPr>
              <a:t>Model Selection</a:t>
            </a:r>
          </a:p>
          <a:p>
            <a:r>
              <a:rPr lang="en-US" dirty="0">
                <a:solidFill>
                  <a:schemeClr val="bg1"/>
                </a:solidFill>
              </a:rPr>
              <a:t>Conclusion</a:t>
            </a:r>
          </a:p>
          <a:p>
            <a:r>
              <a:rPr lang="en-US" dirty="0">
                <a:solidFill>
                  <a:schemeClr val="bg1"/>
                </a:solidFill>
              </a:rPr>
              <a:t>Future Work</a:t>
            </a:r>
          </a:p>
        </p:txBody>
      </p:sp>
    </p:spTree>
    <p:extLst>
      <p:ext uri="{BB962C8B-B14F-4D97-AF65-F5344CB8AC3E}">
        <p14:creationId xmlns:p14="http://schemas.microsoft.com/office/powerpoint/2010/main" val="675987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5289E0-FBF9-0843-8F39-2DD917BFD5C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21437" y="1314450"/>
            <a:ext cx="10759736" cy="4491038"/>
          </a:xfrm>
        </p:spPr>
        <p:txBody>
          <a:bodyPr>
            <a:normAutofit fontScale="77500" lnSpcReduction="20000"/>
          </a:bodyPr>
          <a:lstStyle/>
          <a:p>
            <a:r>
              <a:rPr lang="en-GB" dirty="0">
                <a:solidFill>
                  <a:schemeClr val="bg1"/>
                </a:solidFill>
              </a:rPr>
              <a:t>Definition of fake news:</a:t>
            </a:r>
          </a:p>
          <a:p>
            <a:pPr lvl="1"/>
            <a:r>
              <a:rPr lang="en-GB" dirty="0">
                <a:solidFill>
                  <a:schemeClr val="bg1"/>
                </a:solidFill>
              </a:rPr>
              <a:t>Fake news refers to information that is intentionally misleading or false, designed to lead people astray.</a:t>
            </a:r>
          </a:p>
          <a:p>
            <a:r>
              <a:rPr lang="en-GB" dirty="0">
                <a:solidFill>
                  <a:schemeClr val="bg1"/>
                </a:solidFill>
              </a:rPr>
              <a:t>The spread of fake news:</a:t>
            </a:r>
          </a:p>
          <a:p>
            <a:pPr lvl="1"/>
            <a:r>
              <a:rPr lang="en-GB" dirty="0">
                <a:solidFill>
                  <a:schemeClr val="bg1"/>
                </a:solidFill>
              </a:rPr>
              <a:t>Fake news has become increasingly prevalent and is easily shared due to the rise of social media.</a:t>
            </a:r>
          </a:p>
          <a:p>
            <a:pPr lvl="1"/>
            <a:r>
              <a:rPr lang="en-GB" dirty="0">
                <a:solidFill>
                  <a:schemeClr val="bg1"/>
                </a:solidFill>
              </a:rPr>
              <a:t>People often share fake news without verifying its accuracy, leading to its rapid spread.</a:t>
            </a:r>
          </a:p>
          <a:p>
            <a:r>
              <a:rPr lang="en-GB" dirty="0">
                <a:solidFill>
                  <a:schemeClr val="bg1"/>
                </a:solidFill>
              </a:rPr>
              <a:t>Motivations behind fake news:</a:t>
            </a:r>
          </a:p>
          <a:p>
            <a:pPr lvl="1"/>
            <a:r>
              <a:rPr lang="en-GB" dirty="0">
                <a:solidFill>
                  <a:schemeClr val="bg1"/>
                </a:solidFill>
              </a:rPr>
              <a:t>Fake news is often used to promote certain ideas or political agendas.</a:t>
            </a:r>
          </a:p>
          <a:p>
            <a:pPr lvl="1"/>
            <a:r>
              <a:rPr lang="en-GB" dirty="0">
                <a:solidFill>
                  <a:schemeClr val="bg1"/>
                </a:solidFill>
              </a:rPr>
              <a:t>Media outlets may also use fake news to attract viewers and generate online advertising revenue.</a:t>
            </a:r>
          </a:p>
          <a:p>
            <a:r>
              <a:rPr lang="en-GB" dirty="0">
                <a:solidFill>
                  <a:schemeClr val="bg1"/>
                </a:solidFill>
              </a:rPr>
              <a:t>The need for fake news detection:</a:t>
            </a:r>
          </a:p>
          <a:p>
            <a:pPr lvl="1"/>
            <a:r>
              <a:rPr lang="en-GB" dirty="0">
                <a:solidFill>
                  <a:schemeClr val="bg1"/>
                </a:solidFill>
              </a:rPr>
              <a:t>Given the impact that fake news can have on individuals and society, it is important to have a means of detecting it.</a:t>
            </a:r>
          </a:p>
          <a:p>
            <a:r>
              <a:rPr lang="en-GB" dirty="0">
                <a:solidFill>
                  <a:schemeClr val="bg1"/>
                </a:solidFill>
              </a:rPr>
              <a:t>Concluding thoughts:</a:t>
            </a:r>
          </a:p>
          <a:p>
            <a:pPr lvl="1"/>
            <a:r>
              <a:rPr lang="en-GB" dirty="0">
                <a:solidFill>
                  <a:schemeClr val="bg1"/>
                </a:solidFill>
              </a:rPr>
              <a:t>Fake news is a growing concern that needs to be addressed through better verification and education.</a:t>
            </a:r>
          </a:p>
          <a:p>
            <a:pPr lvl="1"/>
            <a:r>
              <a:rPr lang="en-GB" dirty="0">
                <a:solidFill>
                  <a:schemeClr val="bg1"/>
                </a:solidFill>
              </a:rPr>
              <a:t>The development of fake news detection tools is crucial in the fight against misinformation.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9DC79E-8007-E444-BCF8-DFEBB16B0FE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1437" y="400843"/>
            <a:ext cx="9601200" cy="1303337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+mn-lt"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874610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A2F98-E41A-2641-B81A-C44D08828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+mn-lt"/>
              </a:rPr>
              <a:t>Problem Statement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74795572-01A0-45AF-9EDB-82296E6885B9}"/>
              </a:ext>
            </a:extLst>
          </p:cNvPr>
          <p:cNvSpPr txBox="1">
            <a:spLocks/>
          </p:cNvSpPr>
          <p:nvPr/>
        </p:nvSpPr>
        <p:spPr>
          <a:xfrm>
            <a:off x="1092695" y="250580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>
                <a:solidFill>
                  <a:schemeClr val="bg1"/>
                </a:solidFill>
              </a:rPr>
              <a:t>Fake news is becoming more prevalent in today's society and is misleading people.</a:t>
            </a:r>
          </a:p>
          <a:p>
            <a:r>
              <a:rPr lang="en-GB" sz="2000" dirty="0">
                <a:solidFill>
                  <a:schemeClr val="bg1"/>
                </a:solidFill>
              </a:rPr>
              <a:t>People often share fake news without verifying the information, leading to its widespread spread.</a:t>
            </a:r>
          </a:p>
          <a:p>
            <a:r>
              <a:rPr lang="en-GB" sz="2000" dirty="0">
                <a:solidFill>
                  <a:schemeClr val="bg1"/>
                </a:solidFill>
              </a:rPr>
              <a:t>The spread of fake news is often </a:t>
            </a:r>
            <a:r>
              <a:rPr lang="en-GB" sz="2000" dirty="0" err="1">
                <a:solidFill>
                  <a:schemeClr val="bg1"/>
                </a:solidFill>
              </a:rPr>
              <a:t>fueled</a:t>
            </a:r>
            <a:r>
              <a:rPr lang="en-GB" sz="2000" dirty="0">
                <a:solidFill>
                  <a:schemeClr val="bg1"/>
                </a:solidFill>
              </a:rPr>
              <a:t> by political agendas and can cause harm to individuals, communities, and society as a whole.</a:t>
            </a:r>
          </a:p>
          <a:p>
            <a:r>
              <a:rPr lang="en-GB" sz="2000" dirty="0">
                <a:solidFill>
                  <a:schemeClr val="bg1"/>
                </a:solidFill>
              </a:rPr>
              <a:t>Fake news is also a problem for media outlets as it affects their credibility and reputation.</a:t>
            </a:r>
          </a:p>
          <a:p>
            <a:r>
              <a:rPr lang="en-GB" sz="2000" dirty="0">
                <a:solidFill>
                  <a:schemeClr val="bg1"/>
                </a:solidFill>
              </a:rPr>
              <a:t>The need to detect fake news is becoming increasingly important to protect people from being misled and maintain the integrity of the media.</a:t>
            </a:r>
          </a:p>
        </p:txBody>
      </p:sp>
    </p:spTree>
    <p:extLst>
      <p:ext uri="{BB962C8B-B14F-4D97-AF65-F5344CB8AC3E}">
        <p14:creationId xmlns:p14="http://schemas.microsoft.com/office/powerpoint/2010/main" val="619230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A2F98-E41A-2641-B81A-C44D08828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GB" b="1" dirty="0">
                <a:solidFill>
                  <a:schemeClr val="accent1"/>
                </a:solidFill>
                <a:latin typeface="+mn-lt"/>
              </a:rPr>
              <a:t>DATA SOURCES AND THEIR FORMATS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74795572-01A0-45AF-9EDB-82296E6885B9}"/>
              </a:ext>
            </a:extLst>
          </p:cNvPr>
          <p:cNvSpPr txBox="1">
            <a:spLocks/>
          </p:cNvSpPr>
          <p:nvPr/>
        </p:nvSpPr>
        <p:spPr>
          <a:xfrm>
            <a:off x="1092695" y="250580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IN" sz="2000" dirty="0">
                <a:solidFill>
                  <a:schemeClr val="bg1"/>
                </a:solidFill>
              </a:rPr>
              <a:t>The data was provided by </a:t>
            </a:r>
            <a:r>
              <a:rPr lang="en-IN" sz="2000" dirty="0" err="1">
                <a:solidFill>
                  <a:schemeClr val="bg1"/>
                </a:solidFill>
              </a:rPr>
              <a:t>FlipRobo</a:t>
            </a:r>
            <a:r>
              <a:rPr lang="en-IN" sz="2000" dirty="0">
                <a:solidFill>
                  <a:schemeClr val="bg1"/>
                </a:solidFill>
              </a:rPr>
              <a:t> in CSV format.  </a:t>
            </a:r>
          </a:p>
          <a:p>
            <a:r>
              <a:rPr lang="en-US" sz="2000" dirty="0">
                <a:solidFill>
                  <a:schemeClr val="bg1"/>
                </a:solidFill>
              </a:rPr>
              <a:t>H</a:t>
            </a:r>
            <a:r>
              <a:rPr lang="en-IN" sz="2000" dirty="0">
                <a:solidFill>
                  <a:schemeClr val="bg1"/>
                </a:solidFill>
              </a:rPr>
              <a:t>ad two separate file one which contained </a:t>
            </a:r>
          </a:p>
          <a:p>
            <a:pPr lvl="1"/>
            <a:r>
              <a:rPr lang="en-IN" dirty="0">
                <a:solidFill>
                  <a:schemeClr val="bg1"/>
                </a:solidFill>
              </a:rPr>
              <a:t>only true news (21417</a:t>
            </a:r>
            <a:r>
              <a:rPr lang="en-IN" dirty="0"/>
              <a:t> </a:t>
            </a:r>
            <a:r>
              <a:rPr lang="en-IN" dirty="0">
                <a:solidFill>
                  <a:schemeClr val="bg1"/>
                </a:solidFill>
              </a:rPr>
              <a:t>) </a:t>
            </a:r>
          </a:p>
          <a:p>
            <a:pPr lvl="1"/>
            <a:r>
              <a:rPr lang="en-IN" dirty="0">
                <a:solidFill>
                  <a:schemeClr val="bg1"/>
                </a:solidFill>
              </a:rPr>
              <a:t>only fake news (23481 ) </a:t>
            </a:r>
          </a:p>
          <a:p>
            <a:r>
              <a:rPr lang="en-US" sz="2000" dirty="0">
                <a:solidFill>
                  <a:schemeClr val="bg1"/>
                </a:solidFill>
              </a:rPr>
              <a:t>T</a:t>
            </a:r>
            <a:r>
              <a:rPr lang="en-IN" sz="2000" dirty="0">
                <a:solidFill>
                  <a:schemeClr val="bg1"/>
                </a:solidFill>
              </a:rPr>
              <a:t>he columns were as follows</a:t>
            </a:r>
          </a:p>
          <a:p>
            <a:pPr lvl="1"/>
            <a:r>
              <a:rPr lang="en-IN" sz="1600" dirty="0">
                <a:solidFill>
                  <a:schemeClr val="bg1"/>
                </a:solidFill>
              </a:rPr>
              <a:t>Title – headline of the news report </a:t>
            </a:r>
          </a:p>
          <a:p>
            <a:pPr lvl="1"/>
            <a:r>
              <a:rPr lang="en-IN" sz="1600" dirty="0">
                <a:solidFill>
                  <a:schemeClr val="bg1"/>
                </a:solidFill>
              </a:rPr>
              <a:t>Text – detailed description of the headline</a:t>
            </a:r>
          </a:p>
          <a:p>
            <a:pPr lvl="1"/>
            <a:r>
              <a:rPr lang="en-IN" sz="1600" dirty="0">
                <a:solidFill>
                  <a:schemeClr val="bg1"/>
                </a:solidFill>
              </a:rPr>
              <a:t>Subject-  it says what type of news it relates to </a:t>
            </a:r>
          </a:p>
          <a:p>
            <a:pPr lvl="1"/>
            <a:r>
              <a:rPr lang="en-IN" sz="1600" dirty="0">
                <a:solidFill>
                  <a:schemeClr val="bg1"/>
                </a:solidFill>
              </a:rPr>
              <a:t>Date – the date on which the news was published</a:t>
            </a:r>
          </a:p>
          <a:p>
            <a:pPr lvl="1"/>
            <a:endParaRPr lang="en-IN" sz="1600" dirty="0">
              <a:solidFill>
                <a:schemeClr val="bg1"/>
              </a:solidFill>
            </a:endParaRPr>
          </a:p>
          <a:p>
            <a:pPr lvl="1"/>
            <a:endParaRPr lang="en-IN" dirty="0">
              <a:solidFill>
                <a:schemeClr val="bg1"/>
              </a:solidFill>
            </a:endParaRPr>
          </a:p>
          <a:p>
            <a:endParaRPr lang="en-IN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2104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13826FA6-B2B1-ED4E-BCF5-E8BAD98AD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4110" y="548968"/>
            <a:ext cx="9609666" cy="566738"/>
          </a:xfrm>
        </p:spPr>
        <p:txBody>
          <a:bodyPr anchor="ctr">
            <a:noAutofit/>
          </a:bodyPr>
          <a:lstStyle/>
          <a:p>
            <a:r>
              <a:rPr lang="en-US" sz="2200" b="1" dirty="0">
                <a:solidFill>
                  <a:schemeClr val="accent1"/>
                </a:solidFill>
                <a:latin typeface="+mn-lt"/>
              </a:rPr>
              <a:t>Exploratory Data Analysis (EDA)</a:t>
            </a:r>
          </a:p>
        </p:txBody>
      </p:sp>
      <p:sp>
        <p:nvSpPr>
          <p:cNvPr id="6" name="TextBox 4">
            <a:extLst>
              <a:ext uri="{FF2B5EF4-FFF2-40B4-BE49-F238E27FC236}">
                <a16:creationId xmlns:a16="http://schemas.microsoft.com/office/drawing/2014/main" id="{85905076-2F01-4065-847B-089A383A1FF7}"/>
              </a:ext>
            </a:extLst>
          </p:cNvPr>
          <p:cNvSpPr txBox="1"/>
          <p:nvPr/>
        </p:nvSpPr>
        <p:spPr>
          <a:xfrm>
            <a:off x="644213" y="1041350"/>
            <a:ext cx="5337370" cy="49859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A new column named "Target" was added to the data frame that contained fake news and true news.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The values in the "Target" column were filled with "Fake" for fake news and "True" for true news.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The data frame was encoded using </a:t>
            </a:r>
            <a:r>
              <a:rPr lang="en-GB" dirty="0" err="1">
                <a:solidFill>
                  <a:schemeClr val="bg1"/>
                </a:solidFill>
              </a:rPr>
              <a:t>get_dummies</a:t>
            </a:r>
            <a:r>
              <a:rPr lang="en-GB" dirty="0">
                <a:solidFill>
                  <a:schemeClr val="bg1"/>
                </a:solidFill>
              </a:rPr>
              <a:t>, where "Fake" was given a value of 1 and "True" was given a value of 0 and stored in the "Label" column.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The information of the data frame was checked and all columns were found to be of object type except for the "Label" column.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The data frame was checked for any null values and no null values were found.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CA29813-2A05-435B-BD12-5A9DFB3F831F}"/>
              </a:ext>
            </a:extLst>
          </p:cNvPr>
          <p:cNvSpPr/>
          <p:nvPr/>
        </p:nvSpPr>
        <p:spPr>
          <a:xfrm>
            <a:off x="5888854" y="961451"/>
            <a:ext cx="5658933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The data frame was checked for duplicates and 209 records were found. The first occurrence was kept and the remaining occurrences were deleted.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The "title" column was selected as the text data, as choosing the entire text would require a high amount of computational power.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The texts present in the "text" column were processed as follows: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Lowercased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Tokenized using "</a:t>
            </a:r>
            <a:r>
              <a:rPr lang="en-GB" dirty="0" err="1">
                <a:solidFill>
                  <a:schemeClr val="bg1"/>
                </a:solidFill>
              </a:rPr>
              <a:t>nltk.word_tokenize</a:t>
            </a:r>
            <a:r>
              <a:rPr lang="en-GB" dirty="0">
                <a:solidFill>
                  <a:schemeClr val="bg1"/>
                </a:solidFill>
              </a:rPr>
              <a:t>"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Non-alphanumeric words were removed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chemeClr val="bg1"/>
                </a:solidFill>
              </a:rPr>
              <a:t>Stopwords</a:t>
            </a:r>
            <a:r>
              <a:rPr lang="en-GB" dirty="0">
                <a:solidFill>
                  <a:schemeClr val="bg1"/>
                </a:solidFill>
              </a:rPr>
              <a:t> and punctuation were loaded and removed using the "</a:t>
            </a:r>
            <a:r>
              <a:rPr lang="en-GB" dirty="0" err="1">
                <a:solidFill>
                  <a:schemeClr val="bg1"/>
                </a:solidFill>
              </a:rPr>
              <a:t>nltk.corpus.stopwords</a:t>
            </a:r>
            <a:r>
              <a:rPr lang="en-GB" dirty="0">
                <a:solidFill>
                  <a:schemeClr val="bg1"/>
                </a:solidFill>
              </a:rPr>
              <a:t>" and "</a:t>
            </a:r>
            <a:r>
              <a:rPr lang="en-GB" dirty="0" err="1">
                <a:solidFill>
                  <a:schemeClr val="bg1"/>
                </a:solidFill>
              </a:rPr>
              <a:t>string.punctuation</a:t>
            </a:r>
            <a:r>
              <a:rPr lang="en-GB" dirty="0">
                <a:solidFill>
                  <a:schemeClr val="bg1"/>
                </a:solidFill>
              </a:rPr>
              <a:t>" libraries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Stemming of words was performed using the "</a:t>
            </a:r>
            <a:r>
              <a:rPr lang="en-GB" dirty="0" err="1">
                <a:solidFill>
                  <a:schemeClr val="bg1"/>
                </a:solidFill>
              </a:rPr>
              <a:t>nltk.PorterStemmer</a:t>
            </a:r>
            <a:r>
              <a:rPr lang="en-GB" dirty="0">
                <a:solidFill>
                  <a:schemeClr val="bg1"/>
                </a:solidFill>
              </a:rPr>
              <a:t>" library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The processed words were joined into a single string and stored back in the "</a:t>
            </a:r>
            <a:r>
              <a:rPr lang="en-GB" dirty="0" err="1">
                <a:solidFill>
                  <a:schemeClr val="bg1"/>
                </a:solidFill>
              </a:rPr>
              <a:t>transformed_title</a:t>
            </a:r>
            <a:r>
              <a:rPr lang="en-GB" dirty="0">
                <a:solidFill>
                  <a:schemeClr val="bg1"/>
                </a:solidFill>
              </a:rPr>
              <a:t>" column.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3775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45D0D-A9ED-4DD7-B07D-9FC956BE2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6422" y="698766"/>
            <a:ext cx="9609666" cy="566738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Visualization	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C25DA7-769C-40EA-A240-307835AC0596}"/>
              </a:ext>
            </a:extLst>
          </p:cNvPr>
          <p:cNvSpPr/>
          <p:nvPr/>
        </p:nvSpPr>
        <p:spPr>
          <a:xfrm>
            <a:off x="265873" y="2840373"/>
            <a:ext cx="6096000" cy="414344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US" sz="1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Fig1:  pie chart showing the distribution of fake and true news present in the dataset</a:t>
            </a:r>
            <a:br>
              <a:rPr lang="en-US" sz="1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GB" sz="1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 can be seen that data set provided is balanced </a:t>
            </a:r>
            <a:endParaRPr lang="en-IN" sz="10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ED70CE7-DB1C-4962-80D9-129E55107585}"/>
              </a:ext>
            </a:extLst>
          </p:cNvPr>
          <p:cNvSpPr/>
          <p:nvPr/>
        </p:nvSpPr>
        <p:spPr>
          <a:xfrm>
            <a:off x="7095094" y="3002816"/>
            <a:ext cx="4541654" cy="375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Fig3: showing word cloud for true news</a:t>
            </a:r>
            <a:endParaRPr lang="en-IN" sz="105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E2BC4EC-E440-47DA-AD64-D8A5D9F68361}"/>
              </a:ext>
            </a:extLst>
          </p:cNvPr>
          <p:cNvSpPr/>
          <p:nvPr/>
        </p:nvSpPr>
        <p:spPr>
          <a:xfrm>
            <a:off x="7207751" y="5714828"/>
            <a:ext cx="4431483" cy="375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Fig4: showing word cloud for fake news</a:t>
            </a:r>
            <a:endParaRPr lang="en-IN" sz="105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FA91F30-2365-4107-9BB0-F8E6E595B0C7}"/>
              </a:ext>
            </a:extLst>
          </p:cNvPr>
          <p:cNvSpPr/>
          <p:nvPr/>
        </p:nvSpPr>
        <p:spPr>
          <a:xfrm>
            <a:off x="75255" y="5714828"/>
            <a:ext cx="6096000" cy="516936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US" sz="1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Fig2: number of texts  vs </a:t>
            </a:r>
            <a:r>
              <a:rPr lang="en-US" sz="10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num_words</a:t>
            </a:r>
            <a:endParaRPr lang="en-GB" sz="10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GB" sz="1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 can be seen  most of the texts have 15 words and most of the texts are contained within 20 words </a:t>
            </a:r>
            <a:endParaRPr lang="en-IN" sz="10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5A48045-5852-4992-8C12-00E35B5414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256" y="697196"/>
            <a:ext cx="2795448" cy="214317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9B7F6D4-38C0-4C3D-AABC-58C41DE6F3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037" y="3328447"/>
            <a:ext cx="3823676" cy="23126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18E3949-48F9-4764-9E85-188E00F0BD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5094" y="666356"/>
            <a:ext cx="4395160" cy="232109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0B95435-60FF-46E8-A7E9-92C576048A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95094" y="3393736"/>
            <a:ext cx="4431483" cy="2406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7550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250D152-DFEA-154E-B6BA-D65ED2CB9E2F}"/>
              </a:ext>
            </a:extLst>
          </p:cNvPr>
          <p:cNvSpPr txBox="1"/>
          <p:nvPr/>
        </p:nvSpPr>
        <p:spPr>
          <a:xfrm>
            <a:off x="522052" y="561744"/>
            <a:ext cx="10846339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200" dirty="0">
                <a:solidFill>
                  <a:schemeClr val="accent1"/>
                </a:solidFill>
              </a:rPr>
              <a:t>Model Creation</a:t>
            </a:r>
            <a:endParaRPr lang="en-US" sz="2200" dirty="0">
              <a:solidFill>
                <a:schemeClr val="accent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028B800-4EC2-4872-8C4B-FA7600377931}"/>
              </a:ext>
            </a:extLst>
          </p:cNvPr>
          <p:cNvSpPr/>
          <p:nvPr/>
        </p:nvSpPr>
        <p:spPr>
          <a:xfrm>
            <a:off x="695417" y="1017876"/>
            <a:ext cx="6096000" cy="535531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The transformed title text is vectorized using one-hot encoding with a vector length of 5000.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A padding of 20 is used and the result is stored as "</a:t>
            </a:r>
            <a:r>
              <a:rPr lang="en-GB" dirty="0" err="1">
                <a:solidFill>
                  <a:schemeClr val="bg1"/>
                </a:solidFill>
              </a:rPr>
              <a:t>embedded_docs</a:t>
            </a:r>
            <a:r>
              <a:rPr lang="en-GB" dirty="0">
                <a:solidFill>
                  <a:schemeClr val="bg1"/>
                </a:solidFill>
              </a:rPr>
              <a:t>". The target labels are stored as "y".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The shapes of "</a:t>
            </a:r>
            <a:r>
              <a:rPr lang="en-GB" dirty="0" err="1">
                <a:solidFill>
                  <a:schemeClr val="bg1"/>
                </a:solidFill>
              </a:rPr>
              <a:t>embedded_docs</a:t>
            </a:r>
            <a:r>
              <a:rPr lang="en-GB" dirty="0">
                <a:solidFill>
                  <a:schemeClr val="bg1"/>
                </a:solidFill>
              </a:rPr>
              <a:t>" and "y" are checked to ensure they are the same and then both are converted to arrays.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A sequential model is created and added with Embedding layer with 5000 vocabulary size, 40 feature dimensions and input length of 20.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The model also includes 2 Bidirectional LSTM layers, 2 Dense layers and 2 Dropout layers for regularization.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The model is compiled with </a:t>
            </a:r>
            <a:r>
              <a:rPr lang="en-GB" dirty="0" err="1">
                <a:solidFill>
                  <a:schemeClr val="bg1"/>
                </a:solidFill>
              </a:rPr>
              <a:t>binary_crossentropy</a:t>
            </a:r>
            <a:r>
              <a:rPr lang="en-GB" dirty="0">
                <a:solidFill>
                  <a:schemeClr val="bg1"/>
                </a:solidFill>
              </a:rPr>
              <a:t> loss and </a:t>
            </a:r>
            <a:r>
              <a:rPr lang="en-GB" dirty="0" err="1">
                <a:solidFill>
                  <a:schemeClr val="bg1"/>
                </a:solidFill>
              </a:rPr>
              <a:t>adam</a:t>
            </a:r>
            <a:r>
              <a:rPr lang="en-GB" dirty="0">
                <a:solidFill>
                  <a:schemeClr val="bg1"/>
                </a:solidFill>
              </a:rPr>
              <a:t> optimizer, and accuracy as evaluation metric.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5-fold cross-validation is performed on the model, using early stopping as a </a:t>
            </a:r>
            <a:r>
              <a:rPr lang="en-GB" dirty="0" err="1">
                <a:solidFill>
                  <a:schemeClr val="bg1"/>
                </a:solidFill>
              </a:rPr>
              <a:t>callback</a:t>
            </a:r>
            <a:r>
              <a:rPr lang="en-GB" dirty="0">
                <a:solidFill>
                  <a:schemeClr val="bg1"/>
                </a:solidFill>
              </a:rPr>
              <a:t> to prevent overfitting.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The final result is the mean accuracy of the 5 folds with its standard deviation.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0" i="0" dirty="0">
              <a:solidFill>
                <a:schemeClr val="bg1"/>
              </a:solidFill>
              <a:effectLst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AEABBE-9DD4-4E45-998A-8E99C84B3D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6151" y="5212018"/>
            <a:ext cx="1857375" cy="8191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0F9259E-52C0-4A67-909F-B849BBE2F2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2348" y="949744"/>
            <a:ext cx="2947619" cy="210279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79A461D-56DC-4D58-8F83-E43DEED269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2347" y="2929208"/>
            <a:ext cx="2947619" cy="198922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FE8A580-D31F-442B-953D-6EFFEEDA47AC}"/>
              </a:ext>
            </a:extLst>
          </p:cNvPr>
          <p:cNvSpPr/>
          <p:nvPr/>
        </p:nvSpPr>
        <p:spPr>
          <a:xfrm>
            <a:off x="7331462" y="5019368"/>
            <a:ext cx="3018504" cy="1011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bg1"/>
                </a:solidFill>
              </a:rPr>
              <a:t>Results: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01213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250D152-DFEA-154E-B6BA-D65ED2CB9E2F}"/>
              </a:ext>
            </a:extLst>
          </p:cNvPr>
          <p:cNvSpPr txBox="1"/>
          <p:nvPr/>
        </p:nvSpPr>
        <p:spPr>
          <a:xfrm>
            <a:off x="671209" y="886209"/>
            <a:ext cx="1084633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accent1"/>
                </a:solidFill>
              </a:rPr>
              <a:t>Conclusion</a:t>
            </a:r>
            <a:endParaRPr lang="en-US" sz="2200" dirty="0">
              <a:solidFill>
                <a:schemeClr val="accent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A92823-5DC8-4C5B-BF2B-227BE920BB18}"/>
              </a:ext>
            </a:extLst>
          </p:cNvPr>
          <p:cNvSpPr txBox="1"/>
          <p:nvPr/>
        </p:nvSpPr>
        <p:spPr>
          <a:xfrm>
            <a:off x="789197" y="1617273"/>
            <a:ext cx="10846338" cy="32085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A model was created to identify fake news in a dataset with the aim of improving accuracy, precision, and f1-score.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The model was trained and tested using a 5-fold cross-validation approach.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The model was trained on the transformed title column of the dataset, which was </a:t>
            </a:r>
            <a:r>
              <a:rPr lang="en-GB" dirty="0" err="1">
                <a:solidFill>
                  <a:schemeClr val="bg1"/>
                </a:solidFill>
              </a:rPr>
              <a:t>preprocessed</a:t>
            </a:r>
            <a:r>
              <a:rPr lang="en-GB" dirty="0">
                <a:solidFill>
                  <a:schemeClr val="bg1"/>
                </a:solidFill>
              </a:rPr>
              <a:t> to remove </a:t>
            </a:r>
            <a:r>
              <a:rPr lang="en-GB" dirty="0" err="1">
                <a:solidFill>
                  <a:schemeClr val="bg1"/>
                </a:solidFill>
              </a:rPr>
              <a:t>stopwords</a:t>
            </a:r>
            <a:r>
              <a:rPr lang="en-GB" dirty="0">
                <a:solidFill>
                  <a:schemeClr val="bg1"/>
                </a:solidFill>
              </a:rPr>
              <a:t> and punctuation, and then stemmed and vectorized using one-hot encoding.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The model used an Embedding layer, followed by two bidirectional LSTM layers, two dropout layers, and two dense layers, with a sigmoid activation function.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The model was trained using binary cross-entropy loss and Adam optimization.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The model was able to achieve an overall accuracy of 99.21%, with a </a:t>
            </a:r>
            <a:r>
              <a:rPr lang="en-GB" dirty="0" err="1">
                <a:solidFill>
                  <a:schemeClr val="bg1"/>
                </a:solidFill>
              </a:rPr>
              <a:t>roc_auc</a:t>
            </a:r>
            <a:r>
              <a:rPr lang="en-GB" dirty="0">
                <a:solidFill>
                  <a:schemeClr val="bg1"/>
                </a:solidFill>
              </a:rPr>
              <a:t> of 99.22%, f1-score of 99.24%, and precision of 99.55%.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bg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13393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{4AFDBD19-DDA0-D149-A672-2E21487B815C}tf10001064</Template>
  <TotalTime>6608</TotalTime>
  <Words>999</Words>
  <Application>Microsoft Office PowerPoint</Application>
  <PresentationFormat>Widescreen</PresentationFormat>
  <Paragraphs>85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Raleway</vt:lpstr>
      <vt:lpstr>Times New Roman</vt:lpstr>
      <vt:lpstr>Organic</vt:lpstr>
      <vt:lpstr>Fake News</vt:lpstr>
      <vt:lpstr>Overview</vt:lpstr>
      <vt:lpstr>Introduction</vt:lpstr>
      <vt:lpstr>Problem Statement</vt:lpstr>
      <vt:lpstr>DATA SOURCES AND THEIR FORMATS</vt:lpstr>
      <vt:lpstr>Exploratory Data Analysis (EDA)</vt:lpstr>
      <vt:lpstr>Visualization 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Retention Case Study Presentation</dc:title>
  <dc:creator>Nani Veda</dc:creator>
  <cp:lastModifiedBy>john tojo</cp:lastModifiedBy>
  <cp:revision>131</cp:revision>
  <dcterms:created xsi:type="dcterms:W3CDTF">2021-12-20T14:45:54Z</dcterms:created>
  <dcterms:modified xsi:type="dcterms:W3CDTF">2023-02-05T07:04:45Z</dcterms:modified>
</cp:coreProperties>
</file>