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sldIdLst>
    <p:sldId id="256" r:id="rId2"/>
    <p:sldId id="257" r:id="rId3"/>
    <p:sldId id="258" r:id="rId4"/>
    <p:sldId id="262" r:id="rId5"/>
    <p:sldId id="307" r:id="rId6"/>
    <p:sldId id="308" r:id="rId7"/>
    <p:sldId id="297" r:id="rId8"/>
    <p:sldId id="309" r:id="rId9"/>
    <p:sldId id="311" r:id="rId10"/>
    <p:sldId id="312" r:id="rId11"/>
    <p:sldId id="313" r:id="rId12"/>
    <p:sldId id="314" r:id="rId13"/>
    <p:sldId id="315" r:id="rId14"/>
    <p:sldId id="293" r:id="rId15"/>
    <p:sldId id="305" r:id="rId16"/>
    <p:sldId id="317" r:id="rId17"/>
    <p:sldId id="318"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313"/>
  </p:normalViewPr>
  <p:slideViewPr>
    <p:cSldViewPr snapToGrid="0" snapToObjects="1">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5EC4189-B2F8-CF49-91D6-5938A3EF9B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2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153979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746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32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67255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55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53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296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29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14743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71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187DEE-B775-0847-B157-DFAF3FFEDF8C}"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421983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187DEE-B775-0847-B157-DFAF3FFEDF8C}"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C4189-B2F8-CF49-91D6-5938A3EF9B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99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187DEE-B775-0847-B157-DFAF3FFEDF8C}"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00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87DEE-B775-0847-B157-DFAF3FFEDF8C}"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29371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1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90248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187DEE-B775-0847-B157-DFAF3FFEDF8C}" type="datetimeFigureOut">
              <a:rPr lang="en-US" smtClean="0"/>
              <a:t>11/1/2022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EC4189-B2F8-CF49-91D6-5938A3EF9BAE}" type="slidenum">
              <a:rPr lang="en-US" smtClean="0"/>
              <a:t>‹#›</a:t>
            </a:fld>
            <a:endParaRPr lang="en-US"/>
          </a:p>
        </p:txBody>
      </p:sp>
    </p:spTree>
    <p:extLst>
      <p:ext uri="{BB962C8B-B14F-4D97-AF65-F5344CB8AC3E}">
        <p14:creationId xmlns:p14="http://schemas.microsoft.com/office/powerpoint/2010/main" val="1493066123"/>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972-89AF-8B4F-8C42-671C76B32456}"/>
              </a:ext>
            </a:extLst>
          </p:cNvPr>
          <p:cNvSpPr>
            <a:spLocks noGrp="1"/>
          </p:cNvSpPr>
          <p:nvPr>
            <p:ph type="ctrTitle"/>
          </p:nvPr>
        </p:nvSpPr>
        <p:spPr>
          <a:xfrm>
            <a:off x="2459116" y="1651247"/>
            <a:ext cx="7048952" cy="1671503"/>
          </a:xfrm>
        </p:spPr>
        <p:txBody>
          <a:bodyPr/>
          <a:lstStyle/>
          <a:p>
            <a:pPr>
              <a:lnSpc>
                <a:spcPts val="8925"/>
              </a:lnSpc>
              <a:spcBef>
                <a:spcPts val="6693"/>
              </a:spcBef>
            </a:pPr>
            <a:r>
              <a:rPr lang="en-IN" sz="4400" b="1" i="1" dirty="0">
                <a:solidFill>
                  <a:schemeClr val="bg1"/>
                </a:solidFill>
                <a:latin typeface="Raleway"/>
              </a:rPr>
              <a:t>Micro Credit Defaulters </a:t>
            </a:r>
            <a:endParaRPr lang="en-US" sz="4400" b="1" spc="-424" dirty="0">
              <a:solidFill>
                <a:srgbClr val="242424"/>
              </a:solidFill>
              <a:latin typeface="Raleway" pitchFamily="2" charset="77"/>
            </a:endParaRPr>
          </a:p>
        </p:txBody>
      </p:sp>
      <p:sp>
        <p:nvSpPr>
          <p:cNvPr id="3" name="Subtitle 2">
            <a:extLst>
              <a:ext uri="{FF2B5EF4-FFF2-40B4-BE49-F238E27FC236}">
                <a16:creationId xmlns:a16="http://schemas.microsoft.com/office/drawing/2014/main" id="{5EF327CC-2E00-6549-9E57-9035101635A0}"/>
              </a:ext>
            </a:extLst>
          </p:cNvPr>
          <p:cNvSpPr>
            <a:spLocks noGrp="1"/>
          </p:cNvSpPr>
          <p:nvPr>
            <p:ph type="subTitle" idx="1"/>
          </p:nvPr>
        </p:nvSpPr>
        <p:spPr>
          <a:xfrm>
            <a:off x="2692398" y="4278647"/>
            <a:ext cx="6815669" cy="863624"/>
          </a:xfrm>
        </p:spPr>
        <p:txBody>
          <a:bodyPr>
            <a:normAutofit fontScale="92500" lnSpcReduction="10000"/>
          </a:bodyPr>
          <a:lstStyle/>
          <a:p>
            <a:r>
              <a:rPr lang="en-US" sz="2400" dirty="0">
                <a:solidFill>
                  <a:schemeClr val="bg1"/>
                </a:solidFill>
              </a:rPr>
              <a:t>											John Tojo</a:t>
            </a:r>
          </a:p>
          <a:p>
            <a:pPr algn="r"/>
            <a:r>
              <a:rPr lang="en-IN" sz="2400" dirty="0">
                <a:solidFill>
                  <a:schemeClr val="bg1"/>
                </a:solidFill>
              </a:rPr>
              <a:t>Data Science Intern</a:t>
            </a:r>
            <a:endParaRPr lang="en-US" sz="2400" dirty="0">
              <a:solidFill>
                <a:schemeClr val="bg1"/>
              </a:solidFill>
            </a:endParaRPr>
          </a:p>
        </p:txBody>
      </p:sp>
    </p:spTree>
    <p:extLst>
      <p:ext uri="{BB962C8B-B14F-4D97-AF65-F5344CB8AC3E}">
        <p14:creationId xmlns:p14="http://schemas.microsoft.com/office/powerpoint/2010/main" val="244764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numerical discrete </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6870577" y="1391944"/>
            <a:ext cx="3640584" cy="1453653"/>
          </a:xfrm>
        </p:spPr>
        <p:txBody>
          <a:bodyPr>
            <a:normAutofit/>
          </a:bodyPr>
          <a:lstStyle/>
          <a:p>
            <a:pPr marL="285750" indent="-285750" algn="l">
              <a:buFont typeface="Arial" panose="020B0604020202020204" pitchFamily="34" charset="0"/>
              <a:buChar char="•"/>
            </a:pPr>
            <a:r>
              <a:rPr lang="en-GB" b="1" dirty="0">
                <a:solidFill>
                  <a:schemeClr val="bg1"/>
                </a:solidFill>
              </a:rPr>
              <a:t>cnt_loans30</a:t>
            </a:r>
          </a:p>
          <a:p>
            <a:pPr marL="628650" lvl="1" indent="-171450">
              <a:buFont typeface="Arial" panose="020B0604020202020204" pitchFamily="34" charset="0"/>
              <a:buChar char="•"/>
            </a:pPr>
            <a:r>
              <a:rPr lang="en-GB" dirty="0">
                <a:solidFill>
                  <a:schemeClr val="bg1"/>
                </a:solidFill>
              </a:rPr>
              <a:t>most of the customers have taken 1 loan in past 30 days</a:t>
            </a:r>
          </a:p>
          <a:p>
            <a:pPr marL="628650" lvl="1" indent="-171450">
              <a:buFont typeface="Arial" panose="020B0604020202020204" pitchFamily="34" charset="0"/>
              <a:buChar char="•"/>
            </a:pPr>
            <a:r>
              <a:rPr lang="en-GB" dirty="0">
                <a:solidFill>
                  <a:schemeClr val="bg1"/>
                </a:solidFill>
              </a:rPr>
              <a:t>there are some cases where no of loans taken are more than 20</a:t>
            </a:r>
          </a:p>
        </p:txBody>
      </p:sp>
      <p:pic>
        <p:nvPicPr>
          <p:cNvPr id="5" name="Picture 4">
            <a:extLst>
              <a:ext uri="{FF2B5EF4-FFF2-40B4-BE49-F238E27FC236}">
                <a16:creationId xmlns:a16="http://schemas.microsoft.com/office/drawing/2014/main" id="{F798632C-FFB8-4B24-B54B-24EACF800E15}"/>
              </a:ext>
            </a:extLst>
          </p:cNvPr>
          <p:cNvPicPr>
            <a:picLocks noChangeAspect="1"/>
          </p:cNvPicPr>
          <p:nvPr/>
        </p:nvPicPr>
        <p:blipFill>
          <a:blip r:embed="rId2"/>
          <a:stretch>
            <a:fillRect/>
          </a:stretch>
        </p:blipFill>
        <p:spPr>
          <a:xfrm>
            <a:off x="663452" y="1391944"/>
            <a:ext cx="5827144" cy="1453653"/>
          </a:xfrm>
          <a:prstGeom prst="rect">
            <a:avLst/>
          </a:prstGeom>
        </p:spPr>
      </p:pic>
      <p:pic>
        <p:nvPicPr>
          <p:cNvPr id="6" name="Picture 5">
            <a:extLst>
              <a:ext uri="{FF2B5EF4-FFF2-40B4-BE49-F238E27FC236}">
                <a16:creationId xmlns:a16="http://schemas.microsoft.com/office/drawing/2014/main" id="{686F1F32-5C41-4F93-8548-CB76BB0153D7}"/>
              </a:ext>
            </a:extLst>
          </p:cNvPr>
          <p:cNvPicPr>
            <a:picLocks noChangeAspect="1"/>
          </p:cNvPicPr>
          <p:nvPr/>
        </p:nvPicPr>
        <p:blipFill>
          <a:blip r:embed="rId3"/>
          <a:stretch>
            <a:fillRect/>
          </a:stretch>
        </p:blipFill>
        <p:spPr>
          <a:xfrm>
            <a:off x="663453" y="2970506"/>
            <a:ext cx="5827144" cy="1650499"/>
          </a:xfrm>
          <a:prstGeom prst="rect">
            <a:avLst/>
          </a:prstGeom>
        </p:spPr>
      </p:pic>
      <p:pic>
        <p:nvPicPr>
          <p:cNvPr id="7" name="Picture 6">
            <a:extLst>
              <a:ext uri="{FF2B5EF4-FFF2-40B4-BE49-F238E27FC236}">
                <a16:creationId xmlns:a16="http://schemas.microsoft.com/office/drawing/2014/main" id="{CC825428-7196-4ABA-93BE-B73EAF37E082}"/>
              </a:ext>
            </a:extLst>
          </p:cNvPr>
          <p:cNvPicPr>
            <a:picLocks noChangeAspect="1"/>
          </p:cNvPicPr>
          <p:nvPr/>
        </p:nvPicPr>
        <p:blipFill>
          <a:blip r:embed="rId4"/>
          <a:stretch>
            <a:fillRect/>
          </a:stretch>
        </p:blipFill>
        <p:spPr>
          <a:xfrm>
            <a:off x="663452" y="4749796"/>
            <a:ext cx="5827145" cy="1483388"/>
          </a:xfrm>
          <a:prstGeom prst="rect">
            <a:avLst/>
          </a:prstGeom>
        </p:spPr>
      </p:pic>
      <p:sp>
        <p:nvSpPr>
          <p:cNvPr id="8" name="Text Placeholder 3">
            <a:extLst>
              <a:ext uri="{FF2B5EF4-FFF2-40B4-BE49-F238E27FC236}">
                <a16:creationId xmlns:a16="http://schemas.microsoft.com/office/drawing/2014/main" id="{88555029-FEB5-44AC-9AB2-EAA9E0C03C60}"/>
              </a:ext>
            </a:extLst>
          </p:cNvPr>
          <p:cNvSpPr txBox="1">
            <a:spLocks/>
          </p:cNvSpPr>
          <p:nvPr/>
        </p:nvSpPr>
        <p:spPr>
          <a:xfrm>
            <a:off x="7175377" y="2845597"/>
            <a:ext cx="3640584" cy="145365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marL="285750" indent="-285750" algn="l">
              <a:buFont typeface="Arial" panose="020B0604020202020204" pitchFamily="34" charset="0"/>
              <a:buChar char="•"/>
            </a:pPr>
            <a:r>
              <a:rPr lang="en-GB" b="1" dirty="0">
                <a:solidFill>
                  <a:schemeClr val="bg1"/>
                </a:solidFill>
              </a:rPr>
              <a:t>amnt_loans30</a:t>
            </a:r>
          </a:p>
          <a:p>
            <a:pPr marL="628650" lvl="1" indent="-171450">
              <a:buFont typeface="Arial" panose="020B0604020202020204" pitchFamily="34" charset="0"/>
              <a:buChar char="•"/>
            </a:pPr>
            <a:r>
              <a:rPr lang="en-GB" dirty="0">
                <a:solidFill>
                  <a:schemeClr val="bg1"/>
                </a:solidFill>
              </a:rPr>
              <a:t>total amount of loan taken by the customer in the past 30 days is mostly 6 followed by 12</a:t>
            </a:r>
          </a:p>
        </p:txBody>
      </p:sp>
      <p:sp>
        <p:nvSpPr>
          <p:cNvPr id="9" name="Text Placeholder 3">
            <a:extLst>
              <a:ext uri="{FF2B5EF4-FFF2-40B4-BE49-F238E27FC236}">
                <a16:creationId xmlns:a16="http://schemas.microsoft.com/office/drawing/2014/main" id="{F649F9C1-470E-4A04-BE73-49AEE4D3147F}"/>
              </a:ext>
            </a:extLst>
          </p:cNvPr>
          <p:cNvSpPr txBox="1">
            <a:spLocks/>
          </p:cNvSpPr>
          <p:nvPr/>
        </p:nvSpPr>
        <p:spPr>
          <a:xfrm>
            <a:off x="7175377" y="4621005"/>
            <a:ext cx="3640584" cy="145365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marL="285750" indent="-285750" algn="l">
              <a:buFont typeface="Arial" panose="020B0604020202020204" pitchFamily="34" charset="0"/>
              <a:buChar char="•"/>
            </a:pPr>
            <a:r>
              <a:rPr lang="en-GB" b="1" dirty="0">
                <a:solidFill>
                  <a:schemeClr val="bg1"/>
                </a:solidFill>
              </a:rPr>
              <a:t>maxamnt_loans90</a:t>
            </a:r>
          </a:p>
          <a:p>
            <a:pPr marL="628650" lvl="1" indent="-171450">
              <a:buFont typeface="Arial" panose="020B0604020202020204" pitchFamily="34" charset="0"/>
              <a:buChar char="•"/>
            </a:pPr>
            <a:r>
              <a:rPr lang="en-GB" dirty="0">
                <a:solidFill>
                  <a:schemeClr val="bg1"/>
                </a:solidFill>
              </a:rPr>
              <a:t>the max amount of loans taken by </a:t>
            </a:r>
            <a:r>
              <a:rPr lang="en-GB" dirty="0" err="1">
                <a:solidFill>
                  <a:schemeClr val="bg1"/>
                </a:solidFill>
              </a:rPr>
              <a:t>cusomter</a:t>
            </a:r>
            <a:r>
              <a:rPr lang="en-GB" dirty="0">
                <a:solidFill>
                  <a:schemeClr val="bg1"/>
                </a:solidFill>
              </a:rPr>
              <a:t> in 90 days is 6</a:t>
            </a:r>
          </a:p>
        </p:txBody>
      </p:sp>
    </p:spTree>
    <p:extLst>
      <p:ext uri="{BB962C8B-B14F-4D97-AF65-F5344CB8AC3E}">
        <p14:creationId xmlns:p14="http://schemas.microsoft.com/office/powerpoint/2010/main" val="422266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numerical discrete </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6959353" y="1559853"/>
            <a:ext cx="3640584" cy="1453653"/>
          </a:xfrm>
        </p:spPr>
        <p:txBody>
          <a:bodyPr>
            <a:normAutofit/>
          </a:bodyPr>
          <a:lstStyle/>
          <a:p>
            <a:pPr marL="285750" indent="-285750" algn="l">
              <a:buFont typeface="Arial" panose="020B0604020202020204" pitchFamily="34" charset="0"/>
              <a:buChar char="•"/>
            </a:pPr>
            <a:r>
              <a:rPr lang="en-GB" b="1" dirty="0">
                <a:solidFill>
                  <a:schemeClr val="bg1"/>
                </a:solidFill>
              </a:rPr>
              <a:t>Day</a:t>
            </a:r>
          </a:p>
          <a:p>
            <a:pPr marL="628650" lvl="1" indent="-171450">
              <a:buFont typeface="Arial" panose="020B0604020202020204" pitchFamily="34" charset="0"/>
              <a:buChar char="•"/>
            </a:pPr>
            <a:r>
              <a:rPr lang="en-GB" dirty="0">
                <a:solidFill>
                  <a:schemeClr val="bg1"/>
                </a:solidFill>
              </a:rPr>
              <a:t>days 6, 7, 10, 11, 12 has the largest amount of data</a:t>
            </a:r>
          </a:p>
        </p:txBody>
      </p:sp>
      <p:sp>
        <p:nvSpPr>
          <p:cNvPr id="9" name="Text Placeholder 3">
            <a:extLst>
              <a:ext uri="{FF2B5EF4-FFF2-40B4-BE49-F238E27FC236}">
                <a16:creationId xmlns:a16="http://schemas.microsoft.com/office/drawing/2014/main" id="{F649F9C1-470E-4A04-BE73-49AEE4D3147F}"/>
              </a:ext>
            </a:extLst>
          </p:cNvPr>
          <p:cNvSpPr txBox="1">
            <a:spLocks/>
          </p:cNvSpPr>
          <p:nvPr/>
        </p:nvSpPr>
        <p:spPr>
          <a:xfrm>
            <a:off x="7175377" y="4621005"/>
            <a:ext cx="3640584" cy="145365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marL="285750" indent="-285750" algn="l">
              <a:buFont typeface="Arial" panose="020B0604020202020204" pitchFamily="34" charset="0"/>
              <a:buChar char="•"/>
            </a:pPr>
            <a:r>
              <a:rPr lang="en-GB" b="1" dirty="0">
                <a:solidFill>
                  <a:schemeClr val="bg1"/>
                </a:solidFill>
              </a:rPr>
              <a:t>Month</a:t>
            </a:r>
          </a:p>
          <a:p>
            <a:pPr marL="628650" lvl="1" indent="-171450">
              <a:buFont typeface="Arial" panose="020B0604020202020204" pitchFamily="34" charset="0"/>
              <a:buChar char="•"/>
            </a:pPr>
            <a:r>
              <a:rPr lang="en-GB" dirty="0">
                <a:solidFill>
                  <a:schemeClr val="bg1"/>
                </a:solidFill>
              </a:rPr>
              <a:t>7th month has most no of data</a:t>
            </a:r>
          </a:p>
        </p:txBody>
      </p:sp>
      <p:pic>
        <p:nvPicPr>
          <p:cNvPr id="3" name="Picture 2">
            <a:extLst>
              <a:ext uri="{FF2B5EF4-FFF2-40B4-BE49-F238E27FC236}">
                <a16:creationId xmlns:a16="http://schemas.microsoft.com/office/drawing/2014/main" id="{5605A7F3-F935-4EB1-A107-D0ACFDADAB8D}"/>
              </a:ext>
            </a:extLst>
          </p:cNvPr>
          <p:cNvPicPr>
            <a:picLocks noChangeAspect="1"/>
          </p:cNvPicPr>
          <p:nvPr/>
        </p:nvPicPr>
        <p:blipFill>
          <a:blip r:embed="rId2"/>
          <a:stretch>
            <a:fillRect/>
          </a:stretch>
        </p:blipFill>
        <p:spPr>
          <a:xfrm>
            <a:off x="666877" y="1495105"/>
            <a:ext cx="5823720" cy="1583151"/>
          </a:xfrm>
          <a:prstGeom prst="rect">
            <a:avLst/>
          </a:prstGeom>
        </p:spPr>
      </p:pic>
      <p:pic>
        <p:nvPicPr>
          <p:cNvPr id="10" name="Picture 9">
            <a:extLst>
              <a:ext uri="{FF2B5EF4-FFF2-40B4-BE49-F238E27FC236}">
                <a16:creationId xmlns:a16="http://schemas.microsoft.com/office/drawing/2014/main" id="{2FD1B508-5601-46A4-B061-68A34F0D7202}"/>
              </a:ext>
            </a:extLst>
          </p:cNvPr>
          <p:cNvPicPr>
            <a:picLocks noChangeAspect="1"/>
          </p:cNvPicPr>
          <p:nvPr/>
        </p:nvPicPr>
        <p:blipFill>
          <a:blip r:embed="rId3"/>
          <a:stretch>
            <a:fillRect/>
          </a:stretch>
        </p:blipFill>
        <p:spPr>
          <a:xfrm>
            <a:off x="666877" y="3888153"/>
            <a:ext cx="5823720" cy="1654666"/>
          </a:xfrm>
          <a:prstGeom prst="rect">
            <a:avLst/>
          </a:prstGeom>
        </p:spPr>
      </p:pic>
    </p:spTree>
    <p:extLst>
      <p:ext uri="{BB962C8B-B14F-4D97-AF65-F5344CB8AC3E}">
        <p14:creationId xmlns:p14="http://schemas.microsoft.com/office/powerpoint/2010/main" val="262940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Bivariate Analysis</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887027" y="3350187"/>
            <a:ext cx="3640584" cy="774974"/>
          </a:xfrm>
        </p:spPr>
        <p:txBody>
          <a:bodyPr>
            <a:normAutofit/>
          </a:bodyPr>
          <a:lstStyle/>
          <a:p>
            <a:pPr algn="l"/>
            <a:r>
              <a:rPr lang="en-GB" dirty="0">
                <a:solidFill>
                  <a:schemeClr val="bg1"/>
                </a:solidFill>
              </a:rPr>
              <a:t>negative or zero balance have high chance to default</a:t>
            </a:r>
          </a:p>
        </p:txBody>
      </p:sp>
      <p:sp>
        <p:nvSpPr>
          <p:cNvPr id="9" name="Text Placeholder 3">
            <a:extLst>
              <a:ext uri="{FF2B5EF4-FFF2-40B4-BE49-F238E27FC236}">
                <a16:creationId xmlns:a16="http://schemas.microsoft.com/office/drawing/2014/main" id="{F649F9C1-470E-4A04-BE73-49AEE4D3147F}"/>
              </a:ext>
            </a:extLst>
          </p:cNvPr>
          <p:cNvSpPr txBox="1">
            <a:spLocks/>
          </p:cNvSpPr>
          <p:nvPr/>
        </p:nvSpPr>
        <p:spPr>
          <a:xfrm>
            <a:off x="7089316" y="3502700"/>
            <a:ext cx="3640584" cy="62246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algn="l"/>
            <a:r>
              <a:rPr lang="en-GB" dirty="0">
                <a:solidFill>
                  <a:schemeClr val="bg1"/>
                </a:solidFill>
              </a:rPr>
              <a:t>customers who take loans in the range 0-5 have high chance to default</a:t>
            </a:r>
          </a:p>
        </p:txBody>
      </p:sp>
      <p:pic>
        <p:nvPicPr>
          <p:cNvPr id="8" name="Picture 7">
            <a:extLst>
              <a:ext uri="{FF2B5EF4-FFF2-40B4-BE49-F238E27FC236}">
                <a16:creationId xmlns:a16="http://schemas.microsoft.com/office/drawing/2014/main" id="{9C917966-7B9D-43E9-817A-E0F5FD239F8F}"/>
              </a:ext>
            </a:extLst>
          </p:cNvPr>
          <p:cNvPicPr>
            <a:picLocks noChangeAspect="1"/>
          </p:cNvPicPr>
          <p:nvPr/>
        </p:nvPicPr>
        <p:blipFill>
          <a:blip r:embed="rId2"/>
          <a:stretch>
            <a:fillRect/>
          </a:stretch>
        </p:blipFill>
        <p:spPr>
          <a:xfrm>
            <a:off x="819278" y="1361219"/>
            <a:ext cx="5276722" cy="2038546"/>
          </a:xfrm>
          <a:prstGeom prst="rect">
            <a:avLst/>
          </a:prstGeom>
        </p:spPr>
      </p:pic>
      <p:pic>
        <p:nvPicPr>
          <p:cNvPr id="6" name="Picture 5">
            <a:extLst>
              <a:ext uri="{FF2B5EF4-FFF2-40B4-BE49-F238E27FC236}">
                <a16:creationId xmlns:a16="http://schemas.microsoft.com/office/drawing/2014/main" id="{5671AB01-4B73-420C-AD11-278B4C481ED4}"/>
              </a:ext>
            </a:extLst>
          </p:cNvPr>
          <p:cNvPicPr>
            <a:picLocks noChangeAspect="1"/>
          </p:cNvPicPr>
          <p:nvPr/>
        </p:nvPicPr>
        <p:blipFill>
          <a:blip r:embed="rId3"/>
          <a:stretch>
            <a:fillRect/>
          </a:stretch>
        </p:blipFill>
        <p:spPr>
          <a:xfrm>
            <a:off x="6570496" y="1361219"/>
            <a:ext cx="4678225" cy="2067781"/>
          </a:xfrm>
          <a:prstGeom prst="rect">
            <a:avLst/>
          </a:prstGeom>
        </p:spPr>
      </p:pic>
      <p:sp>
        <p:nvSpPr>
          <p:cNvPr id="11" name="Text Placeholder 3">
            <a:extLst>
              <a:ext uri="{FF2B5EF4-FFF2-40B4-BE49-F238E27FC236}">
                <a16:creationId xmlns:a16="http://schemas.microsoft.com/office/drawing/2014/main" id="{AD63DDB1-2944-4807-ACE8-B185EB5D60BC}"/>
              </a:ext>
            </a:extLst>
          </p:cNvPr>
          <p:cNvSpPr txBox="1">
            <a:spLocks/>
          </p:cNvSpPr>
          <p:nvPr/>
        </p:nvSpPr>
        <p:spPr>
          <a:xfrm>
            <a:off x="6096000" y="4783624"/>
            <a:ext cx="3640584" cy="62246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algn="l"/>
            <a:r>
              <a:rPr lang="en-GB" dirty="0">
                <a:solidFill>
                  <a:schemeClr val="bg1"/>
                </a:solidFill>
              </a:rPr>
              <a:t>customers those who </a:t>
            </a:r>
            <a:r>
              <a:rPr lang="en-GB" dirty="0" err="1">
                <a:solidFill>
                  <a:schemeClr val="bg1"/>
                </a:solidFill>
              </a:rPr>
              <a:t>dont</a:t>
            </a:r>
            <a:r>
              <a:rPr lang="en-GB" dirty="0">
                <a:solidFill>
                  <a:schemeClr val="bg1"/>
                </a:solidFill>
              </a:rPr>
              <a:t> recharge their accounts have a chance to default</a:t>
            </a:r>
          </a:p>
        </p:txBody>
      </p:sp>
      <p:pic>
        <p:nvPicPr>
          <p:cNvPr id="12" name="Picture 11">
            <a:extLst>
              <a:ext uri="{FF2B5EF4-FFF2-40B4-BE49-F238E27FC236}">
                <a16:creationId xmlns:a16="http://schemas.microsoft.com/office/drawing/2014/main" id="{16E48F88-F013-4815-9976-9E8FA5C5FD5B}"/>
              </a:ext>
            </a:extLst>
          </p:cNvPr>
          <p:cNvPicPr>
            <a:picLocks noChangeAspect="1"/>
          </p:cNvPicPr>
          <p:nvPr/>
        </p:nvPicPr>
        <p:blipFill>
          <a:blip r:embed="rId4"/>
          <a:stretch>
            <a:fillRect/>
          </a:stretch>
        </p:blipFill>
        <p:spPr>
          <a:xfrm>
            <a:off x="819278" y="4075582"/>
            <a:ext cx="5276722" cy="2038547"/>
          </a:xfrm>
          <a:prstGeom prst="rect">
            <a:avLst/>
          </a:prstGeom>
        </p:spPr>
      </p:pic>
    </p:spTree>
    <p:extLst>
      <p:ext uri="{BB962C8B-B14F-4D97-AF65-F5344CB8AC3E}">
        <p14:creationId xmlns:p14="http://schemas.microsoft.com/office/powerpoint/2010/main" val="416296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Bivariate Analysis</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887027" y="3350187"/>
            <a:ext cx="3640584" cy="774974"/>
          </a:xfrm>
        </p:spPr>
        <p:txBody>
          <a:bodyPr>
            <a:normAutofit/>
          </a:bodyPr>
          <a:lstStyle/>
          <a:p>
            <a:pPr lvl="0" algn="l"/>
            <a:r>
              <a:rPr lang="en-IN" dirty="0">
                <a:solidFill>
                  <a:schemeClr val="bg1"/>
                </a:solidFill>
              </a:rPr>
              <a:t>defaulters are high for those who have not paid back</a:t>
            </a:r>
          </a:p>
        </p:txBody>
      </p:sp>
      <p:sp>
        <p:nvSpPr>
          <p:cNvPr id="9" name="Text Placeholder 3">
            <a:extLst>
              <a:ext uri="{FF2B5EF4-FFF2-40B4-BE49-F238E27FC236}">
                <a16:creationId xmlns:a16="http://schemas.microsoft.com/office/drawing/2014/main" id="{F649F9C1-470E-4A04-BE73-49AEE4D3147F}"/>
              </a:ext>
            </a:extLst>
          </p:cNvPr>
          <p:cNvSpPr txBox="1">
            <a:spLocks/>
          </p:cNvSpPr>
          <p:nvPr/>
        </p:nvSpPr>
        <p:spPr>
          <a:xfrm>
            <a:off x="7089316" y="3502700"/>
            <a:ext cx="3640584" cy="62246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lumMod val="85000"/>
                    <a:lumOff val="1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lvl="0" algn="l"/>
            <a:r>
              <a:rPr lang="en-IN" dirty="0">
                <a:solidFill>
                  <a:schemeClr val="bg1"/>
                </a:solidFill>
              </a:rPr>
              <a:t>defaulters are highest among new customers</a:t>
            </a:r>
          </a:p>
        </p:txBody>
      </p:sp>
      <p:pic>
        <p:nvPicPr>
          <p:cNvPr id="10" name="Picture 9">
            <a:extLst>
              <a:ext uri="{FF2B5EF4-FFF2-40B4-BE49-F238E27FC236}">
                <a16:creationId xmlns:a16="http://schemas.microsoft.com/office/drawing/2014/main" id="{91807B42-DA1F-485C-9729-F9FBF9325946}"/>
              </a:ext>
            </a:extLst>
          </p:cNvPr>
          <p:cNvPicPr/>
          <p:nvPr/>
        </p:nvPicPr>
        <p:blipFill>
          <a:blip r:embed="rId2"/>
          <a:stretch>
            <a:fillRect/>
          </a:stretch>
        </p:blipFill>
        <p:spPr>
          <a:xfrm>
            <a:off x="819278" y="1361219"/>
            <a:ext cx="5430602" cy="1988968"/>
          </a:xfrm>
          <a:prstGeom prst="rect">
            <a:avLst/>
          </a:prstGeom>
        </p:spPr>
      </p:pic>
      <p:pic>
        <p:nvPicPr>
          <p:cNvPr id="13" name="Picture 12">
            <a:extLst>
              <a:ext uri="{FF2B5EF4-FFF2-40B4-BE49-F238E27FC236}">
                <a16:creationId xmlns:a16="http://schemas.microsoft.com/office/drawing/2014/main" id="{7CD14F48-3E1C-4E23-9307-E466C86F6355}"/>
              </a:ext>
            </a:extLst>
          </p:cNvPr>
          <p:cNvPicPr/>
          <p:nvPr/>
        </p:nvPicPr>
        <p:blipFill>
          <a:blip r:embed="rId3"/>
          <a:stretch>
            <a:fillRect/>
          </a:stretch>
        </p:blipFill>
        <p:spPr>
          <a:xfrm>
            <a:off x="6390695" y="1265504"/>
            <a:ext cx="4982027" cy="2163496"/>
          </a:xfrm>
          <a:prstGeom prst="rect">
            <a:avLst/>
          </a:prstGeom>
        </p:spPr>
      </p:pic>
    </p:spTree>
    <p:extLst>
      <p:ext uri="{BB962C8B-B14F-4D97-AF65-F5344CB8AC3E}">
        <p14:creationId xmlns:p14="http://schemas.microsoft.com/office/powerpoint/2010/main" val="376528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30887"/>
          </a:xfrm>
          <a:prstGeom prst="rect">
            <a:avLst/>
          </a:prstGeom>
          <a:noFill/>
        </p:spPr>
        <p:txBody>
          <a:bodyPr wrap="square">
            <a:spAutoFit/>
          </a:bodyPr>
          <a:lstStyle/>
          <a:p>
            <a:pPr algn="ctr"/>
            <a:r>
              <a:rPr lang="en-IN" sz="2200" dirty="0">
                <a:solidFill>
                  <a:schemeClr val="accent1"/>
                </a:solidFill>
              </a:rPr>
              <a:t>DATA CLEANING STEPS</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09" y="936010"/>
            <a:ext cx="10998739" cy="5539978"/>
          </a:xfrm>
          <a:prstGeom prst="rect">
            <a:avLst/>
          </a:prstGeom>
          <a:noFill/>
        </p:spPr>
        <p:txBody>
          <a:bodyPr wrap="square">
            <a:spAutoFit/>
          </a:bodyPr>
          <a:lstStyle/>
          <a:p>
            <a:r>
              <a:rPr lang="en-IN" sz="2000" b="1" dirty="0">
                <a:solidFill>
                  <a:schemeClr val="bg1"/>
                </a:solidFill>
              </a:rPr>
              <a:t>Check for skewness</a:t>
            </a:r>
            <a:r>
              <a:rPr lang="en-IN" sz="2000" dirty="0">
                <a:solidFill>
                  <a:schemeClr val="bg1"/>
                </a:solidFill>
              </a:rPr>
              <a:t>: </a:t>
            </a:r>
            <a:r>
              <a:rPr lang="en-IN" dirty="0">
                <a:solidFill>
                  <a:schemeClr val="bg1"/>
                </a:solidFill>
              </a:rPr>
              <a:t>few columns were not within the limits</a:t>
            </a:r>
          </a:p>
          <a:p>
            <a:pPr marL="800100" lvl="1" indent="-342900">
              <a:buFont typeface="Arial" panose="020B0604020202020204" pitchFamily="34" charset="0"/>
              <a:buChar char="•"/>
            </a:pPr>
            <a:r>
              <a:rPr lang="en-IN" dirty="0">
                <a:solidFill>
                  <a:schemeClr val="bg1"/>
                </a:solidFill>
              </a:rPr>
              <a:t>Used power transform (yeo-</a:t>
            </a:r>
            <a:r>
              <a:rPr lang="en-IN" dirty="0" err="1">
                <a:solidFill>
                  <a:schemeClr val="bg1"/>
                </a:solidFill>
              </a:rPr>
              <a:t>johnson</a:t>
            </a:r>
            <a:r>
              <a:rPr lang="en-IN" dirty="0">
                <a:solidFill>
                  <a:schemeClr val="bg1"/>
                </a:solidFill>
              </a:rPr>
              <a:t>) method to reduce the skewness</a:t>
            </a:r>
          </a:p>
          <a:p>
            <a:pPr marL="800100" lvl="1" indent="-342900">
              <a:buFont typeface="Arial" panose="020B0604020202020204" pitchFamily="34" charset="0"/>
              <a:buChar char="•"/>
            </a:pPr>
            <a:r>
              <a:rPr lang="en-IN" dirty="0">
                <a:solidFill>
                  <a:schemeClr val="bg1"/>
                </a:solidFill>
              </a:rPr>
              <a:t>Tried to reduce skewness further by using cube root, followed by power transform for those columns which were not within limits</a:t>
            </a:r>
          </a:p>
          <a:p>
            <a:pPr marL="800100" lvl="1" indent="-342900">
              <a:buFont typeface="Arial" panose="020B0604020202020204" pitchFamily="34" charset="0"/>
              <a:buChar char="•"/>
            </a:pPr>
            <a:r>
              <a:rPr lang="en-IN" dirty="0">
                <a:solidFill>
                  <a:schemeClr val="bg1"/>
                </a:solidFill>
              </a:rPr>
              <a:t>As skewness was not  reducing dropped those columns whose skewness exceed the limit of 0.65 to -0.65</a:t>
            </a:r>
          </a:p>
          <a:p>
            <a:pPr marL="800100" lvl="1" indent="-342900">
              <a:buFont typeface="Arial" panose="020B0604020202020204" pitchFamily="34" charset="0"/>
              <a:buChar char="•"/>
            </a:pPr>
            <a:endParaRPr lang="en-IN" sz="2000" dirty="0">
              <a:solidFill>
                <a:schemeClr val="bg1"/>
              </a:solidFill>
            </a:endParaRPr>
          </a:p>
          <a:p>
            <a:r>
              <a:rPr lang="en-US" sz="2000" b="1" dirty="0">
                <a:solidFill>
                  <a:schemeClr val="bg1"/>
                </a:solidFill>
              </a:rPr>
              <a:t>O</a:t>
            </a:r>
            <a:r>
              <a:rPr lang="en-IN" sz="2000" b="1" dirty="0" err="1">
                <a:solidFill>
                  <a:schemeClr val="bg1"/>
                </a:solidFill>
              </a:rPr>
              <a:t>utliers</a:t>
            </a:r>
            <a:r>
              <a:rPr lang="en-IN" sz="2000" b="1" dirty="0">
                <a:solidFill>
                  <a:schemeClr val="bg1"/>
                </a:solidFill>
              </a:rPr>
              <a:t> check</a:t>
            </a:r>
            <a:r>
              <a:rPr lang="en-IN" sz="2000" dirty="0">
                <a:solidFill>
                  <a:schemeClr val="bg1"/>
                </a:solidFill>
              </a:rPr>
              <a:t>: </a:t>
            </a:r>
            <a:r>
              <a:rPr lang="en-IN" dirty="0">
                <a:solidFill>
                  <a:schemeClr val="bg1"/>
                </a:solidFill>
              </a:rPr>
              <a:t>outliers were checked and treated using </a:t>
            </a:r>
            <a:r>
              <a:rPr lang="en-IN" dirty="0" err="1">
                <a:solidFill>
                  <a:schemeClr val="bg1"/>
                </a:solidFill>
              </a:rPr>
              <a:t>zscore</a:t>
            </a:r>
            <a:r>
              <a:rPr lang="en-IN" dirty="0">
                <a:solidFill>
                  <a:schemeClr val="bg1"/>
                </a:solidFill>
              </a:rPr>
              <a:t> method. The net data loss after removing outliers and dropping rows earlier has resulted in loss of 6.82% within limits</a:t>
            </a:r>
            <a:endParaRPr lang="en-US" dirty="0">
              <a:solidFill>
                <a:schemeClr val="bg1"/>
              </a:solidFill>
            </a:endParaRPr>
          </a:p>
          <a:p>
            <a:endParaRPr lang="en-IN" sz="2000" dirty="0">
              <a:solidFill>
                <a:schemeClr val="bg1"/>
              </a:solidFill>
            </a:endParaRPr>
          </a:p>
          <a:p>
            <a:r>
              <a:rPr lang="en-IN" sz="2000" b="1" dirty="0">
                <a:solidFill>
                  <a:schemeClr val="bg1"/>
                </a:solidFill>
              </a:rPr>
              <a:t>Check correlation</a:t>
            </a:r>
            <a:r>
              <a:rPr lang="en-IN" sz="2000" dirty="0">
                <a:solidFill>
                  <a:schemeClr val="bg1"/>
                </a:solidFill>
              </a:rPr>
              <a:t>: </a:t>
            </a:r>
          </a:p>
          <a:p>
            <a:pPr marL="342900" indent="-342900">
              <a:buFont typeface="Arial" panose="020B0604020202020204" pitchFamily="34" charset="0"/>
              <a:buChar char="•"/>
            </a:pPr>
            <a:r>
              <a:rPr lang="en-IN" dirty="0">
                <a:solidFill>
                  <a:schemeClr val="bg1"/>
                </a:solidFill>
              </a:rPr>
              <a:t>used to get an idea how the features were correlated to target and found that most of the features were weakly correlated to target,</a:t>
            </a:r>
          </a:p>
          <a:p>
            <a:pPr marL="342900" indent="-342900">
              <a:buFont typeface="Arial" panose="020B0604020202020204" pitchFamily="34" charset="0"/>
              <a:buChar char="•"/>
            </a:pPr>
            <a:r>
              <a:rPr lang="en-IN" dirty="0">
                <a:solidFill>
                  <a:schemeClr val="bg1"/>
                </a:solidFill>
              </a:rPr>
              <a:t> later heatmap is plotted to see how the feature to feature correlation and </a:t>
            </a:r>
            <a:r>
              <a:rPr lang="en-IN" dirty="0" err="1">
                <a:solidFill>
                  <a:schemeClr val="bg1"/>
                </a:solidFill>
              </a:rPr>
              <a:t>vif</a:t>
            </a:r>
            <a:r>
              <a:rPr lang="en-IN" dirty="0">
                <a:solidFill>
                  <a:schemeClr val="bg1"/>
                </a:solidFill>
              </a:rPr>
              <a:t> is used to check for multicollinearity</a:t>
            </a:r>
          </a:p>
          <a:p>
            <a:pPr marL="342900" indent="-342900">
              <a:buFont typeface="Arial" panose="020B0604020202020204" pitchFamily="34" charset="0"/>
              <a:buChar char="•"/>
            </a:pPr>
            <a:r>
              <a:rPr lang="en-IN" dirty="0" err="1">
                <a:solidFill>
                  <a:schemeClr val="bg1"/>
                </a:solidFill>
              </a:rPr>
              <a:t>Vif</a:t>
            </a:r>
            <a:r>
              <a:rPr lang="en-IN" dirty="0">
                <a:solidFill>
                  <a:schemeClr val="bg1"/>
                </a:solidFill>
              </a:rPr>
              <a:t> was not within the limits </a:t>
            </a:r>
            <a:r>
              <a:rPr lang="en-IN" dirty="0" err="1">
                <a:solidFill>
                  <a:schemeClr val="bg1"/>
                </a:solidFill>
              </a:rPr>
              <a:t>ie</a:t>
            </a:r>
            <a:r>
              <a:rPr lang="en-IN" dirty="0">
                <a:solidFill>
                  <a:schemeClr val="bg1"/>
                </a:solidFill>
              </a:rPr>
              <a:t> less than 10 hence dropped the following columns daily_decr90, amnt_loans30, sumamnt_ma_rech30, cnt_ma_rech90, amnt_loans90, rental90, sumamnt_ma_rech90 </a:t>
            </a:r>
          </a:p>
          <a:p>
            <a:endParaRPr lang="en-US" dirty="0">
              <a:solidFill>
                <a:schemeClr val="bg1"/>
              </a:solidFill>
            </a:endParaRPr>
          </a:p>
          <a:p>
            <a:r>
              <a:rPr lang="en-US" sz="2000" b="1" dirty="0">
                <a:solidFill>
                  <a:schemeClr val="bg1"/>
                </a:solidFill>
              </a:rPr>
              <a:t>Imbalanced Dataset:</a:t>
            </a:r>
            <a:r>
              <a:rPr lang="en-US" dirty="0">
                <a:solidFill>
                  <a:schemeClr val="bg1"/>
                </a:solidFill>
              </a:rPr>
              <a:t> as the dataset was imbalanced used smote  at 75% to balance the target class</a:t>
            </a:r>
            <a:endParaRPr lang="en-IN" sz="2000" b="1"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27640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30887"/>
          </a:xfrm>
          <a:prstGeom prst="rect">
            <a:avLst/>
          </a:prstGeom>
          <a:noFill/>
        </p:spPr>
        <p:txBody>
          <a:bodyPr wrap="square">
            <a:spAutoFit/>
          </a:bodyPr>
          <a:lstStyle/>
          <a:p>
            <a:pPr algn="ctr"/>
            <a:r>
              <a:rPr lang="en-IN" sz="2200" dirty="0">
                <a:solidFill>
                  <a:schemeClr val="accent1"/>
                </a:solidFill>
              </a:rPr>
              <a:t>Model Selection</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09" y="958512"/>
            <a:ext cx="10998739" cy="5324535"/>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The target variable is label which is numerical discrete datatype which take 0 and 1 </a:t>
            </a:r>
            <a:r>
              <a:rPr lang="en-US" sz="2000" dirty="0" err="1">
                <a:solidFill>
                  <a:schemeClr val="bg1"/>
                </a:solidFill>
              </a:rPr>
              <a:t>classifiacation</a:t>
            </a:r>
            <a:r>
              <a:rPr lang="en-US" sz="2000" dirty="0">
                <a:solidFill>
                  <a:schemeClr val="bg1"/>
                </a:solidFill>
              </a:rPr>
              <a:t> problem</a:t>
            </a:r>
          </a:p>
          <a:p>
            <a:pPr marL="342900" indent="-342900">
              <a:buFont typeface="Arial" panose="020B0604020202020204" pitchFamily="34" charset="0"/>
              <a:buChar char="•"/>
            </a:pPr>
            <a:r>
              <a:rPr lang="en-US" sz="2000" dirty="0">
                <a:solidFill>
                  <a:schemeClr val="bg1"/>
                </a:solidFill>
              </a:rPr>
              <a:t>Different models used were:</a:t>
            </a:r>
          </a:p>
          <a:p>
            <a:pPr marL="914400" lvl="1" indent="-457200">
              <a:buFont typeface="+mj-lt"/>
              <a:buAutoNum type="arabicPeriod"/>
            </a:pPr>
            <a:r>
              <a:rPr lang="en-US" sz="2000" dirty="0">
                <a:solidFill>
                  <a:schemeClr val="bg1"/>
                </a:solidFill>
              </a:rPr>
              <a:t>Random Forest</a:t>
            </a:r>
          </a:p>
          <a:p>
            <a:pPr marL="914400" lvl="1" indent="-457200">
              <a:buFont typeface="+mj-lt"/>
              <a:buAutoNum type="arabicPeriod"/>
            </a:pPr>
            <a:r>
              <a:rPr lang="en-US" sz="2000" dirty="0" err="1">
                <a:solidFill>
                  <a:schemeClr val="bg1"/>
                </a:solidFill>
              </a:rPr>
              <a:t>Adaboost</a:t>
            </a:r>
            <a:r>
              <a:rPr lang="en-US" sz="2000" dirty="0">
                <a:solidFill>
                  <a:schemeClr val="bg1"/>
                </a:solidFill>
              </a:rPr>
              <a:t> classifier</a:t>
            </a:r>
          </a:p>
          <a:p>
            <a:pPr marL="914400" lvl="1" indent="-457200">
              <a:buFont typeface="+mj-lt"/>
              <a:buAutoNum type="arabicPeriod"/>
            </a:pPr>
            <a:r>
              <a:rPr lang="en-US" sz="2000" dirty="0" err="1">
                <a:solidFill>
                  <a:schemeClr val="bg1"/>
                </a:solidFill>
              </a:rPr>
              <a:t>Gradientboost</a:t>
            </a:r>
            <a:r>
              <a:rPr lang="en-US" sz="2000" dirty="0">
                <a:solidFill>
                  <a:schemeClr val="bg1"/>
                </a:solidFill>
              </a:rPr>
              <a:t> classifier</a:t>
            </a:r>
          </a:p>
          <a:p>
            <a:pPr marL="914400" lvl="1" indent="-457200">
              <a:buFont typeface="+mj-lt"/>
              <a:buAutoNum type="arabicPeriod"/>
            </a:pPr>
            <a:r>
              <a:rPr lang="en-US" sz="2000" dirty="0">
                <a:solidFill>
                  <a:schemeClr val="bg1"/>
                </a:solidFill>
              </a:rPr>
              <a:t>Decision Tree</a:t>
            </a:r>
          </a:p>
          <a:p>
            <a:pPr marL="914400" lvl="1" indent="-457200">
              <a:buFont typeface="+mj-lt"/>
              <a:buAutoNum type="arabicPeriod"/>
            </a:pPr>
            <a:r>
              <a:rPr lang="en-US" sz="2000" dirty="0">
                <a:solidFill>
                  <a:schemeClr val="bg1"/>
                </a:solidFill>
              </a:rPr>
              <a:t>KNN</a:t>
            </a:r>
          </a:p>
          <a:p>
            <a:pPr lvl="1"/>
            <a:endParaRPr lang="en-US" sz="2000" dirty="0">
              <a:solidFill>
                <a:schemeClr val="bg1"/>
              </a:solidFill>
            </a:endParaRPr>
          </a:p>
          <a:p>
            <a:pPr marL="342900" indent="-342900">
              <a:buFont typeface="Arial" panose="020B0604020202020204" pitchFamily="34" charset="0"/>
              <a:buChar char="•"/>
            </a:pPr>
            <a:r>
              <a:rPr lang="en-GB" sz="2000" dirty="0">
                <a:solidFill>
                  <a:schemeClr val="bg1"/>
                </a:solidFill>
              </a:rPr>
              <a:t>Random Forest is the best model</a:t>
            </a:r>
          </a:p>
          <a:p>
            <a:pPr marL="914400" lvl="1" indent="-457200">
              <a:buFont typeface="+mj-lt"/>
              <a:buAutoNum type="arabicPeriod"/>
            </a:pPr>
            <a:r>
              <a:rPr lang="en-GB" sz="2000" dirty="0">
                <a:solidFill>
                  <a:schemeClr val="bg1"/>
                </a:solidFill>
              </a:rPr>
              <a:t>highest </a:t>
            </a:r>
            <a:r>
              <a:rPr lang="en-GB" sz="2000" dirty="0" err="1">
                <a:solidFill>
                  <a:schemeClr val="bg1"/>
                </a:solidFill>
              </a:rPr>
              <a:t>roc_curve</a:t>
            </a:r>
            <a:r>
              <a:rPr lang="en-GB" sz="2000" dirty="0">
                <a:solidFill>
                  <a:schemeClr val="bg1"/>
                </a:solidFill>
              </a:rPr>
              <a:t> area</a:t>
            </a:r>
          </a:p>
          <a:p>
            <a:pPr marL="914400" lvl="1" indent="-457200">
              <a:buFont typeface="+mj-lt"/>
              <a:buAutoNum type="arabicPeriod"/>
            </a:pPr>
            <a:r>
              <a:rPr lang="en-GB" sz="2000" dirty="0">
                <a:solidFill>
                  <a:schemeClr val="bg1"/>
                </a:solidFill>
              </a:rPr>
              <a:t>highest test accuracy and </a:t>
            </a:r>
            <a:r>
              <a:rPr lang="en-GB" sz="2000" dirty="0" err="1">
                <a:solidFill>
                  <a:schemeClr val="bg1"/>
                </a:solidFill>
              </a:rPr>
              <a:t>cv_score</a:t>
            </a:r>
            <a:endParaRPr lang="en-GB" sz="2000" dirty="0">
              <a:solidFill>
                <a:schemeClr val="bg1"/>
              </a:solidFill>
            </a:endParaRPr>
          </a:p>
          <a:p>
            <a:pPr marL="914400" lvl="1" indent="-457200">
              <a:buFont typeface="+mj-lt"/>
              <a:buAutoNum type="arabicPeriod"/>
            </a:pPr>
            <a:r>
              <a:rPr lang="en-GB" sz="2000" dirty="0">
                <a:solidFill>
                  <a:schemeClr val="bg1"/>
                </a:solidFill>
              </a:rPr>
              <a:t>2nd highest in difference between </a:t>
            </a:r>
            <a:r>
              <a:rPr lang="en-GB" sz="2000" dirty="0" err="1">
                <a:solidFill>
                  <a:schemeClr val="bg1"/>
                </a:solidFill>
              </a:rPr>
              <a:t>cv_score</a:t>
            </a:r>
            <a:r>
              <a:rPr lang="en-GB" sz="2000" dirty="0">
                <a:solidFill>
                  <a:schemeClr val="bg1"/>
                </a:solidFill>
              </a:rPr>
              <a:t> and test accuracy</a:t>
            </a:r>
          </a:p>
          <a:p>
            <a:pPr marL="914400" lvl="1" indent="-457200">
              <a:buFont typeface="+mj-lt"/>
              <a:buAutoNum type="arabicPeriod"/>
            </a:pPr>
            <a:r>
              <a:rPr lang="en-GB" sz="2000" dirty="0">
                <a:solidFill>
                  <a:schemeClr val="bg1"/>
                </a:solidFill>
              </a:rPr>
              <a:t>least error compared to other model</a:t>
            </a:r>
          </a:p>
          <a:p>
            <a:pPr marL="914400" lvl="1" indent="-457200">
              <a:buFont typeface="+mj-lt"/>
              <a:buAutoNum type="arabicPeriod"/>
            </a:pPr>
            <a:r>
              <a:rPr lang="en-GB" sz="2000" dirty="0">
                <a:solidFill>
                  <a:schemeClr val="bg1"/>
                </a:solidFill>
              </a:rPr>
              <a:t>highest F1score, precision and recall</a:t>
            </a:r>
          </a:p>
          <a:p>
            <a:pPr marL="914400" lvl="1" indent="-457200">
              <a:buFont typeface="+mj-lt"/>
              <a:buAutoNum type="arabicPeriod"/>
            </a:pPr>
            <a:r>
              <a:rPr lang="en-GB" sz="2000" dirty="0">
                <a:solidFill>
                  <a:schemeClr val="bg1"/>
                </a:solidFill>
              </a:rPr>
              <a:t>importance is to reduced FN, which implies that in actual case its default but prediction is not defaulter, the least value of FN is for KNN, followed by RF</a:t>
            </a:r>
            <a:endParaRPr lang="en-US" sz="2000" dirty="0">
              <a:solidFill>
                <a:schemeClr val="bg1"/>
              </a:solidFill>
            </a:endParaRPr>
          </a:p>
        </p:txBody>
      </p:sp>
      <p:pic>
        <p:nvPicPr>
          <p:cNvPr id="3" name="Picture 2">
            <a:extLst>
              <a:ext uri="{FF2B5EF4-FFF2-40B4-BE49-F238E27FC236}">
                <a16:creationId xmlns:a16="http://schemas.microsoft.com/office/drawing/2014/main" id="{45ABD593-3300-4716-8610-D16FA8C96917}"/>
              </a:ext>
            </a:extLst>
          </p:cNvPr>
          <p:cNvPicPr>
            <a:picLocks noChangeAspect="1"/>
          </p:cNvPicPr>
          <p:nvPr/>
        </p:nvPicPr>
        <p:blipFill>
          <a:blip r:embed="rId2"/>
          <a:stretch>
            <a:fillRect/>
          </a:stretch>
        </p:blipFill>
        <p:spPr>
          <a:xfrm>
            <a:off x="4400837" y="1621459"/>
            <a:ext cx="6925925" cy="1807541"/>
          </a:xfrm>
          <a:prstGeom prst="rect">
            <a:avLst/>
          </a:prstGeom>
        </p:spPr>
      </p:pic>
    </p:spTree>
    <p:extLst>
      <p:ext uri="{BB962C8B-B14F-4D97-AF65-F5344CB8AC3E}">
        <p14:creationId xmlns:p14="http://schemas.microsoft.com/office/powerpoint/2010/main" val="48012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61665"/>
          </a:xfrm>
          <a:prstGeom prst="rect">
            <a:avLst/>
          </a:prstGeom>
          <a:noFill/>
        </p:spPr>
        <p:txBody>
          <a:bodyPr wrap="square">
            <a:spAutoFit/>
          </a:bodyPr>
          <a:lstStyle/>
          <a:p>
            <a:pPr algn="ctr"/>
            <a:r>
              <a:rPr lang="en-US" sz="2400" b="1" dirty="0">
                <a:solidFill>
                  <a:schemeClr val="accent1"/>
                </a:solidFill>
              </a:rPr>
              <a:t>Conclusion</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10" y="958512"/>
            <a:ext cx="5702958" cy="4632037"/>
          </a:xfrm>
          <a:prstGeom prst="rect">
            <a:avLst/>
          </a:prstGeom>
          <a:noFill/>
        </p:spPr>
        <p:txBody>
          <a:bodyPr wrap="square">
            <a:spAutoFit/>
          </a:bodyPr>
          <a:lstStyle/>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a. The customers who maintain a negative or zero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balance or more likely to default followed by low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balance accounts</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b. The customers who have moderate frequency of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taking loans have higher chance to default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c. The customers who fail to recharge their account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could potentially end up defaulting followed by low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amount recharge in their account</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d. Customers who don’t payback or have longer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duration of payback have very high chance to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default </a:t>
            </a:r>
          </a:p>
          <a:p>
            <a:pPr>
              <a:spcBef>
                <a:spcPts val="300"/>
              </a:spcBef>
              <a:spcAft>
                <a:spcPts val="300"/>
              </a:spcAft>
            </a:pPr>
            <a:endParaRPr lang="en-IN" sz="2000" dirty="0">
              <a:solidFill>
                <a:schemeClr val="bg1"/>
              </a:solidFill>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DB97018D-F80B-414E-9F89-70E10B03E1EE}"/>
              </a:ext>
            </a:extLst>
          </p:cNvPr>
          <p:cNvSpPr/>
          <p:nvPr/>
        </p:nvSpPr>
        <p:spPr>
          <a:xfrm>
            <a:off x="6502751" y="1324728"/>
            <a:ext cx="5206896" cy="2062103"/>
          </a:xfrm>
          <a:prstGeom prst="rect">
            <a:avLst/>
          </a:prstGeom>
        </p:spPr>
        <p:txBody>
          <a:bodyPr wrap="square">
            <a:spAutoFit/>
          </a:bodyPr>
          <a:lstStyle/>
          <a:p>
            <a:pPr>
              <a:spcBef>
                <a:spcPts val="300"/>
              </a:spcBef>
              <a:spcAft>
                <a:spcPts val="300"/>
              </a:spcAft>
            </a:pPr>
            <a:r>
              <a:rPr lang="en-GB" dirty="0">
                <a:solidFill>
                  <a:schemeClr val="bg1"/>
                </a:solidFill>
                <a:ea typeface="Calibri" panose="020F0502020204030204" pitchFamily="34" charset="0"/>
                <a:cs typeface="Times New Roman" panose="02020603050405020304" pitchFamily="18" charset="0"/>
              </a:rPr>
              <a:t>e. It can be noted that new customers are more likely </a:t>
            </a:r>
          </a:p>
          <a:p>
            <a:pPr>
              <a:spcBef>
                <a:spcPts val="300"/>
              </a:spcBef>
              <a:spcAft>
                <a:spcPts val="300"/>
              </a:spcAft>
            </a:pPr>
            <a:r>
              <a:rPr lang="en-GB" dirty="0">
                <a:solidFill>
                  <a:schemeClr val="bg1"/>
                </a:solidFill>
                <a:ea typeface="Calibri" panose="020F0502020204030204" pitchFamily="34" charset="0"/>
                <a:cs typeface="Times New Roman" panose="02020603050405020304" pitchFamily="18" charset="0"/>
              </a:rPr>
              <a:t>to default, followed by retained customers</a:t>
            </a:r>
          </a:p>
          <a:p>
            <a:pPr>
              <a:spcBef>
                <a:spcPts val="300"/>
              </a:spcBef>
              <a:spcAft>
                <a:spcPts val="300"/>
              </a:spcAft>
            </a:pPr>
            <a:r>
              <a:rPr lang="en-GB" dirty="0">
                <a:solidFill>
                  <a:schemeClr val="bg1"/>
                </a:solidFill>
                <a:ea typeface="Calibri" panose="020F0502020204030204" pitchFamily="34" charset="0"/>
                <a:cs typeface="Times New Roman" panose="02020603050405020304" pitchFamily="18" charset="0"/>
              </a:rPr>
              <a:t>f. Most of the defaulting was done on month 6</a:t>
            </a:r>
          </a:p>
          <a:p>
            <a:pPr>
              <a:spcBef>
                <a:spcPts val="300"/>
              </a:spcBef>
              <a:spcAft>
                <a:spcPts val="300"/>
              </a:spcAft>
            </a:pPr>
            <a:r>
              <a:rPr lang="en-GB" dirty="0">
                <a:solidFill>
                  <a:schemeClr val="bg1"/>
                </a:solidFill>
                <a:ea typeface="Calibri" panose="020F0502020204030204" pitchFamily="34" charset="0"/>
                <a:cs typeface="Times New Roman" panose="02020603050405020304" pitchFamily="18" charset="0"/>
              </a:rPr>
              <a:t>g. Customers who take loan on 22nd have high chance </a:t>
            </a:r>
          </a:p>
          <a:p>
            <a:pPr>
              <a:spcBef>
                <a:spcPts val="300"/>
              </a:spcBef>
              <a:spcAft>
                <a:spcPts val="300"/>
              </a:spcAft>
            </a:pPr>
            <a:r>
              <a:rPr lang="en-GB" dirty="0">
                <a:solidFill>
                  <a:schemeClr val="bg1"/>
                </a:solidFill>
                <a:ea typeface="Calibri" panose="020F0502020204030204" pitchFamily="34" charset="0"/>
                <a:cs typeface="Times New Roman" panose="02020603050405020304" pitchFamily="18" charset="0"/>
              </a:rPr>
              <a:t>to default</a:t>
            </a:r>
          </a:p>
        </p:txBody>
      </p:sp>
    </p:spTree>
    <p:extLst>
      <p:ext uri="{BB962C8B-B14F-4D97-AF65-F5344CB8AC3E}">
        <p14:creationId xmlns:p14="http://schemas.microsoft.com/office/powerpoint/2010/main" val="420133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30887"/>
          </a:xfrm>
          <a:prstGeom prst="rect">
            <a:avLst/>
          </a:prstGeom>
          <a:noFill/>
        </p:spPr>
        <p:txBody>
          <a:bodyPr wrap="square">
            <a:spAutoFit/>
          </a:bodyPr>
          <a:lstStyle/>
          <a:p>
            <a:pPr algn="ctr"/>
            <a:r>
              <a:rPr lang="en-US" sz="2200" dirty="0">
                <a:solidFill>
                  <a:schemeClr val="accent1"/>
                </a:solidFill>
              </a:rPr>
              <a:t>Future Works</a:t>
            </a:r>
          </a:p>
        </p:txBody>
      </p:sp>
      <p:sp>
        <p:nvSpPr>
          <p:cNvPr id="8" name="TextBox 7">
            <a:extLst>
              <a:ext uri="{FF2B5EF4-FFF2-40B4-BE49-F238E27FC236}">
                <a16:creationId xmlns:a16="http://schemas.microsoft.com/office/drawing/2014/main" id="{23A92823-5DC8-4C5B-BF2B-227BE920BB18}"/>
              </a:ext>
            </a:extLst>
          </p:cNvPr>
          <p:cNvSpPr txBox="1"/>
          <p:nvPr/>
        </p:nvSpPr>
        <p:spPr>
          <a:xfrm>
            <a:off x="671210" y="958512"/>
            <a:ext cx="10846338" cy="2554545"/>
          </a:xfrm>
          <a:prstGeom prst="rect">
            <a:avLst/>
          </a:prstGeom>
          <a:noFill/>
        </p:spPr>
        <p:txBody>
          <a:bodyPr wrap="square">
            <a:spAutoFit/>
          </a:bodyPr>
          <a:lstStyle/>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a. The data had large number of unrealistic data present and outliers, while cleaning the data it </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was difficult to reduce the data loss within the specified limit. As the data was bought it should be taken care not to have such unrealistic data as much as possible</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b. The data given were highly skewed</a:t>
            </a:r>
          </a:p>
          <a:p>
            <a:pPr>
              <a:spcBef>
                <a:spcPts val="300"/>
              </a:spcBef>
              <a:spcAft>
                <a:spcPts val="300"/>
              </a:spcAft>
            </a:pPr>
            <a:r>
              <a:rPr lang="en-GB" sz="2000" dirty="0">
                <a:solidFill>
                  <a:schemeClr val="bg1"/>
                </a:solidFill>
                <a:ea typeface="Calibri" panose="020F0502020204030204" pitchFamily="34" charset="0"/>
                <a:cs typeface="Times New Roman" panose="02020603050405020304" pitchFamily="18" charset="0"/>
              </a:rPr>
              <a:t>c. More factors should be taken into account such as the </a:t>
            </a:r>
            <a:r>
              <a:rPr lang="en-GB" sz="2000" b="1" u="sng" dirty="0">
                <a:solidFill>
                  <a:schemeClr val="bg1"/>
                </a:solidFill>
                <a:ea typeface="Calibri" panose="020F0502020204030204" pitchFamily="34" charset="0"/>
                <a:cs typeface="Times New Roman" panose="02020603050405020304" pitchFamily="18" charset="0"/>
              </a:rPr>
              <a:t>income</a:t>
            </a:r>
            <a:r>
              <a:rPr lang="en-GB" sz="2000" dirty="0">
                <a:solidFill>
                  <a:schemeClr val="bg1"/>
                </a:solidFill>
                <a:ea typeface="Calibri" panose="020F0502020204030204" pitchFamily="34" charset="0"/>
                <a:cs typeface="Times New Roman" panose="02020603050405020304" pitchFamily="18" charset="0"/>
              </a:rPr>
              <a:t> of the person who is taking the loan and assign a </a:t>
            </a:r>
            <a:r>
              <a:rPr lang="en-GB" sz="2000" b="1" u="sng" dirty="0">
                <a:solidFill>
                  <a:schemeClr val="bg1"/>
                </a:solidFill>
                <a:ea typeface="Calibri" panose="020F0502020204030204" pitchFamily="34" charset="0"/>
                <a:cs typeface="Times New Roman" panose="02020603050405020304" pitchFamily="18" charset="0"/>
              </a:rPr>
              <a:t>credit score</a:t>
            </a:r>
            <a:r>
              <a:rPr lang="en-GB" sz="2000" dirty="0">
                <a:solidFill>
                  <a:schemeClr val="bg1"/>
                </a:solidFill>
                <a:ea typeface="Calibri" panose="020F0502020204030204" pitchFamily="34" charset="0"/>
                <a:cs typeface="Times New Roman" panose="02020603050405020304" pitchFamily="18" charset="0"/>
              </a:rPr>
              <a:t> so that it is possible to cluster the customers based on it and reduce the defaulting rate</a:t>
            </a:r>
            <a:endParaRPr lang="en-IN" sz="20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30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C2DEAC-921E-4020-A43B-5B30AA9BABFB}"/>
              </a:ext>
            </a:extLst>
          </p:cNvPr>
          <p:cNvPicPr>
            <a:picLocks noChangeAspect="1"/>
          </p:cNvPicPr>
          <p:nvPr/>
        </p:nvPicPr>
        <p:blipFill>
          <a:blip r:embed="rId2"/>
          <a:stretch>
            <a:fillRect/>
          </a:stretch>
        </p:blipFill>
        <p:spPr>
          <a:xfrm>
            <a:off x="3619500" y="2695575"/>
            <a:ext cx="4953000" cy="1466850"/>
          </a:xfrm>
          <a:prstGeom prst="rect">
            <a:avLst/>
          </a:prstGeom>
        </p:spPr>
      </p:pic>
    </p:spTree>
    <p:extLst>
      <p:ext uri="{BB962C8B-B14F-4D97-AF65-F5344CB8AC3E}">
        <p14:creationId xmlns:p14="http://schemas.microsoft.com/office/powerpoint/2010/main" val="212993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FD74-7DE5-254C-8FBF-1DF1B3DA54FB}"/>
              </a:ext>
            </a:extLst>
          </p:cNvPr>
          <p:cNvSpPr>
            <a:spLocks noGrp="1"/>
          </p:cNvSpPr>
          <p:nvPr>
            <p:ph type="title"/>
          </p:nvPr>
        </p:nvSpPr>
        <p:spPr/>
        <p:txBody>
          <a:bodyPr>
            <a:normAutofit/>
          </a:bodyPr>
          <a:lstStyle/>
          <a:p>
            <a:r>
              <a:rPr lang="en-IN" sz="4000" b="1" dirty="0">
                <a:solidFill>
                  <a:schemeClr val="bg1"/>
                </a:solidFill>
              </a:rPr>
              <a:t>Overview</a:t>
            </a:r>
            <a:endParaRPr lang="en-US" sz="4000" b="1" dirty="0">
              <a:solidFill>
                <a:schemeClr val="bg1"/>
              </a:solidFill>
              <a:latin typeface="+mn-lt"/>
            </a:endParaRPr>
          </a:p>
        </p:txBody>
      </p:sp>
      <p:sp>
        <p:nvSpPr>
          <p:cNvPr id="7" name="Content Placeholder 6">
            <a:extLst>
              <a:ext uri="{FF2B5EF4-FFF2-40B4-BE49-F238E27FC236}">
                <a16:creationId xmlns:a16="http://schemas.microsoft.com/office/drawing/2014/main" id="{D251C886-C55B-5C43-9479-E1B84F102109}"/>
              </a:ext>
            </a:extLst>
          </p:cNvPr>
          <p:cNvSpPr>
            <a:spLocks noGrp="1"/>
          </p:cNvSpPr>
          <p:nvPr>
            <p:ph sz="half" idx="1"/>
          </p:nvPr>
        </p:nvSpPr>
        <p:spPr>
          <a:xfrm>
            <a:off x="839433" y="2565740"/>
            <a:ext cx="4515104" cy="3310128"/>
          </a:xfrm>
        </p:spPr>
        <p:txBody>
          <a:bodyPr>
            <a:normAutofit fontScale="92500" lnSpcReduction="20000"/>
          </a:bodyPr>
          <a:lstStyle/>
          <a:p>
            <a:r>
              <a:rPr lang="en-US" dirty="0">
                <a:solidFill>
                  <a:schemeClr val="bg1"/>
                </a:solidFill>
              </a:rPr>
              <a:t>Introduction</a:t>
            </a:r>
          </a:p>
          <a:p>
            <a:r>
              <a:rPr lang="en-US" dirty="0">
                <a:solidFill>
                  <a:schemeClr val="bg1"/>
                </a:solidFill>
              </a:rPr>
              <a:t>Problem Statement</a:t>
            </a:r>
          </a:p>
          <a:p>
            <a:r>
              <a:rPr lang="en-US" dirty="0">
                <a:solidFill>
                  <a:schemeClr val="bg1"/>
                </a:solidFill>
              </a:rPr>
              <a:t>Exploratory Data Analysis (EDA)</a:t>
            </a:r>
          </a:p>
          <a:p>
            <a:r>
              <a:rPr lang="en-US" dirty="0">
                <a:solidFill>
                  <a:schemeClr val="bg1"/>
                </a:solidFill>
              </a:rPr>
              <a:t>Observations from graphs</a:t>
            </a:r>
          </a:p>
          <a:p>
            <a:r>
              <a:rPr lang="en-US" dirty="0">
                <a:solidFill>
                  <a:schemeClr val="bg1"/>
                </a:solidFill>
              </a:rPr>
              <a:t>Data cleaning</a:t>
            </a:r>
          </a:p>
          <a:p>
            <a:r>
              <a:rPr lang="en-US" dirty="0">
                <a:solidFill>
                  <a:schemeClr val="bg1"/>
                </a:solidFill>
              </a:rPr>
              <a:t>Model Selection</a:t>
            </a:r>
          </a:p>
          <a:p>
            <a:r>
              <a:rPr lang="en-US" dirty="0">
                <a:solidFill>
                  <a:schemeClr val="bg1"/>
                </a:solidFill>
              </a:rPr>
              <a:t>Conclusion</a:t>
            </a:r>
          </a:p>
          <a:p>
            <a:r>
              <a:rPr lang="en-US" dirty="0">
                <a:solidFill>
                  <a:schemeClr val="bg1"/>
                </a:solidFill>
              </a:rPr>
              <a:t>Future Work</a:t>
            </a:r>
          </a:p>
        </p:txBody>
      </p:sp>
    </p:spTree>
    <p:extLst>
      <p:ext uri="{BB962C8B-B14F-4D97-AF65-F5344CB8AC3E}">
        <p14:creationId xmlns:p14="http://schemas.microsoft.com/office/powerpoint/2010/main" val="67598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289E0-FBF9-0843-8F39-2DD917BFD5CE}"/>
              </a:ext>
            </a:extLst>
          </p:cNvPr>
          <p:cNvSpPr>
            <a:spLocks noGrp="1"/>
          </p:cNvSpPr>
          <p:nvPr>
            <p:ph idx="4294967295"/>
          </p:nvPr>
        </p:nvSpPr>
        <p:spPr>
          <a:xfrm>
            <a:off x="621437" y="1314450"/>
            <a:ext cx="10759736" cy="4491038"/>
          </a:xfrm>
        </p:spPr>
        <p:txBody>
          <a:bodyPr>
            <a:normAutofit/>
          </a:bodyPr>
          <a:lstStyle/>
          <a:p>
            <a:pPr marL="0" indent="0">
              <a:lnSpc>
                <a:spcPts val="3150"/>
              </a:lnSpc>
              <a:spcBef>
                <a:spcPts val="2362"/>
              </a:spcBef>
              <a:buNone/>
            </a:pPr>
            <a:endParaRPr lang="en-US" sz="1600" spc="21" dirty="0">
              <a:solidFill>
                <a:schemeClr val="bg1"/>
              </a:solidFill>
            </a:endParaRPr>
          </a:p>
          <a:p>
            <a:r>
              <a:rPr lang="en-US" sz="1600" dirty="0">
                <a:solidFill>
                  <a:schemeClr val="bg1"/>
                </a:solidFill>
                <a:cs typeface="Calibri" panose="020F0502020204030204" pitchFamily="34" charset="0"/>
              </a:rPr>
              <a:t>Microcredit is a common form of microfinance that involves an extremely small loan given to an individual to help them become self-employed or grow a small business.</a:t>
            </a:r>
          </a:p>
          <a:p>
            <a:endParaRPr lang="en-US" sz="1600" dirty="0">
              <a:solidFill>
                <a:schemeClr val="bg1"/>
              </a:solidFill>
              <a:cs typeface="Calibri" panose="020F0502020204030204" pitchFamily="34" charset="0"/>
            </a:endParaRPr>
          </a:p>
          <a:p>
            <a:r>
              <a:rPr lang="en-US" sz="1600" dirty="0">
                <a:solidFill>
                  <a:schemeClr val="bg1"/>
                </a:solidFill>
                <a:ea typeface="Calibri" panose="020F0502020204030204" pitchFamily="34" charset="0"/>
                <a:cs typeface="Calibri" panose="020F0502020204030204" pitchFamily="34" charset="0"/>
              </a:rPr>
              <a:t>Today, microfinance is widely accepted as a poverty-reduction tool, representing $70 billion in outstanding loans and a global outreach of 200 million clients.</a:t>
            </a:r>
          </a:p>
          <a:p>
            <a:endParaRPr lang="en-US" sz="1600" dirty="0">
              <a:solidFill>
                <a:schemeClr val="bg1"/>
              </a:solidFill>
              <a:ea typeface="Calibri" panose="020F0502020204030204" pitchFamily="34" charset="0"/>
              <a:cs typeface="Calibri" panose="020F0502020204030204" pitchFamily="34" charset="0"/>
            </a:endParaRPr>
          </a:p>
          <a:p>
            <a:r>
              <a:rPr lang="en-US" sz="1600" dirty="0">
                <a:solidFill>
                  <a:schemeClr val="bg1"/>
                </a:solidFill>
                <a:ea typeface="Calibri" panose="020F0502020204030204" pitchFamily="34" charset="0"/>
                <a:cs typeface="Calibri" panose="020F0502020204030204" pitchFamily="34" charset="0"/>
              </a:rPr>
              <a:t>Micro credit solution provides operators and service providers with the ability to extend their service to their users through a small, short term credit facility. </a:t>
            </a:r>
            <a:endParaRPr lang="en-US" sz="1600" spc="21" dirty="0">
              <a:solidFill>
                <a:schemeClr val="bg1"/>
              </a:solidFill>
            </a:endParaRPr>
          </a:p>
        </p:txBody>
      </p:sp>
      <p:sp>
        <p:nvSpPr>
          <p:cNvPr id="2" name="Title 1">
            <a:extLst>
              <a:ext uri="{FF2B5EF4-FFF2-40B4-BE49-F238E27FC236}">
                <a16:creationId xmlns:a16="http://schemas.microsoft.com/office/drawing/2014/main" id="{DD9DC79E-8007-E444-BCF8-DFEBB16B0FEF}"/>
              </a:ext>
            </a:extLst>
          </p:cNvPr>
          <p:cNvSpPr>
            <a:spLocks noGrp="1"/>
          </p:cNvSpPr>
          <p:nvPr>
            <p:ph type="title" idx="4294967295"/>
          </p:nvPr>
        </p:nvSpPr>
        <p:spPr>
          <a:xfrm>
            <a:off x="621437" y="400843"/>
            <a:ext cx="9601200" cy="1303337"/>
          </a:xfrm>
        </p:spPr>
        <p:txBody>
          <a:bodyPr>
            <a:normAutofit/>
          </a:bodyPr>
          <a:lstStyle/>
          <a:p>
            <a:r>
              <a:rPr lang="en-US" b="1" dirty="0">
                <a:solidFill>
                  <a:schemeClr val="accent1"/>
                </a:solidFill>
                <a:latin typeface="+mn-lt"/>
              </a:rPr>
              <a:t>Introduction</a:t>
            </a:r>
          </a:p>
        </p:txBody>
      </p:sp>
    </p:spTree>
    <p:extLst>
      <p:ext uri="{BB962C8B-B14F-4D97-AF65-F5344CB8AC3E}">
        <p14:creationId xmlns:p14="http://schemas.microsoft.com/office/powerpoint/2010/main" val="187461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US" b="1" dirty="0">
                <a:solidFill>
                  <a:schemeClr val="accent1"/>
                </a:solidFill>
                <a:latin typeface="+mn-lt"/>
              </a:rPr>
              <a:t>Problem Statement</a:t>
            </a:r>
          </a:p>
        </p:txBody>
      </p:sp>
      <p:sp>
        <p:nvSpPr>
          <p:cNvPr id="4" name="Text Placeholder 7">
            <a:extLst>
              <a:ext uri="{FF2B5EF4-FFF2-40B4-BE49-F238E27FC236}">
                <a16:creationId xmlns:a16="http://schemas.microsoft.com/office/drawing/2014/main" id="{74795572-01A0-45AF-9EDB-82296E6885B9}"/>
              </a:ext>
            </a:extLst>
          </p:cNvPr>
          <p:cNvSpPr txBox="1">
            <a:spLocks/>
          </p:cNvSpPr>
          <p:nvPr/>
        </p:nvSpPr>
        <p:spPr>
          <a:xfrm>
            <a:off x="1092695" y="2505802"/>
            <a:ext cx="9601196"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2900" indent="-342900">
              <a:buFont typeface="+mj-lt"/>
              <a:buAutoNum type="arabicPeriod"/>
            </a:pPr>
            <a:r>
              <a:rPr lang="en-IN" sz="1600" dirty="0">
                <a:solidFill>
                  <a:schemeClr val="bg1"/>
                </a:solidFill>
                <a:ea typeface="Calibri" panose="020F0502020204030204" pitchFamily="34" charset="0"/>
                <a:cs typeface="Calibri" panose="020F0502020204030204" pitchFamily="34" charset="0"/>
              </a:rPr>
              <a:t>The borrowers are generally from low-income backgrounds.</a:t>
            </a:r>
          </a:p>
          <a:p>
            <a:pPr marL="342900" indent="-342900">
              <a:buFont typeface="+mj-lt"/>
              <a:buAutoNum type="arabicPeriod"/>
            </a:pPr>
            <a:r>
              <a:rPr lang="en-IN" sz="1600" dirty="0">
                <a:solidFill>
                  <a:schemeClr val="bg1"/>
                </a:solidFill>
                <a:ea typeface="Calibri" panose="020F0502020204030204" pitchFamily="34" charset="0"/>
                <a:cs typeface="Calibri" panose="020F0502020204030204" pitchFamily="34" charset="0"/>
              </a:rPr>
              <a:t> Loans availed under microfinance are usually of small amount, i.e., </a:t>
            </a:r>
            <a:r>
              <a:rPr lang="en-IN" sz="1600" dirty="0">
                <a:solidFill>
                  <a:schemeClr val="bg1"/>
                </a:solidFill>
                <a:cs typeface="Arial" panose="020B0604020202020204" pitchFamily="34" charset="0"/>
              </a:rPr>
              <a:t>Loans of value 5&amp; 10 rupees are provided by our client (telecom operator) in collaboration with a Microfinance Institute (MFI).</a:t>
            </a:r>
          </a:p>
          <a:p>
            <a:pPr marL="342900" indent="-342900">
              <a:buFont typeface="+mj-lt"/>
              <a:buAutoNum type="arabicPeriod"/>
            </a:pPr>
            <a:r>
              <a:rPr lang="en-IN" sz="1600" dirty="0">
                <a:solidFill>
                  <a:schemeClr val="bg1"/>
                </a:solidFill>
                <a:ea typeface="Calibri" panose="020F0502020204030204" pitchFamily="34" charset="0"/>
                <a:cs typeface="Calibri" panose="020F0502020204030204" pitchFamily="34" charset="0"/>
              </a:rPr>
              <a:t>The loan tenure is short, 5 days</a:t>
            </a:r>
          </a:p>
          <a:p>
            <a:pPr marL="342900" indent="-342900">
              <a:buFont typeface="+mj-lt"/>
              <a:buAutoNum type="arabicPeriod"/>
            </a:pPr>
            <a:r>
              <a:rPr lang="en-IN" sz="1600" dirty="0">
                <a:solidFill>
                  <a:schemeClr val="bg1"/>
                </a:solidFill>
                <a:cs typeface="Arial" panose="020B0604020202020204" pitchFamily="34" charset="0"/>
              </a:rPr>
              <a:t>High return (20% ) as well as High risk as it doesn’t require any collateral</a:t>
            </a:r>
          </a:p>
          <a:p>
            <a:pPr marL="342900" indent="-342900">
              <a:buFont typeface="+mj-lt"/>
              <a:buAutoNum type="arabicPeriod"/>
            </a:pPr>
            <a:r>
              <a:rPr lang="en-IN" sz="1600" dirty="0">
                <a:solidFill>
                  <a:schemeClr val="bg1"/>
                </a:solidFill>
                <a:ea typeface="Calibri" panose="020F0502020204030204" pitchFamily="34" charset="0"/>
                <a:cs typeface="Calibri" panose="020F0502020204030204" pitchFamily="34" charset="0"/>
              </a:rPr>
              <a:t>These loans are usually repaid at higher frequencies</a:t>
            </a:r>
          </a:p>
          <a:p>
            <a:pPr marL="342900" indent="-342900">
              <a:buFont typeface="+mj-lt"/>
              <a:buAutoNum type="arabicPeriod"/>
            </a:pPr>
            <a:r>
              <a:rPr lang="en-IN" sz="1600" dirty="0">
                <a:solidFill>
                  <a:schemeClr val="bg1"/>
                </a:solidFill>
                <a:ea typeface="Calibri" panose="020F0502020204030204" pitchFamily="34" charset="0"/>
                <a:cs typeface="Calibri" panose="020F0502020204030204" pitchFamily="34" charset="0"/>
              </a:rPr>
              <a:t>The purpose of most microfinance loans is income generation</a:t>
            </a:r>
            <a:br>
              <a:rPr lang="en-IN" sz="1600" dirty="0">
                <a:solidFill>
                  <a:schemeClr val="bg1"/>
                </a:solidFill>
                <a:ea typeface="Calibri" panose="020F0502020204030204" pitchFamily="34" charset="0"/>
                <a:cs typeface="Calibri" panose="020F0502020204030204" pitchFamily="34" charset="0"/>
              </a:rPr>
            </a:br>
            <a:endParaRPr lang="en-IN" sz="1600" dirty="0">
              <a:solidFill>
                <a:schemeClr val="bg1"/>
              </a:solidFill>
            </a:endParaRPr>
          </a:p>
        </p:txBody>
      </p:sp>
    </p:spTree>
    <p:extLst>
      <p:ext uri="{BB962C8B-B14F-4D97-AF65-F5344CB8AC3E}">
        <p14:creationId xmlns:p14="http://schemas.microsoft.com/office/powerpoint/2010/main" val="61923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a:xfrm>
            <a:off x="1153361" y="663425"/>
            <a:ext cx="9601196" cy="472917"/>
          </a:xfrm>
        </p:spPr>
        <p:txBody>
          <a:bodyPr anchor="ctr">
            <a:normAutofit fontScale="90000"/>
          </a:bodyPr>
          <a:lstStyle/>
          <a:p>
            <a:r>
              <a:rPr lang="en-US" b="1" dirty="0">
                <a:solidFill>
                  <a:schemeClr val="accent1"/>
                </a:solidFill>
                <a:latin typeface="+mn-lt"/>
              </a:rPr>
              <a:t>Feature Description</a:t>
            </a:r>
          </a:p>
        </p:txBody>
      </p:sp>
      <p:graphicFrame>
        <p:nvGraphicFramePr>
          <p:cNvPr id="8" name="Content Placeholder 7">
            <a:extLst>
              <a:ext uri="{FF2B5EF4-FFF2-40B4-BE49-F238E27FC236}">
                <a16:creationId xmlns:a16="http://schemas.microsoft.com/office/drawing/2014/main" id="{BB945AE6-7C75-4204-9927-675367AC5D46}"/>
              </a:ext>
            </a:extLst>
          </p:cNvPr>
          <p:cNvGraphicFramePr>
            <a:graphicFrameLocks noGrp="1"/>
          </p:cNvGraphicFramePr>
          <p:nvPr>
            <p:ph idx="1"/>
            <p:extLst>
              <p:ext uri="{D42A27DB-BD31-4B8C-83A1-F6EECF244321}">
                <p14:modId xmlns:p14="http://schemas.microsoft.com/office/powerpoint/2010/main" val="1095368999"/>
              </p:ext>
            </p:extLst>
          </p:nvPr>
        </p:nvGraphicFramePr>
        <p:xfrm>
          <a:off x="639192" y="1136342"/>
          <a:ext cx="10759736" cy="5099337"/>
        </p:xfrm>
        <a:graphic>
          <a:graphicData uri="http://schemas.openxmlformats.org/drawingml/2006/table">
            <a:tbl>
              <a:tblPr firstRow="1" bandRow="1">
                <a:tableStyleId>{5C22544A-7EE6-4342-B048-85BDC9FD1C3A}</a:tableStyleId>
              </a:tblPr>
              <a:tblGrid>
                <a:gridCol w="5379868">
                  <a:extLst>
                    <a:ext uri="{9D8B030D-6E8A-4147-A177-3AD203B41FA5}">
                      <a16:colId xmlns:a16="http://schemas.microsoft.com/office/drawing/2014/main" val="2750381023"/>
                    </a:ext>
                  </a:extLst>
                </a:gridCol>
                <a:gridCol w="5379868">
                  <a:extLst>
                    <a:ext uri="{9D8B030D-6E8A-4147-A177-3AD203B41FA5}">
                      <a16:colId xmlns:a16="http://schemas.microsoft.com/office/drawing/2014/main" val="1648589743"/>
                    </a:ext>
                  </a:extLst>
                </a:gridCol>
              </a:tblGrid>
              <a:tr h="287797">
                <a:tc>
                  <a:txBody>
                    <a:bodyPr/>
                    <a:lstStyle/>
                    <a:p>
                      <a:pPr algn="l" fontAlgn="b"/>
                      <a:r>
                        <a:rPr lang="en-IN" sz="1100" b="1" i="0" u="none" strike="noStrike" dirty="0">
                          <a:solidFill>
                            <a:srgbClr val="FFFFFF"/>
                          </a:solidFill>
                          <a:effectLst/>
                          <a:latin typeface="Calibri" panose="020F0502020204030204" pitchFamily="34" charset="0"/>
                        </a:rPr>
                        <a:t>Variable</a:t>
                      </a:r>
                    </a:p>
                  </a:txBody>
                  <a:tcPr marL="7620" marR="7620" marT="7620" marB="0" anchor="b"/>
                </a:tc>
                <a:tc>
                  <a:txBody>
                    <a:bodyPr/>
                    <a:lstStyle/>
                    <a:p>
                      <a:pPr algn="l" fontAlgn="b"/>
                      <a:r>
                        <a:rPr lang="en-IN" sz="1100" b="1" i="0" u="none" strike="noStrike">
                          <a:solidFill>
                            <a:srgbClr val="FFFFFF"/>
                          </a:solidFill>
                          <a:effectLst/>
                          <a:latin typeface="Calibri" panose="020F0502020204030204" pitchFamily="34" charset="0"/>
                        </a:rPr>
                        <a:t>Definition</a:t>
                      </a:r>
                    </a:p>
                  </a:txBody>
                  <a:tcPr marL="7620" marR="7620" marT="7620" marB="0" anchor="b"/>
                </a:tc>
                <a:extLst>
                  <a:ext uri="{0D108BD9-81ED-4DB2-BD59-A6C34878D82A}">
                    <a16:rowId xmlns:a16="http://schemas.microsoft.com/office/drawing/2014/main" val="2055553253"/>
                  </a:ext>
                </a:extLst>
              </a:tr>
              <a:tr h="386714">
                <a:tc>
                  <a:txBody>
                    <a:bodyPr/>
                    <a:lstStyle/>
                    <a:p>
                      <a:pPr algn="l" fontAlgn="b"/>
                      <a:r>
                        <a:rPr lang="en-IN" sz="1100" b="0" i="0" u="none" strike="noStrike" dirty="0">
                          <a:solidFill>
                            <a:srgbClr val="000000"/>
                          </a:solidFill>
                          <a:effectLst/>
                          <a:latin typeface="Calibri" panose="020F0502020204030204" pitchFamily="34" charset="0"/>
                        </a:rPr>
                        <a:t>label</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Flag indicating whether the user paid back the credit amount within 5 days of issuing the loan{1:success, 0:failure}</a:t>
                      </a:r>
                    </a:p>
                  </a:txBody>
                  <a:tcPr marL="7620" marR="7620" marT="7620" marB="0" anchor="b"/>
                </a:tc>
                <a:extLst>
                  <a:ext uri="{0D108BD9-81ED-4DB2-BD59-A6C34878D82A}">
                    <a16:rowId xmlns:a16="http://schemas.microsoft.com/office/drawing/2014/main" val="2377054208"/>
                  </a:ext>
                </a:extLst>
              </a:tr>
              <a:tr h="287797">
                <a:tc>
                  <a:txBody>
                    <a:bodyPr/>
                    <a:lstStyle/>
                    <a:p>
                      <a:pPr algn="l" fontAlgn="b"/>
                      <a:r>
                        <a:rPr lang="en-IN" sz="1100" b="0" i="0" u="none" strike="noStrike">
                          <a:solidFill>
                            <a:srgbClr val="000000"/>
                          </a:solidFill>
                          <a:effectLst/>
                          <a:latin typeface="Calibri" panose="020F0502020204030204" pitchFamily="34" charset="0"/>
                        </a:rPr>
                        <a:t>msisdn</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mobile number of user</a:t>
                      </a:r>
                    </a:p>
                  </a:txBody>
                  <a:tcPr marL="7620" marR="7620" marT="7620" marB="0" anchor="b"/>
                </a:tc>
                <a:extLst>
                  <a:ext uri="{0D108BD9-81ED-4DB2-BD59-A6C34878D82A}">
                    <a16:rowId xmlns:a16="http://schemas.microsoft.com/office/drawing/2014/main" val="1249654709"/>
                  </a:ext>
                </a:extLst>
              </a:tr>
              <a:tr h="287797">
                <a:tc>
                  <a:txBody>
                    <a:bodyPr/>
                    <a:lstStyle/>
                    <a:p>
                      <a:pPr algn="l" fontAlgn="b"/>
                      <a:r>
                        <a:rPr lang="en-IN" sz="1100" b="0" i="0" u="none" strike="noStrike">
                          <a:solidFill>
                            <a:srgbClr val="000000"/>
                          </a:solidFill>
                          <a:effectLst/>
                          <a:latin typeface="Calibri" panose="020F0502020204030204" pitchFamily="34" charset="0"/>
                        </a:rPr>
                        <a:t>aon</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age on cellular network in days</a:t>
                      </a:r>
                    </a:p>
                  </a:txBody>
                  <a:tcPr marL="7620" marR="7620" marT="7620" marB="0" anchor="b"/>
                </a:tc>
                <a:extLst>
                  <a:ext uri="{0D108BD9-81ED-4DB2-BD59-A6C34878D82A}">
                    <a16:rowId xmlns:a16="http://schemas.microsoft.com/office/drawing/2014/main" val="2783851006"/>
                  </a:ext>
                </a:extLst>
              </a:tr>
              <a:tr h="386714">
                <a:tc>
                  <a:txBody>
                    <a:bodyPr/>
                    <a:lstStyle/>
                    <a:p>
                      <a:pPr algn="l" fontAlgn="b"/>
                      <a:r>
                        <a:rPr lang="en-IN" sz="1100" b="0" i="0" u="none" strike="noStrike">
                          <a:solidFill>
                            <a:srgbClr val="000000"/>
                          </a:solidFill>
                          <a:effectLst/>
                          <a:latin typeface="Calibri" panose="020F0502020204030204" pitchFamily="34" charset="0"/>
                        </a:rPr>
                        <a:t>daily_decr30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Daily amount spent from main account, averaged over last 30 days (in Indonesian Rupiah)</a:t>
                      </a:r>
                    </a:p>
                  </a:txBody>
                  <a:tcPr marL="7620" marR="7620" marT="7620" marB="0" anchor="b"/>
                </a:tc>
                <a:extLst>
                  <a:ext uri="{0D108BD9-81ED-4DB2-BD59-A6C34878D82A}">
                    <a16:rowId xmlns:a16="http://schemas.microsoft.com/office/drawing/2014/main" val="3757802190"/>
                  </a:ext>
                </a:extLst>
              </a:tr>
              <a:tr h="386714">
                <a:tc>
                  <a:txBody>
                    <a:bodyPr/>
                    <a:lstStyle/>
                    <a:p>
                      <a:pPr algn="l" fontAlgn="b"/>
                      <a:r>
                        <a:rPr lang="en-IN" sz="1100" b="0" i="0" u="none" strike="noStrike">
                          <a:solidFill>
                            <a:srgbClr val="000000"/>
                          </a:solidFill>
                          <a:effectLst/>
                          <a:latin typeface="Calibri" panose="020F0502020204030204" pitchFamily="34" charset="0"/>
                        </a:rPr>
                        <a:t>daily_decr90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Daily amount spent from main account, averaged over last 90 days (in Indonesian Rupiah)</a:t>
                      </a:r>
                    </a:p>
                  </a:txBody>
                  <a:tcPr marL="7620" marR="7620" marT="7620" marB="0" anchor="b"/>
                </a:tc>
                <a:extLst>
                  <a:ext uri="{0D108BD9-81ED-4DB2-BD59-A6C34878D82A}">
                    <a16:rowId xmlns:a16="http://schemas.microsoft.com/office/drawing/2014/main" val="3341315065"/>
                  </a:ext>
                </a:extLst>
              </a:tr>
              <a:tr h="287797">
                <a:tc>
                  <a:txBody>
                    <a:bodyPr/>
                    <a:lstStyle/>
                    <a:p>
                      <a:pPr algn="l" fontAlgn="b"/>
                      <a:r>
                        <a:rPr lang="en-IN" sz="1100" b="0" i="0" u="none" strike="noStrike">
                          <a:solidFill>
                            <a:srgbClr val="000000"/>
                          </a:solidFill>
                          <a:effectLst/>
                          <a:latin typeface="Calibri" panose="020F0502020204030204" pitchFamily="34" charset="0"/>
                        </a:rPr>
                        <a:t>rental30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Average main account balance over last 30 days</a:t>
                      </a:r>
                    </a:p>
                  </a:txBody>
                  <a:tcPr marL="7620" marR="7620" marT="7620" marB="0" anchor="b"/>
                </a:tc>
                <a:extLst>
                  <a:ext uri="{0D108BD9-81ED-4DB2-BD59-A6C34878D82A}">
                    <a16:rowId xmlns:a16="http://schemas.microsoft.com/office/drawing/2014/main" val="4210243906"/>
                  </a:ext>
                </a:extLst>
              </a:tr>
              <a:tr h="287797">
                <a:tc>
                  <a:txBody>
                    <a:bodyPr/>
                    <a:lstStyle/>
                    <a:p>
                      <a:pPr algn="l" fontAlgn="b"/>
                      <a:r>
                        <a:rPr lang="en-IN" sz="1100" b="0" i="0" u="none" strike="noStrike">
                          <a:solidFill>
                            <a:srgbClr val="000000"/>
                          </a:solidFill>
                          <a:effectLst/>
                          <a:latin typeface="Calibri" panose="020F0502020204030204" pitchFamily="34" charset="0"/>
                        </a:rPr>
                        <a:t>rental90</a:t>
                      </a:r>
                    </a:p>
                  </a:txBody>
                  <a:tcPr marL="7620" marR="7620" marT="7620" marB="0" anchor="b"/>
                </a:tc>
                <a:tc>
                  <a:txBody>
                    <a:bodyPr/>
                    <a:lstStyle/>
                    <a:p>
                      <a:pPr algn="l" fontAlgn="b"/>
                      <a:r>
                        <a:rPr lang="en-GB" sz="1100" b="0" i="0" u="none" strike="noStrike" dirty="0">
                          <a:solidFill>
                            <a:srgbClr val="000000"/>
                          </a:solidFill>
                          <a:effectLst/>
                          <a:latin typeface="Calibri" panose="020F0502020204030204" pitchFamily="34" charset="0"/>
                        </a:rPr>
                        <a:t>Average main account balance over last 90 days</a:t>
                      </a:r>
                    </a:p>
                  </a:txBody>
                  <a:tcPr marL="7620" marR="7620" marT="7620" marB="0" anchor="b"/>
                </a:tc>
                <a:extLst>
                  <a:ext uri="{0D108BD9-81ED-4DB2-BD59-A6C34878D82A}">
                    <a16:rowId xmlns:a16="http://schemas.microsoft.com/office/drawing/2014/main" val="245756722"/>
                  </a:ext>
                </a:extLst>
              </a:tr>
              <a:tr h="287797">
                <a:tc>
                  <a:txBody>
                    <a:bodyPr/>
                    <a:lstStyle/>
                    <a:p>
                      <a:pPr algn="l" fontAlgn="b"/>
                      <a:r>
                        <a:rPr lang="en-IN" sz="1100" b="0" i="0" u="none" strike="noStrike">
                          <a:solidFill>
                            <a:srgbClr val="000000"/>
                          </a:solidFill>
                          <a:effectLst/>
                          <a:latin typeface="Calibri" panose="020F0502020204030204" pitchFamily="34" charset="0"/>
                        </a:rPr>
                        <a:t>last_rech_date_ma</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Number of days till last recharge of main account</a:t>
                      </a:r>
                    </a:p>
                  </a:txBody>
                  <a:tcPr marL="7620" marR="7620" marT="7620" marB="0" anchor="b"/>
                </a:tc>
                <a:extLst>
                  <a:ext uri="{0D108BD9-81ED-4DB2-BD59-A6C34878D82A}">
                    <a16:rowId xmlns:a16="http://schemas.microsoft.com/office/drawing/2014/main" val="2282397421"/>
                  </a:ext>
                </a:extLst>
              </a:tr>
              <a:tr h="287797">
                <a:tc>
                  <a:txBody>
                    <a:bodyPr/>
                    <a:lstStyle/>
                    <a:p>
                      <a:pPr algn="l" fontAlgn="b"/>
                      <a:r>
                        <a:rPr lang="en-IN" sz="1100" b="0" i="0" u="none" strike="noStrike">
                          <a:solidFill>
                            <a:srgbClr val="000000"/>
                          </a:solidFill>
                          <a:effectLst/>
                          <a:latin typeface="Calibri" panose="020F0502020204030204" pitchFamily="34" charset="0"/>
                        </a:rPr>
                        <a:t>last_rech_date_da</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Number of days till last recharge of data account</a:t>
                      </a:r>
                    </a:p>
                  </a:txBody>
                  <a:tcPr marL="7620" marR="7620" marT="7620" marB="0" anchor="b"/>
                </a:tc>
                <a:extLst>
                  <a:ext uri="{0D108BD9-81ED-4DB2-BD59-A6C34878D82A}">
                    <a16:rowId xmlns:a16="http://schemas.microsoft.com/office/drawing/2014/main" val="1123416707"/>
                  </a:ext>
                </a:extLst>
              </a:tr>
              <a:tr h="287797">
                <a:tc>
                  <a:txBody>
                    <a:bodyPr/>
                    <a:lstStyle/>
                    <a:p>
                      <a:pPr algn="l" fontAlgn="b"/>
                      <a:r>
                        <a:rPr lang="en-IN" sz="1100" b="0" i="0" u="none" strike="noStrike">
                          <a:solidFill>
                            <a:srgbClr val="000000"/>
                          </a:solidFill>
                          <a:effectLst/>
                          <a:latin typeface="Calibri" panose="020F0502020204030204" pitchFamily="34" charset="0"/>
                        </a:rPr>
                        <a:t>last_rech_amt_ma</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Amount of last recharge of main account (in Indonesian Rupiah)</a:t>
                      </a:r>
                    </a:p>
                  </a:txBody>
                  <a:tcPr marL="7620" marR="7620" marT="7620" marB="0" anchor="b"/>
                </a:tc>
                <a:extLst>
                  <a:ext uri="{0D108BD9-81ED-4DB2-BD59-A6C34878D82A}">
                    <a16:rowId xmlns:a16="http://schemas.microsoft.com/office/drawing/2014/main" val="98697332"/>
                  </a:ext>
                </a:extLst>
              </a:tr>
              <a:tr h="287797">
                <a:tc>
                  <a:txBody>
                    <a:bodyPr/>
                    <a:lstStyle/>
                    <a:p>
                      <a:pPr algn="l" fontAlgn="b"/>
                      <a:r>
                        <a:rPr lang="en-IN" sz="1100" b="0" i="0" u="none" strike="noStrike">
                          <a:solidFill>
                            <a:srgbClr val="000000"/>
                          </a:solidFill>
                          <a:effectLst/>
                          <a:latin typeface="Calibri" panose="020F0502020204030204" pitchFamily="34" charset="0"/>
                        </a:rPr>
                        <a:t>cnt_ma_rech30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Number of times main account got recharged in last 30 days</a:t>
                      </a:r>
                    </a:p>
                  </a:txBody>
                  <a:tcPr marL="7620" marR="7620" marT="7620" marB="0" anchor="b"/>
                </a:tc>
                <a:extLst>
                  <a:ext uri="{0D108BD9-81ED-4DB2-BD59-A6C34878D82A}">
                    <a16:rowId xmlns:a16="http://schemas.microsoft.com/office/drawing/2014/main" val="3178600104"/>
                  </a:ext>
                </a:extLst>
              </a:tr>
              <a:tr h="287797">
                <a:tc>
                  <a:txBody>
                    <a:bodyPr/>
                    <a:lstStyle/>
                    <a:p>
                      <a:pPr algn="l" fontAlgn="b"/>
                      <a:r>
                        <a:rPr lang="en-IN" sz="1100" b="0" i="0" u="none" strike="noStrike">
                          <a:solidFill>
                            <a:srgbClr val="000000"/>
                          </a:solidFill>
                          <a:effectLst/>
                          <a:latin typeface="Calibri" panose="020F0502020204030204" pitchFamily="34" charset="0"/>
                        </a:rPr>
                        <a:t>fr_ma_rech30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Frequency of main account recharged in last 30 days</a:t>
                      </a:r>
                    </a:p>
                  </a:txBody>
                  <a:tcPr marL="7620" marR="7620" marT="7620" marB="0" anchor="b"/>
                </a:tc>
                <a:extLst>
                  <a:ext uri="{0D108BD9-81ED-4DB2-BD59-A6C34878D82A}">
                    <a16:rowId xmlns:a16="http://schemas.microsoft.com/office/drawing/2014/main" val="2410543286"/>
                  </a:ext>
                </a:extLst>
              </a:tr>
              <a:tr h="287797">
                <a:tc>
                  <a:txBody>
                    <a:bodyPr/>
                    <a:lstStyle/>
                    <a:p>
                      <a:pPr algn="l" fontAlgn="b"/>
                      <a:r>
                        <a:rPr lang="en-IN" sz="1100" b="0" i="0" u="none" strike="noStrike">
                          <a:solidFill>
                            <a:srgbClr val="000000"/>
                          </a:solidFill>
                          <a:effectLst/>
                          <a:latin typeface="Calibri" panose="020F0502020204030204" pitchFamily="34" charset="0"/>
                        </a:rPr>
                        <a:t>sumamnt_ma_rech30</a:t>
                      </a:r>
                    </a:p>
                  </a:txBody>
                  <a:tcPr marL="7620" marR="7620" marT="7620" marB="0" anchor="b"/>
                </a:tc>
                <a:tc>
                  <a:txBody>
                    <a:bodyPr/>
                    <a:lstStyle/>
                    <a:p>
                      <a:pPr algn="l" fontAlgn="b"/>
                      <a:r>
                        <a:rPr lang="en-GB" sz="1100" b="0" i="0" u="none" strike="noStrike">
                          <a:solidFill>
                            <a:srgbClr val="000000"/>
                          </a:solidFill>
                          <a:effectLst/>
                          <a:latin typeface="Calibri" panose="020F0502020204030204" pitchFamily="34" charset="0"/>
                        </a:rPr>
                        <a:t>Total amount of recharge in main account over last 30 days (in Indonesian Rupiah)</a:t>
                      </a:r>
                    </a:p>
                  </a:txBody>
                  <a:tcPr marL="7620" marR="7620" marT="7620" marB="0" anchor="b"/>
                </a:tc>
                <a:extLst>
                  <a:ext uri="{0D108BD9-81ED-4DB2-BD59-A6C34878D82A}">
                    <a16:rowId xmlns:a16="http://schemas.microsoft.com/office/drawing/2014/main" val="1853841090"/>
                  </a:ext>
                </a:extLst>
              </a:tr>
              <a:tr h="386714">
                <a:tc>
                  <a:txBody>
                    <a:bodyPr/>
                    <a:lstStyle/>
                    <a:p>
                      <a:pPr algn="l" fontAlgn="b"/>
                      <a:r>
                        <a:rPr lang="en-IN" sz="1100" b="0" i="0" u="none" strike="noStrike">
                          <a:solidFill>
                            <a:srgbClr val="000000"/>
                          </a:solidFill>
                          <a:effectLst/>
                          <a:latin typeface="Calibri" panose="020F0502020204030204" pitchFamily="34" charset="0"/>
                        </a:rPr>
                        <a:t>medianamnt_ma_rech30</a:t>
                      </a:r>
                    </a:p>
                  </a:txBody>
                  <a:tcPr marL="7620" marR="7620" marT="7620" marB="0" anchor="b"/>
                </a:tc>
                <a:tc>
                  <a:txBody>
                    <a:bodyPr/>
                    <a:lstStyle/>
                    <a:p>
                      <a:pPr algn="l" fontAlgn="b"/>
                      <a:r>
                        <a:rPr lang="en-GB" sz="1100" b="0" i="0" u="none" strike="noStrike" dirty="0">
                          <a:solidFill>
                            <a:srgbClr val="000000"/>
                          </a:solidFill>
                          <a:effectLst/>
                          <a:latin typeface="Calibri" panose="020F0502020204030204" pitchFamily="34" charset="0"/>
                        </a:rPr>
                        <a:t>Median of amount of recharges done in main account over last 30 days at user level (in Indonesian Rupiah)</a:t>
                      </a:r>
                    </a:p>
                  </a:txBody>
                  <a:tcPr marL="7620" marR="7620" marT="7620" marB="0" anchor="b"/>
                </a:tc>
                <a:extLst>
                  <a:ext uri="{0D108BD9-81ED-4DB2-BD59-A6C34878D82A}">
                    <a16:rowId xmlns:a16="http://schemas.microsoft.com/office/drawing/2014/main" val="1740669324"/>
                  </a:ext>
                </a:extLst>
              </a:tr>
              <a:tr h="386714">
                <a:tc>
                  <a:txBody>
                    <a:bodyPr/>
                    <a:lstStyle/>
                    <a:p>
                      <a:pPr algn="l" fontAlgn="b"/>
                      <a:r>
                        <a:rPr lang="en-IN" sz="1100" b="0" i="0" u="none" strike="noStrike">
                          <a:solidFill>
                            <a:srgbClr val="000000"/>
                          </a:solidFill>
                          <a:effectLst/>
                          <a:latin typeface="Calibri" panose="020F0502020204030204" pitchFamily="34" charset="0"/>
                        </a:rPr>
                        <a:t>medianmarechprebal30</a:t>
                      </a:r>
                    </a:p>
                  </a:txBody>
                  <a:tcPr marL="7620" marR="7620" marT="7620" marB="0" anchor="b"/>
                </a:tc>
                <a:tc>
                  <a:txBody>
                    <a:bodyPr/>
                    <a:lstStyle/>
                    <a:p>
                      <a:pPr algn="l" fontAlgn="b"/>
                      <a:r>
                        <a:rPr lang="en-GB" sz="1100" b="0" i="0" u="none" strike="noStrike" dirty="0">
                          <a:solidFill>
                            <a:srgbClr val="000000"/>
                          </a:solidFill>
                          <a:effectLst/>
                          <a:latin typeface="Calibri" panose="020F0502020204030204" pitchFamily="34" charset="0"/>
                        </a:rPr>
                        <a:t>Median of main account balance just before recharge in last 30 days at user level (in Indonesian Rupiah)</a:t>
                      </a:r>
                    </a:p>
                  </a:txBody>
                  <a:tcPr marL="7620" marR="7620" marT="7620" marB="0" anchor="b"/>
                </a:tc>
                <a:extLst>
                  <a:ext uri="{0D108BD9-81ED-4DB2-BD59-A6C34878D82A}">
                    <a16:rowId xmlns:a16="http://schemas.microsoft.com/office/drawing/2014/main" val="3656783782"/>
                  </a:ext>
                </a:extLst>
              </a:tr>
            </a:tbl>
          </a:graphicData>
        </a:graphic>
      </p:graphicFrame>
    </p:spTree>
    <p:extLst>
      <p:ext uri="{BB962C8B-B14F-4D97-AF65-F5344CB8AC3E}">
        <p14:creationId xmlns:p14="http://schemas.microsoft.com/office/powerpoint/2010/main" val="355160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44232C8-2332-4EE1-BA5F-4EF30F9449C9}"/>
              </a:ext>
            </a:extLst>
          </p:cNvPr>
          <p:cNvGraphicFramePr>
            <a:graphicFrameLocks noGrp="1"/>
          </p:cNvGraphicFramePr>
          <p:nvPr>
            <p:extLst>
              <p:ext uri="{D42A27DB-BD31-4B8C-83A1-F6EECF244321}">
                <p14:modId xmlns:p14="http://schemas.microsoft.com/office/powerpoint/2010/main" val="856482192"/>
              </p:ext>
            </p:extLst>
          </p:nvPr>
        </p:nvGraphicFramePr>
        <p:xfrm>
          <a:off x="710214" y="727969"/>
          <a:ext cx="10733103" cy="5424237"/>
        </p:xfrm>
        <a:graphic>
          <a:graphicData uri="http://schemas.openxmlformats.org/drawingml/2006/table">
            <a:tbl>
              <a:tblPr>
                <a:tableStyleId>{5C22544A-7EE6-4342-B048-85BDC9FD1C3A}</a:tableStyleId>
              </a:tblPr>
              <a:tblGrid>
                <a:gridCol w="2148612">
                  <a:extLst>
                    <a:ext uri="{9D8B030D-6E8A-4147-A177-3AD203B41FA5}">
                      <a16:colId xmlns:a16="http://schemas.microsoft.com/office/drawing/2014/main" val="2880836769"/>
                    </a:ext>
                  </a:extLst>
                </a:gridCol>
                <a:gridCol w="8584491">
                  <a:extLst>
                    <a:ext uri="{9D8B030D-6E8A-4147-A177-3AD203B41FA5}">
                      <a16:colId xmlns:a16="http://schemas.microsoft.com/office/drawing/2014/main" val="3891691308"/>
                    </a:ext>
                  </a:extLst>
                </a:gridCol>
              </a:tblGrid>
              <a:tr h="258297">
                <a:tc>
                  <a:txBody>
                    <a:bodyPr/>
                    <a:lstStyle/>
                    <a:p>
                      <a:pPr algn="l" fontAlgn="b"/>
                      <a:r>
                        <a:rPr lang="en-IN" sz="1000" u="none" strike="noStrike">
                          <a:effectLst/>
                        </a:rPr>
                        <a:t>cnt_ma_rech90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Number of times main account got recharged in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091250943"/>
                  </a:ext>
                </a:extLst>
              </a:tr>
              <a:tr h="258297">
                <a:tc>
                  <a:txBody>
                    <a:bodyPr/>
                    <a:lstStyle/>
                    <a:p>
                      <a:pPr algn="l" fontAlgn="b"/>
                      <a:r>
                        <a:rPr lang="en-IN" sz="1000" u="none" strike="noStrike">
                          <a:effectLst/>
                        </a:rPr>
                        <a:t>fr_ma_rech90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Frequency of main account recharged in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907118669"/>
                  </a:ext>
                </a:extLst>
              </a:tr>
              <a:tr h="258297">
                <a:tc>
                  <a:txBody>
                    <a:bodyPr/>
                    <a:lstStyle/>
                    <a:p>
                      <a:pPr algn="l" fontAlgn="b"/>
                      <a:r>
                        <a:rPr lang="en-IN" sz="1000" u="none" strike="noStrike">
                          <a:effectLst/>
                        </a:rPr>
                        <a:t>sumamnt_ma_rech90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Total amount of recharge in main account over last 90 days (in Indonasian Rupiah)</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082646537"/>
                  </a:ext>
                </a:extLst>
              </a:tr>
              <a:tr h="258297">
                <a:tc>
                  <a:txBody>
                    <a:bodyPr/>
                    <a:lstStyle/>
                    <a:p>
                      <a:pPr algn="l" fontAlgn="b"/>
                      <a:r>
                        <a:rPr lang="en-IN" sz="1000" u="none" strike="noStrike">
                          <a:effectLst/>
                        </a:rPr>
                        <a:t>medianamnt_ma_rech90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dirty="0">
                          <a:effectLst/>
                        </a:rPr>
                        <a:t>Median of amount of recharges done in main account over last 90 days at user level (in </a:t>
                      </a:r>
                      <a:r>
                        <a:rPr lang="en-GB" sz="1000" u="none" strike="noStrike" dirty="0" err="1">
                          <a:effectLst/>
                        </a:rPr>
                        <a:t>Indonasian</a:t>
                      </a:r>
                      <a:r>
                        <a:rPr lang="en-GB" sz="1000" u="none" strike="noStrike" dirty="0">
                          <a:effectLst/>
                        </a:rPr>
                        <a:t> Rupiah)</a:t>
                      </a:r>
                      <a:endParaRPr lang="en-GB" sz="1000" b="0" i="0" u="none" strike="noStrike" dirty="0">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147650612"/>
                  </a:ext>
                </a:extLst>
              </a:tr>
              <a:tr h="258297">
                <a:tc>
                  <a:txBody>
                    <a:bodyPr/>
                    <a:lstStyle/>
                    <a:p>
                      <a:pPr algn="l" fontAlgn="b"/>
                      <a:r>
                        <a:rPr lang="en-IN" sz="1000" u="none" strike="noStrike">
                          <a:effectLst/>
                        </a:rPr>
                        <a:t>medianmarechprebal90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Median of main account balance just before recharge in last 90 days at user level (in Indonasian Rupiah)</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3236944552"/>
                  </a:ext>
                </a:extLst>
              </a:tr>
              <a:tr h="258297">
                <a:tc>
                  <a:txBody>
                    <a:bodyPr/>
                    <a:lstStyle/>
                    <a:p>
                      <a:pPr algn="l" fontAlgn="b"/>
                      <a:r>
                        <a:rPr lang="en-IN" sz="1000" u="none" strike="noStrike">
                          <a:effectLst/>
                        </a:rPr>
                        <a:t>cnt_da_rech30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Number of times data account got recharged in last 30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380721683"/>
                  </a:ext>
                </a:extLst>
              </a:tr>
              <a:tr h="258297">
                <a:tc>
                  <a:txBody>
                    <a:bodyPr/>
                    <a:lstStyle/>
                    <a:p>
                      <a:pPr algn="l" fontAlgn="b"/>
                      <a:r>
                        <a:rPr lang="en-IN" sz="1000" u="none" strike="noStrike">
                          <a:effectLst/>
                        </a:rPr>
                        <a:t>fr_da_rech30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Frequency of data account recharged in last 30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3055943290"/>
                  </a:ext>
                </a:extLst>
              </a:tr>
              <a:tr h="258297">
                <a:tc>
                  <a:txBody>
                    <a:bodyPr/>
                    <a:lstStyle/>
                    <a:p>
                      <a:pPr algn="l" fontAlgn="b"/>
                      <a:r>
                        <a:rPr lang="en-IN" sz="1000" u="none" strike="noStrike">
                          <a:effectLst/>
                        </a:rPr>
                        <a:t>cnt_da_rech90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Number of times data account got recharged in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280371226"/>
                  </a:ext>
                </a:extLst>
              </a:tr>
              <a:tr h="258297">
                <a:tc>
                  <a:txBody>
                    <a:bodyPr/>
                    <a:lstStyle/>
                    <a:p>
                      <a:pPr algn="l" fontAlgn="b"/>
                      <a:r>
                        <a:rPr lang="en-IN" sz="1000" u="none" strike="noStrike">
                          <a:effectLst/>
                        </a:rPr>
                        <a:t>fr_da_rech90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Frequency of data account recharged in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3585436984"/>
                  </a:ext>
                </a:extLst>
              </a:tr>
              <a:tr h="258297">
                <a:tc>
                  <a:txBody>
                    <a:bodyPr/>
                    <a:lstStyle/>
                    <a:p>
                      <a:pPr algn="l" fontAlgn="b"/>
                      <a:r>
                        <a:rPr lang="en-IN" sz="1000" u="none" strike="noStrike">
                          <a:effectLst/>
                        </a:rPr>
                        <a:t>cnt_loans30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Number of loans taken by user in last 30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628714745"/>
                  </a:ext>
                </a:extLst>
              </a:tr>
              <a:tr h="258297">
                <a:tc>
                  <a:txBody>
                    <a:bodyPr/>
                    <a:lstStyle/>
                    <a:p>
                      <a:pPr algn="l" fontAlgn="b"/>
                      <a:r>
                        <a:rPr lang="en-IN" sz="1000" u="none" strike="noStrike">
                          <a:effectLst/>
                        </a:rPr>
                        <a:t>amnt_loans30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Total amount of loans taken by user in last 30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528997762"/>
                  </a:ext>
                </a:extLst>
              </a:tr>
              <a:tr h="258297">
                <a:tc>
                  <a:txBody>
                    <a:bodyPr/>
                    <a:lstStyle/>
                    <a:p>
                      <a:pPr algn="l" fontAlgn="b"/>
                      <a:r>
                        <a:rPr lang="en-IN" sz="1000" u="none" strike="noStrike">
                          <a:effectLst/>
                        </a:rPr>
                        <a:t>maxamnt_loans30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maximum amount of loan taken by the user in last 30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524492237"/>
                  </a:ext>
                </a:extLst>
              </a:tr>
              <a:tr h="258297">
                <a:tc>
                  <a:txBody>
                    <a:bodyPr/>
                    <a:lstStyle/>
                    <a:p>
                      <a:pPr algn="l" fontAlgn="b"/>
                      <a:r>
                        <a:rPr lang="en-IN" sz="1000" u="none" strike="noStrike">
                          <a:effectLst/>
                        </a:rPr>
                        <a:t>medianamnt_loans30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Median of amounts of loan taken by the user in last 30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685647084"/>
                  </a:ext>
                </a:extLst>
              </a:tr>
              <a:tr h="258297">
                <a:tc>
                  <a:txBody>
                    <a:bodyPr/>
                    <a:lstStyle/>
                    <a:p>
                      <a:pPr algn="l" fontAlgn="b"/>
                      <a:r>
                        <a:rPr lang="en-IN" sz="1000" u="none" strike="noStrike">
                          <a:effectLst/>
                        </a:rPr>
                        <a:t>cnt_loans90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Number of loans taken by user in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1639119442"/>
                  </a:ext>
                </a:extLst>
              </a:tr>
              <a:tr h="258297">
                <a:tc>
                  <a:txBody>
                    <a:bodyPr/>
                    <a:lstStyle/>
                    <a:p>
                      <a:pPr algn="l" fontAlgn="b"/>
                      <a:r>
                        <a:rPr lang="en-IN" sz="1000" u="none" strike="noStrike">
                          <a:effectLst/>
                        </a:rPr>
                        <a:t>amnt_loans90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Total amount of loans taken by user in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553713332"/>
                  </a:ext>
                </a:extLst>
              </a:tr>
              <a:tr h="258297">
                <a:tc>
                  <a:txBody>
                    <a:bodyPr/>
                    <a:lstStyle/>
                    <a:p>
                      <a:pPr algn="l" fontAlgn="b"/>
                      <a:r>
                        <a:rPr lang="en-IN" sz="1000" u="none" strike="noStrike">
                          <a:effectLst/>
                        </a:rPr>
                        <a:t>maxamnt_loans90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maximum amount of loan taken by the user in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4205548129"/>
                  </a:ext>
                </a:extLst>
              </a:tr>
              <a:tr h="258297">
                <a:tc>
                  <a:txBody>
                    <a:bodyPr/>
                    <a:lstStyle/>
                    <a:p>
                      <a:pPr algn="l" fontAlgn="b"/>
                      <a:r>
                        <a:rPr lang="en-IN" sz="1000" u="none" strike="noStrike">
                          <a:effectLst/>
                        </a:rPr>
                        <a:t>medianamnt_loans90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Median of amounts of loan taken by the user in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2404982443"/>
                  </a:ext>
                </a:extLst>
              </a:tr>
              <a:tr h="258297">
                <a:tc>
                  <a:txBody>
                    <a:bodyPr/>
                    <a:lstStyle/>
                    <a:p>
                      <a:pPr algn="l" fontAlgn="b"/>
                      <a:r>
                        <a:rPr lang="en-IN" sz="1000" u="none" strike="noStrike">
                          <a:effectLst/>
                        </a:rPr>
                        <a:t>payback30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Average payback time in days over last 30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44206026"/>
                  </a:ext>
                </a:extLst>
              </a:tr>
              <a:tr h="258297">
                <a:tc>
                  <a:txBody>
                    <a:bodyPr/>
                    <a:lstStyle/>
                    <a:p>
                      <a:pPr algn="l" fontAlgn="b"/>
                      <a:r>
                        <a:rPr lang="en-IN" sz="1000" u="none" strike="noStrike">
                          <a:effectLst/>
                        </a:rPr>
                        <a:t>payback90</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GB" sz="1000" u="none" strike="noStrike">
                          <a:effectLst/>
                        </a:rPr>
                        <a:t>Average payback time in days over last 90 days</a:t>
                      </a:r>
                      <a:endParaRPr lang="en-GB"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1931759200"/>
                  </a:ext>
                </a:extLst>
              </a:tr>
              <a:tr h="258297">
                <a:tc>
                  <a:txBody>
                    <a:bodyPr/>
                    <a:lstStyle/>
                    <a:p>
                      <a:pPr algn="l" fontAlgn="b"/>
                      <a:r>
                        <a:rPr lang="en-IN" sz="1000" u="none" strike="noStrike">
                          <a:effectLst/>
                        </a:rPr>
                        <a:t>pcircle</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IN" sz="1000" u="none" strike="noStrike">
                          <a:effectLst/>
                        </a:rPr>
                        <a:t>telecom circle</a:t>
                      </a:r>
                      <a:endParaRPr lang="en-IN" sz="1000" b="0" i="0" u="none" strike="noStrike">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3881837372"/>
                  </a:ext>
                </a:extLst>
              </a:tr>
              <a:tr h="258297">
                <a:tc>
                  <a:txBody>
                    <a:bodyPr/>
                    <a:lstStyle/>
                    <a:p>
                      <a:pPr algn="l" fontAlgn="b"/>
                      <a:r>
                        <a:rPr lang="en-IN" sz="1000" u="none" strike="noStrike">
                          <a:effectLst/>
                        </a:rPr>
                        <a:t>pdate</a:t>
                      </a:r>
                      <a:endParaRPr lang="en-IN" sz="1000" b="0" i="0" u="none" strike="noStrike">
                        <a:solidFill>
                          <a:srgbClr val="000000"/>
                        </a:solidFill>
                        <a:effectLst/>
                        <a:latin typeface="Calibri" panose="020F0502020204030204" pitchFamily="34" charset="0"/>
                      </a:endParaRPr>
                    </a:p>
                  </a:txBody>
                  <a:tcPr marL="6583" marR="6583" marT="6583" marB="0" anchor="b"/>
                </a:tc>
                <a:tc>
                  <a:txBody>
                    <a:bodyPr/>
                    <a:lstStyle/>
                    <a:p>
                      <a:pPr algn="l" fontAlgn="b"/>
                      <a:r>
                        <a:rPr lang="en-IN" sz="1000" u="none" strike="noStrike" dirty="0">
                          <a:effectLst/>
                        </a:rPr>
                        <a:t>date</a:t>
                      </a:r>
                      <a:endParaRPr lang="en-IN" sz="1000" b="0" i="0" u="none" strike="noStrike" dirty="0">
                        <a:solidFill>
                          <a:srgbClr val="000000"/>
                        </a:solidFill>
                        <a:effectLst/>
                        <a:latin typeface="Calibri" panose="020F0502020204030204" pitchFamily="34" charset="0"/>
                      </a:endParaRPr>
                    </a:p>
                  </a:txBody>
                  <a:tcPr marL="6583" marR="6583" marT="6583" marB="0" anchor="b"/>
                </a:tc>
                <a:extLst>
                  <a:ext uri="{0D108BD9-81ED-4DB2-BD59-A6C34878D82A}">
                    <a16:rowId xmlns:a16="http://schemas.microsoft.com/office/drawing/2014/main" val="3688039184"/>
                  </a:ext>
                </a:extLst>
              </a:tr>
            </a:tbl>
          </a:graphicData>
        </a:graphic>
      </p:graphicFrame>
    </p:spTree>
    <p:extLst>
      <p:ext uri="{BB962C8B-B14F-4D97-AF65-F5344CB8AC3E}">
        <p14:creationId xmlns:p14="http://schemas.microsoft.com/office/powerpoint/2010/main" val="96506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826FA6-B2B1-ED4E-BCF5-E8BAD98AD370}"/>
              </a:ext>
            </a:extLst>
          </p:cNvPr>
          <p:cNvSpPr>
            <a:spLocks noGrp="1"/>
          </p:cNvSpPr>
          <p:nvPr>
            <p:ph type="title"/>
          </p:nvPr>
        </p:nvSpPr>
        <p:spPr>
          <a:xfrm>
            <a:off x="1254110" y="548968"/>
            <a:ext cx="9609666" cy="566738"/>
          </a:xfrm>
        </p:spPr>
        <p:txBody>
          <a:bodyPr anchor="ctr">
            <a:noAutofit/>
          </a:bodyPr>
          <a:lstStyle/>
          <a:p>
            <a:r>
              <a:rPr lang="en-US" sz="2200" b="1" dirty="0">
                <a:solidFill>
                  <a:schemeClr val="accent1"/>
                </a:solidFill>
                <a:latin typeface="+mn-lt"/>
              </a:rPr>
              <a:t>Exploratory Data Analysis (EDA)</a:t>
            </a:r>
          </a:p>
        </p:txBody>
      </p:sp>
      <p:sp>
        <p:nvSpPr>
          <p:cNvPr id="6" name="TextBox 4">
            <a:extLst>
              <a:ext uri="{FF2B5EF4-FFF2-40B4-BE49-F238E27FC236}">
                <a16:creationId xmlns:a16="http://schemas.microsoft.com/office/drawing/2014/main" id="{85905076-2F01-4065-847B-089A383A1FF7}"/>
              </a:ext>
            </a:extLst>
          </p:cNvPr>
          <p:cNvSpPr txBox="1"/>
          <p:nvPr/>
        </p:nvSpPr>
        <p:spPr>
          <a:xfrm>
            <a:off x="650889" y="1421601"/>
            <a:ext cx="3530343" cy="1634358"/>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1                                                                                       </a:t>
            </a:r>
            <a:r>
              <a:rPr lang="en-US" sz="1400" spc="21" dirty="0">
                <a:solidFill>
                  <a:schemeClr val="bg1"/>
                </a:solidFill>
              </a:rPr>
              <a:t>The data provided had </a:t>
            </a:r>
            <a:r>
              <a:rPr lang="en-US" altLang="en-US" sz="1400" dirty="0">
                <a:solidFill>
                  <a:srgbClr val="000000"/>
                </a:solidFill>
                <a:latin typeface="Courier New" panose="02070309020205020404" pitchFamily="49" charset="0"/>
                <a:cs typeface="Courier New" panose="02070309020205020404" pitchFamily="49" charset="0"/>
              </a:rPr>
              <a:t>209593</a:t>
            </a:r>
            <a:r>
              <a:rPr lang="en-US" sz="1400" spc="21" dirty="0">
                <a:solidFill>
                  <a:schemeClr val="bg1"/>
                </a:solidFill>
              </a:rPr>
              <a:t> rows and 35 columns the date column was divided into 3 day, month and year </a:t>
            </a:r>
          </a:p>
        </p:txBody>
      </p:sp>
      <p:sp>
        <p:nvSpPr>
          <p:cNvPr id="13" name="TextBox 10">
            <a:extLst>
              <a:ext uri="{FF2B5EF4-FFF2-40B4-BE49-F238E27FC236}">
                <a16:creationId xmlns:a16="http://schemas.microsoft.com/office/drawing/2014/main" id="{60E56A2C-4616-4ED3-9DD4-1FF8640D8AED}"/>
              </a:ext>
            </a:extLst>
          </p:cNvPr>
          <p:cNvSpPr txBox="1"/>
          <p:nvPr/>
        </p:nvSpPr>
        <p:spPr>
          <a:xfrm>
            <a:off x="677240" y="3913365"/>
            <a:ext cx="3530343" cy="2790508"/>
          </a:xfrm>
          <a:prstGeom prst="rect">
            <a:avLst/>
          </a:prstGeom>
        </p:spPr>
        <p:txBody>
          <a:bodyPr wrap="square" lIns="0" tIns="0" rIns="0" bIns="0" rtlCol="0" anchor="t">
            <a:spAutoFit/>
          </a:bodyPr>
          <a:lstStyle/>
          <a:p>
            <a:pPr marL="342900" indent="-342900">
              <a:spcBef>
                <a:spcPts val="2474"/>
              </a:spcBef>
              <a:buFont typeface="Arial" panose="020B0604020202020204" pitchFamily="34" charset="0"/>
              <a:buChar char="•"/>
            </a:pPr>
            <a:r>
              <a:rPr lang="en-US" sz="1400" b="1" spc="21" dirty="0">
                <a:solidFill>
                  <a:schemeClr val="bg1"/>
                </a:solidFill>
              </a:rPr>
              <a:t>Step2 : </a:t>
            </a:r>
            <a:r>
              <a:rPr lang="en-US" sz="1400" u="sng" spc="21" dirty="0">
                <a:solidFill>
                  <a:schemeClr val="bg1"/>
                </a:solidFill>
              </a:rPr>
              <a:t>Checked for unique values</a:t>
            </a:r>
          </a:p>
          <a:p>
            <a:pPr marL="342900" indent="-342900">
              <a:spcBef>
                <a:spcPts val="2474"/>
              </a:spcBef>
              <a:buFont typeface="Arial" panose="020B0604020202020204" pitchFamily="34" charset="0"/>
              <a:buChar char="•"/>
            </a:pPr>
            <a:r>
              <a:rPr lang="en-US" sz="1400" spc="21" dirty="0">
                <a:solidFill>
                  <a:schemeClr val="bg1"/>
                </a:solidFill>
              </a:rPr>
              <a:t>Dropped </a:t>
            </a:r>
            <a:r>
              <a:rPr lang="en-US" altLang="en-US" sz="1400" dirty="0">
                <a:solidFill>
                  <a:schemeClr val="bg1"/>
                </a:solidFill>
                <a:latin typeface="Courier New" panose="02070309020205020404" pitchFamily="49" charset="0"/>
                <a:cs typeface="Courier New" panose="02070309020205020404" pitchFamily="49" charset="0"/>
              </a:rPr>
              <a:t>Unnamed: 0</a:t>
            </a:r>
            <a:r>
              <a:rPr lang="en-US" altLang="en-US" sz="1400" dirty="0">
                <a:solidFill>
                  <a:schemeClr val="bg1"/>
                </a:solidFill>
              </a:rPr>
              <a:t> as all values were unique</a:t>
            </a:r>
            <a:endParaRPr lang="en-US" sz="1400" spc="21" dirty="0">
              <a:solidFill>
                <a:schemeClr val="bg1"/>
              </a:solidFill>
            </a:endParaRPr>
          </a:p>
          <a:p>
            <a:pPr marL="342900" indent="-342900">
              <a:spcBef>
                <a:spcPts val="2474"/>
              </a:spcBef>
              <a:buFont typeface="Arial" panose="020B0604020202020204" pitchFamily="34" charset="0"/>
              <a:buChar char="•"/>
            </a:pPr>
            <a:r>
              <a:rPr lang="en-US" sz="1400" spc="21" dirty="0">
                <a:solidFill>
                  <a:schemeClr val="bg1"/>
                </a:solidFill>
              </a:rPr>
              <a:t>dropped </a:t>
            </a:r>
            <a:r>
              <a:rPr lang="en-US" sz="1400" spc="21" dirty="0" err="1">
                <a:solidFill>
                  <a:schemeClr val="bg1"/>
                </a:solidFill>
              </a:rPr>
              <a:t>pcircle</a:t>
            </a:r>
            <a:r>
              <a:rPr lang="en-US" sz="1400" spc="21" dirty="0">
                <a:solidFill>
                  <a:schemeClr val="bg1"/>
                </a:solidFill>
              </a:rPr>
              <a:t> and year as it had 1 unique data</a:t>
            </a:r>
          </a:p>
          <a:p>
            <a:pPr marL="342900" indent="-342900">
              <a:spcBef>
                <a:spcPts val="2474"/>
              </a:spcBef>
              <a:buFont typeface="Arial" panose="020B0604020202020204" pitchFamily="34" charset="0"/>
              <a:buChar char="•"/>
            </a:pPr>
            <a:r>
              <a:rPr lang="en-US" sz="1400" spc="21" dirty="0">
                <a:solidFill>
                  <a:schemeClr val="bg1"/>
                </a:solidFill>
              </a:rPr>
              <a:t>Dropped </a:t>
            </a:r>
            <a:r>
              <a:rPr lang="en-US" sz="1400" spc="21" dirty="0" err="1">
                <a:solidFill>
                  <a:schemeClr val="bg1"/>
                </a:solidFill>
              </a:rPr>
              <a:t>msisdn</a:t>
            </a:r>
            <a:r>
              <a:rPr lang="en-US" sz="1400" spc="21" dirty="0">
                <a:solidFill>
                  <a:schemeClr val="bg1"/>
                </a:solidFill>
              </a:rPr>
              <a:t> as it was mobile no </a:t>
            </a:r>
          </a:p>
          <a:p>
            <a:pPr marL="342900" indent="-342900">
              <a:spcBef>
                <a:spcPts val="2474"/>
              </a:spcBef>
              <a:buFont typeface="Arial" panose="020B0604020202020204" pitchFamily="34" charset="0"/>
              <a:buChar char="•"/>
            </a:pPr>
            <a:endParaRPr lang="en-US" sz="1400" spc="21" dirty="0">
              <a:solidFill>
                <a:schemeClr val="bg1"/>
              </a:solidFill>
            </a:endParaRPr>
          </a:p>
        </p:txBody>
      </p:sp>
      <p:sp>
        <p:nvSpPr>
          <p:cNvPr id="24" name="TextBox 4">
            <a:extLst>
              <a:ext uri="{FF2B5EF4-FFF2-40B4-BE49-F238E27FC236}">
                <a16:creationId xmlns:a16="http://schemas.microsoft.com/office/drawing/2014/main" id="{CF2DEBAD-7DB8-47D0-B88F-170FAB372E68}"/>
              </a:ext>
            </a:extLst>
          </p:cNvPr>
          <p:cNvSpPr txBox="1"/>
          <p:nvPr/>
        </p:nvSpPr>
        <p:spPr>
          <a:xfrm>
            <a:off x="4181232" y="1004859"/>
            <a:ext cx="4110783" cy="3019353"/>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3   :</a:t>
            </a:r>
          </a:p>
          <a:p>
            <a:pPr marL="285750" indent="-285750">
              <a:lnSpc>
                <a:spcPts val="3299"/>
              </a:lnSpc>
              <a:spcBef>
                <a:spcPts val="2474"/>
              </a:spcBef>
              <a:buFont typeface="Arial" panose="020B0604020202020204" pitchFamily="34" charset="0"/>
              <a:buChar char="•"/>
            </a:pPr>
            <a:r>
              <a:rPr lang="en-US" sz="1400" b="1" spc="21" dirty="0">
                <a:solidFill>
                  <a:schemeClr val="bg1"/>
                </a:solidFill>
              </a:rPr>
              <a:t> </a:t>
            </a:r>
            <a:r>
              <a:rPr lang="en-US" sz="1400" spc="21" dirty="0">
                <a:solidFill>
                  <a:schemeClr val="bg1"/>
                </a:solidFill>
              </a:rPr>
              <a:t>check for duplicates and dropped duplicated rows</a:t>
            </a:r>
          </a:p>
          <a:p>
            <a:pPr marL="285750" indent="-285750">
              <a:lnSpc>
                <a:spcPts val="3299"/>
              </a:lnSpc>
              <a:spcBef>
                <a:spcPts val="2474"/>
              </a:spcBef>
              <a:buFont typeface="Arial" panose="020B0604020202020204" pitchFamily="34" charset="0"/>
              <a:buChar char="•"/>
            </a:pPr>
            <a:r>
              <a:rPr lang="en-US" sz="1400" spc="21" dirty="0">
                <a:solidFill>
                  <a:schemeClr val="bg1"/>
                </a:solidFill>
              </a:rPr>
              <a:t>checked for columns having  more than 80% value as zero and dropped those columns</a:t>
            </a:r>
          </a:p>
          <a:p>
            <a:pPr>
              <a:lnSpc>
                <a:spcPts val="3299"/>
              </a:lnSpc>
              <a:spcBef>
                <a:spcPts val="2474"/>
              </a:spcBef>
            </a:pPr>
            <a:endParaRPr lang="en-US" sz="1400" spc="21" dirty="0">
              <a:solidFill>
                <a:schemeClr val="bg1"/>
              </a:solidFill>
            </a:endParaRPr>
          </a:p>
        </p:txBody>
      </p:sp>
      <p:sp>
        <p:nvSpPr>
          <p:cNvPr id="25" name="TextBox 4">
            <a:extLst>
              <a:ext uri="{FF2B5EF4-FFF2-40B4-BE49-F238E27FC236}">
                <a16:creationId xmlns:a16="http://schemas.microsoft.com/office/drawing/2014/main" id="{782AB8B6-D225-4E9D-949A-5F25F30F1DFE}"/>
              </a:ext>
            </a:extLst>
          </p:cNvPr>
          <p:cNvSpPr txBox="1"/>
          <p:nvPr/>
        </p:nvSpPr>
        <p:spPr>
          <a:xfrm>
            <a:off x="4181231" y="3172582"/>
            <a:ext cx="4110783" cy="3019353"/>
          </a:xfrm>
          <a:prstGeom prst="rect">
            <a:avLst/>
          </a:prstGeom>
        </p:spPr>
        <p:txBody>
          <a:bodyPr lIns="0" tIns="0" rIns="0" bIns="0" rtlCol="0" anchor="t">
            <a:spAutoFit/>
          </a:bodyPr>
          <a:lstStyle/>
          <a:p>
            <a:pPr marL="285750" indent="-285750">
              <a:lnSpc>
                <a:spcPts val="3299"/>
              </a:lnSpc>
              <a:spcBef>
                <a:spcPts val="2474"/>
              </a:spcBef>
              <a:buFont typeface="Arial" panose="020B0604020202020204" pitchFamily="34" charset="0"/>
              <a:buChar char="•"/>
            </a:pPr>
            <a:r>
              <a:rPr lang="en-US" sz="1400" b="1" spc="21" dirty="0">
                <a:solidFill>
                  <a:schemeClr val="bg1"/>
                </a:solidFill>
              </a:rPr>
              <a:t>Step 4                                                                      </a:t>
            </a:r>
            <a:r>
              <a:rPr lang="en-US" sz="1400" spc="21" dirty="0">
                <a:solidFill>
                  <a:schemeClr val="bg1"/>
                </a:solidFill>
              </a:rPr>
              <a:t>Separated columns into 3 categories </a:t>
            </a:r>
          </a:p>
          <a:p>
            <a:pPr marL="914400" lvl="1" indent="-457200">
              <a:lnSpc>
                <a:spcPts val="3299"/>
              </a:lnSpc>
              <a:spcBef>
                <a:spcPts val="2474"/>
              </a:spcBef>
              <a:buFont typeface="+mj-lt"/>
              <a:buAutoNum type="arabicPeriod"/>
            </a:pPr>
            <a:r>
              <a:rPr lang="en-US" sz="1400" spc="21" dirty="0">
                <a:solidFill>
                  <a:schemeClr val="bg1"/>
                </a:solidFill>
              </a:rPr>
              <a:t>Numerical discrete</a:t>
            </a:r>
          </a:p>
          <a:p>
            <a:pPr marL="914400" lvl="1" indent="-457200">
              <a:lnSpc>
                <a:spcPts val="3299"/>
              </a:lnSpc>
              <a:spcBef>
                <a:spcPts val="2474"/>
              </a:spcBef>
              <a:buFont typeface="+mj-lt"/>
              <a:buAutoNum type="arabicPeriod"/>
            </a:pPr>
            <a:r>
              <a:rPr lang="en-US" sz="1400" spc="21" dirty="0">
                <a:solidFill>
                  <a:schemeClr val="bg1"/>
                </a:solidFill>
              </a:rPr>
              <a:t>Numerical continuous </a:t>
            </a:r>
          </a:p>
          <a:p>
            <a:pPr marL="914400" lvl="1" indent="-457200">
              <a:lnSpc>
                <a:spcPts val="3299"/>
              </a:lnSpc>
              <a:spcBef>
                <a:spcPts val="2474"/>
              </a:spcBef>
              <a:buFont typeface="+mj-lt"/>
              <a:buAutoNum type="arabicPeriod"/>
            </a:pPr>
            <a:r>
              <a:rPr lang="en-US" sz="1400" spc="21" dirty="0">
                <a:solidFill>
                  <a:schemeClr val="bg1"/>
                </a:solidFill>
              </a:rPr>
              <a:t>Categorical features were absent </a:t>
            </a:r>
          </a:p>
        </p:txBody>
      </p:sp>
      <p:sp>
        <p:nvSpPr>
          <p:cNvPr id="11" name="TextBox 4">
            <a:extLst>
              <a:ext uri="{FF2B5EF4-FFF2-40B4-BE49-F238E27FC236}">
                <a16:creationId xmlns:a16="http://schemas.microsoft.com/office/drawing/2014/main" id="{7D7CF7F0-4BD9-458C-AE3B-90C683ADC3D6}"/>
              </a:ext>
            </a:extLst>
          </p:cNvPr>
          <p:cNvSpPr txBox="1"/>
          <p:nvPr/>
        </p:nvSpPr>
        <p:spPr>
          <a:xfrm>
            <a:off x="8292014" y="992129"/>
            <a:ext cx="3095441" cy="2378152"/>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5  : check for columns having negative values</a:t>
            </a:r>
          </a:p>
          <a:p>
            <a:pPr marL="342900" indent="-342900">
              <a:lnSpc>
                <a:spcPts val="3299"/>
              </a:lnSpc>
              <a:spcBef>
                <a:spcPts val="2474"/>
              </a:spcBef>
              <a:buFont typeface="Arial" panose="020B0604020202020204" pitchFamily="34" charset="0"/>
              <a:buChar char="•"/>
            </a:pPr>
            <a:r>
              <a:rPr lang="en-US" sz="1400" spc="21" dirty="0">
                <a:solidFill>
                  <a:schemeClr val="bg1"/>
                </a:solidFill>
              </a:rPr>
              <a:t>Aon and </a:t>
            </a:r>
            <a:r>
              <a:rPr lang="en-US" sz="1400" spc="21" dirty="0" err="1">
                <a:solidFill>
                  <a:schemeClr val="bg1"/>
                </a:solidFill>
              </a:rPr>
              <a:t>last_rech_date_ma</a:t>
            </a:r>
            <a:r>
              <a:rPr lang="en-US" sz="1400" spc="21" dirty="0">
                <a:solidFill>
                  <a:schemeClr val="bg1"/>
                </a:solidFill>
              </a:rPr>
              <a:t> cant be negative.  Dropped those rows were negative values were present</a:t>
            </a:r>
          </a:p>
        </p:txBody>
      </p:sp>
      <p:sp>
        <p:nvSpPr>
          <p:cNvPr id="12" name="TextBox 4">
            <a:extLst>
              <a:ext uri="{FF2B5EF4-FFF2-40B4-BE49-F238E27FC236}">
                <a16:creationId xmlns:a16="http://schemas.microsoft.com/office/drawing/2014/main" id="{AB8A330F-E229-447F-82C8-C40FFF67E6AF}"/>
              </a:ext>
            </a:extLst>
          </p:cNvPr>
          <p:cNvSpPr txBox="1"/>
          <p:nvPr/>
        </p:nvSpPr>
        <p:spPr>
          <a:xfrm>
            <a:off x="8292013" y="3436124"/>
            <a:ext cx="3095441" cy="2801344"/>
          </a:xfrm>
          <a:prstGeom prst="rect">
            <a:avLst/>
          </a:prstGeom>
        </p:spPr>
        <p:txBody>
          <a:bodyPr wrap="square"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6  : </a:t>
            </a:r>
            <a:r>
              <a:rPr lang="en-US" sz="1400" b="1" spc="21" dirty="0" err="1">
                <a:solidFill>
                  <a:schemeClr val="bg1"/>
                </a:solidFill>
              </a:rPr>
              <a:t>aon</a:t>
            </a:r>
            <a:r>
              <a:rPr lang="en-US" sz="1400" b="1" spc="21" dirty="0">
                <a:solidFill>
                  <a:schemeClr val="bg1"/>
                </a:solidFill>
              </a:rPr>
              <a:t> and </a:t>
            </a:r>
            <a:r>
              <a:rPr lang="en-US" sz="1400" b="1" spc="21" dirty="0" err="1">
                <a:solidFill>
                  <a:schemeClr val="bg1"/>
                </a:solidFill>
              </a:rPr>
              <a:t>last_rech_date_ma</a:t>
            </a:r>
            <a:r>
              <a:rPr lang="en-US" sz="1400" b="1" spc="21" dirty="0">
                <a:solidFill>
                  <a:schemeClr val="bg1"/>
                </a:solidFill>
              </a:rPr>
              <a:t> </a:t>
            </a:r>
          </a:p>
          <a:p>
            <a:pPr marL="342900" indent="-342900">
              <a:lnSpc>
                <a:spcPts val="3299"/>
              </a:lnSpc>
              <a:spcBef>
                <a:spcPts val="2474"/>
              </a:spcBef>
              <a:buFont typeface="Arial" panose="020B0604020202020204" pitchFamily="34" charset="0"/>
              <a:buChar char="•"/>
            </a:pPr>
            <a:r>
              <a:rPr lang="en-US" sz="1400" spc="21" dirty="0">
                <a:solidFill>
                  <a:schemeClr val="bg1"/>
                </a:solidFill>
              </a:rPr>
              <a:t>Aon and </a:t>
            </a:r>
            <a:r>
              <a:rPr lang="en-US" sz="1400" spc="21" dirty="0" err="1">
                <a:solidFill>
                  <a:schemeClr val="bg1"/>
                </a:solidFill>
              </a:rPr>
              <a:t>last_rech_date_ma</a:t>
            </a:r>
            <a:r>
              <a:rPr lang="en-US" sz="1400" spc="21" dirty="0">
                <a:solidFill>
                  <a:schemeClr val="bg1"/>
                </a:solidFill>
              </a:rPr>
              <a:t> cant have values greater than 22000 ,  when it is converted to years it is 60 years </a:t>
            </a:r>
          </a:p>
        </p:txBody>
      </p:sp>
    </p:spTree>
    <p:extLst>
      <p:ext uri="{BB962C8B-B14F-4D97-AF65-F5344CB8AC3E}">
        <p14:creationId xmlns:p14="http://schemas.microsoft.com/office/powerpoint/2010/main" val="142722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numerical continuous </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7412115" y="2274967"/>
            <a:ext cx="3640584" cy="1453653"/>
          </a:xfrm>
        </p:spPr>
        <p:txBody>
          <a:bodyPr>
            <a:normAutofit/>
          </a:bodyPr>
          <a:lstStyle/>
          <a:p>
            <a:pPr marL="285750" indent="-285750" algn="l">
              <a:buFont typeface="Arial" panose="020B0604020202020204" pitchFamily="34" charset="0"/>
              <a:buChar char="•"/>
            </a:pPr>
            <a:r>
              <a:rPr lang="en-GB" sz="1600" dirty="0">
                <a:solidFill>
                  <a:schemeClr val="bg1"/>
                </a:solidFill>
              </a:rPr>
              <a:t>the </a:t>
            </a:r>
            <a:r>
              <a:rPr lang="en-GB" sz="1600" dirty="0" err="1">
                <a:solidFill>
                  <a:schemeClr val="bg1"/>
                </a:solidFill>
              </a:rPr>
              <a:t>datas</a:t>
            </a:r>
            <a:r>
              <a:rPr lang="en-GB" sz="1600" dirty="0">
                <a:solidFill>
                  <a:schemeClr val="bg1"/>
                </a:solidFill>
              </a:rPr>
              <a:t> are highly skewed</a:t>
            </a:r>
          </a:p>
          <a:p>
            <a:pPr marL="285750" indent="-285750" algn="l">
              <a:buFont typeface="Arial" panose="020B0604020202020204" pitchFamily="34" charset="0"/>
              <a:buChar char="•"/>
            </a:pPr>
            <a:r>
              <a:rPr lang="en-GB" sz="1600" dirty="0">
                <a:solidFill>
                  <a:schemeClr val="bg1"/>
                </a:solidFill>
              </a:rPr>
              <a:t>presence of outliers of outliers</a:t>
            </a:r>
          </a:p>
        </p:txBody>
      </p:sp>
      <p:pic>
        <p:nvPicPr>
          <p:cNvPr id="11" name="Picture 10">
            <a:extLst>
              <a:ext uri="{FF2B5EF4-FFF2-40B4-BE49-F238E27FC236}">
                <a16:creationId xmlns:a16="http://schemas.microsoft.com/office/drawing/2014/main" id="{678ED071-1DD3-4F59-B957-690DE64DDE16}"/>
              </a:ext>
            </a:extLst>
          </p:cNvPr>
          <p:cNvPicPr>
            <a:picLocks noChangeAspect="1"/>
          </p:cNvPicPr>
          <p:nvPr/>
        </p:nvPicPr>
        <p:blipFill>
          <a:blip r:embed="rId2"/>
          <a:stretch>
            <a:fillRect/>
          </a:stretch>
        </p:blipFill>
        <p:spPr>
          <a:xfrm>
            <a:off x="787246" y="1167850"/>
            <a:ext cx="6267450" cy="5143500"/>
          </a:xfrm>
          <a:prstGeom prst="rect">
            <a:avLst/>
          </a:prstGeom>
        </p:spPr>
      </p:pic>
    </p:spTree>
    <p:extLst>
      <p:ext uri="{BB962C8B-B14F-4D97-AF65-F5344CB8AC3E}">
        <p14:creationId xmlns:p14="http://schemas.microsoft.com/office/powerpoint/2010/main" val="307501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5D0D-A9ED-4DD7-B07D-9FC956BE2313}"/>
              </a:ext>
            </a:extLst>
          </p:cNvPr>
          <p:cNvSpPr>
            <a:spLocks noGrp="1"/>
          </p:cNvSpPr>
          <p:nvPr>
            <p:ph type="title"/>
          </p:nvPr>
        </p:nvSpPr>
        <p:spPr>
          <a:xfrm>
            <a:off x="1366422" y="698766"/>
            <a:ext cx="9609666" cy="566738"/>
          </a:xfrm>
        </p:spPr>
        <p:txBody>
          <a:bodyPr/>
          <a:lstStyle/>
          <a:p>
            <a:r>
              <a:rPr lang="en-US" dirty="0">
                <a:solidFill>
                  <a:schemeClr val="accent1"/>
                </a:solidFill>
              </a:rPr>
              <a:t>Univariate Analysis numerical continuous </a:t>
            </a:r>
            <a:endParaRPr lang="en-IN" dirty="0">
              <a:solidFill>
                <a:schemeClr val="accent1"/>
              </a:solidFill>
            </a:endParaRPr>
          </a:p>
        </p:txBody>
      </p:sp>
      <p:sp>
        <p:nvSpPr>
          <p:cNvPr id="4" name="Text Placeholder 3">
            <a:extLst>
              <a:ext uri="{FF2B5EF4-FFF2-40B4-BE49-F238E27FC236}">
                <a16:creationId xmlns:a16="http://schemas.microsoft.com/office/drawing/2014/main" id="{A56156CC-8C99-42E8-9341-441D04BD7E0F}"/>
              </a:ext>
            </a:extLst>
          </p:cNvPr>
          <p:cNvSpPr>
            <a:spLocks noGrp="1"/>
          </p:cNvSpPr>
          <p:nvPr>
            <p:ph type="body" sz="half" idx="2"/>
          </p:nvPr>
        </p:nvSpPr>
        <p:spPr>
          <a:xfrm>
            <a:off x="7412115" y="2274967"/>
            <a:ext cx="3640584" cy="1453653"/>
          </a:xfrm>
        </p:spPr>
        <p:txBody>
          <a:bodyPr>
            <a:normAutofit/>
          </a:bodyPr>
          <a:lstStyle/>
          <a:p>
            <a:pPr marL="285750" indent="-285750" algn="l">
              <a:buFont typeface="Arial" panose="020B0604020202020204" pitchFamily="34" charset="0"/>
              <a:buChar char="•"/>
            </a:pPr>
            <a:r>
              <a:rPr lang="en-GB" sz="1600" dirty="0">
                <a:solidFill>
                  <a:schemeClr val="bg1"/>
                </a:solidFill>
              </a:rPr>
              <a:t>the </a:t>
            </a:r>
            <a:r>
              <a:rPr lang="en-GB" sz="1600" dirty="0" err="1">
                <a:solidFill>
                  <a:schemeClr val="bg1"/>
                </a:solidFill>
              </a:rPr>
              <a:t>datas</a:t>
            </a:r>
            <a:r>
              <a:rPr lang="en-GB" sz="1600" dirty="0">
                <a:solidFill>
                  <a:schemeClr val="bg1"/>
                </a:solidFill>
              </a:rPr>
              <a:t> are highly skewed</a:t>
            </a:r>
          </a:p>
          <a:p>
            <a:pPr marL="285750" indent="-285750" algn="l">
              <a:buFont typeface="Arial" panose="020B0604020202020204" pitchFamily="34" charset="0"/>
              <a:buChar char="•"/>
            </a:pPr>
            <a:r>
              <a:rPr lang="en-GB" sz="1600" dirty="0">
                <a:solidFill>
                  <a:schemeClr val="bg1"/>
                </a:solidFill>
              </a:rPr>
              <a:t>presence of outliers of outliers</a:t>
            </a:r>
          </a:p>
        </p:txBody>
      </p:sp>
      <p:pic>
        <p:nvPicPr>
          <p:cNvPr id="3" name="Picture 2">
            <a:extLst>
              <a:ext uri="{FF2B5EF4-FFF2-40B4-BE49-F238E27FC236}">
                <a16:creationId xmlns:a16="http://schemas.microsoft.com/office/drawing/2014/main" id="{896DFADD-9A94-4C57-999A-13FE4729A4B5}"/>
              </a:ext>
            </a:extLst>
          </p:cNvPr>
          <p:cNvPicPr>
            <a:picLocks noChangeAspect="1"/>
          </p:cNvPicPr>
          <p:nvPr/>
        </p:nvPicPr>
        <p:blipFill>
          <a:blip r:embed="rId2"/>
          <a:stretch>
            <a:fillRect/>
          </a:stretch>
        </p:blipFill>
        <p:spPr>
          <a:xfrm>
            <a:off x="706468" y="1171157"/>
            <a:ext cx="6162675" cy="5114925"/>
          </a:xfrm>
          <a:prstGeom prst="rect">
            <a:avLst/>
          </a:prstGeom>
        </p:spPr>
      </p:pic>
    </p:spTree>
    <p:extLst>
      <p:ext uri="{BB962C8B-B14F-4D97-AF65-F5344CB8AC3E}">
        <p14:creationId xmlns:p14="http://schemas.microsoft.com/office/powerpoint/2010/main" val="1486326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{4AFDBD19-DDA0-D149-A672-2E21487B815C}tf10001064</Template>
  <TotalTime>6275</TotalTime>
  <Words>1641</Words>
  <Application>Microsoft Office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Raleway</vt:lpstr>
      <vt:lpstr>Times New Roman</vt:lpstr>
      <vt:lpstr>Organic</vt:lpstr>
      <vt:lpstr>Micro Credit Defaulters </vt:lpstr>
      <vt:lpstr>Overview</vt:lpstr>
      <vt:lpstr>Introduction</vt:lpstr>
      <vt:lpstr>Problem Statement</vt:lpstr>
      <vt:lpstr>Feature Description</vt:lpstr>
      <vt:lpstr>PowerPoint Presentation</vt:lpstr>
      <vt:lpstr>Exploratory Data Analysis (EDA)</vt:lpstr>
      <vt:lpstr>Univariate Analysis numerical continuous </vt:lpstr>
      <vt:lpstr>Univariate Analysis numerical continuous </vt:lpstr>
      <vt:lpstr>Univariate Analysis numerical discrete </vt:lpstr>
      <vt:lpstr>Univariate Analysis numerical discrete </vt:lpstr>
      <vt:lpstr>Bivariate Analysis</vt:lpstr>
      <vt:lpstr>Bivariate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Nani Veda</dc:creator>
  <cp:lastModifiedBy>john tojo</cp:lastModifiedBy>
  <cp:revision>81</cp:revision>
  <dcterms:created xsi:type="dcterms:W3CDTF">2021-12-20T14:45:54Z</dcterms:created>
  <dcterms:modified xsi:type="dcterms:W3CDTF">2022-11-01T06:28:14Z</dcterms:modified>
</cp:coreProperties>
</file>