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1"/>
  </p:sldMasterIdLst>
  <p:sldIdLst>
    <p:sldId id="256" r:id="rId2"/>
    <p:sldId id="257" r:id="rId3"/>
    <p:sldId id="258" r:id="rId4"/>
    <p:sldId id="262" r:id="rId5"/>
    <p:sldId id="297" r:id="rId6"/>
    <p:sldId id="274" r:id="rId7"/>
    <p:sldId id="298" r:id="rId8"/>
    <p:sldId id="299" r:id="rId9"/>
    <p:sldId id="300" r:id="rId10"/>
    <p:sldId id="301" r:id="rId11"/>
    <p:sldId id="302" r:id="rId12"/>
    <p:sldId id="303" r:id="rId13"/>
    <p:sldId id="304" r:id="rId14"/>
    <p:sldId id="293" r:id="rId15"/>
    <p:sldId id="305" r:id="rId16"/>
    <p:sldId id="306" r:id="rId17"/>
    <p:sldId id="296" r:id="rId18"/>
    <p:sldId id="282"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313"/>
  </p:normalViewPr>
  <p:slideViewPr>
    <p:cSldViewPr snapToGrid="0" snapToObjects="1">
      <p:cViewPr varScale="1">
        <p:scale>
          <a:sx n="78" d="100"/>
          <a:sy n="78"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5EC4189-B2F8-CF49-91D6-5938A3EF9B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2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15397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746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3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67255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55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53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29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629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1474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187DEE-B775-0847-B157-DFAF3FFEDF8C}"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71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187DEE-B775-0847-B157-DFAF3FFEDF8C}"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421983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187DEE-B775-0847-B157-DFAF3FFEDF8C}"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C4189-B2F8-CF49-91D6-5938A3EF9B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99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187DEE-B775-0847-B157-DFAF3FFEDF8C}"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C4189-B2F8-CF49-91D6-5938A3EF9B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00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87DEE-B775-0847-B157-DFAF3FFEDF8C}"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29371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812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187DEE-B775-0847-B157-DFAF3FFEDF8C}"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C4189-B2F8-CF49-91D6-5938A3EF9BAE}" type="slidenum">
              <a:rPr lang="en-US" smtClean="0"/>
              <a:t>‹#›</a:t>
            </a:fld>
            <a:endParaRPr lang="en-US"/>
          </a:p>
        </p:txBody>
      </p:sp>
    </p:spTree>
    <p:extLst>
      <p:ext uri="{BB962C8B-B14F-4D97-AF65-F5344CB8AC3E}">
        <p14:creationId xmlns:p14="http://schemas.microsoft.com/office/powerpoint/2010/main" val="390248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187DEE-B775-0847-B157-DFAF3FFEDF8C}" type="datetimeFigureOut">
              <a:rPr lang="en-US" smtClean="0"/>
              <a:t>10/21/2022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EC4189-B2F8-CF49-91D6-5938A3EF9BAE}" type="slidenum">
              <a:rPr lang="en-US" smtClean="0"/>
              <a:t>‹#›</a:t>
            </a:fld>
            <a:endParaRPr lang="en-US"/>
          </a:p>
        </p:txBody>
      </p:sp>
    </p:spTree>
    <p:extLst>
      <p:ext uri="{BB962C8B-B14F-4D97-AF65-F5344CB8AC3E}">
        <p14:creationId xmlns:p14="http://schemas.microsoft.com/office/powerpoint/2010/main" val="1493066123"/>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972-89AF-8B4F-8C42-671C76B32456}"/>
              </a:ext>
            </a:extLst>
          </p:cNvPr>
          <p:cNvSpPr>
            <a:spLocks noGrp="1"/>
          </p:cNvSpPr>
          <p:nvPr>
            <p:ph type="ctrTitle"/>
          </p:nvPr>
        </p:nvSpPr>
        <p:spPr>
          <a:xfrm>
            <a:off x="2459116" y="1651247"/>
            <a:ext cx="7048952" cy="1671503"/>
          </a:xfrm>
        </p:spPr>
        <p:txBody>
          <a:bodyPr/>
          <a:lstStyle/>
          <a:p>
            <a:pPr>
              <a:lnSpc>
                <a:spcPts val="8925"/>
              </a:lnSpc>
              <a:spcBef>
                <a:spcPts val="6693"/>
              </a:spcBef>
            </a:pPr>
            <a:r>
              <a:rPr lang="en-US" sz="4400" b="1" spc="-424" dirty="0">
                <a:solidFill>
                  <a:srgbClr val="242424"/>
                </a:solidFill>
                <a:latin typeface="Raleway" pitchFamily="2" charset="77"/>
              </a:rPr>
              <a:t>House Price Prediction Report</a:t>
            </a:r>
          </a:p>
        </p:txBody>
      </p:sp>
      <p:sp>
        <p:nvSpPr>
          <p:cNvPr id="3" name="Subtitle 2">
            <a:extLst>
              <a:ext uri="{FF2B5EF4-FFF2-40B4-BE49-F238E27FC236}">
                <a16:creationId xmlns:a16="http://schemas.microsoft.com/office/drawing/2014/main" id="{5EF327CC-2E00-6549-9E57-9035101635A0}"/>
              </a:ext>
            </a:extLst>
          </p:cNvPr>
          <p:cNvSpPr>
            <a:spLocks noGrp="1"/>
          </p:cNvSpPr>
          <p:nvPr>
            <p:ph type="subTitle" idx="1"/>
          </p:nvPr>
        </p:nvSpPr>
        <p:spPr>
          <a:xfrm>
            <a:off x="2692398" y="4278647"/>
            <a:ext cx="6815669" cy="863624"/>
          </a:xfrm>
        </p:spPr>
        <p:txBody>
          <a:bodyPr>
            <a:normAutofit fontScale="92500" lnSpcReduction="10000"/>
          </a:bodyPr>
          <a:lstStyle/>
          <a:p>
            <a:r>
              <a:rPr lang="en-US" sz="2400" dirty="0">
                <a:solidFill>
                  <a:schemeClr val="bg1"/>
                </a:solidFill>
              </a:rPr>
              <a:t>											John Tojo</a:t>
            </a:r>
          </a:p>
          <a:p>
            <a:pPr algn="r"/>
            <a:r>
              <a:rPr lang="en-IN" sz="2400" dirty="0">
                <a:solidFill>
                  <a:schemeClr val="bg1"/>
                </a:solidFill>
              </a:rPr>
              <a:t>Data Science Intern</a:t>
            </a:r>
            <a:endParaRPr lang="en-US" sz="2400" dirty="0">
              <a:solidFill>
                <a:schemeClr val="bg1"/>
              </a:solidFill>
            </a:endParaRPr>
          </a:p>
        </p:txBody>
      </p:sp>
    </p:spTree>
    <p:extLst>
      <p:ext uri="{BB962C8B-B14F-4D97-AF65-F5344CB8AC3E}">
        <p14:creationId xmlns:p14="http://schemas.microsoft.com/office/powerpoint/2010/main" val="244764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9" name="TextBox 8">
            <a:extLst>
              <a:ext uri="{FF2B5EF4-FFF2-40B4-BE49-F238E27FC236}">
                <a16:creationId xmlns:a16="http://schemas.microsoft.com/office/drawing/2014/main" id="{EB8067A1-806F-4014-8A73-D961B5CA8CBD}"/>
              </a:ext>
            </a:extLst>
          </p:cNvPr>
          <p:cNvSpPr txBox="1"/>
          <p:nvPr/>
        </p:nvSpPr>
        <p:spPr>
          <a:xfrm>
            <a:off x="639191" y="663760"/>
            <a:ext cx="10846339" cy="369332"/>
          </a:xfrm>
          <a:prstGeom prst="rect">
            <a:avLst/>
          </a:prstGeom>
          <a:noFill/>
        </p:spPr>
        <p:txBody>
          <a:bodyPr wrap="square">
            <a:spAutoFit/>
          </a:bodyPr>
          <a:lstStyle/>
          <a:p>
            <a:r>
              <a:rPr lang="en-US" b="1" dirty="0">
                <a:solidFill>
                  <a:schemeClr val="accent1"/>
                </a:solidFill>
              </a:rPr>
              <a:t>Observations from  numerical continuous </a:t>
            </a:r>
            <a:r>
              <a:rPr lang="en-IN" b="1" dirty="0">
                <a:solidFill>
                  <a:schemeClr val="accent1"/>
                </a:solidFill>
              </a:rPr>
              <a:t> data - Bivariate </a:t>
            </a:r>
            <a:endParaRPr lang="en-US" sz="3600" b="1" dirty="0">
              <a:solidFill>
                <a:schemeClr val="accent1"/>
              </a:solidFill>
            </a:endParaRPr>
          </a:p>
        </p:txBody>
      </p:sp>
      <p:graphicFrame>
        <p:nvGraphicFramePr>
          <p:cNvPr id="15" name="Table 6">
            <a:extLst>
              <a:ext uri="{FF2B5EF4-FFF2-40B4-BE49-F238E27FC236}">
                <a16:creationId xmlns:a16="http://schemas.microsoft.com/office/drawing/2014/main" id="{2544A7E7-DFA0-47FC-91CE-30EF64280396}"/>
              </a:ext>
            </a:extLst>
          </p:cNvPr>
          <p:cNvGraphicFramePr>
            <a:graphicFrameLocks noGrp="1"/>
          </p:cNvGraphicFramePr>
          <p:nvPr>
            <p:extLst>
              <p:ext uri="{D42A27DB-BD31-4B8C-83A1-F6EECF244321}">
                <p14:modId xmlns:p14="http://schemas.microsoft.com/office/powerpoint/2010/main" val="2239237658"/>
              </p:ext>
            </p:extLst>
          </p:nvPr>
        </p:nvGraphicFramePr>
        <p:xfrm>
          <a:off x="701722" y="997475"/>
          <a:ext cx="3659394" cy="432816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TotRmsAbvGrd</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most of the houses had 7-10 rooms which was above grade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u="none" dirty="0">
                        <a:solidFill>
                          <a:schemeClr val="bg1"/>
                        </a:solidFill>
                      </a:endParaRPr>
                    </a:p>
                    <a:p>
                      <a:r>
                        <a:rPr lang="en-GB" sz="1800" b="0" i="0" u="sng" kern="1200" dirty="0" err="1">
                          <a:solidFill>
                            <a:schemeClr val="bg1"/>
                          </a:solidFill>
                          <a:effectLst/>
                          <a:latin typeface="+mn-lt"/>
                          <a:ea typeface="+mn-ea"/>
                          <a:cs typeface="+mn-cs"/>
                        </a:rPr>
                        <a:t>GarageYrBlt</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600" b="0" i="0" kern="1200" dirty="0">
                          <a:solidFill>
                            <a:schemeClr val="bg1"/>
                          </a:solidFill>
                          <a:effectLst/>
                          <a:latin typeface="+mn-lt"/>
                          <a:ea typeface="+mn-ea"/>
                          <a:cs typeface="+mn-cs"/>
                        </a:rPr>
                        <a:t>garage were built from 1920 to 2010</a:t>
                      </a:r>
                    </a:p>
                    <a:p>
                      <a:pPr marL="285750" indent="-285750">
                        <a:buFont typeface="Arial" panose="020B0604020202020204" pitchFamily="34" charset="0"/>
                        <a:buChar char="•"/>
                      </a:pPr>
                      <a:r>
                        <a:rPr lang="en-GB" sz="1600" b="0" i="0" kern="1200" dirty="0">
                          <a:solidFill>
                            <a:schemeClr val="bg1"/>
                          </a:solidFill>
                          <a:effectLst/>
                          <a:latin typeface="+mn-lt"/>
                          <a:ea typeface="+mn-ea"/>
                          <a:cs typeface="+mn-cs"/>
                        </a:rPr>
                        <a:t>houses with garage built from 1990 to 2010 showed an increase in price with year</a:t>
                      </a:r>
                    </a:p>
                    <a:p>
                      <a:pPr marL="285750" indent="-285750">
                        <a:buFont typeface="Arial" panose="020B0604020202020204" pitchFamily="34" charset="0"/>
                        <a:buChar char="•"/>
                      </a:pPr>
                      <a:r>
                        <a:rPr lang="en-GB" sz="1600" b="0" i="0" kern="1200" dirty="0">
                          <a:solidFill>
                            <a:schemeClr val="bg1"/>
                          </a:solidFill>
                          <a:effectLst/>
                          <a:latin typeface="+mn-lt"/>
                          <a:ea typeface="+mn-ea"/>
                          <a:cs typeface="+mn-cs"/>
                        </a:rPr>
                        <a:t> from 1940-1990 showed stable sale price with year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7" name="Table 6">
            <a:extLst>
              <a:ext uri="{FF2B5EF4-FFF2-40B4-BE49-F238E27FC236}">
                <a16:creationId xmlns:a16="http://schemas.microsoft.com/office/drawing/2014/main" id="{86726150-737A-4F7E-B593-1BF067B4B438}"/>
              </a:ext>
            </a:extLst>
          </p:cNvPr>
          <p:cNvGraphicFramePr>
            <a:graphicFrameLocks noGrp="1"/>
          </p:cNvGraphicFramePr>
          <p:nvPr>
            <p:extLst>
              <p:ext uri="{D42A27DB-BD31-4B8C-83A1-F6EECF244321}">
                <p14:modId xmlns:p14="http://schemas.microsoft.com/office/powerpoint/2010/main" val="897526365"/>
              </p:ext>
            </p:extLst>
          </p:nvPr>
        </p:nvGraphicFramePr>
        <p:xfrm>
          <a:off x="4229944" y="1033092"/>
          <a:ext cx="3659394" cy="289560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GarageArea</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area increase price increase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u="none" dirty="0">
                        <a:solidFill>
                          <a:schemeClr val="bg1"/>
                        </a:solidFill>
                      </a:endParaRPr>
                    </a:p>
                    <a:p>
                      <a:r>
                        <a:rPr lang="en-GB" sz="1800" b="0" i="0" u="sng" kern="1200" dirty="0" err="1">
                          <a:solidFill>
                            <a:schemeClr val="bg1"/>
                          </a:solidFill>
                          <a:effectLst/>
                          <a:latin typeface="+mn-lt"/>
                          <a:ea typeface="+mn-ea"/>
                          <a:cs typeface="+mn-cs"/>
                        </a:rPr>
                        <a:t>WoodDeckSF</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the price remains the for increase in area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r>
                        <a:rPr lang="en-GB" sz="1800" b="0" i="0" u="sng" kern="1200" dirty="0" err="1">
                          <a:solidFill>
                            <a:schemeClr val="bg1"/>
                          </a:solidFill>
                          <a:effectLst/>
                          <a:latin typeface="+mn-lt"/>
                          <a:ea typeface="+mn-ea"/>
                          <a:cs typeface="+mn-cs"/>
                        </a:rPr>
                        <a:t>OpenPorchSF</a:t>
                      </a:r>
                      <a:r>
                        <a:rPr lang="en-GB" sz="1800" b="0" i="0" u="sng" kern="1200" dirty="0">
                          <a:solidFill>
                            <a:schemeClr val="bg1"/>
                          </a:solidFill>
                          <a:effectLst/>
                          <a:latin typeface="+mn-lt"/>
                          <a:ea typeface="+mn-ea"/>
                          <a:cs typeface="+mn-cs"/>
                        </a:rPr>
                        <a:t>, </a:t>
                      </a:r>
                      <a:r>
                        <a:rPr lang="en-GB" sz="1800" b="0" i="0" u="sng" kern="1200" dirty="0" err="1">
                          <a:solidFill>
                            <a:schemeClr val="bg1"/>
                          </a:solidFill>
                          <a:effectLst/>
                          <a:latin typeface="+mn-lt"/>
                          <a:ea typeface="+mn-ea"/>
                          <a:cs typeface="+mn-cs"/>
                        </a:rPr>
                        <a:t>EnclosedPorch</a:t>
                      </a:r>
                      <a:r>
                        <a:rPr lang="en-GB" sz="1800" b="0" i="0" u="sng" kern="1200" dirty="0">
                          <a:solidFill>
                            <a:schemeClr val="bg1"/>
                          </a:solidFill>
                          <a:effectLst/>
                          <a:latin typeface="+mn-lt"/>
                          <a:ea typeface="+mn-ea"/>
                          <a:cs typeface="+mn-cs"/>
                        </a:rPr>
                        <a:t> and </a:t>
                      </a:r>
                      <a:r>
                        <a:rPr lang="en-GB" sz="1800" b="0" i="0" u="sng" kern="1200" dirty="0" err="1">
                          <a:solidFill>
                            <a:schemeClr val="bg1"/>
                          </a:solidFill>
                          <a:effectLst/>
                          <a:latin typeface="+mn-lt"/>
                          <a:ea typeface="+mn-ea"/>
                          <a:cs typeface="+mn-cs"/>
                        </a:rPr>
                        <a:t>ScreenPorch</a:t>
                      </a:r>
                      <a:endParaRPr lang="en-GB" sz="1800" b="0" i="0" u="sng" kern="1200" dirty="0">
                        <a:solidFill>
                          <a:schemeClr val="bg1"/>
                        </a:solidFill>
                        <a:effectLst/>
                        <a:latin typeface="+mn-lt"/>
                        <a:ea typeface="+mn-ea"/>
                        <a:cs typeface="+mn-cs"/>
                      </a:endParaRPr>
                    </a:p>
                    <a:p>
                      <a:pPr lvl="1"/>
                      <a:r>
                        <a:rPr lang="en-GB" sz="1600" b="0" i="0" kern="1200" dirty="0">
                          <a:solidFill>
                            <a:schemeClr val="bg1"/>
                          </a:solidFill>
                          <a:effectLst/>
                          <a:latin typeface="+mn-lt"/>
                          <a:ea typeface="+mn-ea"/>
                          <a:cs typeface="+mn-cs"/>
                        </a:rPr>
                        <a:t>as area increases price remains the same</a:t>
                      </a:r>
                    </a:p>
                    <a:p>
                      <a:endParaRPr lang="en-GB" sz="1600" u="none" dirty="0">
                        <a:solidFill>
                          <a:schemeClr val="bg1"/>
                        </a:solidFill>
                      </a:endParaRPr>
                    </a:p>
                  </a:txBody>
                  <a:tcPr/>
                </a:tc>
                <a:extLst>
                  <a:ext uri="{0D108BD9-81ED-4DB2-BD59-A6C34878D82A}">
                    <a16:rowId xmlns:a16="http://schemas.microsoft.com/office/drawing/2014/main" val="190913173"/>
                  </a:ext>
                </a:extLst>
              </a:tr>
            </a:tbl>
          </a:graphicData>
        </a:graphic>
      </p:graphicFrame>
      <p:graphicFrame>
        <p:nvGraphicFramePr>
          <p:cNvPr id="18" name="Table 6">
            <a:extLst>
              <a:ext uri="{FF2B5EF4-FFF2-40B4-BE49-F238E27FC236}">
                <a16:creationId xmlns:a16="http://schemas.microsoft.com/office/drawing/2014/main" id="{03F6FBE2-63AF-420F-B6FB-13A8A9E9C1EE}"/>
              </a:ext>
            </a:extLst>
          </p:cNvPr>
          <p:cNvGraphicFramePr>
            <a:graphicFrameLocks noGrp="1"/>
          </p:cNvGraphicFramePr>
          <p:nvPr>
            <p:extLst>
              <p:ext uri="{D42A27DB-BD31-4B8C-83A1-F6EECF244321}">
                <p14:modId xmlns:p14="http://schemas.microsoft.com/office/powerpoint/2010/main" val="1989324572"/>
              </p:ext>
            </p:extLst>
          </p:nvPr>
        </p:nvGraphicFramePr>
        <p:xfrm>
          <a:off x="7898495" y="1033092"/>
          <a:ext cx="3659394" cy="185928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a:solidFill>
                            <a:schemeClr val="bg1"/>
                          </a:solidFill>
                          <a:effectLst/>
                          <a:latin typeface="+mn-lt"/>
                          <a:ea typeface="+mn-ea"/>
                          <a:cs typeface="+mn-cs"/>
                        </a:rPr>
                        <a:t>3SsnPorch</a:t>
                      </a:r>
                    </a:p>
                    <a:p>
                      <a:r>
                        <a:rPr lang="en-GB" sz="1600" b="0" i="0" kern="1200" dirty="0">
                          <a:solidFill>
                            <a:schemeClr val="bg1"/>
                          </a:solidFill>
                          <a:effectLst/>
                          <a:latin typeface="+mn-lt"/>
                          <a:ea typeface="+mn-ea"/>
                          <a:cs typeface="+mn-cs"/>
                        </a:rPr>
                        <a:t>most of the houses </a:t>
                      </a:r>
                      <a:r>
                        <a:rPr lang="en-GB" sz="1600" b="0" i="0" kern="1200" dirty="0" err="1">
                          <a:solidFill>
                            <a:schemeClr val="bg1"/>
                          </a:solidFill>
                          <a:effectLst/>
                          <a:latin typeface="+mn-lt"/>
                          <a:ea typeface="+mn-ea"/>
                          <a:cs typeface="+mn-cs"/>
                        </a:rPr>
                        <a:t>doesnt</a:t>
                      </a:r>
                      <a:r>
                        <a:rPr lang="en-GB" sz="1600" b="0" i="0" kern="1200" dirty="0">
                          <a:solidFill>
                            <a:schemeClr val="bg1"/>
                          </a:solidFill>
                          <a:effectLst/>
                          <a:latin typeface="+mn-lt"/>
                          <a:ea typeface="+mn-ea"/>
                          <a:cs typeface="+mn-cs"/>
                        </a:rPr>
                        <a:t> have three season porch</a:t>
                      </a:r>
                    </a:p>
                    <a:p>
                      <a:pPr lvl="1"/>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MoSold</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month 7 has the highest sales price and month 1 has the least sales price</a:t>
                      </a: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5990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9" name="TextBox 8">
            <a:extLst>
              <a:ext uri="{FF2B5EF4-FFF2-40B4-BE49-F238E27FC236}">
                <a16:creationId xmlns:a16="http://schemas.microsoft.com/office/drawing/2014/main" id="{EB8067A1-806F-4014-8A73-D961B5CA8CBD}"/>
              </a:ext>
            </a:extLst>
          </p:cNvPr>
          <p:cNvSpPr txBox="1"/>
          <p:nvPr/>
        </p:nvSpPr>
        <p:spPr>
          <a:xfrm>
            <a:off x="639191" y="663760"/>
            <a:ext cx="10846339" cy="369332"/>
          </a:xfrm>
          <a:prstGeom prst="rect">
            <a:avLst/>
          </a:prstGeom>
          <a:noFill/>
        </p:spPr>
        <p:txBody>
          <a:bodyPr wrap="square">
            <a:spAutoFit/>
          </a:bodyPr>
          <a:lstStyle/>
          <a:p>
            <a:r>
              <a:rPr lang="en-US" b="1" dirty="0">
                <a:solidFill>
                  <a:schemeClr val="accent1"/>
                </a:solidFill>
              </a:rPr>
              <a:t>Observations from  numerical discrete </a:t>
            </a:r>
            <a:r>
              <a:rPr lang="en-IN" b="1" dirty="0">
                <a:solidFill>
                  <a:schemeClr val="accent1"/>
                </a:solidFill>
              </a:rPr>
              <a:t> data - Bivariate </a:t>
            </a:r>
            <a:endParaRPr lang="en-US" sz="3600" b="1" dirty="0">
              <a:solidFill>
                <a:schemeClr val="accent1"/>
              </a:solidFill>
            </a:endParaRPr>
          </a:p>
        </p:txBody>
      </p:sp>
      <p:graphicFrame>
        <p:nvGraphicFramePr>
          <p:cNvPr id="15" name="Table 6">
            <a:extLst>
              <a:ext uri="{FF2B5EF4-FFF2-40B4-BE49-F238E27FC236}">
                <a16:creationId xmlns:a16="http://schemas.microsoft.com/office/drawing/2014/main" id="{2544A7E7-DFA0-47FC-91CE-30EF64280396}"/>
              </a:ext>
            </a:extLst>
          </p:cNvPr>
          <p:cNvGraphicFramePr>
            <a:graphicFrameLocks noGrp="1"/>
          </p:cNvGraphicFramePr>
          <p:nvPr>
            <p:extLst>
              <p:ext uri="{D42A27DB-BD31-4B8C-83A1-F6EECF244321}">
                <p14:modId xmlns:p14="http://schemas.microsoft.com/office/powerpoint/2010/main" val="2880463518"/>
              </p:ext>
            </p:extLst>
          </p:nvPr>
        </p:nvGraphicFramePr>
        <p:xfrm>
          <a:off x="701722" y="997475"/>
          <a:ext cx="3659394" cy="512064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OverallQual</a:t>
                      </a:r>
                      <a:r>
                        <a:rPr lang="en-GB" sz="1800" b="0" i="0" u="sng" kern="1200" dirty="0">
                          <a:solidFill>
                            <a:schemeClr val="bg1"/>
                          </a:solidFill>
                          <a:effectLst/>
                          <a:latin typeface="+mn-lt"/>
                          <a:ea typeface="+mn-ea"/>
                          <a:cs typeface="+mn-cs"/>
                        </a:rPr>
                        <a:t> and </a:t>
                      </a:r>
                      <a:r>
                        <a:rPr lang="en-GB" sz="1800" b="0" i="0" u="sng" kern="1200" dirty="0" err="1">
                          <a:solidFill>
                            <a:schemeClr val="bg1"/>
                          </a:solidFill>
                          <a:effectLst/>
                          <a:latin typeface="+mn-lt"/>
                          <a:ea typeface="+mn-ea"/>
                          <a:cs typeface="+mn-cs"/>
                        </a:rPr>
                        <a:t>OverallCond</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quality increases the sales price increases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u="none" dirty="0">
                        <a:solidFill>
                          <a:schemeClr val="bg1"/>
                        </a:solidFill>
                      </a:endParaRPr>
                    </a:p>
                    <a:p>
                      <a:r>
                        <a:rPr lang="en-GB" sz="1800" b="0" i="0" u="sng" kern="1200" dirty="0" err="1">
                          <a:solidFill>
                            <a:schemeClr val="bg1"/>
                          </a:solidFill>
                          <a:effectLst/>
                          <a:latin typeface="+mn-lt"/>
                          <a:ea typeface="+mn-ea"/>
                          <a:cs typeface="+mn-cs"/>
                        </a:rPr>
                        <a:t>BsmtFullBath</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no. of full basement bathrooms increases price increases</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BsmtHalfBath</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no, of half bathroom basement increases there is no significant change in price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FullBath</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no. of full bath above grade increases the price increases</a:t>
                      </a:r>
                    </a:p>
                    <a:p>
                      <a:pPr lvl="1"/>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HalfBath</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1 half bath has highest sales price</a:t>
                      </a: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7" name="Table 6">
            <a:extLst>
              <a:ext uri="{FF2B5EF4-FFF2-40B4-BE49-F238E27FC236}">
                <a16:creationId xmlns:a16="http://schemas.microsoft.com/office/drawing/2014/main" id="{86726150-737A-4F7E-B593-1BF067B4B438}"/>
              </a:ext>
            </a:extLst>
          </p:cNvPr>
          <p:cNvGraphicFramePr>
            <a:graphicFrameLocks noGrp="1"/>
          </p:cNvGraphicFramePr>
          <p:nvPr>
            <p:extLst>
              <p:ext uri="{D42A27DB-BD31-4B8C-83A1-F6EECF244321}">
                <p14:modId xmlns:p14="http://schemas.microsoft.com/office/powerpoint/2010/main" val="1627344507"/>
              </p:ext>
            </p:extLst>
          </p:nvPr>
        </p:nvGraphicFramePr>
        <p:xfrm>
          <a:off x="4229944" y="1033092"/>
          <a:ext cx="3659394" cy="435864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BedroomAbvGr</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0 and 4 bedroom above grade is expensive compared to other</a:t>
                      </a:r>
                    </a:p>
                    <a:p>
                      <a:pPr lvl="1"/>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KitchenAbvGr</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1 kitchen above grade is expensive compared to others</a:t>
                      </a:r>
                    </a:p>
                    <a:p>
                      <a:pPr lvl="1"/>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Fireplaces</a:t>
                      </a:r>
                    </a:p>
                    <a:p>
                      <a:r>
                        <a:rPr lang="en-GB" sz="1600" b="0" i="0" kern="1200" dirty="0">
                          <a:solidFill>
                            <a:schemeClr val="bg1"/>
                          </a:solidFill>
                          <a:effectLst/>
                          <a:latin typeface="+mn-lt"/>
                          <a:ea typeface="+mn-ea"/>
                          <a:cs typeface="+mn-cs"/>
                        </a:rPr>
                        <a:t>as the no of fireplaces increases the sales price also increases</a:t>
                      </a:r>
                    </a:p>
                    <a:p>
                      <a:pPr lvl="1"/>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GarageCars</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no of the cars which can be kept in garage increases the sales price increases with exception for 4 cars</a:t>
                      </a:r>
                    </a:p>
                    <a:p>
                      <a:pPr lvl="1"/>
                      <a:endParaRPr lang="en-GB" sz="16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8" name="Table 6">
            <a:extLst>
              <a:ext uri="{FF2B5EF4-FFF2-40B4-BE49-F238E27FC236}">
                <a16:creationId xmlns:a16="http://schemas.microsoft.com/office/drawing/2014/main" id="{03F6FBE2-63AF-420F-B6FB-13A8A9E9C1EE}"/>
              </a:ext>
            </a:extLst>
          </p:cNvPr>
          <p:cNvGraphicFramePr>
            <a:graphicFrameLocks noGrp="1"/>
          </p:cNvGraphicFramePr>
          <p:nvPr>
            <p:extLst>
              <p:ext uri="{D42A27DB-BD31-4B8C-83A1-F6EECF244321}">
                <p14:modId xmlns:p14="http://schemas.microsoft.com/office/powerpoint/2010/main" val="238561447"/>
              </p:ext>
            </p:extLst>
          </p:nvPr>
        </p:nvGraphicFramePr>
        <p:xfrm>
          <a:off x="7898495" y="1033092"/>
          <a:ext cx="3659394" cy="234696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a:solidFill>
                            <a:schemeClr val="bg1"/>
                          </a:solidFill>
                          <a:effectLst/>
                          <a:latin typeface="+mn-lt"/>
                          <a:ea typeface="+mn-ea"/>
                          <a:cs typeface="+mn-cs"/>
                        </a:rPr>
                        <a:t>Pool Area</a:t>
                      </a:r>
                    </a:p>
                    <a:p>
                      <a:r>
                        <a:rPr lang="en-GB" sz="1600" b="0" i="0" kern="1200" dirty="0">
                          <a:solidFill>
                            <a:schemeClr val="bg1"/>
                          </a:solidFill>
                          <a:effectLst/>
                          <a:latin typeface="+mn-lt"/>
                          <a:ea typeface="+mn-ea"/>
                          <a:cs typeface="+mn-cs"/>
                        </a:rPr>
                        <a:t>most of the houses </a:t>
                      </a:r>
                      <a:r>
                        <a:rPr lang="en-GB" sz="1600" b="0" i="0" kern="1200" dirty="0" err="1">
                          <a:solidFill>
                            <a:schemeClr val="bg1"/>
                          </a:solidFill>
                          <a:effectLst/>
                          <a:latin typeface="+mn-lt"/>
                          <a:ea typeface="+mn-ea"/>
                          <a:cs typeface="+mn-cs"/>
                        </a:rPr>
                        <a:t>dont</a:t>
                      </a:r>
                      <a:r>
                        <a:rPr lang="en-GB" sz="1600" b="0" i="0" kern="1200" dirty="0">
                          <a:solidFill>
                            <a:schemeClr val="bg1"/>
                          </a:solidFill>
                          <a:effectLst/>
                          <a:latin typeface="+mn-lt"/>
                          <a:ea typeface="+mn-ea"/>
                          <a:cs typeface="+mn-cs"/>
                        </a:rPr>
                        <a:t> have pools</a:t>
                      </a:r>
                    </a:p>
                    <a:p>
                      <a:pPr lvl="1"/>
                      <a:r>
                        <a:rPr lang="en-GB" sz="1600" b="0" i="0" kern="1200" dirty="0">
                          <a:solidFill>
                            <a:schemeClr val="bg1"/>
                          </a:solidFill>
                          <a:effectLst/>
                          <a:latin typeface="+mn-lt"/>
                          <a:ea typeface="+mn-ea"/>
                          <a:cs typeface="+mn-cs"/>
                        </a:rPr>
                        <a:t>as the pool area increases sales price</a:t>
                      </a:r>
                      <a:endParaRPr lang="en-GB" sz="1600" u="none" dirty="0">
                        <a:solidFill>
                          <a:schemeClr val="bg1"/>
                        </a:solidFill>
                      </a:endParaRP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YrSold</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as the years change the sale price is almost constant</a:t>
                      </a:r>
                    </a:p>
                    <a:p>
                      <a:endParaRPr lang="en-GB" sz="1600" u="none" dirty="0">
                        <a:solidFill>
                          <a:schemeClr val="bg1"/>
                        </a:solidFill>
                      </a:endParaRPr>
                    </a:p>
                  </a:txBody>
                  <a:tcPr/>
                </a:tc>
                <a:extLst>
                  <a:ext uri="{0D108BD9-81ED-4DB2-BD59-A6C34878D82A}">
                    <a16:rowId xmlns:a16="http://schemas.microsoft.com/office/drawing/2014/main" val="190913173"/>
                  </a:ext>
                </a:extLst>
              </a:tr>
            </a:tbl>
          </a:graphicData>
        </a:graphic>
      </p:graphicFrame>
      <p:graphicFrame>
        <p:nvGraphicFramePr>
          <p:cNvPr id="7" name="Table 6">
            <a:extLst>
              <a:ext uri="{FF2B5EF4-FFF2-40B4-BE49-F238E27FC236}">
                <a16:creationId xmlns:a16="http://schemas.microsoft.com/office/drawing/2014/main" id="{870D76DC-A4E6-424B-AF09-65B5B88E5B30}"/>
              </a:ext>
            </a:extLst>
          </p:cNvPr>
          <p:cNvGraphicFramePr>
            <a:graphicFrameLocks noGrp="1"/>
          </p:cNvGraphicFramePr>
          <p:nvPr>
            <p:extLst>
              <p:ext uri="{D42A27DB-BD31-4B8C-83A1-F6EECF244321}">
                <p14:modId xmlns:p14="http://schemas.microsoft.com/office/powerpoint/2010/main" val="3566994062"/>
              </p:ext>
            </p:extLst>
          </p:nvPr>
        </p:nvGraphicFramePr>
        <p:xfrm>
          <a:off x="7540473" y="6027382"/>
          <a:ext cx="3659394" cy="1661236"/>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endParaRPr lang="en-GB" sz="1600" u="none" dirty="0">
                        <a:solidFill>
                          <a:schemeClr val="bg1"/>
                        </a:solidFill>
                      </a:endParaRP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135196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9" name="TextBox 8">
            <a:extLst>
              <a:ext uri="{FF2B5EF4-FFF2-40B4-BE49-F238E27FC236}">
                <a16:creationId xmlns:a16="http://schemas.microsoft.com/office/drawing/2014/main" id="{EB8067A1-806F-4014-8A73-D961B5CA8CBD}"/>
              </a:ext>
            </a:extLst>
          </p:cNvPr>
          <p:cNvSpPr txBox="1"/>
          <p:nvPr/>
        </p:nvSpPr>
        <p:spPr>
          <a:xfrm>
            <a:off x="639191" y="663760"/>
            <a:ext cx="10846339" cy="369332"/>
          </a:xfrm>
          <a:prstGeom prst="rect">
            <a:avLst/>
          </a:prstGeom>
          <a:noFill/>
        </p:spPr>
        <p:txBody>
          <a:bodyPr wrap="square">
            <a:spAutoFit/>
          </a:bodyPr>
          <a:lstStyle/>
          <a:p>
            <a:r>
              <a:rPr lang="en-US" b="1" dirty="0">
                <a:solidFill>
                  <a:schemeClr val="accent1"/>
                </a:solidFill>
              </a:rPr>
              <a:t>Observations from  categorical </a:t>
            </a:r>
            <a:r>
              <a:rPr lang="en-IN" b="1" dirty="0">
                <a:solidFill>
                  <a:schemeClr val="accent1"/>
                </a:solidFill>
              </a:rPr>
              <a:t> data - Bivariate </a:t>
            </a:r>
            <a:endParaRPr lang="en-US" sz="3600" b="1" dirty="0">
              <a:solidFill>
                <a:schemeClr val="accent1"/>
              </a:solidFill>
            </a:endParaRPr>
          </a:p>
        </p:txBody>
      </p:sp>
      <p:graphicFrame>
        <p:nvGraphicFramePr>
          <p:cNvPr id="15" name="Table 6">
            <a:extLst>
              <a:ext uri="{FF2B5EF4-FFF2-40B4-BE49-F238E27FC236}">
                <a16:creationId xmlns:a16="http://schemas.microsoft.com/office/drawing/2014/main" id="{2544A7E7-DFA0-47FC-91CE-30EF64280396}"/>
              </a:ext>
            </a:extLst>
          </p:cNvPr>
          <p:cNvGraphicFramePr>
            <a:graphicFrameLocks noGrp="1"/>
          </p:cNvGraphicFramePr>
          <p:nvPr>
            <p:extLst>
              <p:ext uri="{D42A27DB-BD31-4B8C-83A1-F6EECF244321}">
                <p14:modId xmlns:p14="http://schemas.microsoft.com/office/powerpoint/2010/main" val="1820022009"/>
              </p:ext>
            </p:extLst>
          </p:nvPr>
        </p:nvGraphicFramePr>
        <p:xfrm>
          <a:off x="701722" y="997475"/>
          <a:ext cx="3659394" cy="487680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MSZoning</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RL has the highest sales price</a:t>
                      </a:r>
                    </a:p>
                    <a:p>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Street</a:t>
                      </a:r>
                    </a:p>
                    <a:p>
                      <a:r>
                        <a:rPr lang="en-GB" sz="1600" b="0" i="0" kern="1200" dirty="0">
                          <a:solidFill>
                            <a:schemeClr val="bg1"/>
                          </a:solidFill>
                          <a:effectLst/>
                          <a:latin typeface="+mn-lt"/>
                          <a:ea typeface="+mn-ea"/>
                          <a:cs typeface="+mn-cs"/>
                        </a:rPr>
                        <a:t>Price is higher for houses having paved roads</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LotShape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IR1 has the highest sales price, followed by IR2</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LandContour</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Land Contour with low types has the highest sales price</a:t>
                      </a:r>
                    </a:p>
                    <a:p>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Utilities</a:t>
                      </a:r>
                    </a:p>
                    <a:p>
                      <a:r>
                        <a:rPr lang="en-GB" sz="1600" b="0" i="0" kern="1200" dirty="0">
                          <a:solidFill>
                            <a:schemeClr val="bg1"/>
                          </a:solidFill>
                          <a:effectLst/>
                          <a:latin typeface="+mn-lt"/>
                          <a:ea typeface="+mn-ea"/>
                          <a:cs typeface="+mn-cs"/>
                        </a:rPr>
                        <a:t>houses with all public utilities are expensive</a:t>
                      </a:r>
                    </a:p>
                    <a:p>
                      <a:endParaRPr lang="en-GB" sz="16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7" name="Table 6">
            <a:extLst>
              <a:ext uri="{FF2B5EF4-FFF2-40B4-BE49-F238E27FC236}">
                <a16:creationId xmlns:a16="http://schemas.microsoft.com/office/drawing/2014/main" id="{86726150-737A-4F7E-B593-1BF067B4B438}"/>
              </a:ext>
            </a:extLst>
          </p:cNvPr>
          <p:cNvGraphicFramePr>
            <a:graphicFrameLocks noGrp="1"/>
          </p:cNvGraphicFramePr>
          <p:nvPr>
            <p:extLst>
              <p:ext uri="{D42A27DB-BD31-4B8C-83A1-F6EECF244321}">
                <p14:modId xmlns:p14="http://schemas.microsoft.com/office/powerpoint/2010/main" val="1029344245"/>
              </p:ext>
            </p:extLst>
          </p:nvPr>
        </p:nvGraphicFramePr>
        <p:xfrm>
          <a:off x="4229944" y="858963"/>
          <a:ext cx="3659394" cy="566928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LotCongif</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having lots in Cul-de-sac configuration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Landslope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Moderate slopes are expensive</a:t>
                      </a:r>
                    </a:p>
                    <a:p>
                      <a:endParaRPr lang="en-GB" sz="1800" b="0" i="0" u="sng"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Condition1 and condition2</a:t>
                      </a:r>
                    </a:p>
                    <a:p>
                      <a:r>
                        <a:rPr lang="en-GB" sz="1600" b="0" i="0" kern="1200" dirty="0">
                          <a:solidFill>
                            <a:schemeClr val="bg1"/>
                          </a:solidFill>
                          <a:effectLst/>
                          <a:latin typeface="+mn-lt"/>
                          <a:ea typeface="+mn-ea"/>
                          <a:cs typeface="+mn-cs"/>
                        </a:rPr>
                        <a:t>Houses with </a:t>
                      </a:r>
                      <a:r>
                        <a:rPr lang="en-GB" sz="1600" b="0" i="0" kern="1200" dirty="0" err="1">
                          <a:solidFill>
                            <a:schemeClr val="bg1"/>
                          </a:solidFill>
                          <a:effectLst/>
                          <a:latin typeface="+mn-lt"/>
                          <a:ea typeface="+mn-ea"/>
                          <a:cs typeface="+mn-cs"/>
                        </a:rPr>
                        <a:t>PosA</a:t>
                      </a:r>
                      <a:r>
                        <a:rPr lang="en-GB" sz="1600" b="0" i="0" kern="1200" dirty="0">
                          <a:solidFill>
                            <a:schemeClr val="bg1"/>
                          </a:solidFill>
                          <a:effectLst/>
                          <a:latin typeface="+mn-lt"/>
                          <a:ea typeface="+mn-ea"/>
                          <a:cs typeface="+mn-cs"/>
                        </a:rPr>
                        <a:t> and </a:t>
                      </a:r>
                      <a:r>
                        <a:rPr lang="en-GB" sz="1600" b="0" i="0" kern="1200" dirty="0" err="1">
                          <a:solidFill>
                            <a:schemeClr val="bg1"/>
                          </a:solidFill>
                          <a:effectLst/>
                          <a:latin typeface="+mn-lt"/>
                          <a:ea typeface="+mn-ea"/>
                          <a:cs typeface="+mn-cs"/>
                        </a:rPr>
                        <a:t>PosN</a:t>
                      </a:r>
                      <a:r>
                        <a:rPr lang="en-GB" sz="1600" b="0" i="0" kern="1200" dirty="0">
                          <a:solidFill>
                            <a:schemeClr val="bg1"/>
                          </a:solidFill>
                          <a:effectLst/>
                          <a:latin typeface="+mn-lt"/>
                          <a:ea typeface="+mn-ea"/>
                          <a:cs typeface="+mn-cs"/>
                        </a:rPr>
                        <a:t> are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BldgType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Single-family Detached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HouseStyle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2Story houses are expensive</a:t>
                      </a:r>
                    </a:p>
                    <a:p>
                      <a:pPr lvl="1"/>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RoofStyle</a:t>
                      </a:r>
                      <a:r>
                        <a:rPr lang="en-GB" sz="1800" b="0" i="0" u="sng" kern="1200" dirty="0">
                          <a:solidFill>
                            <a:schemeClr val="bg1"/>
                          </a:solidFill>
                          <a:effectLst/>
                          <a:latin typeface="+mn-lt"/>
                          <a:ea typeface="+mn-ea"/>
                          <a:cs typeface="+mn-cs"/>
                        </a:rPr>
                        <a:t> and </a:t>
                      </a:r>
                      <a:r>
                        <a:rPr lang="en-GB" sz="1800" b="0" i="0" u="sng" kern="1200" dirty="0" err="1">
                          <a:solidFill>
                            <a:schemeClr val="bg1"/>
                          </a:solidFill>
                          <a:effectLst/>
                          <a:latin typeface="+mn-lt"/>
                          <a:ea typeface="+mn-ea"/>
                          <a:cs typeface="+mn-cs"/>
                        </a:rPr>
                        <a:t>RoofMatl</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Hip as </a:t>
                      </a:r>
                      <a:r>
                        <a:rPr lang="en-GB" sz="1600" b="0" i="0" kern="1200" dirty="0" err="1">
                          <a:solidFill>
                            <a:schemeClr val="bg1"/>
                          </a:solidFill>
                          <a:effectLst/>
                          <a:latin typeface="+mn-lt"/>
                          <a:ea typeface="+mn-ea"/>
                          <a:cs typeface="+mn-cs"/>
                        </a:rPr>
                        <a:t>roofstyle</a:t>
                      </a:r>
                      <a:r>
                        <a:rPr lang="en-GB" sz="1600" b="0" i="0" kern="1200" dirty="0">
                          <a:solidFill>
                            <a:schemeClr val="bg1"/>
                          </a:solidFill>
                          <a:effectLst/>
                          <a:latin typeface="+mn-lt"/>
                          <a:ea typeface="+mn-ea"/>
                          <a:cs typeface="+mn-cs"/>
                        </a:rPr>
                        <a:t> and </a:t>
                      </a:r>
                      <a:r>
                        <a:rPr lang="en-GB" sz="1600" b="0" i="0" kern="1200" dirty="0" err="1">
                          <a:solidFill>
                            <a:schemeClr val="bg1"/>
                          </a:solidFill>
                          <a:effectLst/>
                          <a:latin typeface="+mn-lt"/>
                          <a:ea typeface="+mn-ea"/>
                          <a:cs typeface="+mn-cs"/>
                        </a:rPr>
                        <a:t>WdShngl</a:t>
                      </a:r>
                      <a:r>
                        <a:rPr lang="en-GB" sz="1600" b="0" i="0" kern="1200" dirty="0">
                          <a:solidFill>
                            <a:schemeClr val="bg1"/>
                          </a:solidFill>
                          <a:effectLst/>
                          <a:latin typeface="+mn-lt"/>
                          <a:ea typeface="+mn-ea"/>
                          <a:cs typeface="+mn-cs"/>
                        </a:rPr>
                        <a:t> as </a:t>
                      </a:r>
                      <a:r>
                        <a:rPr lang="en-GB" sz="1600" b="0" i="0" kern="1200" dirty="0" err="1">
                          <a:solidFill>
                            <a:schemeClr val="bg1"/>
                          </a:solidFill>
                          <a:effectLst/>
                          <a:latin typeface="+mn-lt"/>
                          <a:ea typeface="+mn-ea"/>
                          <a:cs typeface="+mn-cs"/>
                        </a:rPr>
                        <a:t>materail</a:t>
                      </a:r>
                      <a:r>
                        <a:rPr lang="en-GB" sz="1600" b="0" i="0" kern="1200" dirty="0">
                          <a:solidFill>
                            <a:schemeClr val="bg1"/>
                          </a:solidFill>
                          <a:effectLst/>
                          <a:latin typeface="+mn-lt"/>
                          <a:ea typeface="+mn-ea"/>
                          <a:cs typeface="+mn-cs"/>
                        </a:rPr>
                        <a:t> is expensive</a:t>
                      </a:r>
                    </a:p>
                    <a:p>
                      <a:endParaRPr lang="en-GB" sz="16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8" name="Table 6">
            <a:extLst>
              <a:ext uri="{FF2B5EF4-FFF2-40B4-BE49-F238E27FC236}">
                <a16:creationId xmlns:a16="http://schemas.microsoft.com/office/drawing/2014/main" id="{03F6FBE2-63AF-420F-B6FB-13A8A9E9C1EE}"/>
              </a:ext>
            </a:extLst>
          </p:cNvPr>
          <p:cNvGraphicFramePr>
            <a:graphicFrameLocks noGrp="1"/>
          </p:cNvGraphicFramePr>
          <p:nvPr>
            <p:extLst>
              <p:ext uri="{D42A27DB-BD31-4B8C-83A1-F6EECF244321}">
                <p14:modId xmlns:p14="http://schemas.microsoft.com/office/powerpoint/2010/main" val="463779364"/>
              </p:ext>
            </p:extLst>
          </p:nvPr>
        </p:nvGraphicFramePr>
        <p:xfrm>
          <a:off x="7898495" y="899980"/>
          <a:ext cx="3659394" cy="563880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a:solidFill>
                            <a:schemeClr val="bg1"/>
                          </a:solidFill>
                          <a:effectLst/>
                          <a:latin typeface="+mn-lt"/>
                          <a:ea typeface="+mn-ea"/>
                          <a:cs typeface="+mn-cs"/>
                        </a:rPr>
                        <a:t>Exterior1 and Exterior2</a:t>
                      </a:r>
                    </a:p>
                    <a:p>
                      <a:r>
                        <a:rPr lang="en-GB" sz="1600" b="0" i="0" kern="1200" dirty="0">
                          <a:solidFill>
                            <a:schemeClr val="bg1"/>
                          </a:solidFill>
                          <a:effectLst/>
                          <a:latin typeface="+mn-lt"/>
                          <a:ea typeface="+mn-ea"/>
                          <a:cs typeface="+mn-cs"/>
                        </a:rPr>
                        <a:t>houses with Cement Board is expensive compare to others</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MasVnrType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Stone type </a:t>
                      </a:r>
                      <a:r>
                        <a:rPr lang="en-GB" sz="1600" b="0" i="0" kern="1200" dirty="0" err="1">
                          <a:solidFill>
                            <a:schemeClr val="bg1"/>
                          </a:solidFill>
                          <a:effectLst/>
                          <a:latin typeface="+mn-lt"/>
                          <a:ea typeface="+mn-ea"/>
                          <a:cs typeface="+mn-cs"/>
                        </a:rPr>
                        <a:t>masonary</a:t>
                      </a:r>
                      <a:r>
                        <a:rPr lang="en-GB" sz="1600" b="0" i="0" kern="1200" dirty="0">
                          <a:solidFill>
                            <a:schemeClr val="bg1"/>
                          </a:solidFill>
                          <a:effectLst/>
                          <a:latin typeface="+mn-lt"/>
                          <a:ea typeface="+mn-ea"/>
                          <a:cs typeface="+mn-cs"/>
                        </a:rPr>
                        <a:t> </a:t>
                      </a:r>
                      <a:r>
                        <a:rPr lang="en-GB" sz="1600" b="0" i="0" kern="1200" dirty="0" err="1">
                          <a:solidFill>
                            <a:schemeClr val="bg1"/>
                          </a:solidFill>
                          <a:effectLst/>
                          <a:latin typeface="+mn-lt"/>
                          <a:ea typeface="+mn-ea"/>
                          <a:cs typeface="+mn-cs"/>
                        </a:rPr>
                        <a:t>vaneer</a:t>
                      </a:r>
                      <a:r>
                        <a:rPr lang="en-GB" sz="1600" b="0" i="0" kern="1200" dirty="0">
                          <a:solidFill>
                            <a:schemeClr val="bg1"/>
                          </a:solidFill>
                          <a:effectLst/>
                          <a:latin typeface="+mn-lt"/>
                          <a:ea typeface="+mn-ea"/>
                          <a:cs typeface="+mn-cs"/>
                        </a:rPr>
                        <a:t> type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ExterQal</a:t>
                      </a:r>
                      <a:r>
                        <a:rPr lang="en-GB" sz="1800" b="0" i="0" u="sng" kern="1200" dirty="0">
                          <a:solidFill>
                            <a:schemeClr val="bg1"/>
                          </a:solidFill>
                          <a:effectLst/>
                          <a:latin typeface="+mn-lt"/>
                          <a:ea typeface="+mn-ea"/>
                          <a:cs typeface="+mn-cs"/>
                        </a:rPr>
                        <a:t> and </a:t>
                      </a:r>
                      <a:r>
                        <a:rPr lang="en-GB" sz="1800" b="0" i="0" u="sng" kern="1200" dirty="0" err="1">
                          <a:solidFill>
                            <a:schemeClr val="bg1"/>
                          </a:solidFill>
                          <a:effectLst/>
                          <a:latin typeface="+mn-lt"/>
                          <a:ea typeface="+mn-ea"/>
                          <a:cs typeface="+mn-cs"/>
                        </a:rPr>
                        <a:t>ExterCond</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excellent rating is expensive</a:t>
                      </a:r>
                    </a:p>
                    <a:p>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Foundation</a:t>
                      </a:r>
                    </a:p>
                    <a:p>
                      <a:r>
                        <a:rPr lang="en-GB" sz="1600" b="0" i="0" kern="1200" dirty="0">
                          <a:solidFill>
                            <a:schemeClr val="bg1"/>
                          </a:solidFill>
                          <a:effectLst/>
                          <a:latin typeface="+mn-lt"/>
                          <a:ea typeface="+mn-ea"/>
                          <a:cs typeface="+mn-cs"/>
                        </a:rPr>
                        <a:t>houses with </a:t>
                      </a:r>
                      <a:r>
                        <a:rPr lang="en-GB" sz="1600" b="0" i="0" kern="1200" dirty="0" err="1">
                          <a:solidFill>
                            <a:schemeClr val="bg1"/>
                          </a:solidFill>
                          <a:effectLst/>
                          <a:latin typeface="+mn-lt"/>
                          <a:ea typeface="+mn-ea"/>
                          <a:cs typeface="+mn-cs"/>
                        </a:rPr>
                        <a:t>Pconc</a:t>
                      </a:r>
                      <a:r>
                        <a:rPr lang="en-GB" sz="1600" b="0" i="0" kern="1200" dirty="0">
                          <a:solidFill>
                            <a:schemeClr val="bg1"/>
                          </a:solidFill>
                          <a:effectLst/>
                          <a:latin typeface="+mn-lt"/>
                          <a:ea typeface="+mn-ea"/>
                          <a:cs typeface="+mn-cs"/>
                        </a:rPr>
                        <a:t>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BsmtQal</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excellent as </a:t>
                      </a:r>
                      <a:r>
                        <a:rPr lang="en-GB" sz="1600" b="0" i="0" kern="1200" dirty="0" err="1">
                          <a:solidFill>
                            <a:schemeClr val="bg1"/>
                          </a:solidFill>
                          <a:effectLst/>
                          <a:latin typeface="+mn-lt"/>
                          <a:ea typeface="+mn-ea"/>
                          <a:cs typeface="+mn-cs"/>
                        </a:rPr>
                        <a:t>basment</a:t>
                      </a:r>
                      <a:r>
                        <a:rPr lang="en-GB" sz="1600" b="0" i="0" kern="1200" dirty="0">
                          <a:solidFill>
                            <a:schemeClr val="bg1"/>
                          </a:solidFill>
                          <a:effectLst/>
                          <a:latin typeface="+mn-lt"/>
                          <a:ea typeface="+mn-ea"/>
                          <a:cs typeface="+mn-cs"/>
                        </a:rPr>
                        <a:t> quality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BsmtCond</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basement condition as Good is expensive</a:t>
                      </a:r>
                    </a:p>
                    <a:p>
                      <a:endParaRPr lang="en-GB" sz="16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7" name="Table 6">
            <a:extLst>
              <a:ext uri="{FF2B5EF4-FFF2-40B4-BE49-F238E27FC236}">
                <a16:creationId xmlns:a16="http://schemas.microsoft.com/office/drawing/2014/main" id="{870D76DC-A4E6-424B-AF09-65B5B88E5B30}"/>
              </a:ext>
            </a:extLst>
          </p:cNvPr>
          <p:cNvGraphicFramePr>
            <a:graphicFrameLocks noGrp="1"/>
          </p:cNvGraphicFramePr>
          <p:nvPr>
            <p:extLst/>
          </p:nvPr>
        </p:nvGraphicFramePr>
        <p:xfrm>
          <a:off x="7540473" y="6027382"/>
          <a:ext cx="3659394" cy="1661236"/>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endParaRPr lang="en-GB" sz="1600" u="none" dirty="0">
                        <a:solidFill>
                          <a:schemeClr val="bg1"/>
                        </a:solidFill>
                      </a:endParaRP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163431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9" name="TextBox 8">
            <a:extLst>
              <a:ext uri="{FF2B5EF4-FFF2-40B4-BE49-F238E27FC236}">
                <a16:creationId xmlns:a16="http://schemas.microsoft.com/office/drawing/2014/main" id="{EB8067A1-806F-4014-8A73-D961B5CA8CBD}"/>
              </a:ext>
            </a:extLst>
          </p:cNvPr>
          <p:cNvSpPr txBox="1"/>
          <p:nvPr/>
        </p:nvSpPr>
        <p:spPr>
          <a:xfrm>
            <a:off x="639191" y="663760"/>
            <a:ext cx="10846339" cy="369332"/>
          </a:xfrm>
          <a:prstGeom prst="rect">
            <a:avLst/>
          </a:prstGeom>
          <a:noFill/>
        </p:spPr>
        <p:txBody>
          <a:bodyPr wrap="square">
            <a:spAutoFit/>
          </a:bodyPr>
          <a:lstStyle/>
          <a:p>
            <a:r>
              <a:rPr lang="en-US" b="1" dirty="0">
                <a:solidFill>
                  <a:schemeClr val="accent1"/>
                </a:solidFill>
              </a:rPr>
              <a:t>Observations from  categorical </a:t>
            </a:r>
            <a:r>
              <a:rPr lang="en-IN" b="1" dirty="0">
                <a:solidFill>
                  <a:schemeClr val="accent1"/>
                </a:solidFill>
              </a:rPr>
              <a:t> data - Bivariate </a:t>
            </a:r>
            <a:endParaRPr lang="en-US" sz="3600" b="1" dirty="0">
              <a:solidFill>
                <a:schemeClr val="accent1"/>
              </a:solidFill>
            </a:endParaRPr>
          </a:p>
        </p:txBody>
      </p:sp>
      <p:graphicFrame>
        <p:nvGraphicFramePr>
          <p:cNvPr id="15" name="Table 6">
            <a:extLst>
              <a:ext uri="{FF2B5EF4-FFF2-40B4-BE49-F238E27FC236}">
                <a16:creationId xmlns:a16="http://schemas.microsoft.com/office/drawing/2014/main" id="{2544A7E7-DFA0-47FC-91CE-30EF64280396}"/>
              </a:ext>
            </a:extLst>
          </p:cNvPr>
          <p:cNvGraphicFramePr>
            <a:graphicFrameLocks noGrp="1"/>
          </p:cNvGraphicFramePr>
          <p:nvPr>
            <p:extLst>
              <p:ext uri="{D42A27DB-BD31-4B8C-83A1-F6EECF244321}">
                <p14:modId xmlns:p14="http://schemas.microsoft.com/office/powerpoint/2010/main" val="4093398057"/>
              </p:ext>
            </p:extLst>
          </p:nvPr>
        </p:nvGraphicFramePr>
        <p:xfrm>
          <a:off x="701722" y="1269312"/>
          <a:ext cx="3659394" cy="5196765"/>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5196765">
                <a:tc>
                  <a:txBody>
                    <a:bodyPr/>
                    <a:lstStyle/>
                    <a:p>
                      <a:r>
                        <a:rPr lang="en-GB" sz="1800" b="0" i="0" u="sng" kern="1200" dirty="0">
                          <a:solidFill>
                            <a:schemeClr val="bg1"/>
                          </a:solidFill>
                          <a:effectLst/>
                          <a:latin typeface="+mn-lt"/>
                          <a:ea typeface="+mn-ea"/>
                          <a:cs typeface="+mn-cs"/>
                        </a:rPr>
                        <a:t>BsmtFintype1</a:t>
                      </a:r>
                    </a:p>
                    <a:p>
                      <a:r>
                        <a:rPr lang="en-GB" sz="1600" b="0" i="0" kern="1200" dirty="0">
                          <a:solidFill>
                            <a:schemeClr val="bg1"/>
                          </a:solidFill>
                          <a:effectLst/>
                          <a:latin typeface="+mn-lt"/>
                          <a:ea typeface="+mn-ea"/>
                          <a:cs typeface="+mn-cs"/>
                        </a:rPr>
                        <a:t>houses with GLQ is expensive</a:t>
                      </a:r>
                    </a:p>
                    <a:p>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BsmtFintype2</a:t>
                      </a:r>
                    </a:p>
                    <a:p>
                      <a:r>
                        <a:rPr lang="en-GB" sz="1600" b="0" i="0" kern="1200" dirty="0">
                          <a:solidFill>
                            <a:schemeClr val="bg1"/>
                          </a:solidFill>
                          <a:effectLst/>
                          <a:latin typeface="+mn-lt"/>
                          <a:ea typeface="+mn-ea"/>
                          <a:cs typeface="+mn-cs"/>
                        </a:rPr>
                        <a:t>houses with </a:t>
                      </a:r>
                      <a:r>
                        <a:rPr lang="en-GB" sz="1600" b="0" i="0" kern="1200" dirty="0" err="1">
                          <a:solidFill>
                            <a:schemeClr val="bg1"/>
                          </a:solidFill>
                          <a:effectLst/>
                          <a:latin typeface="+mn-lt"/>
                          <a:ea typeface="+mn-ea"/>
                          <a:cs typeface="+mn-cs"/>
                        </a:rPr>
                        <a:t>Unf</a:t>
                      </a:r>
                      <a:r>
                        <a:rPr lang="en-GB" sz="1600" b="0" i="0" kern="1200" dirty="0">
                          <a:solidFill>
                            <a:schemeClr val="bg1"/>
                          </a:solidFill>
                          <a:effectLst/>
                          <a:latin typeface="+mn-lt"/>
                          <a:ea typeface="+mn-ea"/>
                          <a:cs typeface="+mn-cs"/>
                        </a:rPr>
                        <a:t> is expensive</a:t>
                      </a:r>
                    </a:p>
                    <a:p>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Heating and </a:t>
                      </a:r>
                      <a:r>
                        <a:rPr lang="en-GB" sz="1800" b="0" i="0" u="sng" kern="1200" dirty="0" err="1">
                          <a:solidFill>
                            <a:schemeClr val="bg1"/>
                          </a:solidFill>
                          <a:effectLst/>
                          <a:latin typeface="+mn-lt"/>
                          <a:ea typeface="+mn-ea"/>
                          <a:cs typeface="+mn-cs"/>
                        </a:rPr>
                        <a:t>HeatingQC</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having heating type as </a:t>
                      </a:r>
                      <a:r>
                        <a:rPr lang="en-GB" sz="1600" b="0" i="0" kern="1200" dirty="0" err="1">
                          <a:solidFill>
                            <a:schemeClr val="bg1"/>
                          </a:solidFill>
                          <a:effectLst/>
                          <a:latin typeface="+mn-lt"/>
                          <a:ea typeface="+mn-ea"/>
                          <a:cs typeface="+mn-cs"/>
                        </a:rPr>
                        <a:t>GasA</a:t>
                      </a:r>
                      <a:r>
                        <a:rPr lang="en-GB" sz="1600" b="0" i="0" kern="1200" dirty="0">
                          <a:solidFill>
                            <a:schemeClr val="bg1"/>
                          </a:solidFill>
                          <a:effectLst/>
                          <a:latin typeface="+mn-lt"/>
                          <a:ea typeface="+mn-ea"/>
                          <a:cs typeface="+mn-cs"/>
                        </a:rPr>
                        <a:t> and </a:t>
                      </a:r>
                      <a:r>
                        <a:rPr lang="en-GB" sz="1600" b="0" i="0" kern="1200" dirty="0" err="1">
                          <a:solidFill>
                            <a:schemeClr val="bg1"/>
                          </a:solidFill>
                          <a:effectLst/>
                          <a:latin typeface="+mn-lt"/>
                          <a:ea typeface="+mn-ea"/>
                          <a:cs typeface="+mn-cs"/>
                        </a:rPr>
                        <a:t>GasW</a:t>
                      </a:r>
                      <a:r>
                        <a:rPr lang="en-GB" sz="1600" b="0" i="0" kern="1200" dirty="0">
                          <a:solidFill>
                            <a:schemeClr val="bg1"/>
                          </a:solidFill>
                          <a:effectLst/>
                          <a:latin typeface="+mn-lt"/>
                          <a:ea typeface="+mn-ea"/>
                          <a:cs typeface="+mn-cs"/>
                        </a:rPr>
                        <a:t>, with heating quality as excellent are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CentralAir</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sales price remains the same irrespective of provision for central air conditioning</a:t>
                      </a:r>
                    </a:p>
                    <a:p>
                      <a:endParaRPr lang="en-GB" sz="1600" b="0" i="0" kern="1200" dirty="0">
                        <a:solidFill>
                          <a:schemeClr val="bg1"/>
                        </a:solidFill>
                        <a:effectLst/>
                        <a:latin typeface="+mn-lt"/>
                        <a:ea typeface="+mn-ea"/>
                        <a:cs typeface="+mn-cs"/>
                      </a:endParaRPr>
                    </a:p>
                    <a:p>
                      <a:r>
                        <a:rPr lang="en-GB" sz="1800" b="0" i="0" u="sng" kern="1200" dirty="0">
                          <a:solidFill>
                            <a:schemeClr val="bg1"/>
                          </a:solidFill>
                          <a:effectLst/>
                          <a:latin typeface="+mn-lt"/>
                          <a:ea typeface="+mn-ea"/>
                          <a:cs typeface="+mn-cs"/>
                        </a:rPr>
                        <a:t>Electrical</a:t>
                      </a:r>
                    </a:p>
                    <a:p>
                      <a:r>
                        <a:rPr lang="en-GB" sz="1600" b="0" i="0" kern="1200" dirty="0">
                          <a:solidFill>
                            <a:schemeClr val="bg1"/>
                          </a:solidFill>
                          <a:effectLst/>
                          <a:latin typeface="+mn-lt"/>
                          <a:ea typeface="+mn-ea"/>
                          <a:cs typeface="+mn-cs"/>
                        </a:rPr>
                        <a:t>Houses with </a:t>
                      </a:r>
                      <a:r>
                        <a:rPr lang="en-GB" sz="1600" b="0" i="0" kern="1200" dirty="0" err="1">
                          <a:solidFill>
                            <a:schemeClr val="bg1"/>
                          </a:solidFill>
                          <a:effectLst/>
                          <a:latin typeface="+mn-lt"/>
                          <a:ea typeface="+mn-ea"/>
                          <a:cs typeface="+mn-cs"/>
                        </a:rPr>
                        <a:t>Sbrkr</a:t>
                      </a:r>
                      <a:r>
                        <a:rPr lang="en-GB" sz="1600" b="0" i="0" kern="1200" dirty="0">
                          <a:solidFill>
                            <a:schemeClr val="bg1"/>
                          </a:solidFill>
                          <a:effectLst/>
                          <a:latin typeface="+mn-lt"/>
                          <a:ea typeface="+mn-ea"/>
                          <a:cs typeface="+mn-cs"/>
                        </a:rPr>
                        <a:t> type of electric systems are expensive</a:t>
                      </a:r>
                    </a:p>
                    <a:p>
                      <a:endParaRPr lang="en-GB" sz="16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7" name="Table 6">
            <a:extLst>
              <a:ext uri="{FF2B5EF4-FFF2-40B4-BE49-F238E27FC236}">
                <a16:creationId xmlns:a16="http://schemas.microsoft.com/office/drawing/2014/main" id="{86726150-737A-4F7E-B593-1BF067B4B438}"/>
              </a:ext>
            </a:extLst>
          </p:cNvPr>
          <p:cNvGraphicFramePr>
            <a:graphicFrameLocks noGrp="1"/>
          </p:cNvGraphicFramePr>
          <p:nvPr>
            <p:extLst>
              <p:ext uri="{D42A27DB-BD31-4B8C-83A1-F6EECF244321}">
                <p14:modId xmlns:p14="http://schemas.microsoft.com/office/powerpoint/2010/main" val="1372313228"/>
              </p:ext>
            </p:extLst>
          </p:nvPr>
        </p:nvGraphicFramePr>
        <p:xfrm>
          <a:off x="4266303" y="1269312"/>
          <a:ext cx="3659394" cy="438912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sz="1800" b="0" i="0" u="sng" kern="1200" dirty="0" err="1">
                          <a:solidFill>
                            <a:schemeClr val="bg1"/>
                          </a:solidFill>
                          <a:effectLst/>
                          <a:latin typeface="+mn-lt"/>
                          <a:ea typeface="+mn-ea"/>
                          <a:cs typeface="+mn-cs"/>
                        </a:rPr>
                        <a:t>KitchenQual</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excellent Kitchen quality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Fucntional</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Typical functionality is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FireplaceQU</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excellent rating fireplace are expensive</a:t>
                      </a:r>
                    </a:p>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GarageType</a:t>
                      </a:r>
                      <a:r>
                        <a:rPr lang="en-GB" sz="1800" b="0" i="0" u="sng" kern="1200" dirty="0">
                          <a:solidFill>
                            <a:schemeClr val="bg1"/>
                          </a:solidFill>
                          <a:effectLst/>
                          <a:latin typeface="+mn-lt"/>
                          <a:ea typeface="+mn-ea"/>
                          <a:cs typeface="+mn-cs"/>
                        </a:rPr>
                        <a:t>, </a:t>
                      </a:r>
                      <a:r>
                        <a:rPr lang="en-GB" sz="1800" b="0" i="0" u="sng" kern="1200" dirty="0" err="1">
                          <a:solidFill>
                            <a:schemeClr val="bg1"/>
                          </a:solidFill>
                          <a:effectLst/>
                          <a:latin typeface="+mn-lt"/>
                          <a:ea typeface="+mn-ea"/>
                          <a:cs typeface="+mn-cs"/>
                        </a:rPr>
                        <a:t>GarageFinish</a:t>
                      </a:r>
                      <a:r>
                        <a:rPr lang="en-GB" sz="1800" b="0" i="0" u="sng" kern="1200" dirty="0">
                          <a:solidFill>
                            <a:schemeClr val="bg1"/>
                          </a:solidFill>
                          <a:effectLst/>
                          <a:latin typeface="+mn-lt"/>
                          <a:ea typeface="+mn-ea"/>
                          <a:cs typeface="+mn-cs"/>
                        </a:rPr>
                        <a:t>, </a:t>
                      </a:r>
                      <a:r>
                        <a:rPr lang="en-GB" sz="1800" b="0" i="0" u="sng" kern="1200" dirty="0" err="1">
                          <a:solidFill>
                            <a:schemeClr val="bg1"/>
                          </a:solidFill>
                          <a:effectLst/>
                          <a:latin typeface="+mn-lt"/>
                          <a:ea typeface="+mn-ea"/>
                          <a:cs typeface="+mn-cs"/>
                        </a:rPr>
                        <a:t>GarageQual</a:t>
                      </a:r>
                      <a:r>
                        <a:rPr lang="en-GB" sz="1800" b="0" i="0" u="sng" kern="1200" dirty="0">
                          <a:solidFill>
                            <a:schemeClr val="bg1"/>
                          </a:solidFill>
                          <a:effectLst/>
                          <a:latin typeface="+mn-lt"/>
                          <a:ea typeface="+mn-ea"/>
                          <a:cs typeface="+mn-cs"/>
                        </a:rPr>
                        <a:t> and Garage Condition</a:t>
                      </a:r>
                    </a:p>
                    <a:p>
                      <a:r>
                        <a:rPr lang="en-GB" sz="1600" b="0" i="0" kern="1200" dirty="0">
                          <a:solidFill>
                            <a:schemeClr val="bg1"/>
                          </a:solidFill>
                          <a:effectLst/>
                          <a:latin typeface="+mn-lt"/>
                          <a:ea typeface="+mn-ea"/>
                          <a:cs typeface="+mn-cs"/>
                        </a:rPr>
                        <a:t>houses with </a:t>
                      </a:r>
                      <a:r>
                        <a:rPr lang="en-GB" sz="1600" b="0" i="0" kern="1200" dirty="0" err="1">
                          <a:solidFill>
                            <a:schemeClr val="bg1"/>
                          </a:solidFill>
                          <a:effectLst/>
                          <a:latin typeface="+mn-lt"/>
                          <a:ea typeface="+mn-ea"/>
                          <a:cs typeface="+mn-cs"/>
                        </a:rPr>
                        <a:t>builtin</a:t>
                      </a:r>
                      <a:r>
                        <a:rPr lang="en-GB" sz="1600" b="0" i="0" kern="1200" dirty="0">
                          <a:solidFill>
                            <a:schemeClr val="bg1"/>
                          </a:solidFill>
                          <a:effectLst/>
                          <a:latin typeface="+mn-lt"/>
                          <a:ea typeface="+mn-ea"/>
                          <a:cs typeface="+mn-cs"/>
                        </a:rPr>
                        <a:t> garage having its interior finished, with excellent quality and average condition is expensive</a:t>
                      </a:r>
                    </a:p>
                  </a:txBody>
                  <a:tcPr/>
                </a:tc>
                <a:extLst>
                  <a:ext uri="{0D108BD9-81ED-4DB2-BD59-A6C34878D82A}">
                    <a16:rowId xmlns:a16="http://schemas.microsoft.com/office/drawing/2014/main" val="190913173"/>
                  </a:ext>
                </a:extLst>
              </a:tr>
            </a:tbl>
          </a:graphicData>
        </a:graphic>
      </p:graphicFrame>
      <p:graphicFrame>
        <p:nvGraphicFramePr>
          <p:cNvPr id="18" name="Table 6">
            <a:extLst>
              <a:ext uri="{FF2B5EF4-FFF2-40B4-BE49-F238E27FC236}">
                <a16:creationId xmlns:a16="http://schemas.microsoft.com/office/drawing/2014/main" id="{03F6FBE2-63AF-420F-B6FB-13A8A9E9C1EE}"/>
              </a:ext>
            </a:extLst>
          </p:cNvPr>
          <p:cNvGraphicFramePr>
            <a:graphicFrameLocks noGrp="1"/>
          </p:cNvGraphicFramePr>
          <p:nvPr>
            <p:extLst>
              <p:ext uri="{D42A27DB-BD31-4B8C-83A1-F6EECF244321}">
                <p14:modId xmlns:p14="http://schemas.microsoft.com/office/powerpoint/2010/main" val="1584100492"/>
              </p:ext>
            </p:extLst>
          </p:nvPr>
        </p:nvGraphicFramePr>
        <p:xfrm>
          <a:off x="7925697" y="1073989"/>
          <a:ext cx="3659394" cy="316992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endParaRPr lang="en-GB" sz="1600" b="0" i="0"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PavedDrive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paved drives are expensive</a:t>
                      </a:r>
                    </a:p>
                    <a:p>
                      <a:endParaRPr lang="en-GB" sz="1800" b="0" i="0" u="sng"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SaleType</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which are newly constructed is the most expensive</a:t>
                      </a:r>
                    </a:p>
                    <a:p>
                      <a:endParaRPr lang="en-GB" sz="1800" b="0" i="0" u="sng" kern="1200" dirty="0">
                        <a:solidFill>
                          <a:schemeClr val="bg1"/>
                        </a:solidFill>
                        <a:effectLst/>
                        <a:latin typeface="+mn-lt"/>
                        <a:ea typeface="+mn-ea"/>
                        <a:cs typeface="+mn-cs"/>
                      </a:endParaRPr>
                    </a:p>
                    <a:p>
                      <a:r>
                        <a:rPr lang="en-GB" sz="1800" b="0" i="0" u="sng" kern="1200" dirty="0" err="1">
                          <a:solidFill>
                            <a:schemeClr val="bg1"/>
                          </a:solidFill>
                          <a:effectLst/>
                          <a:latin typeface="+mn-lt"/>
                          <a:ea typeface="+mn-ea"/>
                          <a:cs typeface="+mn-cs"/>
                        </a:rPr>
                        <a:t>SaleCondition</a:t>
                      </a:r>
                      <a:endParaRPr lang="en-GB" sz="1800" b="0" i="0" u="sng" kern="1200" dirty="0">
                        <a:solidFill>
                          <a:schemeClr val="bg1"/>
                        </a:solidFill>
                        <a:effectLst/>
                        <a:latin typeface="+mn-lt"/>
                        <a:ea typeface="+mn-ea"/>
                        <a:cs typeface="+mn-cs"/>
                      </a:endParaRPr>
                    </a:p>
                    <a:p>
                      <a:r>
                        <a:rPr lang="en-GB" sz="1600" b="0" i="0" kern="1200" dirty="0">
                          <a:solidFill>
                            <a:schemeClr val="bg1"/>
                          </a:solidFill>
                          <a:effectLst/>
                          <a:latin typeface="+mn-lt"/>
                          <a:ea typeface="+mn-ea"/>
                          <a:cs typeface="+mn-cs"/>
                        </a:rPr>
                        <a:t>houses with sale condition partial is expensive, this is because new sale types houses are expensive</a:t>
                      </a:r>
                    </a:p>
                  </a:txBody>
                  <a:tcPr/>
                </a:tc>
                <a:extLst>
                  <a:ext uri="{0D108BD9-81ED-4DB2-BD59-A6C34878D82A}">
                    <a16:rowId xmlns:a16="http://schemas.microsoft.com/office/drawing/2014/main" val="190913173"/>
                  </a:ext>
                </a:extLst>
              </a:tr>
            </a:tbl>
          </a:graphicData>
        </a:graphic>
      </p:graphicFrame>
      <p:graphicFrame>
        <p:nvGraphicFramePr>
          <p:cNvPr id="7" name="Table 6">
            <a:extLst>
              <a:ext uri="{FF2B5EF4-FFF2-40B4-BE49-F238E27FC236}">
                <a16:creationId xmlns:a16="http://schemas.microsoft.com/office/drawing/2014/main" id="{870D76DC-A4E6-424B-AF09-65B5B88E5B30}"/>
              </a:ext>
            </a:extLst>
          </p:cNvPr>
          <p:cNvGraphicFramePr>
            <a:graphicFrameLocks noGrp="1"/>
          </p:cNvGraphicFramePr>
          <p:nvPr>
            <p:extLst/>
          </p:nvPr>
        </p:nvGraphicFramePr>
        <p:xfrm>
          <a:off x="7540473" y="6027382"/>
          <a:ext cx="3659394" cy="1661236"/>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endParaRPr lang="en-GB" sz="1600" u="none" dirty="0">
                        <a:solidFill>
                          <a:schemeClr val="bg1"/>
                        </a:solidFill>
                      </a:endParaRP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269182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IN" sz="2200" dirty="0">
                <a:solidFill>
                  <a:schemeClr val="accent1"/>
                </a:solidFill>
              </a:rPr>
              <a:t>DATA CLEANING STEPS</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58512"/>
            <a:ext cx="10998739" cy="5324535"/>
          </a:xfrm>
          <a:prstGeom prst="rect">
            <a:avLst/>
          </a:prstGeom>
          <a:noFill/>
        </p:spPr>
        <p:txBody>
          <a:bodyPr wrap="square">
            <a:spAutoFit/>
          </a:bodyPr>
          <a:lstStyle/>
          <a:p>
            <a:r>
              <a:rPr lang="en-IN" sz="2000" b="1" dirty="0">
                <a:solidFill>
                  <a:schemeClr val="bg1"/>
                </a:solidFill>
              </a:rPr>
              <a:t>Check for skewness</a:t>
            </a:r>
            <a:r>
              <a:rPr lang="en-IN" sz="2000" dirty="0">
                <a:solidFill>
                  <a:schemeClr val="bg1"/>
                </a:solidFill>
              </a:rPr>
              <a:t>: few columns were not within the limits</a:t>
            </a:r>
          </a:p>
          <a:p>
            <a:pPr marL="800100" lvl="1" indent="-342900">
              <a:buFont typeface="Arial" panose="020B0604020202020204" pitchFamily="34" charset="0"/>
              <a:buChar char="•"/>
            </a:pPr>
            <a:r>
              <a:rPr lang="en-IN" sz="2000" dirty="0">
                <a:solidFill>
                  <a:schemeClr val="bg1"/>
                </a:solidFill>
              </a:rPr>
              <a:t>Used power transform (yeo-</a:t>
            </a:r>
            <a:r>
              <a:rPr lang="en-IN" sz="2000" dirty="0" err="1">
                <a:solidFill>
                  <a:schemeClr val="bg1"/>
                </a:solidFill>
              </a:rPr>
              <a:t>johnson</a:t>
            </a:r>
            <a:r>
              <a:rPr lang="en-IN" sz="2000" dirty="0">
                <a:solidFill>
                  <a:schemeClr val="bg1"/>
                </a:solidFill>
              </a:rPr>
              <a:t>) method to reduce the skewness</a:t>
            </a:r>
          </a:p>
          <a:p>
            <a:pPr marL="800100" lvl="1" indent="-342900">
              <a:buFont typeface="Arial" panose="020B0604020202020204" pitchFamily="34" charset="0"/>
              <a:buChar char="•"/>
            </a:pPr>
            <a:r>
              <a:rPr lang="en-IN" sz="2000" dirty="0">
                <a:solidFill>
                  <a:schemeClr val="bg1"/>
                </a:solidFill>
              </a:rPr>
              <a:t>Tried to reduce skewness further by other methods like sqrt, </a:t>
            </a:r>
            <a:r>
              <a:rPr lang="en-IN" sz="2000" dirty="0" err="1">
                <a:solidFill>
                  <a:schemeClr val="bg1"/>
                </a:solidFill>
              </a:rPr>
              <a:t>cbrt</a:t>
            </a:r>
            <a:r>
              <a:rPr lang="en-IN" sz="2000" dirty="0">
                <a:solidFill>
                  <a:schemeClr val="bg1"/>
                </a:solidFill>
              </a:rPr>
              <a:t>, log etc. but skewness was not getting reduced</a:t>
            </a:r>
          </a:p>
          <a:p>
            <a:pPr marL="800100" lvl="1" indent="-342900">
              <a:buFont typeface="Arial" panose="020B0604020202020204" pitchFamily="34" charset="0"/>
              <a:buChar char="•"/>
            </a:pPr>
            <a:r>
              <a:rPr lang="en-IN" sz="2000" dirty="0">
                <a:solidFill>
                  <a:schemeClr val="bg1"/>
                </a:solidFill>
              </a:rPr>
              <a:t>As skewness was not  reducing dropped those columns whose skewness exceed the limit of 0.65 to -0.65</a:t>
            </a:r>
          </a:p>
          <a:p>
            <a:endParaRPr lang="en-IN" sz="2000" dirty="0">
              <a:solidFill>
                <a:schemeClr val="bg1"/>
              </a:solidFill>
            </a:endParaRPr>
          </a:p>
          <a:p>
            <a:r>
              <a:rPr lang="en-IN" sz="2000" b="1" dirty="0">
                <a:solidFill>
                  <a:schemeClr val="bg1"/>
                </a:solidFill>
              </a:rPr>
              <a:t>Check correlation</a:t>
            </a:r>
            <a:r>
              <a:rPr lang="en-IN" sz="2000" dirty="0">
                <a:solidFill>
                  <a:schemeClr val="bg1"/>
                </a:solidFill>
              </a:rPr>
              <a:t>: used to get an idea how the features were correlated to target, later heatmap is plotted to see how the feature to feature correlation and </a:t>
            </a:r>
            <a:r>
              <a:rPr lang="en-IN" sz="2000" dirty="0" err="1">
                <a:solidFill>
                  <a:schemeClr val="bg1"/>
                </a:solidFill>
              </a:rPr>
              <a:t>vif</a:t>
            </a:r>
            <a:r>
              <a:rPr lang="en-IN" sz="2000" dirty="0">
                <a:solidFill>
                  <a:schemeClr val="bg1"/>
                </a:solidFill>
              </a:rPr>
              <a:t> is used to check for multicollinearity</a:t>
            </a:r>
          </a:p>
          <a:p>
            <a:pPr marL="800100" lvl="1" indent="-342900">
              <a:buFont typeface="Arial" panose="020B0604020202020204" pitchFamily="34" charset="0"/>
              <a:buChar char="•"/>
            </a:pPr>
            <a:r>
              <a:rPr lang="en-IN" sz="2000" dirty="0" err="1">
                <a:solidFill>
                  <a:schemeClr val="bg1"/>
                </a:solidFill>
              </a:rPr>
              <a:t>Vif</a:t>
            </a:r>
            <a:r>
              <a:rPr lang="en-IN" sz="2000" dirty="0">
                <a:solidFill>
                  <a:schemeClr val="bg1"/>
                </a:solidFill>
              </a:rPr>
              <a:t> was not within the limits </a:t>
            </a:r>
            <a:r>
              <a:rPr lang="en-IN" sz="2000" dirty="0" err="1">
                <a:solidFill>
                  <a:schemeClr val="bg1"/>
                </a:solidFill>
              </a:rPr>
              <a:t>ie</a:t>
            </a:r>
            <a:r>
              <a:rPr lang="en-IN" sz="2000" dirty="0">
                <a:solidFill>
                  <a:schemeClr val="bg1"/>
                </a:solidFill>
              </a:rPr>
              <a:t> less than 10 hence dropped </a:t>
            </a:r>
            <a:r>
              <a:rPr lang="en-IN" sz="2000" dirty="0" err="1">
                <a:solidFill>
                  <a:schemeClr val="bg1"/>
                </a:solidFill>
              </a:rPr>
              <a:t>GrLivArea</a:t>
            </a:r>
            <a:r>
              <a:rPr lang="en-IN" sz="2000" dirty="0">
                <a:solidFill>
                  <a:schemeClr val="bg1"/>
                </a:solidFill>
              </a:rPr>
              <a:t> and checked </a:t>
            </a:r>
            <a:r>
              <a:rPr lang="en-IN" sz="2000" dirty="0" err="1">
                <a:solidFill>
                  <a:schemeClr val="bg1"/>
                </a:solidFill>
              </a:rPr>
              <a:t>vif</a:t>
            </a:r>
            <a:r>
              <a:rPr lang="en-IN" sz="2000" dirty="0">
                <a:solidFill>
                  <a:schemeClr val="bg1"/>
                </a:solidFill>
              </a:rPr>
              <a:t>, </a:t>
            </a:r>
            <a:r>
              <a:rPr lang="en-IN" sz="2000" dirty="0" err="1">
                <a:solidFill>
                  <a:schemeClr val="bg1"/>
                </a:solidFill>
              </a:rPr>
              <a:t>vif</a:t>
            </a:r>
            <a:r>
              <a:rPr lang="en-IN" sz="2000" dirty="0">
                <a:solidFill>
                  <a:schemeClr val="bg1"/>
                </a:solidFill>
              </a:rPr>
              <a:t> values were in limits</a:t>
            </a:r>
          </a:p>
          <a:p>
            <a:endParaRPr lang="en-US" sz="2000" dirty="0">
              <a:solidFill>
                <a:schemeClr val="bg1"/>
              </a:solidFill>
            </a:endParaRPr>
          </a:p>
          <a:p>
            <a:r>
              <a:rPr lang="en-US" sz="2000" b="1" dirty="0">
                <a:solidFill>
                  <a:schemeClr val="bg1"/>
                </a:solidFill>
              </a:rPr>
              <a:t>E</a:t>
            </a:r>
            <a:r>
              <a:rPr lang="en-IN" sz="2000" b="1" dirty="0" err="1">
                <a:solidFill>
                  <a:schemeClr val="bg1"/>
                </a:solidFill>
              </a:rPr>
              <a:t>ncoding</a:t>
            </a:r>
            <a:r>
              <a:rPr lang="en-IN" sz="2000" dirty="0">
                <a:solidFill>
                  <a:schemeClr val="bg1"/>
                </a:solidFill>
              </a:rPr>
              <a:t>:  columns that had rating were assigned values and other object datatypes were encoded using ordinal Encoding</a:t>
            </a:r>
          </a:p>
          <a:p>
            <a:endParaRPr lang="en-US" sz="2000" dirty="0">
              <a:solidFill>
                <a:schemeClr val="bg1"/>
              </a:solidFill>
            </a:endParaRPr>
          </a:p>
          <a:p>
            <a:r>
              <a:rPr lang="en-US" sz="2000" b="1" dirty="0">
                <a:solidFill>
                  <a:schemeClr val="bg1"/>
                </a:solidFill>
              </a:rPr>
              <a:t>O</a:t>
            </a:r>
            <a:r>
              <a:rPr lang="en-IN" sz="2000" b="1" dirty="0" err="1">
                <a:solidFill>
                  <a:schemeClr val="bg1"/>
                </a:solidFill>
              </a:rPr>
              <a:t>utliers</a:t>
            </a:r>
            <a:r>
              <a:rPr lang="en-IN" sz="2000" b="1" dirty="0">
                <a:solidFill>
                  <a:schemeClr val="bg1"/>
                </a:solidFill>
              </a:rPr>
              <a:t> check</a:t>
            </a:r>
            <a:r>
              <a:rPr lang="en-IN" sz="2000" dirty="0">
                <a:solidFill>
                  <a:schemeClr val="bg1"/>
                </a:solidFill>
              </a:rPr>
              <a:t>: outliers were checked only for train dataset, and outliers were treated using </a:t>
            </a:r>
            <a:r>
              <a:rPr lang="en-IN" sz="2000" dirty="0" err="1">
                <a:solidFill>
                  <a:schemeClr val="bg1"/>
                </a:solidFill>
              </a:rPr>
              <a:t>zscore</a:t>
            </a:r>
            <a:r>
              <a:rPr lang="en-IN" sz="2000" dirty="0">
                <a:solidFill>
                  <a:schemeClr val="bg1"/>
                </a:solidFill>
              </a:rPr>
              <a:t> method </a:t>
            </a:r>
            <a:endParaRPr lang="en-US" sz="2000" dirty="0">
              <a:solidFill>
                <a:schemeClr val="bg1"/>
              </a:solidFill>
            </a:endParaRPr>
          </a:p>
        </p:txBody>
      </p:sp>
    </p:spTree>
    <p:extLst>
      <p:ext uri="{BB962C8B-B14F-4D97-AF65-F5344CB8AC3E}">
        <p14:creationId xmlns:p14="http://schemas.microsoft.com/office/powerpoint/2010/main" val="327640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IN" sz="2200" dirty="0">
                <a:solidFill>
                  <a:schemeClr val="accent1"/>
                </a:solidFill>
              </a:rPr>
              <a:t>Model Selection</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58512"/>
            <a:ext cx="10998739" cy="4401205"/>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target variable is </a:t>
            </a:r>
            <a:r>
              <a:rPr lang="en-US" sz="2000" dirty="0" err="1">
                <a:solidFill>
                  <a:schemeClr val="bg1"/>
                </a:solidFill>
              </a:rPr>
              <a:t>SalePrice</a:t>
            </a:r>
            <a:r>
              <a:rPr lang="en-US" sz="2000" dirty="0">
                <a:solidFill>
                  <a:schemeClr val="bg1"/>
                </a:solidFill>
              </a:rPr>
              <a:t> which is continuous numerical datatype hence its regression problem</a:t>
            </a:r>
          </a:p>
          <a:p>
            <a:pPr marL="342900" indent="-342900">
              <a:buFont typeface="Arial" panose="020B0604020202020204" pitchFamily="34" charset="0"/>
              <a:buChar char="•"/>
            </a:pPr>
            <a:r>
              <a:rPr lang="en-US" sz="2000" dirty="0">
                <a:solidFill>
                  <a:schemeClr val="bg1"/>
                </a:solidFill>
              </a:rPr>
              <a:t>Different models used were:</a:t>
            </a:r>
          </a:p>
          <a:p>
            <a:pPr marL="914400" lvl="1" indent="-457200">
              <a:buFont typeface="+mj-lt"/>
              <a:buAutoNum type="arabicPeriod"/>
            </a:pPr>
            <a:r>
              <a:rPr lang="en-US" sz="2000" dirty="0">
                <a:solidFill>
                  <a:schemeClr val="bg1"/>
                </a:solidFill>
              </a:rPr>
              <a:t>Random Forest</a:t>
            </a:r>
          </a:p>
          <a:p>
            <a:pPr marL="914400" lvl="1" indent="-457200">
              <a:buFont typeface="+mj-lt"/>
              <a:buAutoNum type="arabicPeriod"/>
            </a:pPr>
            <a:r>
              <a:rPr lang="en-US" sz="2000" dirty="0" err="1">
                <a:solidFill>
                  <a:schemeClr val="bg1"/>
                </a:solidFill>
              </a:rPr>
              <a:t>Adaboost</a:t>
            </a:r>
            <a:r>
              <a:rPr lang="en-US" sz="2000" dirty="0">
                <a:solidFill>
                  <a:schemeClr val="bg1"/>
                </a:solidFill>
              </a:rPr>
              <a:t> regressor</a:t>
            </a:r>
          </a:p>
          <a:p>
            <a:pPr marL="914400" lvl="1" indent="-457200">
              <a:buFont typeface="+mj-lt"/>
              <a:buAutoNum type="arabicPeriod"/>
            </a:pPr>
            <a:r>
              <a:rPr lang="en-US" sz="2000" dirty="0" err="1">
                <a:solidFill>
                  <a:schemeClr val="bg1"/>
                </a:solidFill>
              </a:rPr>
              <a:t>Gradientboost</a:t>
            </a:r>
            <a:r>
              <a:rPr lang="en-US" sz="2000" dirty="0">
                <a:solidFill>
                  <a:schemeClr val="bg1"/>
                </a:solidFill>
              </a:rPr>
              <a:t> regressor</a:t>
            </a:r>
          </a:p>
          <a:p>
            <a:pPr marL="914400" lvl="1" indent="-457200">
              <a:buFont typeface="+mj-lt"/>
              <a:buAutoNum type="arabicPeriod"/>
            </a:pPr>
            <a:r>
              <a:rPr lang="en-US" sz="2000" dirty="0">
                <a:solidFill>
                  <a:schemeClr val="bg1"/>
                </a:solidFill>
              </a:rPr>
              <a:t>Linear Regressor</a:t>
            </a:r>
          </a:p>
          <a:p>
            <a:pPr marL="914400" lvl="1" indent="-457200">
              <a:buFont typeface="+mj-lt"/>
              <a:buAutoNum type="arabicPeriod"/>
            </a:pPr>
            <a:r>
              <a:rPr lang="en-US" sz="2000" dirty="0">
                <a:solidFill>
                  <a:schemeClr val="bg1"/>
                </a:solidFill>
              </a:rPr>
              <a:t>Decision Tree</a:t>
            </a:r>
          </a:p>
          <a:p>
            <a:pPr marL="914400" lvl="1" indent="-457200">
              <a:buFont typeface="+mj-lt"/>
              <a:buAutoNum type="arabicPeriod"/>
            </a:pPr>
            <a:r>
              <a:rPr lang="en-US" sz="2000" dirty="0">
                <a:solidFill>
                  <a:schemeClr val="bg1"/>
                </a:solidFill>
              </a:rPr>
              <a:t>KNN</a:t>
            </a:r>
          </a:p>
          <a:p>
            <a:pPr lvl="1"/>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The best model selected was  Random Forest</a:t>
            </a:r>
          </a:p>
          <a:p>
            <a:pPr marL="914400" lvl="1" indent="-457200">
              <a:buFont typeface="+mj-lt"/>
              <a:buAutoNum type="arabicPeriod"/>
            </a:pPr>
            <a:r>
              <a:rPr lang="en-US" sz="2000" dirty="0">
                <a:solidFill>
                  <a:schemeClr val="bg1"/>
                </a:solidFill>
              </a:rPr>
              <a:t>l</a:t>
            </a:r>
            <a:r>
              <a:rPr lang="en-GB" sz="2000" dirty="0">
                <a:solidFill>
                  <a:schemeClr val="bg1"/>
                </a:solidFill>
              </a:rPr>
              <a:t>east difference between test accuracy and </a:t>
            </a:r>
            <a:r>
              <a:rPr lang="en-GB" sz="2000" dirty="0" err="1">
                <a:solidFill>
                  <a:schemeClr val="bg1"/>
                </a:solidFill>
              </a:rPr>
              <a:t>cv_score</a:t>
            </a:r>
            <a:endParaRPr lang="en-GB" sz="2000" dirty="0">
              <a:solidFill>
                <a:schemeClr val="bg1"/>
              </a:solidFill>
            </a:endParaRPr>
          </a:p>
          <a:p>
            <a:pPr marL="914400" lvl="1" indent="-457200">
              <a:buFont typeface="+mj-lt"/>
              <a:buAutoNum type="arabicPeriod"/>
            </a:pPr>
            <a:r>
              <a:rPr lang="en-GB" sz="2000" dirty="0">
                <a:solidFill>
                  <a:schemeClr val="bg1"/>
                </a:solidFill>
              </a:rPr>
              <a:t>second highest test accuracy and </a:t>
            </a:r>
            <a:r>
              <a:rPr lang="en-GB" sz="2000" dirty="0" err="1">
                <a:solidFill>
                  <a:schemeClr val="bg1"/>
                </a:solidFill>
              </a:rPr>
              <a:t>cv_score</a:t>
            </a:r>
            <a:endParaRPr lang="en-GB" sz="2000" dirty="0">
              <a:solidFill>
                <a:schemeClr val="bg1"/>
              </a:solidFill>
            </a:endParaRPr>
          </a:p>
          <a:p>
            <a:pPr marL="914400" lvl="1" indent="-457200">
              <a:buFont typeface="+mj-lt"/>
              <a:buAutoNum type="arabicPeriod"/>
            </a:pPr>
            <a:r>
              <a:rPr lang="en-GB" sz="2000" dirty="0">
                <a:solidFill>
                  <a:schemeClr val="bg1"/>
                </a:solidFill>
              </a:rPr>
              <a:t>least error</a:t>
            </a:r>
            <a:endParaRPr lang="en-US" sz="2000" dirty="0">
              <a:solidFill>
                <a:schemeClr val="bg1"/>
              </a:solidFill>
            </a:endParaRPr>
          </a:p>
          <a:p>
            <a:endParaRPr lang="en-US" sz="2000" dirty="0">
              <a:solidFill>
                <a:schemeClr val="bg1"/>
              </a:solidFill>
            </a:endParaRPr>
          </a:p>
        </p:txBody>
      </p:sp>
      <p:pic>
        <p:nvPicPr>
          <p:cNvPr id="2" name="Picture 1">
            <a:extLst>
              <a:ext uri="{FF2B5EF4-FFF2-40B4-BE49-F238E27FC236}">
                <a16:creationId xmlns:a16="http://schemas.microsoft.com/office/drawing/2014/main" id="{023FF329-1E49-4CC3-B13E-D92C91A0D467}"/>
              </a:ext>
            </a:extLst>
          </p:cNvPr>
          <p:cNvPicPr>
            <a:picLocks noChangeAspect="1"/>
          </p:cNvPicPr>
          <p:nvPr/>
        </p:nvPicPr>
        <p:blipFill>
          <a:blip r:embed="rId2"/>
          <a:stretch>
            <a:fillRect/>
          </a:stretch>
        </p:blipFill>
        <p:spPr>
          <a:xfrm>
            <a:off x="4854892" y="1464628"/>
            <a:ext cx="5591175" cy="2190750"/>
          </a:xfrm>
          <a:prstGeom prst="rect">
            <a:avLst/>
          </a:prstGeom>
        </p:spPr>
      </p:pic>
    </p:spTree>
    <p:extLst>
      <p:ext uri="{BB962C8B-B14F-4D97-AF65-F5344CB8AC3E}">
        <p14:creationId xmlns:p14="http://schemas.microsoft.com/office/powerpoint/2010/main" val="48012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50D152-DFEA-154E-B6BA-D65ED2CB9E2F}"/>
              </a:ext>
            </a:extLst>
          </p:cNvPr>
          <p:cNvSpPr txBox="1"/>
          <p:nvPr/>
        </p:nvSpPr>
        <p:spPr>
          <a:xfrm>
            <a:off x="671209" y="561744"/>
            <a:ext cx="10846339" cy="430887"/>
          </a:xfrm>
          <a:prstGeom prst="rect">
            <a:avLst/>
          </a:prstGeom>
          <a:noFill/>
        </p:spPr>
        <p:txBody>
          <a:bodyPr wrap="square">
            <a:spAutoFit/>
          </a:bodyPr>
          <a:lstStyle/>
          <a:p>
            <a:pPr algn="ctr"/>
            <a:r>
              <a:rPr lang="en-US" sz="2200" dirty="0">
                <a:solidFill>
                  <a:schemeClr val="accent1"/>
                </a:solidFill>
              </a:rPr>
              <a:t>H</a:t>
            </a:r>
            <a:r>
              <a:rPr lang="en-IN" sz="2200" dirty="0" err="1">
                <a:solidFill>
                  <a:schemeClr val="accent1"/>
                </a:solidFill>
              </a:rPr>
              <a:t>yper</a:t>
            </a:r>
            <a:r>
              <a:rPr lang="en-IN" sz="2200" dirty="0">
                <a:solidFill>
                  <a:schemeClr val="accent1"/>
                </a:solidFill>
              </a:rPr>
              <a:t> Parameter Tuning</a:t>
            </a:r>
            <a:endParaRPr lang="en-US" sz="2200" dirty="0">
              <a:solidFill>
                <a:schemeClr val="accent1"/>
              </a:solidFill>
            </a:endParaRPr>
          </a:p>
        </p:txBody>
      </p:sp>
      <p:sp>
        <p:nvSpPr>
          <p:cNvPr id="8" name="TextBox 7">
            <a:extLst>
              <a:ext uri="{FF2B5EF4-FFF2-40B4-BE49-F238E27FC236}">
                <a16:creationId xmlns:a16="http://schemas.microsoft.com/office/drawing/2014/main" id="{23A92823-5DC8-4C5B-BF2B-227BE920BB18}"/>
              </a:ext>
            </a:extLst>
          </p:cNvPr>
          <p:cNvSpPr txBox="1"/>
          <p:nvPr/>
        </p:nvSpPr>
        <p:spPr>
          <a:xfrm>
            <a:off x="671209" y="958512"/>
            <a:ext cx="10998739" cy="4093428"/>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The parameter used for tuning random forest</a:t>
            </a:r>
          </a:p>
          <a:p>
            <a:pPr marL="914400" lvl="1" indent="-457200">
              <a:buFont typeface="+mj-lt"/>
              <a:buAutoNum type="arabicPeriod"/>
            </a:pPr>
            <a:r>
              <a:rPr lang="en-US" sz="2000" dirty="0">
                <a:solidFill>
                  <a:schemeClr val="bg1"/>
                </a:solidFill>
              </a:rPr>
              <a:t>Criterion</a:t>
            </a:r>
          </a:p>
          <a:p>
            <a:pPr marL="914400" lvl="1" indent="-457200">
              <a:buFont typeface="+mj-lt"/>
              <a:buAutoNum type="arabicPeriod"/>
            </a:pPr>
            <a:r>
              <a:rPr lang="en-US" sz="2000" dirty="0" err="1">
                <a:solidFill>
                  <a:schemeClr val="bg1"/>
                </a:solidFill>
              </a:rPr>
              <a:t>max_depth</a:t>
            </a:r>
            <a:endParaRPr lang="en-US" sz="2000" dirty="0">
              <a:solidFill>
                <a:schemeClr val="bg1"/>
              </a:solidFill>
            </a:endParaRPr>
          </a:p>
          <a:p>
            <a:pPr marL="914400" lvl="1" indent="-457200">
              <a:buFont typeface="+mj-lt"/>
              <a:buAutoNum type="arabicPeriod"/>
            </a:pPr>
            <a:r>
              <a:rPr lang="en-US" sz="2000" dirty="0">
                <a:solidFill>
                  <a:schemeClr val="bg1"/>
                </a:solidFill>
              </a:rPr>
              <a:t> </a:t>
            </a:r>
            <a:r>
              <a:rPr lang="en-US" sz="2000" dirty="0" err="1">
                <a:solidFill>
                  <a:schemeClr val="bg1"/>
                </a:solidFill>
              </a:rPr>
              <a:t>max_features</a:t>
            </a:r>
            <a:endParaRPr lang="en-US" sz="2000" dirty="0">
              <a:solidFill>
                <a:schemeClr val="bg1"/>
              </a:solidFill>
            </a:endParaRPr>
          </a:p>
          <a:p>
            <a:pPr marL="914400" lvl="1" indent="-457200">
              <a:buFont typeface="+mj-lt"/>
              <a:buAutoNum type="arabicPeriod"/>
            </a:pPr>
            <a:r>
              <a:rPr lang="en-US" sz="2000" dirty="0" err="1">
                <a:solidFill>
                  <a:schemeClr val="bg1"/>
                </a:solidFill>
              </a:rPr>
              <a:t>min_samples_split</a:t>
            </a:r>
            <a:endParaRPr lang="en-US" sz="2000" dirty="0">
              <a:solidFill>
                <a:schemeClr val="bg1"/>
              </a:solidFill>
            </a:endParaRPr>
          </a:p>
          <a:p>
            <a:pPr marL="914400" lvl="1" indent="-457200">
              <a:buFont typeface="+mj-lt"/>
              <a:buAutoNum type="arabicPeriod"/>
            </a:pPr>
            <a:r>
              <a:rPr lang="en-US" sz="2000" dirty="0" err="1">
                <a:solidFill>
                  <a:schemeClr val="bg1"/>
                </a:solidFill>
              </a:rPr>
              <a:t>n_estimators</a:t>
            </a:r>
            <a:endParaRPr lang="en-US" sz="2000" dirty="0">
              <a:solidFill>
                <a:schemeClr val="bg1"/>
              </a:solidFill>
            </a:endParaRPr>
          </a:p>
          <a:p>
            <a:pPr marL="914400" lvl="1" indent="-457200">
              <a:buFont typeface="+mj-lt"/>
              <a:buAutoNum type="arabicPeriod"/>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After tuning the test accuracy and </a:t>
            </a:r>
            <a:r>
              <a:rPr lang="en-US" sz="2000" dirty="0" err="1">
                <a:solidFill>
                  <a:schemeClr val="bg1"/>
                </a:solidFill>
              </a:rPr>
              <a:t>cv_score</a:t>
            </a:r>
            <a:r>
              <a:rPr lang="en-US" sz="2000" dirty="0">
                <a:solidFill>
                  <a:schemeClr val="bg1"/>
                </a:solidFill>
              </a:rPr>
              <a:t> increased</a:t>
            </a:r>
          </a:p>
          <a:p>
            <a:pPr marL="457200" indent="-457200">
              <a:buFont typeface="Arial" panose="020B0604020202020204" pitchFamily="34" charset="0"/>
              <a:buChar char="•"/>
            </a:pPr>
            <a:r>
              <a:rPr lang="en-US" sz="2000" dirty="0">
                <a:solidFill>
                  <a:schemeClr val="bg1"/>
                </a:solidFill>
              </a:rPr>
              <a:t>The model is saved as </a:t>
            </a:r>
            <a:r>
              <a:rPr lang="en-US" sz="2000" dirty="0" err="1">
                <a:solidFill>
                  <a:schemeClr val="bg1"/>
                </a:solidFill>
              </a:rPr>
              <a:t>Housing_price_prediction</a:t>
            </a:r>
            <a:r>
              <a:rPr lang="en-US" sz="2000" dirty="0">
                <a:solidFill>
                  <a:schemeClr val="bg1"/>
                </a:solidFill>
              </a:rPr>
              <a:t> in </a:t>
            </a:r>
            <a:r>
              <a:rPr lang="en-US" sz="2000" dirty="0" err="1">
                <a:solidFill>
                  <a:schemeClr val="bg1"/>
                </a:solidFill>
              </a:rPr>
              <a:t>pkl</a:t>
            </a:r>
            <a:r>
              <a:rPr lang="en-US" sz="2000" dirty="0">
                <a:solidFill>
                  <a:schemeClr val="bg1"/>
                </a:solidFill>
              </a:rPr>
              <a:t> format and deployed for predicting the sale prices based on different conditions</a:t>
            </a:r>
          </a:p>
          <a:p>
            <a:pPr marL="457200" indent="-457200">
              <a:buFont typeface="Arial" panose="020B0604020202020204" pitchFamily="34" charset="0"/>
              <a:buChar char="•"/>
            </a:pPr>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051437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1F65BC4-4378-AA47-A96C-F79464C13693}"/>
              </a:ext>
            </a:extLst>
          </p:cNvPr>
          <p:cNvSpPr/>
          <p:nvPr/>
        </p:nvSpPr>
        <p:spPr>
          <a:xfrm>
            <a:off x="1111794" y="1574800"/>
            <a:ext cx="9988006" cy="4216399"/>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1295400" y="871085"/>
            <a:ext cx="9601200" cy="767760"/>
          </a:xfrm>
        </p:spPr>
        <p:txBody>
          <a:bodyPr/>
          <a:lstStyle/>
          <a:p>
            <a:r>
              <a:rPr lang="en-US" b="1" dirty="0">
                <a:solidFill>
                  <a:schemeClr val="accent1"/>
                </a:solidFill>
                <a:latin typeface="+mn-lt"/>
              </a:rPr>
              <a:t>Conclusion</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1293223" y="1828800"/>
            <a:ext cx="9601200" cy="4069215"/>
          </a:xfrm>
        </p:spPr>
        <p:txBody>
          <a:bodyPr>
            <a:normAutofit/>
          </a:bodyPr>
          <a:lstStyle/>
          <a:p>
            <a:pPr>
              <a:spcBef>
                <a:spcPts val="300"/>
              </a:spcBef>
              <a:spcAft>
                <a:spcPts val="300"/>
              </a:spcAft>
              <a:buFont typeface="Wingdings" panose="05000000000000000000" pitchFamily="2" charset="2"/>
              <a:buChar char="q"/>
            </a:pPr>
            <a:r>
              <a:rPr lang="en-US" dirty="0">
                <a:solidFill>
                  <a:schemeClr val="bg1"/>
                </a:solidFill>
                <a:ea typeface="Calibri" panose="020F0502020204030204" pitchFamily="34" charset="0"/>
                <a:cs typeface="Times New Roman" panose="02020603050405020304" pitchFamily="18" charset="0"/>
              </a:rPr>
              <a:t>Various factors which affect the sales price were </a:t>
            </a:r>
            <a:r>
              <a:rPr lang="en-US" dirty="0" err="1">
                <a:solidFill>
                  <a:schemeClr val="bg1"/>
                </a:solidFill>
                <a:ea typeface="Calibri" panose="020F0502020204030204" pitchFamily="34" charset="0"/>
                <a:cs typeface="Times New Roman" panose="02020603050405020304" pitchFamily="18" charset="0"/>
              </a:rPr>
              <a:t>analysed</a:t>
            </a:r>
            <a:r>
              <a:rPr lang="en-US" dirty="0">
                <a:solidFill>
                  <a:schemeClr val="bg1"/>
                </a:solidFill>
                <a:ea typeface="Calibri" panose="020F0502020204030204" pitchFamily="34" charset="0"/>
                <a:cs typeface="Times New Roman" panose="02020603050405020304" pitchFamily="18" charset="0"/>
              </a:rPr>
              <a:t> </a:t>
            </a:r>
          </a:p>
          <a:p>
            <a:pPr>
              <a:spcBef>
                <a:spcPts val="300"/>
              </a:spcBef>
              <a:spcAft>
                <a:spcPts val="300"/>
              </a:spcAft>
              <a:buFont typeface="Wingdings" panose="05000000000000000000" pitchFamily="2" charset="2"/>
              <a:buChar char="q"/>
            </a:pPr>
            <a:r>
              <a:rPr lang="en-US" dirty="0">
                <a:solidFill>
                  <a:schemeClr val="bg1"/>
                </a:solidFill>
                <a:ea typeface="Calibri" panose="020F0502020204030204" pitchFamily="34" charset="0"/>
                <a:cs typeface="Times New Roman" panose="02020603050405020304" pitchFamily="18" charset="0"/>
              </a:rPr>
              <a:t>Random Forest algorithm is used to predict the house prices</a:t>
            </a:r>
            <a:endParaRPr lang="en-IN" dirty="0">
              <a:solidFill>
                <a:schemeClr val="bg1"/>
              </a:solidFill>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q"/>
            </a:pPr>
            <a:r>
              <a:rPr lang="en-US" dirty="0">
                <a:solidFill>
                  <a:schemeClr val="bg1"/>
                </a:solidFill>
                <a:ea typeface="Calibri" panose="020F0502020204030204" pitchFamily="34" charset="0"/>
                <a:cs typeface="Times New Roman" panose="02020603050405020304" pitchFamily="18" charset="0"/>
              </a:rPr>
              <a:t>Th</a:t>
            </a:r>
            <a:r>
              <a:rPr lang="en-IN" dirty="0">
                <a:solidFill>
                  <a:schemeClr val="bg1"/>
                </a:solidFill>
                <a:ea typeface="Calibri" panose="020F0502020204030204" pitchFamily="34" charset="0"/>
                <a:cs typeface="Times New Roman" panose="02020603050405020304" pitchFamily="18" charset="0"/>
              </a:rPr>
              <a:t>e predictions made were stored into </a:t>
            </a:r>
            <a:r>
              <a:rPr lang="en-IN" dirty="0" err="1">
                <a:solidFill>
                  <a:schemeClr val="bg1"/>
                </a:solidFill>
                <a:ea typeface="Calibri" panose="020F0502020204030204" pitchFamily="34" charset="0"/>
                <a:cs typeface="Times New Roman" panose="02020603050405020304" pitchFamily="18" charset="0"/>
              </a:rPr>
              <a:t>dataframe</a:t>
            </a:r>
            <a:r>
              <a:rPr lang="en-IN" dirty="0">
                <a:solidFill>
                  <a:schemeClr val="bg1"/>
                </a:solidFill>
                <a:ea typeface="Calibri" panose="020F0502020204030204" pitchFamily="34" charset="0"/>
                <a:cs typeface="Times New Roman" panose="02020603050405020304" pitchFamily="18" charset="0"/>
              </a:rPr>
              <a:t> named </a:t>
            </a:r>
            <a:r>
              <a:rPr lang="en-IN" dirty="0" err="1">
                <a:solidFill>
                  <a:schemeClr val="bg1"/>
                </a:solidFill>
                <a:ea typeface="Calibri" panose="020F0502020204030204" pitchFamily="34" charset="0"/>
                <a:cs typeface="Times New Roman" panose="02020603050405020304" pitchFamily="18" charset="0"/>
              </a:rPr>
              <a:t>House_Price_Predictions</a:t>
            </a:r>
            <a:endParaRPr lang="en-IN" dirty="0">
              <a:solidFill>
                <a:schemeClr val="bg1"/>
              </a:solidFill>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q"/>
            </a:pPr>
            <a:endParaRPr lang="en-IN"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572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C8172AAE-8073-D74F-999A-3287ABD72F2B}"/>
              </a:ext>
            </a:extLst>
          </p:cNvPr>
          <p:cNvSpPr/>
          <p:nvPr/>
        </p:nvSpPr>
        <p:spPr>
          <a:xfrm>
            <a:off x="921294" y="1805216"/>
            <a:ext cx="10356306" cy="3490684"/>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4617779" y="881268"/>
            <a:ext cx="2956439" cy="767760"/>
          </a:xfrm>
        </p:spPr>
        <p:txBody>
          <a:bodyPr>
            <a:normAutofit fontScale="90000"/>
          </a:bodyPr>
          <a:lstStyle/>
          <a:p>
            <a:pPr algn="l"/>
            <a:r>
              <a:rPr lang="en-US" b="1" dirty="0">
                <a:solidFill>
                  <a:schemeClr val="accent1"/>
                </a:solidFill>
                <a:latin typeface="+mn-lt"/>
              </a:rPr>
              <a:t>Future Work</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1031361" y="2133600"/>
            <a:ext cx="10129277" cy="2921000"/>
          </a:xfrm>
        </p:spPr>
        <p:txBody>
          <a:bodyPr>
            <a:noAutofit/>
          </a:bodyPr>
          <a:lstStyle/>
          <a:p>
            <a:pPr>
              <a:spcBef>
                <a:spcPts val="300"/>
              </a:spcBef>
              <a:spcAft>
                <a:spcPts val="300"/>
              </a:spcAft>
              <a:buFont typeface="Wingdings" panose="05000000000000000000" pitchFamily="2" charset="2"/>
              <a:buChar char="q"/>
            </a:pPr>
            <a:r>
              <a:rPr lang="en-US" sz="1800" dirty="0">
                <a:solidFill>
                  <a:schemeClr val="bg1"/>
                </a:solidFill>
                <a:ea typeface="Calibri" panose="020F0502020204030204" pitchFamily="34" charset="0"/>
                <a:cs typeface="Calibri" panose="020F0502020204030204" pitchFamily="34" charset="0"/>
              </a:rPr>
              <a:t>Should add factors like the investors capacity to buy the house  </a:t>
            </a:r>
            <a:r>
              <a:rPr lang="en-US" sz="1800" dirty="0" err="1">
                <a:solidFill>
                  <a:schemeClr val="bg1"/>
                </a:solidFill>
                <a:ea typeface="Calibri" panose="020F0502020204030204" pitchFamily="34" charset="0"/>
                <a:cs typeface="Calibri" panose="020F0502020204030204" pitchFamily="34" charset="0"/>
              </a:rPr>
              <a:t>eg</a:t>
            </a:r>
            <a:r>
              <a:rPr lang="en-US" sz="1800" dirty="0">
                <a:solidFill>
                  <a:schemeClr val="bg1"/>
                </a:solidFill>
                <a:ea typeface="Calibri" panose="020F0502020204030204" pitchFamily="34" charset="0"/>
                <a:cs typeface="Calibri" panose="020F0502020204030204" pitchFamily="34" charset="0"/>
              </a:rPr>
              <a:t> if the person had taken loan or </a:t>
            </a:r>
            <a:endParaRPr lang="en-IN" sz="1800" dirty="0">
              <a:solidFill>
                <a:schemeClr val="bg1"/>
              </a:solidFill>
              <a:ea typeface="Calibri" panose="020F0502020204030204" pitchFamily="34" charset="0"/>
              <a:cs typeface="Calibri" panose="020F0502020204030204" pitchFamily="34" charset="0"/>
            </a:endParaRPr>
          </a:p>
          <a:p>
            <a:pPr>
              <a:spcBef>
                <a:spcPts val="300"/>
              </a:spcBef>
              <a:spcAft>
                <a:spcPts val="300"/>
              </a:spcAft>
              <a:buFont typeface="Wingdings" panose="05000000000000000000" pitchFamily="2" charset="2"/>
              <a:buChar char="q"/>
            </a:pPr>
            <a:r>
              <a:rPr lang="en-IN" sz="1800" dirty="0">
                <a:solidFill>
                  <a:schemeClr val="bg1"/>
                </a:solidFill>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p>
          <a:p>
            <a:pPr>
              <a:spcBef>
                <a:spcPts val="300"/>
              </a:spcBef>
              <a:spcAft>
                <a:spcPts val="300"/>
              </a:spcAft>
              <a:buFont typeface="Wingdings" panose="05000000000000000000" pitchFamily="2" charset="2"/>
              <a:buChar char="q"/>
            </a:pPr>
            <a:r>
              <a:rPr lang="en-US" sz="1800" dirty="0">
                <a:solidFill>
                  <a:schemeClr val="bg1"/>
                </a:solidFill>
                <a:ea typeface="Calibri" panose="020F0502020204030204" pitchFamily="34" charset="0"/>
                <a:cs typeface="Calibri" panose="020F0502020204030204" pitchFamily="34" charset="0"/>
              </a:rPr>
              <a:t>M</a:t>
            </a:r>
            <a:r>
              <a:rPr lang="en-IN" sz="1800" dirty="0" err="1">
                <a:solidFill>
                  <a:schemeClr val="bg1"/>
                </a:solidFill>
                <a:ea typeface="Calibri" panose="020F0502020204030204" pitchFamily="34" charset="0"/>
                <a:cs typeface="Calibri" panose="020F0502020204030204" pitchFamily="34" charset="0"/>
              </a:rPr>
              <a:t>ethod</a:t>
            </a:r>
            <a:r>
              <a:rPr lang="en-IN" sz="1800" dirty="0">
                <a:solidFill>
                  <a:schemeClr val="bg1"/>
                </a:solidFill>
                <a:ea typeface="Calibri" panose="020F0502020204030204" pitchFamily="34" charset="0"/>
                <a:cs typeface="Calibri" panose="020F0502020204030204" pitchFamily="34" charset="0"/>
              </a:rPr>
              <a:t> to treat skewness</a:t>
            </a:r>
            <a:endParaRPr lang="en-IN" sz="18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816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2DEAC-921E-4020-A43B-5B30AA9BABFB}"/>
              </a:ext>
            </a:extLst>
          </p:cNvPr>
          <p:cNvPicPr>
            <a:picLocks noChangeAspect="1"/>
          </p:cNvPicPr>
          <p:nvPr/>
        </p:nvPicPr>
        <p:blipFill>
          <a:blip r:embed="rId2"/>
          <a:stretch>
            <a:fillRect/>
          </a:stretch>
        </p:blipFill>
        <p:spPr>
          <a:xfrm>
            <a:off x="3619500" y="2695575"/>
            <a:ext cx="4953000" cy="1466850"/>
          </a:xfrm>
          <a:prstGeom prst="rect">
            <a:avLst/>
          </a:prstGeom>
        </p:spPr>
      </p:pic>
    </p:spTree>
    <p:extLst>
      <p:ext uri="{BB962C8B-B14F-4D97-AF65-F5344CB8AC3E}">
        <p14:creationId xmlns:p14="http://schemas.microsoft.com/office/powerpoint/2010/main" val="212993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FD74-7DE5-254C-8FBF-1DF1B3DA54FB}"/>
              </a:ext>
            </a:extLst>
          </p:cNvPr>
          <p:cNvSpPr>
            <a:spLocks noGrp="1"/>
          </p:cNvSpPr>
          <p:nvPr>
            <p:ph type="title"/>
          </p:nvPr>
        </p:nvSpPr>
        <p:spPr/>
        <p:txBody>
          <a:bodyPr>
            <a:normAutofit/>
          </a:bodyPr>
          <a:lstStyle/>
          <a:p>
            <a:r>
              <a:rPr lang="en-IN" sz="4000" b="1" dirty="0">
                <a:solidFill>
                  <a:schemeClr val="bg1"/>
                </a:solidFill>
              </a:rPr>
              <a:t>Overview</a:t>
            </a:r>
            <a:endParaRPr lang="en-US" sz="4000" b="1" dirty="0">
              <a:solidFill>
                <a:schemeClr val="bg1"/>
              </a:solidFill>
              <a:latin typeface="+mn-lt"/>
            </a:endParaRPr>
          </a:p>
        </p:txBody>
      </p:sp>
      <p:sp>
        <p:nvSpPr>
          <p:cNvPr id="7" name="Content Placeholder 6">
            <a:extLst>
              <a:ext uri="{FF2B5EF4-FFF2-40B4-BE49-F238E27FC236}">
                <a16:creationId xmlns:a16="http://schemas.microsoft.com/office/drawing/2014/main" id="{D251C886-C55B-5C43-9479-E1B84F102109}"/>
              </a:ext>
            </a:extLst>
          </p:cNvPr>
          <p:cNvSpPr>
            <a:spLocks noGrp="1"/>
          </p:cNvSpPr>
          <p:nvPr>
            <p:ph sz="half" idx="1"/>
          </p:nvPr>
        </p:nvSpPr>
        <p:spPr>
          <a:xfrm>
            <a:off x="839433" y="2565740"/>
            <a:ext cx="4515104" cy="3310128"/>
          </a:xfrm>
        </p:spPr>
        <p:txBody>
          <a:bodyPr>
            <a:normAutofit fontScale="77500" lnSpcReduction="20000"/>
          </a:bodyPr>
          <a:lstStyle/>
          <a:p>
            <a:r>
              <a:rPr lang="en-US" dirty="0">
                <a:solidFill>
                  <a:schemeClr val="bg1"/>
                </a:solidFill>
              </a:rPr>
              <a:t>Introduction</a:t>
            </a:r>
          </a:p>
          <a:p>
            <a:r>
              <a:rPr lang="en-US" dirty="0">
                <a:solidFill>
                  <a:schemeClr val="bg1"/>
                </a:solidFill>
              </a:rPr>
              <a:t>Problem Statement</a:t>
            </a:r>
          </a:p>
          <a:p>
            <a:r>
              <a:rPr lang="en-US" dirty="0">
                <a:solidFill>
                  <a:schemeClr val="bg1"/>
                </a:solidFill>
              </a:rPr>
              <a:t>Exploratory Data Analysis (EDA)</a:t>
            </a:r>
          </a:p>
          <a:p>
            <a:r>
              <a:rPr lang="en-US" dirty="0">
                <a:solidFill>
                  <a:schemeClr val="bg1"/>
                </a:solidFill>
              </a:rPr>
              <a:t>Observations from graphs</a:t>
            </a:r>
          </a:p>
          <a:p>
            <a:r>
              <a:rPr lang="en-US" dirty="0">
                <a:solidFill>
                  <a:schemeClr val="bg1"/>
                </a:solidFill>
              </a:rPr>
              <a:t>Data cleaning</a:t>
            </a:r>
          </a:p>
          <a:p>
            <a:r>
              <a:rPr lang="en-US" dirty="0">
                <a:solidFill>
                  <a:schemeClr val="bg1"/>
                </a:solidFill>
              </a:rPr>
              <a:t>Model Selection</a:t>
            </a:r>
          </a:p>
          <a:p>
            <a:r>
              <a:rPr lang="en-US" spc="25" dirty="0">
                <a:solidFill>
                  <a:srgbClr val="242424"/>
                </a:solidFill>
                <a:latin typeface="Raleway"/>
              </a:rPr>
              <a:t>Hyper Parameter Tuning</a:t>
            </a:r>
          </a:p>
          <a:p>
            <a:r>
              <a:rPr lang="en-US" dirty="0">
                <a:solidFill>
                  <a:schemeClr val="bg1"/>
                </a:solidFill>
              </a:rPr>
              <a:t>Conclusion</a:t>
            </a:r>
          </a:p>
          <a:p>
            <a:r>
              <a:rPr lang="en-US" dirty="0">
                <a:solidFill>
                  <a:schemeClr val="bg1"/>
                </a:solidFill>
              </a:rPr>
              <a:t>Future Work</a:t>
            </a:r>
          </a:p>
        </p:txBody>
      </p:sp>
    </p:spTree>
    <p:extLst>
      <p:ext uri="{BB962C8B-B14F-4D97-AF65-F5344CB8AC3E}">
        <p14:creationId xmlns:p14="http://schemas.microsoft.com/office/powerpoint/2010/main" val="67598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289E0-FBF9-0843-8F39-2DD917BFD5CE}"/>
              </a:ext>
            </a:extLst>
          </p:cNvPr>
          <p:cNvSpPr>
            <a:spLocks noGrp="1"/>
          </p:cNvSpPr>
          <p:nvPr>
            <p:ph idx="4294967295"/>
          </p:nvPr>
        </p:nvSpPr>
        <p:spPr>
          <a:xfrm>
            <a:off x="621437" y="1314450"/>
            <a:ext cx="10759736" cy="4491038"/>
          </a:xfrm>
        </p:spPr>
        <p:txBody>
          <a:bodyPr>
            <a:normAutofit fontScale="70000" lnSpcReduction="20000"/>
          </a:bodyPr>
          <a:lstStyle/>
          <a:p>
            <a:pPr marL="0" indent="0">
              <a:lnSpc>
                <a:spcPts val="3150"/>
              </a:lnSpc>
              <a:spcBef>
                <a:spcPts val="2362"/>
              </a:spcBef>
              <a:buNone/>
            </a:pPr>
            <a:r>
              <a:rPr lang="en-GB" dirty="0">
                <a:solidFill>
                  <a:srgbClr val="37415B"/>
                </a:solidFill>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p>
          <a:p>
            <a:pPr marL="0" indent="0">
              <a:lnSpc>
                <a:spcPts val="3150"/>
              </a:lnSpc>
              <a:spcBef>
                <a:spcPts val="2362"/>
              </a:spcBef>
              <a:buNone/>
            </a:pPr>
            <a:r>
              <a:rPr lang="en-US" dirty="0">
                <a:solidFill>
                  <a:srgbClr val="37415B"/>
                </a:solidFill>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IN" dirty="0">
              <a:solidFill>
                <a:srgbClr val="37415B"/>
              </a:solidFill>
            </a:endParaRPr>
          </a:p>
          <a:p>
            <a:pPr marL="0" indent="0">
              <a:lnSpc>
                <a:spcPts val="3150"/>
              </a:lnSpc>
              <a:spcBef>
                <a:spcPts val="2362"/>
              </a:spcBef>
              <a:buNone/>
            </a:pPr>
            <a:endParaRPr lang="en-US" sz="2100" spc="21" dirty="0">
              <a:solidFill>
                <a:srgbClr val="242424"/>
              </a:solidFill>
              <a:latin typeface="Raleway"/>
            </a:endParaRPr>
          </a:p>
          <a:p>
            <a:pPr marL="0" indent="0">
              <a:lnSpc>
                <a:spcPts val="3150"/>
              </a:lnSpc>
              <a:spcBef>
                <a:spcPts val="2362"/>
              </a:spcBef>
              <a:buNone/>
            </a:pPr>
            <a:endParaRPr lang="en-US" sz="2100" spc="21" dirty="0">
              <a:solidFill>
                <a:srgbClr val="242424"/>
              </a:solidFill>
              <a:latin typeface="Raleway"/>
            </a:endParaRPr>
          </a:p>
        </p:txBody>
      </p:sp>
      <p:sp>
        <p:nvSpPr>
          <p:cNvPr id="2" name="Title 1">
            <a:extLst>
              <a:ext uri="{FF2B5EF4-FFF2-40B4-BE49-F238E27FC236}">
                <a16:creationId xmlns:a16="http://schemas.microsoft.com/office/drawing/2014/main" id="{DD9DC79E-8007-E444-BCF8-DFEBB16B0FEF}"/>
              </a:ext>
            </a:extLst>
          </p:cNvPr>
          <p:cNvSpPr>
            <a:spLocks noGrp="1"/>
          </p:cNvSpPr>
          <p:nvPr>
            <p:ph type="title" idx="4294967295"/>
          </p:nvPr>
        </p:nvSpPr>
        <p:spPr>
          <a:xfrm>
            <a:off x="621437" y="400843"/>
            <a:ext cx="9601200" cy="1303337"/>
          </a:xfrm>
        </p:spPr>
        <p:txBody>
          <a:bodyPr>
            <a:normAutofit/>
          </a:bodyPr>
          <a:lstStyle/>
          <a:p>
            <a:r>
              <a:rPr lang="en-US" b="1" dirty="0">
                <a:solidFill>
                  <a:schemeClr val="accent1"/>
                </a:solidFill>
                <a:latin typeface="+mn-lt"/>
              </a:rPr>
              <a:t>Introduction</a:t>
            </a:r>
          </a:p>
        </p:txBody>
      </p:sp>
    </p:spTree>
    <p:extLst>
      <p:ext uri="{BB962C8B-B14F-4D97-AF65-F5344CB8AC3E}">
        <p14:creationId xmlns:p14="http://schemas.microsoft.com/office/powerpoint/2010/main" val="187461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Problem Statement</a:t>
            </a:r>
          </a:p>
        </p:txBody>
      </p:sp>
      <p:sp>
        <p:nvSpPr>
          <p:cNvPr id="8" name="Text Placeholder 7">
            <a:extLst>
              <a:ext uri="{FF2B5EF4-FFF2-40B4-BE49-F238E27FC236}">
                <a16:creationId xmlns:a16="http://schemas.microsoft.com/office/drawing/2014/main" id="{5B8CE730-EC82-DA4E-BE61-739C1EA710C1}"/>
              </a:ext>
            </a:extLst>
          </p:cNvPr>
          <p:cNvSpPr>
            <a:spLocks noGrp="1"/>
          </p:cNvSpPr>
          <p:nvPr>
            <p:ph idx="1"/>
          </p:nvPr>
        </p:nvSpPr>
        <p:spPr/>
        <p:txBody>
          <a:bodyPr>
            <a:normAutofit fontScale="92500" lnSpcReduction="10000"/>
          </a:bodyPr>
          <a:lstStyle/>
          <a:p>
            <a:pPr marL="342900" indent="-342900">
              <a:buFont typeface="Wingdings" pitchFamily="2" charset="2"/>
              <a:buChar char="Ø"/>
            </a:pPr>
            <a:r>
              <a:rPr lang="en-GB" sz="2000" dirty="0">
                <a:solidFill>
                  <a:srgbClr val="37415B"/>
                </a:solidFill>
              </a:rPr>
              <a:t>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42900" indent="-342900">
              <a:buFont typeface="Wingdings" pitchFamily="2" charset="2"/>
              <a:buChar char="Ø"/>
            </a:pPr>
            <a:r>
              <a:rPr lang="en-GB" sz="2000" dirty="0">
                <a:solidFill>
                  <a:srgbClr val="37415B"/>
                </a:solidFill>
              </a:rPr>
              <a:t> Which variables are important to predict the price of variable? </a:t>
            </a:r>
          </a:p>
          <a:p>
            <a:pPr marL="342900" indent="-342900">
              <a:buFont typeface="Wingdings" pitchFamily="2" charset="2"/>
              <a:buChar char="Ø"/>
            </a:pPr>
            <a:r>
              <a:rPr lang="en-GB" sz="2000" dirty="0">
                <a:solidFill>
                  <a:srgbClr val="37415B"/>
                </a:solidFill>
              </a:rPr>
              <a:t>How do these variables describe the price of the house? </a:t>
            </a:r>
            <a:endParaRPr lang="en-US" sz="2000" dirty="0">
              <a:solidFill>
                <a:srgbClr val="37415B"/>
              </a:solidFill>
            </a:endParaRPr>
          </a:p>
          <a:p>
            <a:pPr marL="342900" indent="-342900" algn="l">
              <a:buFont typeface="Wingdings" pitchFamily="2" charset="2"/>
              <a:buChar char="Ø"/>
            </a:pPr>
            <a:endParaRPr lang="en-IN" sz="2000" dirty="0">
              <a:solidFill>
                <a:schemeClr val="bg1"/>
              </a:solidFill>
            </a:endParaRPr>
          </a:p>
        </p:txBody>
      </p:sp>
    </p:spTree>
    <p:extLst>
      <p:ext uri="{BB962C8B-B14F-4D97-AF65-F5344CB8AC3E}">
        <p14:creationId xmlns:p14="http://schemas.microsoft.com/office/powerpoint/2010/main" val="61923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826FA6-B2B1-ED4E-BCF5-E8BAD98AD370}"/>
              </a:ext>
            </a:extLst>
          </p:cNvPr>
          <p:cNvSpPr>
            <a:spLocks noGrp="1"/>
          </p:cNvSpPr>
          <p:nvPr>
            <p:ph type="title"/>
          </p:nvPr>
        </p:nvSpPr>
        <p:spPr>
          <a:xfrm>
            <a:off x="1254110" y="548968"/>
            <a:ext cx="9609666" cy="566738"/>
          </a:xfrm>
        </p:spPr>
        <p:txBody>
          <a:bodyPr anchor="ctr">
            <a:noAutofit/>
          </a:bodyPr>
          <a:lstStyle/>
          <a:p>
            <a:r>
              <a:rPr lang="en-US" sz="2200" b="1" dirty="0">
                <a:solidFill>
                  <a:schemeClr val="accent1"/>
                </a:solidFill>
                <a:latin typeface="+mn-lt"/>
              </a:rPr>
              <a:t>Exploratory Data Analysis (EDA)</a:t>
            </a:r>
          </a:p>
        </p:txBody>
      </p:sp>
      <p:sp>
        <p:nvSpPr>
          <p:cNvPr id="6" name="TextBox 4">
            <a:extLst>
              <a:ext uri="{FF2B5EF4-FFF2-40B4-BE49-F238E27FC236}">
                <a16:creationId xmlns:a16="http://schemas.microsoft.com/office/drawing/2014/main" id="{85905076-2F01-4065-847B-089A383A1FF7}"/>
              </a:ext>
            </a:extLst>
          </p:cNvPr>
          <p:cNvSpPr txBox="1"/>
          <p:nvPr/>
        </p:nvSpPr>
        <p:spPr>
          <a:xfrm>
            <a:off x="919210" y="1115706"/>
            <a:ext cx="4110783" cy="2057551"/>
          </a:xfrm>
          <a:prstGeom prst="rect">
            <a:avLst/>
          </a:prstGeom>
        </p:spPr>
        <p:txBody>
          <a:bodyPr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1                                                            </a:t>
            </a:r>
            <a:r>
              <a:rPr lang="en-US" sz="1400" spc="21" dirty="0">
                <a:solidFill>
                  <a:schemeClr val="bg1"/>
                </a:solidFill>
              </a:rPr>
              <a:t>Combined train and test dataset Into one dataset, resulting dataset had 1460 rows and 81 columns + 1 column called source to identify test and train dataset</a:t>
            </a:r>
          </a:p>
        </p:txBody>
      </p:sp>
      <p:sp>
        <p:nvSpPr>
          <p:cNvPr id="13" name="TextBox 10">
            <a:extLst>
              <a:ext uri="{FF2B5EF4-FFF2-40B4-BE49-F238E27FC236}">
                <a16:creationId xmlns:a16="http://schemas.microsoft.com/office/drawing/2014/main" id="{60E56A2C-4616-4ED3-9DD4-1FF8640D8AED}"/>
              </a:ext>
            </a:extLst>
          </p:cNvPr>
          <p:cNvSpPr txBox="1"/>
          <p:nvPr/>
        </p:nvSpPr>
        <p:spPr>
          <a:xfrm>
            <a:off x="919210" y="3690839"/>
            <a:ext cx="4322334" cy="787973"/>
          </a:xfrm>
          <a:prstGeom prst="rect">
            <a:avLst/>
          </a:prstGeom>
        </p:spPr>
        <p:txBody>
          <a:bodyPr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Step2 </a:t>
            </a:r>
            <a:r>
              <a:rPr lang="en-US" sz="1400" spc="21" dirty="0">
                <a:solidFill>
                  <a:schemeClr val="bg1"/>
                </a:solidFill>
              </a:rPr>
              <a:t>                                                                              Dropped columns with 80% and more null values</a:t>
            </a:r>
          </a:p>
        </p:txBody>
      </p:sp>
      <p:sp>
        <p:nvSpPr>
          <p:cNvPr id="24" name="TextBox 4">
            <a:extLst>
              <a:ext uri="{FF2B5EF4-FFF2-40B4-BE49-F238E27FC236}">
                <a16:creationId xmlns:a16="http://schemas.microsoft.com/office/drawing/2014/main" id="{CF2DEBAD-7DB8-47D0-B88F-170FAB372E68}"/>
              </a:ext>
            </a:extLst>
          </p:cNvPr>
          <p:cNvSpPr txBox="1"/>
          <p:nvPr/>
        </p:nvSpPr>
        <p:spPr>
          <a:xfrm>
            <a:off x="919210" y="4764814"/>
            <a:ext cx="4110783" cy="1954959"/>
          </a:xfrm>
          <a:prstGeom prst="rect">
            <a:avLst/>
          </a:prstGeom>
        </p:spPr>
        <p:txBody>
          <a:bodyPr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3                                                                </a:t>
            </a:r>
            <a:r>
              <a:rPr lang="en-US" sz="1400" spc="21" dirty="0">
                <a:solidFill>
                  <a:schemeClr val="bg1"/>
                </a:solidFill>
              </a:rPr>
              <a:t>Checked for unique values in each column and dropped ID as all its value is unique</a:t>
            </a:r>
          </a:p>
          <a:p>
            <a:pPr marL="342900" indent="-342900">
              <a:lnSpc>
                <a:spcPts val="3299"/>
              </a:lnSpc>
              <a:spcBef>
                <a:spcPts val="2474"/>
              </a:spcBef>
              <a:buFont typeface="Arial" panose="020B0604020202020204" pitchFamily="34" charset="0"/>
              <a:buChar char="•"/>
            </a:pPr>
            <a:endParaRPr lang="en-US" sz="1400" spc="21" dirty="0">
              <a:solidFill>
                <a:schemeClr val="bg1"/>
              </a:solidFill>
            </a:endParaRPr>
          </a:p>
        </p:txBody>
      </p:sp>
      <p:sp>
        <p:nvSpPr>
          <p:cNvPr id="25" name="TextBox 4">
            <a:extLst>
              <a:ext uri="{FF2B5EF4-FFF2-40B4-BE49-F238E27FC236}">
                <a16:creationId xmlns:a16="http://schemas.microsoft.com/office/drawing/2014/main" id="{782AB8B6-D225-4E9D-949A-5F25F30F1DFE}"/>
              </a:ext>
            </a:extLst>
          </p:cNvPr>
          <p:cNvSpPr txBox="1"/>
          <p:nvPr/>
        </p:nvSpPr>
        <p:spPr>
          <a:xfrm>
            <a:off x="5672956" y="1115706"/>
            <a:ext cx="4110783" cy="3019353"/>
          </a:xfrm>
          <a:prstGeom prst="rect">
            <a:avLst/>
          </a:prstGeom>
        </p:spPr>
        <p:txBody>
          <a:bodyPr lIns="0" tIns="0" rIns="0" bIns="0" rtlCol="0" anchor="t">
            <a:spAutoFit/>
          </a:bodyPr>
          <a:lstStyle/>
          <a:p>
            <a:pPr marL="285750" indent="-285750">
              <a:lnSpc>
                <a:spcPts val="3299"/>
              </a:lnSpc>
              <a:spcBef>
                <a:spcPts val="2474"/>
              </a:spcBef>
              <a:buFont typeface="Arial" panose="020B0604020202020204" pitchFamily="34" charset="0"/>
              <a:buChar char="•"/>
            </a:pPr>
            <a:r>
              <a:rPr lang="en-US" sz="1400" b="1" spc="21" dirty="0">
                <a:solidFill>
                  <a:schemeClr val="bg1"/>
                </a:solidFill>
              </a:rPr>
              <a:t>Step 4                                                                      </a:t>
            </a:r>
            <a:r>
              <a:rPr lang="en-US" sz="1400" spc="21" dirty="0">
                <a:solidFill>
                  <a:schemeClr val="bg1"/>
                </a:solidFill>
              </a:rPr>
              <a:t>Separated columns into 3 categories </a:t>
            </a:r>
          </a:p>
          <a:p>
            <a:pPr marL="914400" lvl="1" indent="-457200">
              <a:lnSpc>
                <a:spcPts val="3299"/>
              </a:lnSpc>
              <a:spcBef>
                <a:spcPts val="2474"/>
              </a:spcBef>
              <a:buFont typeface="+mj-lt"/>
              <a:buAutoNum type="arabicPeriod"/>
            </a:pPr>
            <a:r>
              <a:rPr lang="en-US" sz="1400" spc="21" dirty="0">
                <a:solidFill>
                  <a:schemeClr val="bg1"/>
                </a:solidFill>
              </a:rPr>
              <a:t>Numerical discrete</a:t>
            </a:r>
          </a:p>
          <a:p>
            <a:pPr marL="914400" lvl="1" indent="-457200">
              <a:lnSpc>
                <a:spcPts val="3299"/>
              </a:lnSpc>
              <a:spcBef>
                <a:spcPts val="2474"/>
              </a:spcBef>
              <a:buFont typeface="+mj-lt"/>
              <a:buAutoNum type="arabicPeriod"/>
            </a:pPr>
            <a:r>
              <a:rPr lang="en-US" sz="1400" spc="21" dirty="0">
                <a:solidFill>
                  <a:schemeClr val="bg1"/>
                </a:solidFill>
              </a:rPr>
              <a:t>Numerical continuous </a:t>
            </a:r>
          </a:p>
          <a:p>
            <a:pPr marL="914400" lvl="1" indent="-457200">
              <a:lnSpc>
                <a:spcPts val="3299"/>
              </a:lnSpc>
              <a:spcBef>
                <a:spcPts val="2474"/>
              </a:spcBef>
              <a:buFont typeface="+mj-lt"/>
              <a:buAutoNum type="arabicPeriod"/>
            </a:pPr>
            <a:r>
              <a:rPr lang="en-US" sz="1400" spc="21" dirty="0">
                <a:solidFill>
                  <a:schemeClr val="bg1"/>
                </a:solidFill>
              </a:rPr>
              <a:t>Categorical</a:t>
            </a:r>
          </a:p>
        </p:txBody>
      </p:sp>
      <p:sp>
        <p:nvSpPr>
          <p:cNvPr id="26" name="TextBox 4">
            <a:extLst>
              <a:ext uri="{FF2B5EF4-FFF2-40B4-BE49-F238E27FC236}">
                <a16:creationId xmlns:a16="http://schemas.microsoft.com/office/drawing/2014/main" id="{CA597021-780E-4FCE-8EAD-FBF9AC918A8D}"/>
              </a:ext>
            </a:extLst>
          </p:cNvPr>
          <p:cNvSpPr txBox="1"/>
          <p:nvPr/>
        </p:nvSpPr>
        <p:spPr>
          <a:xfrm>
            <a:off x="5672956" y="4172736"/>
            <a:ext cx="4110783" cy="1634358"/>
          </a:xfrm>
          <a:prstGeom prst="rect">
            <a:avLst/>
          </a:prstGeom>
        </p:spPr>
        <p:txBody>
          <a:bodyPr lIns="0" tIns="0" rIns="0" bIns="0" rtlCol="0" anchor="t">
            <a:spAutoFit/>
          </a:bodyPr>
          <a:lstStyle/>
          <a:p>
            <a:pPr marL="342900" indent="-342900">
              <a:lnSpc>
                <a:spcPts val="3299"/>
              </a:lnSpc>
              <a:spcBef>
                <a:spcPts val="2474"/>
              </a:spcBef>
              <a:buFont typeface="Arial" panose="020B0604020202020204" pitchFamily="34" charset="0"/>
              <a:buChar char="•"/>
            </a:pPr>
            <a:r>
              <a:rPr lang="en-US" sz="1400" b="1" spc="21" dirty="0">
                <a:solidFill>
                  <a:schemeClr val="bg1"/>
                </a:solidFill>
              </a:rPr>
              <a:t>Step 5                                                            </a:t>
            </a:r>
            <a:r>
              <a:rPr lang="en-US" sz="1400" spc="21" dirty="0">
                <a:solidFill>
                  <a:schemeClr val="bg1"/>
                </a:solidFill>
              </a:rPr>
              <a:t>Imputation for numerical data was done by replacing nan with mean and for categorical mode was used </a:t>
            </a:r>
          </a:p>
        </p:txBody>
      </p:sp>
    </p:spTree>
    <p:extLst>
      <p:ext uri="{BB962C8B-B14F-4D97-AF65-F5344CB8AC3E}">
        <p14:creationId xmlns:p14="http://schemas.microsoft.com/office/powerpoint/2010/main" val="142722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1201571097"/>
              </p:ext>
            </p:extLst>
          </p:nvPr>
        </p:nvGraphicFramePr>
        <p:xfrm>
          <a:off x="836580" y="1287263"/>
          <a:ext cx="3158371" cy="5029200"/>
        </p:xfrm>
        <a:graphic>
          <a:graphicData uri="http://schemas.openxmlformats.org/drawingml/2006/table">
            <a:tbl>
              <a:tblPr firstRow="1" bandRow="1">
                <a:tableStyleId>{2D5ABB26-0587-4C30-8999-92F81FD0307C}</a:tableStyleId>
              </a:tblPr>
              <a:tblGrid>
                <a:gridCol w="3158371">
                  <a:extLst>
                    <a:ext uri="{9D8B030D-6E8A-4147-A177-3AD203B41FA5}">
                      <a16:colId xmlns:a16="http://schemas.microsoft.com/office/drawing/2014/main" val="248135368"/>
                    </a:ext>
                  </a:extLst>
                </a:gridCol>
              </a:tblGrid>
              <a:tr h="1154096">
                <a:tc>
                  <a:txBody>
                    <a:bodyPr/>
                    <a:lstStyle/>
                    <a:p>
                      <a:r>
                        <a:rPr lang="en-GB" sz="1800" b="0" i="0" u="sng" kern="1200" dirty="0" err="1">
                          <a:solidFill>
                            <a:schemeClr val="bg1"/>
                          </a:solidFill>
                          <a:effectLst/>
                          <a:latin typeface="+mn-lt"/>
                          <a:ea typeface="+mn-ea"/>
                          <a:cs typeface="+mn-cs"/>
                        </a:rPr>
                        <a:t>BedroomAbvGr</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 most of the houses </a:t>
                      </a:r>
                      <a:r>
                        <a:rPr lang="en-GB" sz="1800" b="0" i="0" kern="1200" dirty="0" err="1">
                          <a:solidFill>
                            <a:schemeClr val="bg1"/>
                          </a:solidFill>
                          <a:effectLst/>
                          <a:latin typeface="+mn-lt"/>
                          <a:ea typeface="+mn-ea"/>
                          <a:cs typeface="+mn-cs"/>
                        </a:rPr>
                        <a:t>atleast</a:t>
                      </a:r>
                      <a:r>
                        <a:rPr lang="en-GB" sz="1800" b="0" i="0" kern="1200" dirty="0">
                          <a:solidFill>
                            <a:schemeClr val="bg1"/>
                          </a:solidFill>
                          <a:effectLst/>
                          <a:latin typeface="+mn-lt"/>
                          <a:ea typeface="+mn-ea"/>
                          <a:cs typeface="+mn-cs"/>
                        </a:rPr>
                        <a:t> 3 bedroom above grade, followed by 2 and 4 bedrooms above grade</a:t>
                      </a:r>
                    </a:p>
                    <a:p>
                      <a:pPr marL="0" indent="0">
                        <a:buFont typeface="Arial" panose="020B0604020202020204" pitchFamily="34" charset="0"/>
                        <a:buNone/>
                      </a:pPr>
                      <a:r>
                        <a:rPr lang="en-GB" sz="1800" b="0" i="0" kern="1200" dirty="0">
                          <a:solidFill>
                            <a:schemeClr val="bg1"/>
                          </a:solidFill>
                          <a:effectLst/>
                          <a:latin typeface="+mn-lt"/>
                          <a:ea typeface="+mn-ea"/>
                          <a:cs typeface="+mn-cs"/>
                        </a:rPr>
                        <a:t>   </a:t>
                      </a:r>
                    </a:p>
                    <a:p>
                      <a:r>
                        <a:rPr lang="en-GB" sz="1800" b="0" i="0" u="sng" kern="1200" dirty="0" err="1">
                          <a:solidFill>
                            <a:schemeClr val="bg1"/>
                          </a:solidFill>
                          <a:effectLst/>
                          <a:latin typeface="+mn-lt"/>
                          <a:ea typeface="+mn-ea"/>
                          <a:cs typeface="+mn-cs"/>
                        </a:rPr>
                        <a:t>KitchenAbvGr</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 most of the houses </a:t>
                      </a:r>
                      <a:r>
                        <a:rPr lang="en-GB" sz="1800" b="0" i="0" kern="1200" dirty="0" err="1">
                          <a:solidFill>
                            <a:schemeClr val="bg1"/>
                          </a:solidFill>
                          <a:effectLst/>
                          <a:latin typeface="+mn-lt"/>
                          <a:ea typeface="+mn-ea"/>
                          <a:cs typeface="+mn-cs"/>
                        </a:rPr>
                        <a:t>atleast</a:t>
                      </a:r>
                      <a:r>
                        <a:rPr lang="en-GB" sz="1800" b="0" i="0" kern="1200" dirty="0">
                          <a:solidFill>
                            <a:schemeClr val="bg1"/>
                          </a:solidFill>
                          <a:effectLst/>
                          <a:latin typeface="+mn-lt"/>
                          <a:ea typeface="+mn-ea"/>
                          <a:cs typeface="+mn-cs"/>
                        </a:rPr>
                        <a:t> 1 kitchen above grade</a:t>
                      </a:r>
                    </a:p>
                    <a:p>
                      <a:r>
                        <a:rPr lang="en-GB" sz="1800" b="0" i="0" kern="1200" dirty="0">
                          <a:solidFill>
                            <a:schemeClr val="bg1"/>
                          </a:solidFill>
                          <a:effectLst/>
                          <a:latin typeface="+mn-lt"/>
                          <a:ea typeface="+mn-ea"/>
                          <a:cs typeface="+mn-cs"/>
                        </a:rPr>
                        <a:t>   </a:t>
                      </a:r>
                    </a:p>
                    <a:p>
                      <a:r>
                        <a:rPr lang="en-GB" sz="1800" b="0" i="0" u="sng" kern="1200" dirty="0">
                          <a:solidFill>
                            <a:schemeClr val="bg1"/>
                          </a:solidFill>
                          <a:effectLst/>
                          <a:latin typeface="+mn-lt"/>
                          <a:ea typeface="+mn-ea"/>
                          <a:cs typeface="+mn-cs"/>
                        </a:rPr>
                        <a:t>Fireplaces</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most of houses doesn't have fireplace</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few houses have 1 fireplace   </a:t>
                      </a:r>
                    </a:p>
                    <a:p>
                      <a:r>
                        <a:rPr lang="en-GB" sz="1800" b="0" i="0" kern="1200" dirty="0">
                          <a:solidFill>
                            <a:schemeClr val="bg1"/>
                          </a:solidFill>
                          <a:effectLst/>
                          <a:latin typeface="+mn-lt"/>
                          <a:ea typeface="+mn-ea"/>
                          <a:cs typeface="+mn-cs"/>
                        </a:rPr>
                        <a:t>    </a:t>
                      </a:r>
                    </a:p>
                    <a:p>
                      <a:r>
                        <a:rPr lang="en-GB" sz="1800" b="0" i="0" u="sng" kern="1200" dirty="0" err="1">
                          <a:solidFill>
                            <a:schemeClr val="bg1"/>
                          </a:solidFill>
                          <a:effectLst/>
                          <a:latin typeface="+mn-lt"/>
                          <a:ea typeface="+mn-ea"/>
                          <a:cs typeface="+mn-cs"/>
                        </a:rPr>
                        <a:t>GarageCars</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most of the houses have space for 2 cars</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1061827" y="778214"/>
            <a:ext cx="10846339" cy="369332"/>
          </a:xfrm>
          <a:prstGeom prst="rect">
            <a:avLst/>
          </a:prstGeom>
          <a:noFill/>
        </p:spPr>
        <p:txBody>
          <a:bodyPr wrap="square">
            <a:spAutoFit/>
          </a:bodyPr>
          <a:lstStyle/>
          <a:p>
            <a:r>
              <a:rPr lang="en-US" b="1" dirty="0">
                <a:solidFill>
                  <a:schemeClr val="accent1"/>
                </a:solidFill>
              </a:rPr>
              <a:t>Observations from </a:t>
            </a:r>
            <a:r>
              <a:rPr lang="en-IN" b="1" dirty="0">
                <a:solidFill>
                  <a:schemeClr val="accent1"/>
                </a:solidFill>
              </a:rPr>
              <a:t>numerical discrete data  </a:t>
            </a:r>
            <a:endParaRPr lang="en-US" sz="3600" b="1" dirty="0">
              <a:solidFill>
                <a:schemeClr val="accent5">
                  <a:lumMod val="75000"/>
                </a:schemeClr>
              </a:solidFill>
            </a:endParaRPr>
          </a:p>
        </p:txBody>
      </p:sp>
      <p:graphicFrame>
        <p:nvGraphicFramePr>
          <p:cNvPr id="4" name="Table 6">
            <a:extLst>
              <a:ext uri="{FF2B5EF4-FFF2-40B4-BE49-F238E27FC236}">
                <a16:creationId xmlns:a16="http://schemas.microsoft.com/office/drawing/2014/main" id="{2EB3EBBB-64FD-4828-8185-2F8D416AC508}"/>
              </a:ext>
            </a:extLst>
          </p:cNvPr>
          <p:cNvGraphicFramePr>
            <a:graphicFrameLocks noGrp="1"/>
          </p:cNvGraphicFramePr>
          <p:nvPr>
            <p:extLst>
              <p:ext uri="{D42A27DB-BD31-4B8C-83A1-F6EECF244321}">
                <p14:modId xmlns:p14="http://schemas.microsoft.com/office/powerpoint/2010/main" val="1132170558"/>
              </p:ext>
            </p:extLst>
          </p:nvPr>
        </p:nvGraphicFramePr>
        <p:xfrm>
          <a:off x="4355976" y="1105487"/>
          <a:ext cx="3131738" cy="3383280"/>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3016080">
                <a:tc>
                  <a:txBody>
                    <a:bodyPr/>
                    <a:lstStyle/>
                    <a:p>
                      <a:r>
                        <a:rPr lang="en-GB" sz="1800" b="0" i="0" u="sng" kern="1200" dirty="0" err="1">
                          <a:solidFill>
                            <a:schemeClr val="bg1"/>
                          </a:solidFill>
                          <a:effectLst/>
                          <a:latin typeface="+mn-lt"/>
                          <a:ea typeface="+mn-ea"/>
                          <a:cs typeface="+mn-cs"/>
                        </a:rPr>
                        <a:t>OverallQual</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the difference the </a:t>
                      </a:r>
                      <a:r>
                        <a:rPr lang="en-GB" sz="1800" b="0" i="0" kern="1200" dirty="0" err="1">
                          <a:solidFill>
                            <a:schemeClr val="bg1"/>
                          </a:solidFill>
                          <a:effectLst/>
                          <a:latin typeface="+mn-lt"/>
                          <a:ea typeface="+mn-ea"/>
                          <a:cs typeface="+mn-cs"/>
                        </a:rPr>
                        <a:t>avg</a:t>
                      </a:r>
                      <a:r>
                        <a:rPr lang="en-GB" sz="1800" b="0" i="0" kern="1200" dirty="0">
                          <a:solidFill>
                            <a:schemeClr val="bg1"/>
                          </a:solidFill>
                          <a:effectLst/>
                          <a:latin typeface="+mn-lt"/>
                          <a:ea typeface="+mn-ea"/>
                          <a:cs typeface="+mn-cs"/>
                        </a:rPr>
                        <a:t> quality of the houses is around 6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most of the houses have rating 5,6 and 7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some houses have been given rating 1 and few rating 10</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the houses quality needs to be improved</a:t>
                      </a:r>
                    </a:p>
                    <a:p>
                      <a:r>
                        <a:rPr lang="en-GB" sz="1800" b="0" i="0" kern="1200" dirty="0">
                          <a:solidFill>
                            <a:schemeClr val="bg1"/>
                          </a:solidFill>
                          <a:effectLst/>
                          <a:latin typeface="+mn-lt"/>
                          <a:ea typeface="+mn-ea"/>
                          <a:cs typeface="+mn-cs"/>
                        </a:rPr>
                        <a:t>    </a:t>
                      </a:r>
                    </a:p>
                  </a:txBody>
                  <a:tcPr/>
                </a:tc>
                <a:extLst>
                  <a:ext uri="{0D108BD9-81ED-4DB2-BD59-A6C34878D82A}">
                    <a16:rowId xmlns:a16="http://schemas.microsoft.com/office/drawing/2014/main" val="190913173"/>
                  </a:ext>
                </a:extLst>
              </a:tr>
            </a:tbl>
          </a:graphicData>
        </a:graphic>
      </p:graphicFrame>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ext uri="{D42A27DB-BD31-4B8C-83A1-F6EECF244321}">
                <p14:modId xmlns:p14="http://schemas.microsoft.com/office/powerpoint/2010/main" val="804564960"/>
              </p:ext>
            </p:extLst>
          </p:nvPr>
        </p:nvGraphicFramePr>
        <p:xfrm>
          <a:off x="8618138" y="997475"/>
          <a:ext cx="3131738" cy="2286000"/>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r>
                        <a:rPr lang="en-GB" sz="1800" b="0" i="0" u="sng" kern="1200" dirty="0" err="1">
                          <a:solidFill>
                            <a:schemeClr val="bg1"/>
                          </a:solidFill>
                          <a:effectLst/>
                          <a:latin typeface="+mn-lt"/>
                          <a:ea typeface="+mn-ea"/>
                          <a:cs typeface="+mn-cs"/>
                        </a:rPr>
                        <a:t>OverallCond</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the </a:t>
                      </a:r>
                      <a:r>
                        <a:rPr lang="en-GB" sz="1800" b="0" i="0" kern="1200" dirty="0" err="1">
                          <a:solidFill>
                            <a:schemeClr val="bg1"/>
                          </a:solidFill>
                          <a:effectLst/>
                          <a:latin typeface="+mn-lt"/>
                          <a:ea typeface="+mn-ea"/>
                          <a:cs typeface="+mn-cs"/>
                        </a:rPr>
                        <a:t>avg</a:t>
                      </a:r>
                      <a:r>
                        <a:rPr lang="en-GB" sz="1800" b="0" i="0" kern="1200" dirty="0">
                          <a:solidFill>
                            <a:schemeClr val="bg1"/>
                          </a:solidFill>
                          <a:effectLst/>
                          <a:latin typeface="+mn-lt"/>
                          <a:ea typeface="+mn-ea"/>
                          <a:cs typeface="+mn-cs"/>
                        </a:rPr>
                        <a:t> condition of house is 5.5</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max rating given is 9 and minimum is 1</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the condition of the house needs to be improved</a:t>
                      </a:r>
                    </a:p>
                    <a:p>
                      <a:r>
                        <a:rPr lang="en-GB" sz="1800" b="0" i="0" kern="1200" dirty="0">
                          <a:solidFill>
                            <a:schemeClr val="bg1"/>
                          </a:solidFill>
                          <a:effectLst/>
                          <a:latin typeface="+mn-lt"/>
                          <a:ea typeface="+mn-ea"/>
                          <a:cs typeface="+mn-cs"/>
                        </a:rPr>
                        <a:t>    </a:t>
                      </a:r>
                    </a:p>
                  </a:txBody>
                  <a:tcPr/>
                </a:tc>
                <a:extLst>
                  <a:ext uri="{0D108BD9-81ED-4DB2-BD59-A6C34878D82A}">
                    <a16:rowId xmlns:a16="http://schemas.microsoft.com/office/drawing/2014/main" val="190913173"/>
                  </a:ext>
                </a:extLst>
              </a:tr>
            </a:tbl>
          </a:graphicData>
        </a:graphic>
      </p:graphicFrame>
      <p:graphicFrame>
        <p:nvGraphicFramePr>
          <p:cNvPr id="8" name="Table 6">
            <a:extLst>
              <a:ext uri="{FF2B5EF4-FFF2-40B4-BE49-F238E27FC236}">
                <a16:creationId xmlns:a16="http://schemas.microsoft.com/office/drawing/2014/main" id="{FB1099A0-2CE5-48F5-B1DC-0B4D68B69598}"/>
              </a:ext>
            </a:extLst>
          </p:cNvPr>
          <p:cNvGraphicFramePr>
            <a:graphicFrameLocks noGrp="1"/>
          </p:cNvGraphicFramePr>
          <p:nvPr>
            <p:extLst>
              <p:ext uri="{D42A27DB-BD31-4B8C-83A1-F6EECF244321}">
                <p14:modId xmlns:p14="http://schemas.microsoft.com/office/powerpoint/2010/main" val="4235662008"/>
              </p:ext>
            </p:extLst>
          </p:nvPr>
        </p:nvGraphicFramePr>
        <p:xfrm>
          <a:off x="8697283" y="3237824"/>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r>
                        <a:rPr lang="en-GB" sz="1800" b="0" i="0" u="sng" kern="1200" dirty="0" err="1">
                          <a:solidFill>
                            <a:schemeClr val="bg1"/>
                          </a:solidFill>
                          <a:effectLst/>
                          <a:latin typeface="+mn-lt"/>
                          <a:ea typeface="+mn-ea"/>
                          <a:cs typeface="+mn-cs"/>
                        </a:rPr>
                        <a:t>BsmtFullBath</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the most of the houses </a:t>
                      </a:r>
                      <a:r>
                        <a:rPr lang="en-GB" sz="1800" b="0" i="0" kern="1200" dirty="0" err="1">
                          <a:solidFill>
                            <a:schemeClr val="bg1"/>
                          </a:solidFill>
                          <a:effectLst/>
                          <a:latin typeface="+mn-lt"/>
                          <a:ea typeface="+mn-ea"/>
                          <a:cs typeface="+mn-cs"/>
                        </a:rPr>
                        <a:t>doesnt</a:t>
                      </a:r>
                      <a:r>
                        <a:rPr lang="en-GB" sz="1800" b="0" i="0" kern="1200" dirty="0">
                          <a:solidFill>
                            <a:schemeClr val="bg1"/>
                          </a:solidFill>
                          <a:effectLst/>
                          <a:latin typeface="+mn-lt"/>
                          <a:ea typeface="+mn-ea"/>
                          <a:cs typeface="+mn-cs"/>
                        </a:rPr>
                        <a:t> have basement full bath</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 very few houses have 1 basement full bath</a:t>
                      </a:r>
                    </a:p>
                    <a:p>
                      <a:r>
                        <a:rPr lang="en-GB" sz="1800" b="0" i="0" kern="1200" dirty="0">
                          <a:solidFill>
                            <a:schemeClr val="bg1"/>
                          </a:solidFill>
                          <a:effectLst/>
                          <a:latin typeface="+mn-lt"/>
                          <a:ea typeface="+mn-ea"/>
                          <a:cs typeface="+mn-cs"/>
                        </a:rPr>
                        <a:t>    </a:t>
                      </a:r>
                    </a:p>
                  </a:txBody>
                  <a:tcPr/>
                </a:tc>
                <a:extLst>
                  <a:ext uri="{0D108BD9-81ED-4DB2-BD59-A6C34878D82A}">
                    <a16:rowId xmlns:a16="http://schemas.microsoft.com/office/drawing/2014/main" val="190913173"/>
                  </a:ext>
                </a:extLst>
              </a:tr>
            </a:tbl>
          </a:graphicData>
        </a:graphic>
      </p:graphicFrame>
      <p:graphicFrame>
        <p:nvGraphicFramePr>
          <p:cNvPr id="9" name="Table 6">
            <a:extLst>
              <a:ext uri="{FF2B5EF4-FFF2-40B4-BE49-F238E27FC236}">
                <a16:creationId xmlns:a16="http://schemas.microsoft.com/office/drawing/2014/main" id="{7ACAD2B6-203C-4939-8DE1-C84EA0731F5B}"/>
              </a:ext>
            </a:extLst>
          </p:cNvPr>
          <p:cNvGraphicFramePr>
            <a:graphicFrameLocks noGrp="1"/>
          </p:cNvGraphicFramePr>
          <p:nvPr>
            <p:extLst>
              <p:ext uri="{D42A27DB-BD31-4B8C-83A1-F6EECF244321}">
                <p14:modId xmlns:p14="http://schemas.microsoft.com/office/powerpoint/2010/main" val="762734729"/>
              </p:ext>
            </p:extLst>
          </p:nvPr>
        </p:nvGraphicFramePr>
        <p:xfrm>
          <a:off x="8697283" y="5142896"/>
          <a:ext cx="3131738" cy="914400"/>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865870">
                <a:tc>
                  <a:txBody>
                    <a:bodyPr/>
                    <a:lstStyle/>
                    <a:p>
                      <a:r>
                        <a:rPr lang="en-GB" sz="1800" b="0" i="0" u="sng" kern="1200" dirty="0" err="1">
                          <a:solidFill>
                            <a:schemeClr val="bg1"/>
                          </a:solidFill>
                          <a:effectLst/>
                          <a:latin typeface="+mn-lt"/>
                          <a:ea typeface="+mn-ea"/>
                          <a:cs typeface="+mn-cs"/>
                        </a:rPr>
                        <a:t>BsmtHalfBath</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most of the houses </a:t>
                      </a:r>
                      <a:r>
                        <a:rPr lang="en-GB" sz="1800" b="0" i="0" kern="1200" dirty="0" err="1">
                          <a:solidFill>
                            <a:schemeClr val="bg1"/>
                          </a:solidFill>
                          <a:effectLst/>
                          <a:latin typeface="+mn-lt"/>
                          <a:ea typeface="+mn-ea"/>
                          <a:cs typeface="+mn-cs"/>
                        </a:rPr>
                        <a:t>doesnt</a:t>
                      </a:r>
                      <a:r>
                        <a:rPr lang="en-GB" sz="1800" b="0" i="0" kern="1200" dirty="0">
                          <a:solidFill>
                            <a:schemeClr val="bg1"/>
                          </a:solidFill>
                          <a:effectLst/>
                          <a:latin typeface="+mn-lt"/>
                          <a:ea typeface="+mn-ea"/>
                          <a:cs typeface="+mn-cs"/>
                        </a:rPr>
                        <a:t> have basement half bath</a:t>
                      </a:r>
                    </a:p>
                  </a:txBody>
                  <a:tcPr/>
                </a:tc>
                <a:extLst>
                  <a:ext uri="{0D108BD9-81ED-4DB2-BD59-A6C34878D82A}">
                    <a16:rowId xmlns:a16="http://schemas.microsoft.com/office/drawing/2014/main" val="190913173"/>
                  </a:ext>
                </a:extLst>
              </a:tr>
            </a:tbl>
          </a:graphicData>
        </a:graphic>
      </p:graphicFrame>
      <p:graphicFrame>
        <p:nvGraphicFramePr>
          <p:cNvPr id="10" name="Table 6">
            <a:extLst>
              <a:ext uri="{FF2B5EF4-FFF2-40B4-BE49-F238E27FC236}">
                <a16:creationId xmlns:a16="http://schemas.microsoft.com/office/drawing/2014/main" id="{53E019B1-3FB8-4479-BC4D-E7907CED7B5D}"/>
              </a:ext>
            </a:extLst>
          </p:cNvPr>
          <p:cNvGraphicFramePr>
            <a:graphicFrameLocks noGrp="1"/>
          </p:cNvGraphicFramePr>
          <p:nvPr>
            <p:extLst>
              <p:ext uri="{D42A27DB-BD31-4B8C-83A1-F6EECF244321}">
                <p14:modId xmlns:p14="http://schemas.microsoft.com/office/powerpoint/2010/main" val="659144223"/>
              </p:ext>
            </p:extLst>
          </p:nvPr>
        </p:nvGraphicFramePr>
        <p:xfrm>
          <a:off x="4530131" y="4189214"/>
          <a:ext cx="3131738" cy="1208409"/>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1208409">
                <a:tc>
                  <a:txBody>
                    <a:bodyPr/>
                    <a:lstStyle/>
                    <a:p>
                      <a:r>
                        <a:rPr lang="en-GB" sz="1800" b="0" i="0" u="sng" kern="1200" dirty="0" err="1">
                          <a:solidFill>
                            <a:schemeClr val="bg1"/>
                          </a:solidFill>
                          <a:effectLst/>
                          <a:latin typeface="+mn-lt"/>
                          <a:ea typeface="+mn-ea"/>
                          <a:cs typeface="+mn-cs"/>
                        </a:rPr>
                        <a:t>FullBath</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the most of the houses have 2 Full bathrooms above grade, followed by 1</a:t>
                      </a:r>
                    </a:p>
                  </a:txBody>
                  <a:tcPr/>
                </a:tc>
                <a:extLst>
                  <a:ext uri="{0D108BD9-81ED-4DB2-BD59-A6C34878D82A}">
                    <a16:rowId xmlns:a16="http://schemas.microsoft.com/office/drawing/2014/main" val="190913173"/>
                  </a:ext>
                </a:extLst>
              </a:tr>
            </a:tbl>
          </a:graphicData>
        </a:graphic>
      </p:graphicFrame>
      <p:graphicFrame>
        <p:nvGraphicFramePr>
          <p:cNvPr id="11" name="Table 6">
            <a:extLst>
              <a:ext uri="{FF2B5EF4-FFF2-40B4-BE49-F238E27FC236}">
                <a16:creationId xmlns:a16="http://schemas.microsoft.com/office/drawing/2014/main" id="{2A874D58-30E0-44CF-96DE-1D119446AE5E}"/>
              </a:ext>
            </a:extLst>
          </p:cNvPr>
          <p:cNvGraphicFramePr>
            <a:graphicFrameLocks noGrp="1"/>
          </p:cNvGraphicFramePr>
          <p:nvPr>
            <p:extLst>
              <p:ext uri="{D42A27DB-BD31-4B8C-83A1-F6EECF244321}">
                <p14:modId xmlns:p14="http://schemas.microsoft.com/office/powerpoint/2010/main" val="884448196"/>
              </p:ext>
            </p:extLst>
          </p:nvPr>
        </p:nvGraphicFramePr>
        <p:xfrm>
          <a:off x="4354622" y="5295296"/>
          <a:ext cx="3131738" cy="914400"/>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865870">
                <a:tc>
                  <a:txBody>
                    <a:bodyPr/>
                    <a:lstStyle/>
                    <a:p>
                      <a:r>
                        <a:rPr lang="en-GB" sz="1800" b="0" i="0" u="sng" kern="1200" dirty="0" err="1">
                          <a:solidFill>
                            <a:schemeClr val="bg1"/>
                          </a:solidFill>
                          <a:effectLst/>
                          <a:latin typeface="+mn-lt"/>
                          <a:ea typeface="+mn-ea"/>
                          <a:cs typeface="+mn-cs"/>
                        </a:rPr>
                        <a:t>HalfBath</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most of the houses have 0 Full bathrooms above grade</a:t>
                      </a: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133037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4065381864"/>
              </p:ext>
            </p:extLst>
          </p:nvPr>
        </p:nvGraphicFramePr>
        <p:xfrm>
          <a:off x="836580" y="1287263"/>
          <a:ext cx="3158371" cy="914400"/>
        </p:xfrm>
        <a:graphic>
          <a:graphicData uri="http://schemas.openxmlformats.org/drawingml/2006/table">
            <a:tbl>
              <a:tblPr firstRow="1" bandRow="1">
                <a:tableStyleId>{2D5ABB26-0587-4C30-8999-92F81FD0307C}</a:tableStyleId>
              </a:tblPr>
              <a:tblGrid>
                <a:gridCol w="3158371">
                  <a:extLst>
                    <a:ext uri="{9D8B030D-6E8A-4147-A177-3AD203B41FA5}">
                      <a16:colId xmlns:a16="http://schemas.microsoft.com/office/drawing/2014/main" val="248135368"/>
                    </a:ext>
                  </a:extLst>
                </a:gridCol>
              </a:tblGrid>
              <a:tr h="878888">
                <a:tc>
                  <a:txBody>
                    <a:bodyPr/>
                    <a:lstStyle/>
                    <a:p>
                      <a:r>
                        <a:rPr lang="en-GB" sz="1800" b="0" i="0" u="sng" kern="1200" dirty="0" err="1">
                          <a:solidFill>
                            <a:schemeClr val="bg1"/>
                          </a:solidFill>
                          <a:effectLst/>
                          <a:latin typeface="+mn-lt"/>
                          <a:ea typeface="+mn-ea"/>
                          <a:cs typeface="+mn-cs"/>
                        </a:rPr>
                        <a:t>PoolArea</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most of the houses </a:t>
                      </a:r>
                      <a:r>
                        <a:rPr lang="en-GB" sz="1800" b="0" i="0" kern="1200" dirty="0" err="1">
                          <a:solidFill>
                            <a:schemeClr val="bg1"/>
                          </a:solidFill>
                          <a:effectLst/>
                          <a:latin typeface="+mn-lt"/>
                          <a:ea typeface="+mn-ea"/>
                          <a:cs typeface="+mn-cs"/>
                        </a:rPr>
                        <a:t>doesnt</a:t>
                      </a:r>
                      <a:r>
                        <a:rPr lang="en-GB" sz="1800" b="0" i="0" kern="1200" dirty="0">
                          <a:solidFill>
                            <a:schemeClr val="bg1"/>
                          </a:solidFill>
                          <a:effectLst/>
                          <a:latin typeface="+mn-lt"/>
                          <a:ea typeface="+mn-ea"/>
                          <a:cs typeface="+mn-cs"/>
                        </a:rPr>
                        <a:t> have a pool areas</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1061827" y="778214"/>
            <a:ext cx="10846339" cy="369332"/>
          </a:xfrm>
          <a:prstGeom prst="rect">
            <a:avLst/>
          </a:prstGeom>
          <a:noFill/>
        </p:spPr>
        <p:txBody>
          <a:bodyPr wrap="square">
            <a:spAutoFit/>
          </a:bodyPr>
          <a:lstStyle/>
          <a:p>
            <a:r>
              <a:rPr lang="en-US" b="1" dirty="0">
                <a:solidFill>
                  <a:schemeClr val="accent1"/>
                </a:solidFill>
              </a:rPr>
              <a:t>Observations from </a:t>
            </a:r>
            <a:r>
              <a:rPr lang="en-IN" b="1" dirty="0">
                <a:solidFill>
                  <a:schemeClr val="accent1"/>
                </a:solidFill>
              </a:rPr>
              <a:t>numerical discrete data  </a:t>
            </a:r>
            <a:endParaRPr lang="en-US" sz="3600" b="1" dirty="0">
              <a:solidFill>
                <a:schemeClr val="accent5">
                  <a:lumMod val="75000"/>
                </a:schemeClr>
              </a:solidFill>
            </a:endParaRPr>
          </a:p>
        </p:txBody>
      </p:sp>
      <p:graphicFrame>
        <p:nvGraphicFramePr>
          <p:cNvPr id="4" name="Table 6">
            <a:extLst>
              <a:ext uri="{FF2B5EF4-FFF2-40B4-BE49-F238E27FC236}">
                <a16:creationId xmlns:a16="http://schemas.microsoft.com/office/drawing/2014/main" id="{2EB3EBBB-64FD-4828-8185-2F8D416AC508}"/>
              </a:ext>
            </a:extLst>
          </p:cNvPr>
          <p:cNvGraphicFramePr>
            <a:graphicFrameLocks noGrp="1"/>
          </p:cNvGraphicFramePr>
          <p:nvPr>
            <p:extLst>
              <p:ext uri="{D42A27DB-BD31-4B8C-83A1-F6EECF244321}">
                <p14:modId xmlns:p14="http://schemas.microsoft.com/office/powerpoint/2010/main" val="1181234645"/>
              </p:ext>
            </p:extLst>
          </p:nvPr>
        </p:nvGraphicFramePr>
        <p:xfrm>
          <a:off x="3994951" y="1287263"/>
          <a:ext cx="3131738" cy="1188720"/>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966365">
                <a:tc>
                  <a:txBody>
                    <a:bodyPr/>
                    <a:lstStyle/>
                    <a:p>
                      <a:r>
                        <a:rPr lang="en-GB" sz="1800" b="0" i="0" u="sng" kern="1200" dirty="0" err="1">
                          <a:solidFill>
                            <a:schemeClr val="bg1"/>
                          </a:solidFill>
                          <a:effectLst/>
                          <a:latin typeface="+mn-lt"/>
                          <a:ea typeface="+mn-ea"/>
                          <a:cs typeface="+mn-cs"/>
                        </a:rPr>
                        <a:t>YrSold</a:t>
                      </a:r>
                      <a:endParaRPr lang="en-GB" sz="1800" b="0" i="0" u="sng" kern="1200" dirty="0">
                        <a:solidFill>
                          <a:schemeClr val="bg1"/>
                        </a:solidFill>
                        <a:effectLst/>
                        <a:latin typeface="+mn-lt"/>
                        <a:ea typeface="+mn-ea"/>
                        <a:cs typeface="+mn-cs"/>
                      </a:endParaRPr>
                    </a:p>
                    <a:p>
                      <a:pPr marL="285750" indent="-285750">
                        <a:buFont typeface="Arial" panose="020B0604020202020204" pitchFamily="34" charset="0"/>
                        <a:buChar char="•"/>
                      </a:pPr>
                      <a:r>
                        <a:rPr lang="en-GB" sz="1800" b="0" i="0" kern="1200" dirty="0">
                          <a:solidFill>
                            <a:schemeClr val="bg1"/>
                          </a:solidFill>
                          <a:effectLst/>
                          <a:latin typeface="+mn-lt"/>
                          <a:ea typeface="+mn-ea"/>
                          <a:cs typeface="+mn-cs"/>
                        </a:rPr>
                        <a:t> the houses considered were sold from 2007 to 2010</a:t>
                      </a:r>
                    </a:p>
                  </a:txBody>
                  <a:tcPr/>
                </a:tc>
                <a:extLst>
                  <a:ext uri="{0D108BD9-81ED-4DB2-BD59-A6C34878D82A}">
                    <a16:rowId xmlns:a16="http://schemas.microsoft.com/office/drawing/2014/main" val="190913173"/>
                  </a:ext>
                </a:extLst>
              </a:tr>
            </a:tbl>
          </a:graphicData>
        </a:graphic>
      </p:graphicFrame>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ext uri="{D42A27DB-BD31-4B8C-83A1-F6EECF244321}">
                <p14:modId xmlns:p14="http://schemas.microsoft.com/office/powerpoint/2010/main" val="896576497"/>
              </p:ext>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9" name="Table 6">
            <a:extLst>
              <a:ext uri="{FF2B5EF4-FFF2-40B4-BE49-F238E27FC236}">
                <a16:creationId xmlns:a16="http://schemas.microsoft.com/office/drawing/2014/main" id="{7ACAD2B6-203C-4939-8DE1-C84EA0731F5B}"/>
              </a:ext>
            </a:extLst>
          </p:cNvPr>
          <p:cNvGraphicFramePr>
            <a:graphicFrameLocks noGrp="1"/>
          </p:cNvGraphicFramePr>
          <p:nvPr>
            <p:extLst>
              <p:ext uri="{D42A27DB-BD31-4B8C-83A1-F6EECF244321}">
                <p14:modId xmlns:p14="http://schemas.microsoft.com/office/powerpoint/2010/main" val="3808393106"/>
              </p:ext>
            </p:extLst>
          </p:nvPr>
        </p:nvGraphicFramePr>
        <p:xfrm>
          <a:off x="7310162" y="2872834"/>
          <a:ext cx="4088766" cy="3108960"/>
        </p:xfrm>
        <a:graphic>
          <a:graphicData uri="http://schemas.openxmlformats.org/drawingml/2006/table">
            <a:tbl>
              <a:tblPr firstRow="1" bandRow="1">
                <a:tableStyleId>{2D5ABB26-0587-4C30-8999-92F81FD0307C}</a:tableStyleId>
              </a:tblPr>
              <a:tblGrid>
                <a:gridCol w="4088766">
                  <a:extLst>
                    <a:ext uri="{9D8B030D-6E8A-4147-A177-3AD203B41FA5}">
                      <a16:colId xmlns:a16="http://schemas.microsoft.com/office/drawing/2014/main" val="248135368"/>
                    </a:ext>
                  </a:extLst>
                </a:gridCol>
              </a:tblGrid>
              <a:tr h="865870">
                <a:tc>
                  <a:txBody>
                    <a:bodyPr/>
                    <a:lstStyle/>
                    <a:p>
                      <a:r>
                        <a:rPr lang="en-IN" u="sng" dirty="0" err="1">
                          <a:solidFill>
                            <a:schemeClr val="bg1"/>
                          </a:solidFill>
                        </a:rPr>
                        <a:t>LandContour</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u="none" kern="1200" dirty="0">
                          <a:solidFill>
                            <a:schemeClr val="bg1"/>
                          </a:solidFill>
                          <a:effectLst/>
                          <a:latin typeface="+mn-lt"/>
                          <a:ea typeface="+mn-ea"/>
                          <a:cs typeface="+mn-cs"/>
                        </a:rPr>
                        <a:t>most of the people preferred level or near flat as their land contour</a:t>
                      </a: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p>
                      <a:pPr marL="0" indent="0">
                        <a:buFont typeface="Arial" panose="020B0604020202020204" pitchFamily="34" charset="0"/>
                        <a:buNone/>
                      </a:pPr>
                      <a:r>
                        <a:rPr lang="en-IN" u="sng" dirty="0">
                          <a:solidFill>
                            <a:schemeClr val="bg1"/>
                          </a:solidFill>
                        </a:rPr>
                        <a:t>Utilities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0" i="0" u="none" kern="1200" dirty="0">
                          <a:solidFill>
                            <a:schemeClr val="bg1"/>
                          </a:solidFill>
                          <a:effectLst/>
                          <a:latin typeface="+mn-lt"/>
                          <a:ea typeface="+mn-ea"/>
                          <a:cs typeface="+mn-cs"/>
                        </a:rPr>
                        <a:t>most of the residents require all public utilities available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err="1">
                          <a:solidFill>
                            <a:schemeClr val="bg1"/>
                          </a:solidFill>
                        </a:rPr>
                        <a:t>LotConfig</a:t>
                      </a:r>
                      <a:endParaRPr lang="en-IN" u="sng" dirty="0">
                        <a:solidFill>
                          <a:schemeClr val="bg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0" i="0" u="none" kern="1200" dirty="0">
                          <a:solidFill>
                            <a:schemeClr val="bg1"/>
                          </a:solidFill>
                          <a:effectLst/>
                          <a:latin typeface="+mn-lt"/>
                          <a:ea typeface="+mn-ea"/>
                          <a:cs typeface="+mn-cs"/>
                        </a:rPr>
                        <a:t>residents prefer gentle slope  for their land </a:t>
                      </a:r>
                    </a:p>
                  </a:txBody>
                  <a:tcPr/>
                </a:tc>
                <a:extLst>
                  <a:ext uri="{0D108BD9-81ED-4DB2-BD59-A6C34878D82A}">
                    <a16:rowId xmlns:a16="http://schemas.microsoft.com/office/drawing/2014/main" val="190913173"/>
                  </a:ext>
                </a:extLst>
              </a:tr>
            </a:tbl>
          </a:graphicData>
        </a:graphic>
      </p:graphicFrame>
      <p:graphicFrame>
        <p:nvGraphicFramePr>
          <p:cNvPr id="11" name="Table 6">
            <a:extLst>
              <a:ext uri="{FF2B5EF4-FFF2-40B4-BE49-F238E27FC236}">
                <a16:creationId xmlns:a16="http://schemas.microsoft.com/office/drawing/2014/main" id="{2A874D58-30E0-44CF-96DE-1D119446AE5E}"/>
              </a:ext>
            </a:extLst>
          </p:cNvPr>
          <p:cNvGraphicFramePr>
            <a:graphicFrameLocks noGrp="1"/>
          </p:cNvGraphicFramePr>
          <p:nvPr>
            <p:extLst>
              <p:ext uri="{D42A27DB-BD31-4B8C-83A1-F6EECF244321}">
                <p14:modId xmlns:p14="http://schemas.microsoft.com/office/powerpoint/2010/main" val="586895972"/>
              </p:ext>
            </p:extLst>
          </p:nvPr>
        </p:nvGraphicFramePr>
        <p:xfrm>
          <a:off x="4252844" y="2740580"/>
          <a:ext cx="3131738" cy="3206952"/>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3206952">
                <a:tc>
                  <a:txBody>
                    <a:bodyPr/>
                    <a:lstStyle/>
                    <a:p>
                      <a:r>
                        <a:rPr lang="en-GB" sz="1800" b="0" i="0" u="sng" kern="1200" dirty="0" err="1">
                          <a:solidFill>
                            <a:schemeClr val="bg1"/>
                          </a:solidFill>
                          <a:effectLst/>
                          <a:latin typeface="+mn-lt"/>
                          <a:ea typeface="+mn-ea"/>
                          <a:cs typeface="+mn-cs"/>
                        </a:rPr>
                        <a:t>MSZoning</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u="none" kern="1200" dirty="0">
                          <a:solidFill>
                            <a:schemeClr val="bg1"/>
                          </a:solidFill>
                          <a:effectLst/>
                          <a:latin typeface="+mn-lt"/>
                          <a:ea typeface="+mn-ea"/>
                          <a:cs typeface="+mn-cs"/>
                        </a:rPr>
                        <a:t>RL is the most preferred, followed by RM </a:t>
                      </a: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p>
                      <a:pPr marL="0" indent="0">
                        <a:buFont typeface="Arial" panose="020B0604020202020204" pitchFamily="34" charset="0"/>
                        <a:buNone/>
                      </a:pPr>
                      <a:r>
                        <a:rPr lang="en-IN" u="sng" dirty="0">
                          <a:solidFill>
                            <a:schemeClr val="bg1"/>
                          </a:solidFill>
                        </a:rPr>
                        <a:t>Street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0" i="0" u="none" kern="1200" dirty="0">
                          <a:solidFill>
                            <a:schemeClr val="bg1"/>
                          </a:solidFill>
                          <a:effectLst/>
                          <a:latin typeface="+mn-lt"/>
                          <a:ea typeface="+mn-ea"/>
                          <a:cs typeface="+mn-cs"/>
                        </a:rPr>
                        <a:t>most of the people like the street to be Paved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err="1">
                          <a:solidFill>
                            <a:schemeClr val="bg1"/>
                          </a:solidFill>
                        </a:rPr>
                        <a:t>LotShape</a:t>
                      </a:r>
                      <a:endParaRPr lang="en-IN" u="sng" dirty="0">
                        <a:solidFill>
                          <a:schemeClr val="bg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0" i="0" u="none" kern="1200" dirty="0">
                          <a:solidFill>
                            <a:schemeClr val="bg1"/>
                          </a:solidFill>
                          <a:effectLst/>
                          <a:latin typeface="+mn-lt"/>
                          <a:ea typeface="+mn-ea"/>
                          <a:cs typeface="+mn-cs"/>
                        </a:rPr>
                        <a:t>Regular is the most preferred lot shape</a:t>
                      </a:r>
                      <a:endParaRPr lang="en-GB" sz="1800" b="0" i="0" u="sng"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12" name="TextBox 11">
            <a:extLst>
              <a:ext uri="{FF2B5EF4-FFF2-40B4-BE49-F238E27FC236}">
                <a16:creationId xmlns:a16="http://schemas.microsoft.com/office/drawing/2014/main" id="{289B888C-A2F2-47F2-B0B8-50D7E1133D52}"/>
              </a:ext>
            </a:extLst>
          </p:cNvPr>
          <p:cNvSpPr txBox="1"/>
          <p:nvPr/>
        </p:nvSpPr>
        <p:spPr>
          <a:xfrm>
            <a:off x="1214227" y="2376554"/>
            <a:ext cx="10846339" cy="369332"/>
          </a:xfrm>
          <a:prstGeom prst="rect">
            <a:avLst/>
          </a:prstGeom>
          <a:noFill/>
        </p:spPr>
        <p:txBody>
          <a:bodyPr wrap="square">
            <a:spAutoFit/>
          </a:bodyPr>
          <a:lstStyle/>
          <a:p>
            <a:r>
              <a:rPr lang="en-US" b="1" dirty="0">
                <a:solidFill>
                  <a:schemeClr val="accent1"/>
                </a:solidFill>
              </a:rPr>
              <a:t>Observations from </a:t>
            </a:r>
            <a:r>
              <a:rPr lang="en-IN" b="1" dirty="0">
                <a:solidFill>
                  <a:schemeClr val="accent1"/>
                </a:solidFill>
              </a:rPr>
              <a:t>categorical data </a:t>
            </a:r>
            <a:endParaRPr lang="en-US" sz="3600" b="1" dirty="0">
              <a:solidFill>
                <a:schemeClr val="accent1"/>
              </a:solidFill>
            </a:endParaRPr>
          </a:p>
        </p:txBody>
      </p:sp>
      <p:graphicFrame>
        <p:nvGraphicFramePr>
          <p:cNvPr id="13" name="Table 6">
            <a:extLst>
              <a:ext uri="{FF2B5EF4-FFF2-40B4-BE49-F238E27FC236}">
                <a16:creationId xmlns:a16="http://schemas.microsoft.com/office/drawing/2014/main" id="{DB19A5BB-8A75-4DA3-9E42-54990F45EDDF}"/>
              </a:ext>
            </a:extLst>
          </p:cNvPr>
          <p:cNvGraphicFramePr>
            <a:graphicFrameLocks noGrp="1"/>
          </p:cNvGraphicFramePr>
          <p:nvPr>
            <p:extLst>
              <p:ext uri="{D42A27DB-BD31-4B8C-83A1-F6EECF244321}">
                <p14:modId xmlns:p14="http://schemas.microsoft.com/office/powerpoint/2010/main" val="2115099516"/>
              </p:ext>
            </p:extLst>
          </p:nvPr>
        </p:nvGraphicFramePr>
        <p:xfrm>
          <a:off x="639192" y="2644682"/>
          <a:ext cx="3659394" cy="365760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3413442">
                <a:tc>
                  <a:txBody>
                    <a:bodyPr/>
                    <a:lstStyle/>
                    <a:p>
                      <a:r>
                        <a:rPr lang="en-IN" u="sng" dirty="0" err="1">
                          <a:solidFill>
                            <a:schemeClr val="bg1"/>
                          </a:solidFill>
                        </a:rPr>
                        <a:t>LandSlope</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800" b="0" i="0" u="none" kern="1200" dirty="0">
                          <a:solidFill>
                            <a:schemeClr val="bg1"/>
                          </a:solidFill>
                          <a:effectLst/>
                          <a:latin typeface="+mn-lt"/>
                          <a:ea typeface="+mn-ea"/>
                          <a:cs typeface="+mn-cs"/>
                        </a:rPr>
                        <a:t>residents prefer gentle slope  for their land</a:t>
                      </a: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p>
                      <a:pPr marL="0" indent="0">
                        <a:buFont typeface="Arial" panose="020B0604020202020204" pitchFamily="34" charset="0"/>
                        <a:buNone/>
                      </a:pPr>
                      <a:r>
                        <a:rPr lang="en-IN" u="sng" dirty="0" err="1">
                          <a:solidFill>
                            <a:schemeClr val="bg1"/>
                          </a:solidFill>
                        </a:rPr>
                        <a:t>Neighborhood</a:t>
                      </a:r>
                      <a:endParaRPr lang="en-IN" u="sng" dirty="0">
                        <a:solidFill>
                          <a:schemeClr val="bg1"/>
                        </a:solidFill>
                      </a:endParaRPr>
                    </a:p>
                    <a:p>
                      <a:pPr marL="285750" indent="-285750">
                        <a:buFont typeface="Arial" panose="020B0604020202020204" pitchFamily="34" charset="0"/>
                        <a:buChar char="•"/>
                      </a:pPr>
                      <a:r>
                        <a:rPr lang="en-GB" sz="1800" b="0" i="0" u="none" kern="1200" dirty="0">
                          <a:solidFill>
                            <a:schemeClr val="bg1"/>
                          </a:solidFill>
                          <a:effectLst/>
                          <a:latin typeface="+mn-lt"/>
                          <a:ea typeface="+mn-ea"/>
                          <a:cs typeface="+mn-cs"/>
                        </a:rPr>
                        <a:t>most of the residents who took part in the survey were from </a:t>
                      </a:r>
                      <a:r>
                        <a:rPr lang="en-GB" sz="1800" b="0" i="0" u="none" kern="1200" dirty="0" err="1">
                          <a:solidFill>
                            <a:schemeClr val="bg1"/>
                          </a:solidFill>
                          <a:effectLst/>
                          <a:latin typeface="+mn-lt"/>
                          <a:ea typeface="+mn-ea"/>
                          <a:cs typeface="+mn-cs"/>
                        </a:rPr>
                        <a:t>NAmes</a:t>
                      </a:r>
                      <a:r>
                        <a:rPr lang="en-GB" sz="1800" b="0" i="0" u="none" kern="1200" dirty="0">
                          <a:solidFill>
                            <a:schemeClr val="bg1"/>
                          </a:solidFill>
                          <a:effectLst/>
                          <a:latin typeface="+mn-lt"/>
                          <a:ea typeface="+mn-ea"/>
                          <a:cs typeface="+mn-cs"/>
                        </a:rPr>
                        <a:t> </a:t>
                      </a:r>
                      <a:r>
                        <a:rPr lang="en-GB" sz="1800" b="0" i="0" u="none" kern="1200" dirty="0" err="1">
                          <a:solidFill>
                            <a:schemeClr val="bg1"/>
                          </a:solidFill>
                          <a:effectLst/>
                          <a:latin typeface="+mn-lt"/>
                          <a:ea typeface="+mn-ea"/>
                          <a:cs typeface="+mn-cs"/>
                        </a:rPr>
                        <a:t>folowed</a:t>
                      </a:r>
                      <a:r>
                        <a:rPr lang="en-GB" sz="1800" b="0" i="0" u="none" kern="1200" dirty="0">
                          <a:solidFill>
                            <a:schemeClr val="bg1"/>
                          </a:solidFill>
                          <a:effectLst/>
                          <a:latin typeface="+mn-lt"/>
                          <a:ea typeface="+mn-ea"/>
                          <a:cs typeface="+mn-cs"/>
                        </a:rPr>
                        <a:t> by </a:t>
                      </a:r>
                      <a:r>
                        <a:rPr lang="en-GB" sz="1800" b="0" i="0" u="none" kern="1200" dirty="0" err="1">
                          <a:solidFill>
                            <a:schemeClr val="bg1"/>
                          </a:solidFill>
                          <a:effectLst/>
                          <a:latin typeface="+mn-lt"/>
                          <a:ea typeface="+mn-ea"/>
                          <a:cs typeface="+mn-cs"/>
                        </a:rPr>
                        <a:t>CollgCr</a:t>
                      </a: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a:solidFill>
                            <a:schemeClr val="bg1"/>
                          </a:solidFill>
                        </a:rPr>
                        <a:t>Condition1 and Condition2</a:t>
                      </a:r>
                    </a:p>
                    <a:p>
                      <a:r>
                        <a:rPr lang="en-GB" sz="1800" b="0" i="0" u="none" kern="1200" dirty="0">
                          <a:solidFill>
                            <a:schemeClr val="bg1"/>
                          </a:solidFill>
                          <a:effectLst/>
                          <a:latin typeface="+mn-lt"/>
                          <a:ea typeface="+mn-ea"/>
                          <a:cs typeface="+mn-cs"/>
                        </a:rPr>
                        <a:t>most of the residents prefer condition 1 and condition 2 as normal</a:t>
                      </a: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167546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12" name="TextBox 11">
            <a:extLst>
              <a:ext uri="{FF2B5EF4-FFF2-40B4-BE49-F238E27FC236}">
                <a16:creationId xmlns:a16="http://schemas.microsoft.com/office/drawing/2014/main" id="{289B888C-A2F2-47F2-B0B8-50D7E1133D52}"/>
              </a:ext>
            </a:extLst>
          </p:cNvPr>
          <p:cNvSpPr txBox="1"/>
          <p:nvPr/>
        </p:nvSpPr>
        <p:spPr>
          <a:xfrm>
            <a:off x="639192" y="580194"/>
            <a:ext cx="10846339" cy="369332"/>
          </a:xfrm>
          <a:prstGeom prst="rect">
            <a:avLst/>
          </a:prstGeom>
          <a:noFill/>
        </p:spPr>
        <p:txBody>
          <a:bodyPr wrap="square">
            <a:spAutoFit/>
          </a:bodyPr>
          <a:lstStyle/>
          <a:p>
            <a:r>
              <a:rPr lang="en-US" b="1" dirty="0">
                <a:solidFill>
                  <a:schemeClr val="accent1"/>
                </a:solidFill>
              </a:rPr>
              <a:t>Observations from </a:t>
            </a:r>
            <a:r>
              <a:rPr lang="en-IN" b="1" dirty="0">
                <a:solidFill>
                  <a:schemeClr val="accent1"/>
                </a:solidFill>
              </a:rPr>
              <a:t>categorical data </a:t>
            </a:r>
            <a:endParaRPr lang="en-US" sz="3600" b="1" dirty="0">
              <a:solidFill>
                <a:schemeClr val="accent1"/>
              </a:solidFill>
            </a:endParaRPr>
          </a:p>
        </p:txBody>
      </p:sp>
      <p:graphicFrame>
        <p:nvGraphicFramePr>
          <p:cNvPr id="13" name="Table 6">
            <a:extLst>
              <a:ext uri="{FF2B5EF4-FFF2-40B4-BE49-F238E27FC236}">
                <a16:creationId xmlns:a16="http://schemas.microsoft.com/office/drawing/2014/main" id="{DB19A5BB-8A75-4DA3-9E42-54990F45EDDF}"/>
              </a:ext>
            </a:extLst>
          </p:cNvPr>
          <p:cNvGraphicFramePr>
            <a:graphicFrameLocks noGrp="1"/>
          </p:cNvGraphicFramePr>
          <p:nvPr>
            <p:extLst>
              <p:ext uri="{D42A27DB-BD31-4B8C-83A1-F6EECF244321}">
                <p14:modId xmlns:p14="http://schemas.microsoft.com/office/powerpoint/2010/main" val="521916825"/>
              </p:ext>
            </p:extLst>
          </p:nvPr>
        </p:nvGraphicFramePr>
        <p:xfrm>
          <a:off x="514305" y="815882"/>
          <a:ext cx="3659394" cy="5461924"/>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5461924">
                <a:tc>
                  <a:txBody>
                    <a:bodyPr/>
                    <a:lstStyle/>
                    <a:p>
                      <a:r>
                        <a:rPr lang="en-IN" u="sng" dirty="0" err="1">
                          <a:solidFill>
                            <a:schemeClr val="bg1"/>
                          </a:solidFill>
                        </a:rPr>
                        <a:t>BldgType</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600" b="0" i="0" u="none" kern="1200" dirty="0">
                          <a:solidFill>
                            <a:schemeClr val="bg1"/>
                          </a:solidFill>
                          <a:effectLst/>
                          <a:latin typeface="+mn-lt"/>
                          <a:ea typeface="+mn-ea"/>
                          <a:cs typeface="+mn-cs"/>
                        </a:rPr>
                        <a:t>most of the residents preferred 1Fam as their building type</a:t>
                      </a: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p>
                      <a:pPr marL="0" indent="0">
                        <a:buFont typeface="Arial" panose="020B0604020202020204" pitchFamily="34" charset="0"/>
                        <a:buNone/>
                      </a:pPr>
                      <a:r>
                        <a:rPr lang="en-IN" u="sng" dirty="0" err="1">
                          <a:solidFill>
                            <a:schemeClr val="bg1"/>
                          </a:solidFill>
                        </a:rPr>
                        <a:t>HouseStyle</a:t>
                      </a:r>
                      <a:endParaRPr lang="en-IN" u="sng" dirty="0">
                        <a:solidFill>
                          <a:schemeClr val="bg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most of the residents prefer single story building</a:t>
                      </a: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err="1">
                          <a:solidFill>
                            <a:schemeClr val="bg1"/>
                          </a:solidFill>
                        </a:rPr>
                        <a:t>RoofStyle</a:t>
                      </a:r>
                      <a:r>
                        <a:rPr lang="en-IN" u="sng" dirty="0">
                          <a:solidFill>
                            <a:schemeClr val="bg1"/>
                          </a:solidFill>
                        </a:rPr>
                        <a:t> and </a:t>
                      </a:r>
                      <a:r>
                        <a:rPr lang="en-IN" u="sng" dirty="0" err="1">
                          <a:solidFill>
                            <a:schemeClr val="bg1"/>
                          </a:solidFill>
                        </a:rPr>
                        <a:t>RoofMatl</a:t>
                      </a:r>
                      <a:endParaRPr lang="en-IN" u="sng" dirty="0">
                        <a:solidFill>
                          <a:schemeClr val="bg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most of the residents prefer Gable as their roof style and prefer to have the roof material as Standard (Composite) Shingle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a:solidFill>
                            <a:schemeClr val="bg1"/>
                          </a:solidFill>
                        </a:rPr>
                        <a:t>Exterior1st, Exterior2nd, </a:t>
                      </a:r>
                      <a:r>
                        <a:rPr lang="en-IN" u="sng" dirty="0" err="1">
                          <a:solidFill>
                            <a:schemeClr val="bg1"/>
                          </a:solidFill>
                        </a:rPr>
                        <a:t>ExterCond</a:t>
                      </a:r>
                      <a:r>
                        <a:rPr lang="en-IN" u="sng" dirty="0">
                          <a:solidFill>
                            <a:schemeClr val="bg1"/>
                          </a:solidFill>
                        </a:rPr>
                        <a:t> and </a:t>
                      </a:r>
                      <a:r>
                        <a:rPr lang="en-IN" u="sng" dirty="0" err="1">
                          <a:solidFill>
                            <a:schemeClr val="bg1"/>
                          </a:solidFill>
                        </a:rPr>
                        <a:t>ExterQual</a:t>
                      </a:r>
                      <a:r>
                        <a:rPr lang="en-IN" u="sng" dirty="0">
                          <a:solidFill>
                            <a:schemeClr val="bg1"/>
                          </a:solidFill>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residents prefer to have the exterior 1 and 2 with Vinyl Siding and have rated the condition and quality of the exterior as average</a:t>
                      </a:r>
                    </a:p>
                  </a:txBody>
                  <a:tcPr/>
                </a:tc>
                <a:extLst>
                  <a:ext uri="{0D108BD9-81ED-4DB2-BD59-A6C34878D82A}">
                    <a16:rowId xmlns:a16="http://schemas.microsoft.com/office/drawing/2014/main" val="190913173"/>
                  </a:ext>
                </a:extLst>
              </a:tr>
            </a:tbl>
          </a:graphicData>
        </a:graphic>
      </p:graphicFrame>
      <p:graphicFrame>
        <p:nvGraphicFramePr>
          <p:cNvPr id="14" name="Table 6">
            <a:extLst>
              <a:ext uri="{FF2B5EF4-FFF2-40B4-BE49-F238E27FC236}">
                <a16:creationId xmlns:a16="http://schemas.microsoft.com/office/drawing/2014/main" id="{A35471B7-6559-456F-9CCE-B898D4FB9782}"/>
              </a:ext>
            </a:extLst>
          </p:cNvPr>
          <p:cNvGraphicFramePr>
            <a:graphicFrameLocks noGrp="1"/>
          </p:cNvGraphicFramePr>
          <p:nvPr>
            <p:extLst>
              <p:ext uri="{D42A27DB-BD31-4B8C-83A1-F6EECF244321}">
                <p14:modId xmlns:p14="http://schemas.microsoft.com/office/powerpoint/2010/main" val="4237555220"/>
              </p:ext>
            </p:extLst>
          </p:nvPr>
        </p:nvGraphicFramePr>
        <p:xfrm>
          <a:off x="4058992" y="876206"/>
          <a:ext cx="3659394" cy="5461924"/>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5461924">
                <a:tc>
                  <a:txBody>
                    <a:bodyPr/>
                    <a:lstStyle/>
                    <a:p>
                      <a:r>
                        <a:rPr lang="en-IN" u="sng" dirty="0" err="1">
                          <a:solidFill>
                            <a:schemeClr val="bg1"/>
                          </a:solidFill>
                        </a:rPr>
                        <a:t>MasVnrType</a:t>
                      </a:r>
                      <a:r>
                        <a:rPr lang="en-GB" sz="1800" b="0" i="0" kern="1200" dirty="0">
                          <a:solidFill>
                            <a:schemeClr val="bg1"/>
                          </a:solidFill>
                          <a:effectLst/>
                          <a:latin typeface="+mn-lt"/>
                          <a:ea typeface="+mn-ea"/>
                          <a:cs typeface="+mn-cs"/>
                        </a:rPr>
                        <a:t> </a:t>
                      </a:r>
                    </a:p>
                    <a:p>
                      <a:pPr marL="285750" indent="-285750">
                        <a:buFont typeface="Arial" panose="020B0604020202020204" pitchFamily="34" charset="0"/>
                        <a:buChar char="•"/>
                      </a:pPr>
                      <a:r>
                        <a:rPr lang="en-GB" sz="1600" b="0" i="0" u="none" kern="1200" dirty="0">
                          <a:solidFill>
                            <a:schemeClr val="bg1"/>
                          </a:solidFill>
                          <a:effectLst/>
                          <a:latin typeface="+mn-lt"/>
                          <a:ea typeface="+mn-ea"/>
                          <a:cs typeface="+mn-cs"/>
                        </a:rPr>
                        <a:t>residents </a:t>
                      </a:r>
                      <a:r>
                        <a:rPr lang="en-GB" sz="1600" b="0" i="0" u="none" kern="1200" dirty="0" err="1">
                          <a:solidFill>
                            <a:schemeClr val="bg1"/>
                          </a:solidFill>
                          <a:effectLst/>
                          <a:latin typeface="+mn-lt"/>
                          <a:ea typeface="+mn-ea"/>
                          <a:cs typeface="+mn-cs"/>
                        </a:rPr>
                        <a:t>dont</a:t>
                      </a:r>
                      <a:r>
                        <a:rPr lang="en-GB" sz="1600" b="0" i="0" u="none" kern="1200" dirty="0">
                          <a:solidFill>
                            <a:schemeClr val="bg1"/>
                          </a:solidFill>
                          <a:effectLst/>
                          <a:latin typeface="+mn-lt"/>
                          <a:ea typeface="+mn-ea"/>
                          <a:cs typeface="+mn-cs"/>
                        </a:rPr>
                        <a:t> prefer to have any masonry veneer</a:t>
                      </a:r>
                    </a:p>
                    <a:p>
                      <a:pPr marL="0" indent="0">
                        <a:buFont typeface="Arial" panose="020B0604020202020204" pitchFamily="34" charset="0"/>
                        <a:buNone/>
                      </a:pPr>
                      <a:endParaRPr lang="en-GB" sz="1800" b="0" i="0" u="none" kern="1200" dirty="0">
                        <a:solidFill>
                          <a:schemeClr val="bg1"/>
                        </a:solidFill>
                        <a:effectLst/>
                        <a:latin typeface="+mn-lt"/>
                        <a:ea typeface="+mn-ea"/>
                        <a:cs typeface="+mn-cs"/>
                      </a:endParaRPr>
                    </a:p>
                    <a:p>
                      <a:pPr marL="0" indent="0">
                        <a:buFont typeface="Arial" panose="020B0604020202020204" pitchFamily="34" charset="0"/>
                        <a:buNone/>
                      </a:pPr>
                      <a:r>
                        <a:rPr lang="en-IN" u="sng" dirty="0">
                          <a:solidFill>
                            <a:schemeClr val="bg1"/>
                          </a:solidFill>
                        </a:rPr>
                        <a:t>Foundation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residents prefer to have the Foundation using </a:t>
                      </a:r>
                      <a:r>
                        <a:rPr lang="en-GB" sz="1600" b="0" i="0" u="none" kern="1200" dirty="0" err="1">
                          <a:solidFill>
                            <a:schemeClr val="bg1"/>
                          </a:solidFill>
                          <a:effectLst/>
                          <a:latin typeface="+mn-lt"/>
                          <a:ea typeface="+mn-ea"/>
                          <a:cs typeface="+mn-cs"/>
                        </a:rPr>
                        <a:t>CBlock</a:t>
                      </a:r>
                      <a:endParaRPr lang="en-GB" sz="1600" b="0" i="0" u="none" kern="1200" dirty="0">
                        <a:solidFill>
                          <a:schemeClr val="bg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0" i="0" u="sng" kern="1200" dirty="0" err="1">
                          <a:solidFill>
                            <a:schemeClr val="bg1"/>
                          </a:solidFill>
                          <a:effectLst/>
                          <a:latin typeface="+mn-lt"/>
                          <a:ea typeface="+mn-ea"/>
                          <a:cs typeface="+mn-cs"/>
                        </a:rPr>
                        <a:t>BsmtQual</a:t>
                      </a:r>
                      <a:r>
                        <a:rPr lang="en-GB" sz="1800" b="0" i="0" u="sng" kern="1200" dirty="0">
                          <a:solidFill>
                            <a:schemeClr val="bg1"/>
                          </a:solidFill>
                          <a:effectLst/>
                          <a:latin typeface="+mn-lt"/>
                          <a:ea typeface="+mn-ea"/>
                          <a:cs typeface="+mn-cs"/>
                        </a:rPr>
                        <a:t>, </a:t>
                      </a:r>
                      <a:r>
                        <a:rPr lang="en-IN" u="sng" dirty="0" err="1">
                          <a:solidFill>
                            <a:schemeClr val="bg1"/>
                          </a:solidFill>
                        </a:rPr>
                        <a:t>BsmtCond</a:t>
                      </a:r>
                      <a:r>
                        <a:rPr lang="en-GB" sz="1800" b="0" i="0" u="sng" kern="1200" dirty="0">
                          <a:solidFill>
                            <a:schemeClr val="bg1"/>
                          </a:solidFill>
                          <a:effectLst/>
                          <a:latin typeface="+mn-lt"/>
                          <a:ea typeface="+mn-ea"/>
                          <a:cs typeface="+mn-cs"/>
                        </a:rPr>
                        <a:t>  </a:t>
                      </a:r>
                      <a:r>
                        <a:rPr lang="en-IN" u="sng" dirty="0">
                          <a:solidFill>
                            <a:schemeClr val="bg1"/>
                          </a:solidFill>
                        </a:rPr>
                        <a:t> and </a:t>
                      </a:r>
                      <a:r>
                        <a:rPr lang="en-IN" u="sng" dirty="0" err="1">
                          <a:solidFill>
                            <a:schemeClr val="bg1"/>
                          </a:solidFill>
                        </a:rPr>
                        <a:t>BsmtExposure</a:t>
                      </a:r>
                      <a:endParaRPr lang="en-IN" u="sng" dirty="0">
                        <a:solidFill>
                          <a:schemeClr val="bg1"/>
                        </a:solidFill>
                      </a:endParaRPr>
                    </a:p>
                    <a:p>
                      <a:pPr marL="285750" indent="-285750">
                        <a:buFont typeface="Arial" panose="020B0604020202020204" pitchFamily="34" charset="0"/>
                        <a:buChar char="•"/>
                      </a:pPr>
                      <a:r>
                        <a:rPr lang="en-GB" sz="1600" b="0" i="0" u="none" kern="1200" dirty="0">
                          <a:solidFill>
                            <a:schemeClr val="bg1"/>
                          </a:solidFill>
                          <a:effectLst/>
                          <a:latin typeface="+mn-lt"/>
                          <a:ea typeface="+mn-ea"/>
                          <a:cs typeface="+mn-cs"/>
                        </a:rPr>
                        <a:t>most residents prefer their </a:t>
                      </a:r>
                      <a:r>
                        <a:rPr lang="en-GB" sz="1600" b="0" i="0" u="none" kern="1200" dirty="0" err="1">
                          <a:solidFill>
                            <a:schemeClr val="bg1"/>
                          </a:solidFill>
                          <a:effectLst/>
                          <a:latin typeface="+mn-lt"/>
                          <a:ea typeface="+mn-ea"/>
                          <a:cs typeface="+mn-cs"/>
                        </a:rPr>
                        <a:t>BsmtQual</a:t>
                      </a:r>
                      <a:r>
                        <a:rPr lang="en-GB" sz="1600" b="0" i="0" u="none" kern="1200" dirty="0">
                          <a:solidFill>
                            <a:schemeClr val="bg1"/>
                          </a:solidFill>
                          <a:effectLst/>
                          <a:latin typeface="+mn-lt"/>
                          <a:ea typeface="+mn-ea"/>
                          <a:cs typeface="+mn-cs"/>
                        </a:rPr>
                        <a:t> as TA </a:t>
                      </a:r>
                      <a:r>
                        <a:rPr lang="en-GB" sz="1600" b="0" i="0" u="none" kern="1200" dirty="0" err="1">
                          <a:solidFill>
                            <a:schemeClr val="bg1"/>
                          </a:solidFill>
                          <a:effectLst/>
                          <a:latin typeface="+mn-lt"/>
                          <a:ea typeface="+mn-ea"/>
                          <a:cs typeface="+mn-cs"/>
                        </a:rPr>
                        <a:t>ie</a:t>
                      </a:r>
                      <a:r>
                        <a:rPr lang="en-GB" sz="1600" b="0" i="0" u="none" kern="1200" dirty="0">
                          <a:solidFill>
                            <a:schemeClr val="bg1"/>
                          </a:solidFill>
                          <a:effectLst/>
                          <a:latin typeface="+mn-lt"/>
                          <a:ea typeface="+mn-ea"/>
                          <a:cs typeface="+mn-cs"/>
                        </a:rPr>
                        <a:t> within 80-89 inches, and wants their basement condition as typical with some dampness allowed, with no allowance for their basement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a:solidFill>
                            <a:schemeClr val="bg1"/>
                          </a:solidFill>
                        </a:rPr>
                        <a:t>BsmtFinType1 and BsmtFinType2 </a:t>
                      </a:r>
                    </a:p>
                    <a:p>
                      <a:pPr marL="285750" indent="-285750">
                        <a:buFont typeface="Arial" panose="020B0604020202020204" pitchFamily="34" charset="0"/>
                        <a:buChar char="•"/>
                      </a:pPr>
                      <a:r>
                        <a:rPr lang="en-GB" sz="1600" b="0" i="0" u="none" kern="1200" dirty="0">
                          <a:solidFill>
                            <a:schemeClr val="bg1"/>
                          </a:solidFill>
                          <a:effectLst/>
                          <a:latin typeface="+mn-lt"/>
                          <a:ea typeface="+mn-ea"/>
                          <a:cs typeface="+mn-cs"/>
                        </a:rPr>
                        <a:t>most of the houses considered had their </a:t>
                      </a:r>
                      <a:r>
                        <a:rPr lang="en-GB" sz="1600" b="0" i="0" u="none" kern="1200" dirty="0" err="1">
                          <a:solidFill>
                            <a:schemeClr val="bg1"/>
                          </a:solidFill>
                          <a:effectLst/>
                          <a:latin typeface="+mn-lt"/>
                          <a:ea typeface="+mn-ea"/>
                          <a:cs typeface="+mn-cs"/>
                        </a:rPr>
                        <a:t>BsmtFinType</a:t>
                      </a:r>
                      <a:r>
                        <a:rPr lang="en-GB" sz="1600" b="0" i="0" u="none" kern="1200" dirty="0">
                          <a:solidFill>
                            <a:schemeClr val="bg1"/>
                          </a:solidFill>
                          <a:effectLst/>
                          <a:latin typeface="+mn-lt"/>
                          <a:ea typeface="+mn-ea"/>
                          <a:cs typeface="+mn-cs"/>
                        </a:rPr>
                        <a:t> 1 and 2 as unfinished</a:t>
                      </a:r>
                    </a:p>
                  </a:txBody>
                  <a:tcPr/>
                </a:tc>
                <a:extLst>
                  <a:ext uri="{0D108BD9-81ED-4DB2-BD59-A6C34878D82A}">
                    <a16:rowId xmlns:a16="http://schemas.microsoft.com/office/drawing/2014/main" val="190913173"/>
                  </a:ext>
                </a:extLst>
              </a:tr>
            </a:tbl>
          </a:graphicData>
        </a:graphic>
      </p:graphicFrame>
      <p:graphicFrame>
        <p:nvGraphicFramePr>
          <p:cNvPr id="16" name="Table 6">
            <a:extLst>
              <a:ext uri="{FF2B5EF4-FFF2-40B4-BE49-F238E27FC236}">
                <a16:creationId xmlns:a16="http://schemas.microsoft.com/office/drawing/2014/main" id="{49236E15-AD06-4D4D-8642-4A07FC4E6F5D}"/>
              </a:ext>
            </a:extLst>
          </p:cNvPr>
          <p:cNvGraphicFramePr>
            <a:graphicFrameLocks noGrp="1"/>
          </p:cNvGraphicFramePr>
          <p:nvPr>
            <p:extLst>
              <p:ext uri="{D42A27DB-BD31-4B8C-83A1-F6EECF244321}">
                <p14:modId xmlns:p14="http://schemas.microsoft.com/office/powerpoint/2010/main" val="4189282431"/>
              </p:ext>
            </p:extLst>
          </p:nvPr>
        </p:nvGraphicFramePr>
        <p:xfrm>
          <a:off x="7582730" y="876206"/>
          <a:ext cx="3659394" cy="5424366"/>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5424366">
                <a:tc>
                  <a:txBody>
                    <a:bodyPr/>
                    <a:lstStyle/>
                    <a:p>
                      <a:r>
                        <a:rPr lang="en-IN" u="sng" dirty="0">
                          <a:solidFill>
                            <a:schemeClr val="bg1"/>
                          </a:solidFill>
                        </a:rPr>
                        <a:t>Electrical</a:t>
                      </a:r>
                    </a:p>
                    <a:p>
                      <a:r>
                        <a:rPr lang="en-GB" sz="1600" b="0" i="0" u="none" kern="1200" dirty="0">
                          <a:solidFill>
                            <a:schemeClr val="bg1"/>
                          </a:solidFill>
                          <a:effectLst/>
                          <a:latin typeface="+mn-lt"/>
                          <a:ea typeface="+mn-ea"/>
                          <a:cs typeface="+mn-cs"/>
                        </a:rPr>
                        <a:t>most of the houses had Standard Circuit Breakers &amp; Romex as their electric systems</a:t>
                      </a:r>
                    </a:p>
                    <a:p>
                      <a:pPr marL="285750" indent="-285750">
                        <a:buFont typeface="Arial" panose="020B0604020202020204" pitchFamily="34" charset="0"/>
                        <a:buChar char="•"/>
                      </a:pPr>
                      <a:endParaRPr lang="en-GB" sz="1600" b="0" i="0" u="none" kern="1200" dirty="0">
                        <a:solidFill>
                          <a:schemeClr val="bg1"/>
                        </a:solidFill>
                        <a:effectLst/>
                        <a:latin typeface="+mn-lt"/>
                        <a:ea typeface="+mn-ea"/>
                        <a:cs typeface="+mn-cs"/>
                      </a:endParaRPr>
                    </a:p>
                    <a:p>
                      <a:pPr marL="0" indent="0">
                        <a:buFont typeface="Arial" panose="020B0604020202020204" pitchFamily="34" charset="0"/>
                        <a:buNone/>
                      </a:pPr>
                      <a:r>
                        <a:rPr lang="en-IN" u="sng" dirty="0" err="1">
                          <a:solidFill>
                            <a:schemeClr val="bg1"/>
                          </a:solidFill>
                        </a:rPr>
                        <a:t>KitchenQual</a:t>
                      </a:r>
                      <a:endParaRPr lang="en-IN" u="sng" dirty="0">
                        <a:solidFill>
                          <a:schemeClr val="bg1"/>
                        </a:solidFill>
                      </a:endParaRPr>
                    </a:p>
                    <a:p>
                      <a:pPr marL="285750" indent="-285750">
                        <a:buFont typeface="Arial" panose="020B0604020202020204" pitchFamily="34" charset="0"/>
                        <a:buChar char="•"/>
                      </a:pPr>
                      <a:r>
                        <a:rPr lang="en-GB" sz="1600" b="0" i="0" u="none" kern="1200" dirty="0" err="1">
                          <a:solidFill>
                            <a:schemeClr val="bg1"/>
                          </a:solidFill>
                          <a:effectLst/>
                          <a:latin typeface="+mn-lt"/>
                          <a:ea typeface="+mn-ea"/>
                          <a:cs typeface="+mn-cs"/>
                        </a:rPr>
                        <a:t>KitchenQual</a:t>
                      </a:r>
                      <a:r>
                        <a:rPr lang="en-GB" sz="1600" b="0" i="0" u="none" kern="1200" dirty="0">
                          <a:solidFill>
                            <a:schemeClr val="bg1"/>
                          </a:solidFill>
                          <a:effectLst/>
                          <a:latin typeface="+mn-lt"/>
                          <a:ea typeface="+mn-ea"/>
                          <a:cs typeface="+mn-cs"/>
                        </a:rPr>
                        <a:t> was given as average</a:t>
                      </a: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a:solidFill>
                            <a:schemeClr val="bg1"/>
                          </a:solidFill>
                        </a:rPr>
                        <a:t>Functional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residents prefer their houses to have typical functionality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800" b="0" i="0" u="none" kern="1200" dirty="0">
                        <a:solidFill>
                          <a:schemeClr val="bg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u="sng" dirty="0" err="1">
                          <a:solidFill>
                            <a:schemeClr val="bg1"/>
                          </a:solidFill>
                        </a:rPr>
                        <a:t>FireplaceQu</a:t>
                      </a:r>
                      <a:endParaRPr lang="en-IN" u="sng" dirty="0">
                        <a:solidFill>
                          <a:schemeClr val="bg1"/>
                        </a:solidFill>
                      </a:endParaRPr>
                    </a:p>
                    <a:p>
                      <a:pPr marL="285750" indent="-285750">
                        <a:buFont typeface="Arial" panose="020B0604020202020204" pitchFamily="34" charset="0"/>
                        <a:buChar char="•"/>
                      </a:pPr>
                      <a:r>
                        <a:rPr lang="en-GB" sz="1600" b="0" i="0" u="none" kern="1200" dirty="0">
                          <a:solidFill>
                            <a:schemeClr val="bg1"/>
                          </a:solidFill>
                          <a:effectLst/>
                          <a:latin typeface="+mn-lt"/>
                          <a:ea typeface="+mn-ea"/>
                          <a:cs typeface="+mn-cs"/>
                        </a:rPr>
                        <a:t>residents have given rating as good for quality of fireplace provided</a:t>
                      </a: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391728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3EA75104-59D0-439F-849B-30023C14531F}"/>
              </a:ext>
            </a:extLst>
          </p:cNvPr>
          <p:cNvGraphicFramePr>
            <a:graphicFrameLocks noGrp="1"/>
          </p:cNvGraphicFramePr>
          <p:nvPr>
            <p:extLst/>
          </p:nvPr>
        </p:nvGraphicFramePr>
        <p:xfrm>
          <a:off x="8618138" y="997475"/>
          <a:ext cx="3131738" cy="2075047"/>
        </p:xfrm>
        <a:graphic>
          <a:graphicData uri="http://schemas.openxmlformats.org/drawingml/2006/table">
            <a:tbl>
              <a:tblPr firstRow="1" bandRow="1">
                <a:tableStyleId>{2D5ABB26-0587-4C30-8999-92F81FD0307C}</a:tableStyleId>
              </a:tblPr>
              <a:tblGrid>
                <a:gridCol w="3131738">
                  <a:extLst>
                    <a:ext uri="{9D8B030D-6E8A-4147-A177-3AD203B41FA5}">
                      <a16:colId xmlns:a16="http://schemas.microsoft.com/office/drawing/2014/main" val="248135368"/>
                    </a:ext>
                  </a:extLst>
                </a:gridCol>
              </a:tblGrid>
              <a:tr h="2075047">
                <a:tc>
                  <a:txBody>
                    <a:bodyPr/>
                    <a:lstStyle/>
                    <a:p>
                      <a:endParaRPr lang="en-GB" sz="1800" b="0" i="0"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
        <p:nvSpPr>
          <p:cNvPr id="12" name="TextBox 11">
            <a:extLst>
              <a:ext uri="{FF2B5EF4-FFF2-40B4-BE49-F238E27FC236}">
                <a16:creationId xmlns:a16="http://schemas.microsoft.com/office/drawing/2014/main" id="{289B888C-A2F2-47F2-B0B8-50D7E1133D52}"/>
              </a:ext>
            </a:extLst>
          </p:cNvPr>
          <p:cNvSpPr txBox="1"/>
          <p:nvPr/>
        </p:nvSpPr>
        <p:spPr>
          <a:xfrm>
            <a:off x="639192" y="580194"/>
            <a:ext cx="10846339" cy="369332"/>
          </a:xfrm>
          <a:prstGeom prst="rect">
            <a:avLst/>
          </a:prstGeom>
          <a:noFill/>
        </p:spPr>
        <p:txBody>
          <a:bodyPr wrap="square">
            <a:spAutoFit/>
          </a:bodyPr>
          <a:lstStyle/>
          <a:p>
            <a:r>
              <a:rPr lang="en-US" b="1" dirty="0">
                <a:solidFill>
                  <a:schemeClr val="accent1"/>
                </a:solidFill>
              </a:rPr>
              <a:t>Observations from </a:t>
            </a:r>
            <a:r>
              <a:rPr lang="en-IN" b="1" dirty="0">
                <a:solidFill>
                  <a:schemeClr val="accent1"/>
                </a:solidFill>
              </a:rPr>
              <a:t>categorical data </a:t>
            </a:r>
            <a:endParaRPr lang="en-US" sz="3600" b="1" dirty="0">
              <a:solidFill>
                <a:schemeClr val="accent1"/>
              </a:solidFill>
            </a:endParaRPr>
          </a:p>
        </p:txBody>
      </p:sp>
      <p:graphicFrame>
        <p:nvGraphicFramePr>
          <p:cNvPr id="13" name="Table 6">
            <a:extLst>
              <a:ext uri="{FF2B5EF4-FFF2-40B4-BE49-F238E27FC236}">
                <a16:creationId xmlns:a16="http://schemas.microsoft.com/office/drawing/2014/main" id="{DB19A5BB-8A75-4DA3-9E42-54990F45EDDF}"/>
              </a:ext>
            </a:extLst>
          </p:cNvPr>
          <p:cNvGraphicFramePr>
            <a:graphicFrameLocks noGrp="1"/>
          </p:cNvGraphicFramePr>
          <p:nvPr>
            <p:extLst>
              <p:ext uri="{D42A27DB-BD31-4B8C-83A1-F6EECF244321}">
                <p14:modId xmlns:p14="http://schemas.microsoft.com/office/powerpoint/2010/main" val="4183420094"/>
              </p:ext>
            </p:extLst>
          </p:nvPr>
        </p:nvGraphicFramePr>
        <p:xfrm>
          <a:off x="514305" y="942448"/>
          <a:ext cx="3659394" cy="1661236"/>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IN" u="sng" dirty="0" err="1">
                          <a:solidFill>
                            <a:schemeClr val="bg1"/>
                          </a:solidFill>
                        </a:rPr>
                        <a:t>GarageType</a:t>
                      </a:r>
                      <a:r>
                        <a:rPr lang="en-IN" u="sng" dirty="0">
                          <a:solidFill>
                            <a:schemeClr val="bg1"/>
                          </a:solidFill>
                        </a:rPr>
                        <a:t>, </a:t>
                      </a:r>
                      <a:r>
                        <a:rPr lang="en-IN" u="sng" dirty="0" err="1">
                          <a:solidFill>
                            <a:schemeClr val="bg1"/>
                          </a:solidFill>
                        </a:rPr>
                        <a:t>GarageFinish</a:t>
                      </a:r>
                      <a:r>
                        <a:rPr lang="en-IN" u="sng" dirty="0">
                          <a:solidFill>
                            <a:schemeClr val="bg1"/>
                          </a:solidFill>
                        </a:rPr>
                        <a:t>, </a:t>
                      </a:r>
                      <a:r>
                        <a:rPr lang="en-IN" u="sng" dirty="0" err="1">
                          <a:solidFill>
                            <a:schemeClr val="bg1"/>
                          </a:solidFill>
                        </a:rPr>
                        <a:t>GarageQual</a:t>
                      </a:r>
                      <a:r>
                        <a:rPr lang="en-IN" u="sng" dirty="0">
                          <a:solidFill>
                            <a:schemeClr val="bg1"/>
                          </a:solidFill>
                        </a:rPr>
                        <a:t> and </a:t>
                      </a:r>
                      <a:r>
                        <a:rPr lang="en-GB" sz="1800" b="0" i="0" u="sng" kern="1200" dirty="0">
                          <a:solidFill>
                            <a:schemeClr val="bg1"/>
                          </a:solidFill>
                          <a:effectLst/>
                          <a:latin typeface="+mn-lt"/>
                          <a:ea typeface="+mn-ea"/>
                          <a:cs typeface="+mn-cs"/>
                        </a:rPr>
                        <a:t> </a:t>
                      </a:r>
                      <a:r>
                        <a:rPr lang="en-IN" u="sng" dirty="0" err="1">
                          <a:solidFill>
                            <a:schemeClr val="bg1"/>
                          </a:solidFill>
                        </a:rPr>
                        <a:t>GarageCond</a:t>
                      </a:r>
                      <a:endParaRPr lang="en-GB" sz="1800" b="0" i="0" u="sng" kern="1200" dirty="0">
                        <a:solidFill>
                          <a:schemeClr val="bg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garage type preferred is attached with interior finish as unfinished, the quality of the garage and the condition of garage is average</a:t>
                      </a: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4" name="Table 6">
            <a:extLst>
              <a:ext uri="{FF2B5EF4-FFF2-40B4-BE49-F238E27FC236}">
                <a16:creationId xmlns:a16="http://schemas.microsoft.com/office/drawing/2014/main" id="{A35471B7-6559-456F-9CCE-B898D4FB9782}"/>
              </a:ext>
            </a:extLst>
          </p:cNvPr>
          <p:cNvGraphicFramePr>
            <a:graphicFrameLocks noGrp="1"/>
          </p:cNvGraphicFramePr>
          <p:nvPr>
            <p:extLst>
              <p:ext uri="{D42A27DB-BD31-4B8C-83A1-F6EECF244321}">
                <p14:modId xmlns:p14="http://schemas.microsoft.com/office/powerpoint/2010/main" val="3131742755"/>
              </p:ext>
            </p:extLst>
          </p:nvPr>
        </p:nvGraphicFramePr>
        <p:xfrm>
          <a:off x="4058992" y="942448"/>
          <a:ext cx="3659394" cy="85344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833722">
                <a:tc>
                  <a:txBody>
                    <a:bodyPr/>
                    <a:lstStyle/>
                    <a:p>
                      <a:r>
                        <a:rPr lang="en-IN" u="sng" dirty="0" err="1">
                          <a:solidFill>
                            <a:schemeClr val="bg1"/>
                          </a:solidFill>
                        </a:rPr>
                        <a:t>PavedDrive</a:t>
                      </a:r>
                      <a:r>
                        <a:rPr lang="en-GB" sz="1800" b="0" i="0" u="sng" kern="1200" dirty="0">
                          <a:solidFill>
                            <a:schemeClr val="bg1"/>
                          </a:solidFill>
                          <a:effectLst/>
                          <a:latin typeface="+mn-lt"/>
                          <a:ea typeface="+mn-ea"/>
                          <a:cs typeface="+mn-cs"/>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i="0" u="none" kern="1200" dirty="0">
                          <a:solidFill>
                            <a:schemeClr val="bg1"/>
                          </a:solidFill>
                          <a:effectLst/>
                          <a:latin typeface="+mn-lt"/>
                          <a:ea typeface="+mn-ea"/>
                          <a:cs typeface="+mn-cs"/>
                        </a:rPr>
                        <a:t>residents prefer their driveway as paved</a:t>
                      </a: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6" name="Table 6">
            <a:extLst>
              <a:ext uri="{FF2B5EF4-FFF2-40B4-BE49-F238E27FC236}">
                <a16:creationId xmlns:a16="http://schemas.microsoft.com/office/drawing/2014/main" id="{49236E15-AD06-4D4D-8642-4A07FC4E6F5D}"/>
              </a:ext>
            </a:extLst>
          </p:cNvPr>
          <p:cNvGraphicFramePr>
            <a:graphicFrameLocks noGrp="1"/>
          </p:cNvGraphicFramePr>
          <p:nvPr>
            <p:extLst>
              <p:ext uri="{D42A27DB-BD31-4B8C-83A1-F6EECF244321}">
                <p14:modId xmlns:p14="http://schemas.microsoft.com/office/powerpoint/2010/main" val="4028449354"/>
              </p:ext>
            </p:extLst>
          </p:nvPr>
        </p:nvGraphicFramePr>
        <p:xfrm>
          <a:off x="7617041" y="949526"/>
          <a:ext cx="3646032" cy="1117018"/>
        </p:xfrm>
        <a:graphic>
          <a:graphicData uri="http://schemas.openxmlformats.org/drawingml/2006/table">
            <a:tbl>
              <a:tblPr firstRow="1" bandRow="1">
                <a:tableStyleId>{2D5ABB26-0587-4C30-8999-92F81FD0307C}</a:tableStyleId>
              </a:tblPr>
              <a:tblGrid>
                <a:gridCol w="3646032">
                  <a:extLst>
                    <a:ext uri="{9D8B030D-6E8A-4147-A177-3AD203B41FA5}">
                      <a16:colId xmlns:a16="http://schemas.microsoft.com/office/drawing/2014/main" val="248135368"/>
                    </a:ext>
                  </a:extLst>
                </a:gridCol>
              </a:tblGrid>
              <a:tr h="1117018">
                <a:tc>
                  <a:txBody>
                    <a:bodyPr/>
                    <a:lstStyle/>
                    <a:p>
                      <a:r>
                        <a:rPr lang="en-IN" u="sng" dirty="0" err="1">
                          <a:solidFill>
                            <a:schemeClr val="bg1"/>
                          </a:solidFill>
                        </a:rPr>
                        <a:t>SaleType</a:t>
                      </a:r>
                      <a:r>
                        <a:rPr lang="en-IN" u="sng" dirty="0">
                          <a:solidFill>
                            <a:schemeClr val="bg1"/>
                          </a:solidFill>
                        </a:rPr>
                        <a:t> and </a:t>
                      </a:r>
                      <a:r>
                        <a:rPr lang="en-IN" u="sng" dirty="0" err="1">
                          <a:solidFill>
                            <a:schemeClr val="bg1"/>
                          </a:solidFill>
                        </a:rPr>
                        <a:t>SaleCondition</a:t>
                      </a:r>
                      <a:endParaRPr lang="en-IN" u="sng" dirty="0">
                        <a:solidFill>
                          <a:schemeClr val="bg1"/>
                        </a:solidFill>
                      </a:endParaRPr>
                    </a:p>
                    <a:p>
                      <a:pPr marL="285750" indent="-285750">
                        <a:buFont typeface="Arial" panose="020B0604020202020204" pitchFamily="34" charset="0"/>
                        <a:buChar char="•"/>
                      </a:pPr>
                      <a:r>
                        <a:rPr lang="en-GB" sz="1600" b="0" i="0" u="none" kern="1200" dirty="0">
                          <a:solidFill>
                            <a:schemeClr val="bg1"/>
                          </a:solidFill>
                          <a:effectLst/>
                          <a:latin typeface="+mn-lt"/>
                          <a:ea typeface="+mn-ea"/>
                          <a:cs typeface="+mn-cs"/>
                        </a:rPr>
                        <a:t>residents sale type was Warranty Deed - Conventional and sales condition was normal</a:t>
                      </a:r>
                    </a:p>
                  </a:txBody>
                  <a:tcPr/>
                </a:tc>
                <a:extLst>
                  <a:ext uri="{0D108BD9-81ED-4DB2-BD59-A6C34878D82A}">
                    <a16:rowId xmlns:a16="http://schemas.microsoft.com/office/drawing/2014/main" val="190913173"/>
                  </a:ext>
                </a:extLst>
              </a:tr>
            </a:tbl>
          </a:graphicData>
        </a:graphic>
      </p:graphicFrame>
      <p:sp>
        <p:nvSpPr>
          <p:cNvPr id="9" name="TextBox 8">
            <a:extLst>
              <a:ext uri="{FF2B5EF4-FFF2-40B4-BE49-F238E27FC236}">
                <a16:creationId xmlns:a16="http://schemas.microsoft.com/office/drawing/2014/main" id="{EB8067A1-806F-4014-8A73-D961B5CA8CBD}"/>
              </a:ext>
            </a:extLst>
          </p:cNvPr>
          <p:cNvSpPr txBox="1"/>
          <p:nvPr/>
        </p:nvSpPr>
        <p:spPr>
          <a:xfrm>
            <a:off x="639191" y="2552675"/>
            <a:ext cx="10846339" cy="369332"/>
          </a:xfrm>
          <a:prstGeom prst="rect">
            <a:avLst/>
          </a:prstGeom>
          <a:noFill/>
        </p:spPr>
        <p:txBody>
          <a:bodyPr wrap="square">
            <a:spAutoFit/>
          </a:bodyPr>
          <a:lstStyle/>
          <a:p>
            <a:r>
              <a:rPr lang="en-US" b="1" dirty="0">
                <a:solidFill>
                  <a:schemeClr val="accent1"/>
                </a:solidFill>
              </a:rPr>
              <a:t>Observations from  numerical continuous </a:t>
            </a:r>
            <a:r>
              <a:rPr lang="en-IN" b="1" dirty="0">
                <a:solidFill>
                  <a:schemeClr val="accent1"/>
                </a:solidFill>
              </a:rPr>
              <a:t> data - Bivariate </a:t>
            </a:r>
            <a:endParaRPr lang="en-US" sz="3600" b="1" dirty="0">
              <a:solidFill>
                <a:schemeClr val="accent1"/>
              </a:solidFill>
            </a:endParaRPr>
          </a:p>
        </p:txBody>
      </p:sp>
      <p:graphicFrame>
        <p:nvGraphicFramePr>
          <p:cNvPr id="15" name="Table 6">
            <a:extLst>
              <a:ext uri="{FF2B5EF4-FFF2-40B4-BE49-F238E27FC236}">
                <a16:creationId xmlns:a16="http://schemas.microsoft.com/office/drawing/2014/main" id="{2544A7E7-DFA0-47FC-91CE-30EF64280396}"/>
              </a:ext>
            </a:extLst>
          </p:cNvPr>
          <p:cNvGraphicFramePr>
            <a:graphicFrameLocks noGrp="1"/>
          </p:cNvGraphicFramePr>
          <p:nvPr>
            <p:extLst>
              <p:ext uri="{D42A27DB-BD31-4B8C-83A1-F6EECF244321}">
                <p14:modId xmlns:p14="http://schemas.microsoft.com/office/powerpoint/2010/main" val="581876807"/>
              </p:ext>
            </p:extLst>
          </p:nvPr>
        </p:nvGraphicFramePr>
        <p:xfrm>
          <a:off x="782115" y="2737341"/>
          <a:ext cx="3659394" cy="478536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u="sng" dirty="0" err="1">
                          <a:solidFill>
                            <a:schemeClr val="bg1"/>
                          </a:solidFill>
                        </a:rPr>
                        <a:t>MSSubClass</a:t>
                      </a:r>
                      <a:endParaRPr lang="en-GB" u="sng"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u="none" dirty="0">
                          <a:solidFill>
                            <a:schemeClr val="bg1"/>
                          </a:solidFill>
                        </a:rPr>
                        <a:t>2-STORY 1946 &amp; NEWER (20) and 1-STORY 1946 &amp; NEWER ALL STYLES (60) are having higher sale Price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u="sng" dirty="0" err="1">
                          <a:solidFill>
                            <a:schemeClr val="bg1"/>
                          </a:solidFill>
                        </a:rPr>
                        <a:t>LotFrontage</a:t>
                      </a:r>
                      <a:r>
                        <a:rPr lang="en-GB" sz="1600" u="sng" dirty="0">
                          <a:solidFill>
                            <a:schemeClr val="bg1"/>
                          </a:solidFill>
                        </a:rPr>
                        <a:t> and </a:t>
                      </a:r>
                      <a:r>
                        <a:rPr lang="en-GB" sz="1600" u="sng" dirty="0" err="1">
                          <a:solidFill>
                            <a:schemeClr val="bg1"/>
                          </a:solidFill>
                        </a:rPr>
                        <a:t>LotArea</a:t>
                      </a:r>
                      <a:endParaRPr lang="en-GB" sz="1600" u="sng"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u="none" dirty="0">
                          <a:solidFill>
                            <a:schemeClr val="bg1"/>
                          </a:solidFill>
                        </a:rPr>
                        <a:t>as the area increases the sale price increases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u="sng" dirty="0" err="1">
                          <a:solidFill>
                            <a:schemeClr val="bg1"/>
                          </a:solidFill>
                        </a:rPr>
                        <a:t>YearBuilt</a:t>
                      </a:r>
                      <a:endParaRPr lang="en-GB" sz="1600" u="sng" dirty="0">
                        <a:solidFill>
                          <a:schemeClr val="bg1"/>
                        </a:solidFill>
                      </a:endParaRPr>
                    </a:p>
                    <a:p>
                      <a:pPr marL="285750" indent="-285750">
                        <a:buFont typeface="Arial" panose="020B0604020202020204" pitchFamily="34" charset="0"/>
                        <a:buChar char="•"/>
                      </a:pPr>
                      <a:r>
                        <a:rPr lang="en-GB" sz="1600" u="none" dirty="0">
                          <a:solidFill>
                            <a:schemeClr val="bg1"/>
                          </a:solidFill>
                        </a:rPr>
                        <a:t>those houses built from 1900 to 1990 have the same sale price  </a:t>
                      </a:r>
                    </a:p>
                    <a:p>
                      <a:pPr marL="285750" indent="-285750">
                        <a:buFont typeface="Arial" panose="020B0604020202020204" pitchFamily="34" charset="0"/>
                        <a:buChar char="•"/>
                      </a:pPr>
                      <a:r>
                        <a:rPr lang="en-GB" sz="1600" u="none" dirty="0">
                          <a:solidFill>
                            <a:schemeClr val="bg1"/>
                          </a:solidFill>
                        </a:rPr>
                        <a:t>sale price is high for houses built from  1991-2010</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7" name="Table 6">
            <a:extLst>
              <a:ext uri="{FF2B5EF4-FFF2-40B4-BE49-F238E27FC236}">
                <a16:creationId xmlns:a16="http://schemas.microsoft.com/office/drawing/2014/main" id="{86726150-737A-4F7E-B593-1BF067B4B438}"/>
              </a:ext>
            </a:extLst>
          </p:cNvPr>
          <p:cNvGraphicFramePr>
            <a:graphicFrameLocks noGrp="1"/>
          </p:cNvGraphicFramePr>
          <p:nvPr>
            <p:extLst>
              <p:ext uri="{D42A27DB-BD31-4B8C-83A1-F6EECF244321}">
                <p14:modId xmlns:p14="http://schemas.microsoft.com/office/powerpoint/2010/main" val="4050624568"/>
              </p:ext>
            </p:extLst>
          </p:nvPr>
        </p:nvGraphicFramePr>
        <p:xfrm>
          <a:off x="4372835" y="2737341"/>
          <a:ext cx="3659394" cy="502920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u="sng" dirty="0" err="1">
                          <a:solidFill>
                            <a:schemeClr val="bg1"/>
                          </a:solidFill>
                        </a:rPr>
                        <a:t>YearRemodAdd</a:t>
                      </a:r>
                      <a:endParaRPr lang="en-GB" u="sng" dirty="0">
                        <a:solidFill>
                          <a:schemeClr val="bg1"/>
                        </a:solidFill>
                      </a:endParaRPr>
                    </a:p>
                    <a:p>
                      <a:r>
                        <a:rPr lang="en-GB" sz="1600" u="none" dirty="0">
                          <a:solidFill>
                            <a:schemeClr val="bg1"/>
                          </a:solidFill>
                        </a:rPr>
                        <a:t>houses remodelled from 1950-1990 have the same price and linear price increase can be seen from 1991-2010</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u="none" dirty="0">
                        <a:solidFill>
                          <a:schemeClr val="bg1"/>
                        </a:solidFill>
                      </a:endParaRPr>
                    </a:p>
                    <a:p>
                      <a:r>
                        <a:rPr lang="en-GB" sz="1600" u="sng" dirty="0" err="1">
                          <a:solidFill>
                            <a:schemeClr val="bg1"/>
                          </a:solidFill>
                        </a:rPr>
                        <a:t>MasVnrArea</a:t>
                      </a:r>
                      <a:endParaRPr lang="en-GB" sz="1600" u="sng"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u="none" dirty="0">
                          <a:solidFill>
                            <a:schemeClr val="bg1"/>
                          </a:solidFill>
                        </a:rPr>
                        <a:t>as the area increases the sale price increases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r>
                        <a:rPr lang="en-GB" sz="1600" u="sng" dirty="0">
                          <a:solidFill>
                            <a:schemeClr val="bg1"/>
                          </a:solidFill>
                        </a:rPr>
                        <a:t>BsmtFinSF1</a:t>
                      </a:r>
                    </a:p>
                    <a:p>
                      <a:r>
                        <a:rPr lang="en-GB" sz="1600" u="none" dirty="0">
                          <a:solidFill>
                            <a:schemeClr val="bg1"/>
                          </a:solidFill>
                        </a:rPr>
                        <a:t>as the area increases price increases</a:t>
                      </a:r>
                    </a:p>
                    <a:p>
                      <a:endParaRPr lang="en-GB" sz="1600" u="none" dirty="0">
                        <a:solidFill>
                          <a:schemeClr val="bg1"/>
                        </a:solidFill>
                      </a:endParaRPr>
                    </a:p>
                    <a:p>
                      <a:r>
                        <a:rPr lang="en-GB" sz="1600" u="sng" dirty="0">
                          <a:solidFill>
                            <a:schemeClr val="bg1"/>
                          </a:solidFill>
                        </a:rPr>
                        <a:t>BsmtFinSF2 and </a:t>
                      </a:r>
                      <a:r>
                        <a:rPr lang="en-GB" sz="1600" u="sng" dirty="0" err="1">
                          <a:solidFill>
                            <a:schemeClr val="bg1"/>
                          </a:solidFill>
                        </a:rPr>
                        <a:t>BsmtUnfSF</a:t>
                      </a:r>
                      <a:endParaRPr lang="en-GB" sz="1600" u="sng" dirty="0">
                        <a:solidFill>
                          <a:schemeClr val="bg1"/>
                        </a:solidFill>
                      </a:endParaRPr>
                    </a:p>
                    <a:p>
                      <a:r>
                        <a:rPr lang="en-GB" sz="1600" u="none" dirty="0">
                          <a:solidFill>
                            <a:schemeClr val="bg1"/>
                          </a:solidFill>
                        </a:rPr>
                        <a:t> the price remains almost a constant</a:t>
                      </a:r>
                    </a:p>
                    <a:p>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graphicFrame>
        <p:nvGraphicFramePr>
          <p:cNvPr id="18" name="Table 6">
            <a:extLst>
              <a:ext uri="{FF2B5EF4-FFF2-40B4-BE49-F238E27FC236}">
                <a16:creationId xmlns:a16="http://schemas.microsoft.com/office/drawing/2014/main" id="{03F6FBE2-63AF-420F-B6FB-13A8A9E9C1EE}"/>
              </a:ext>
            </a:extLst>
          </p:cNvPr>
          <p:cNvGraphicFramePr>
            <a:graphicFrameLocks noGrp="1"/>
          </p:cNvGraphicFramePr>
          <p:nvPr>
            <p:extLst>
              <p:ext uri="{D42A27DB-BD31-4B8C-83A1-F6EECF244321}">
                <p14:modId xmlns:p14="http://schemas.microsoft.com/office/powerpoint/2010/main" val="2679761052"/>
              </p:ext>
            </p:extLst>
          </p:nvPr>
        </p:nvGraphicFramePr>
        <p:xfrm>
          <a:off x="7791799" y="2737341"/>
          <a:ext cx="3659394" cy="4572000"/>
        </p:xfrm>
        <a:graphic>
          <a:graphicData uri="http://schemas.openxmlformats.org/drawingml/2006/table">
            <a:tbl>
              <a:tblPr firstRow="1" bandRow="1">
                <a:tableStyleId>{2D5ABB26-0587-4C30-8999-92F81FD0307C}</a:tableStyleId>
              </a:tblPr>
              <a:tblGrid>
                <a:gridCol w="3659394">
                  <a:extLst>
                    <a:ext uri="{9D8B030D-6E8A-4147-A177-3AD203B41FA5}">
                      <a16:colId xmlns:a16="http://schemas.microsoft.com/office/drawing/2014/main" val="248135368"/>
                    </a:ext>
                  </a:extLst>
                </a:gridCol>
              </a:tblGrid>
              <a:tr h="1661236">
                <a:tc>
                  <a:txBody>
                    <a:bodyPr/>
                    <a:lstStyle/>
                    <a:p>
                      <a:r>
                        <a:rPr lang="en-GB" u="sng" dirty="0" err="1">
                          <a:solidFill>
                            <a:schemeClr val="bg1"/>
                          </a:solidFill>
                        </a:rPr>
                        <a:t>TotalBsmtSF</a:t>
                      </a:r>
                      <a:endParaRPr lang="en-GB" u="sng" dirty="0">
                        <a:solidFill>
                          <a:schemeClr val="bg1"/>
                        </a:solidFill>
                      </a:endParaRPr>
                    </a:p>
                    <a:p>
                      <a:pPr marL="0" indent="0">
                        <a:buFont typeface="Arial" panose="020B0604020202020204" pitchFamily="34" charset="0"/>
                        <a:buNone/>
                      </a:pPr>
                      <a:r>
                        <a:rPr lang="en-GB" u="none" dirty="0">
                          <a:solidFill>
                            <a:schemeClr val="bg1"/>
                          </a:solidFill>
                        </a:rPr>
                        <a:t>as the area increases price increases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u="sng" dirty="0">
                        <a:solidFill>
                          <a:schemeClr val="bg1"/>
                        </a:solidFill>
                      </a:endParaRPr>
                    </a:p>
                    <a:p>
                      <a:r>
                        <a:rPr lang="en-GB" sz="1600" u="sng" dirty="0">
                          <a:solidFill>
                            <a:schemeClr val="bg1"/>
                          </a:solidFill>
                        </a:rPr>
                        <a:t>1stFlrSF and 2ndFlrSF</a:t>
                      </a:r>
                    </a:p>
                    <a:p>
                      <a:r>
                        <a:rPr lang="en-GB" sz="1600" u="none" dirty="0">
                          <a:solidFill>
                            <a:schemeClr val="bg1"/>
                          </a:solidFill>
                        </a:rPr>
                        <a:t>as the area increases price increase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u="sng" dirty="0" err="1">
                          <a:solidFill>
                            <a:schemeClr val="bg1"/>
                          </a:solidFill>
                        </a:rPr>
                        <a:t>LowQualFinSf</a:t>
                      </a:r>
                      <a:endParaRPr lang="en-GB" sz="1600" u="sng" dirty="0">
                        <a:solidFill>
                          <a:schemeClr val="bg1"/>
                        </a:solidFill>
                      </a:endParaRPr>
                    </a:p>
                    <a:p>
                      <a:r>
                        <a:rPr lang="en-GB" sz="1600" u="none" dirty="0">
                          <a:solidFill>
                            <a:schemeClr val="bg1"/>
                          </a:solidFill>
                        </a:rPr>
                        <a:t>most of the houses had 0 and it sales price was around 500000</a:t>
                      </a:r>
                    </a:p>
                    <a:p>
                      <a:endParaRPr lang="en-GB" sz="1600" u="none" dirty="0">
                        <a:solidFill>
                          <a:schemeClr val="bg1"/>
                        </a:solidFill>
                      </a:endParaRPr>
                    </a:p>
                    <a:p>
                      <a:r>
                        <a:rPr lang="en-GB" sz="1600" u="sng" dirty="0" err="1">
                          <a:solidFill>
                            <a:schemeClr val="bg1"/>
                          </a:solidFill>
                        </a:rPr>
                        <a:t>GrLivArea</a:t>
                      </a:r>
                      <a:endParaRPr lang="en-GB" sz="1600" u="sng" dirty="0">
                        <a:solidFill>
                          <a:schemeClr val="bg1"/>
                        </a:solidFill>
                      </a:endParaRPr>
                    </a:p>
                    <a:p>
                      <a:r>
                        <a:rPr lang="en-GB" sz="1600" u="none" dirty="0">
                          <a:solidFill>
                            <a:schemeClr val="bg1"/>
                          </a:solidFill>
                        </a:rPr>
                        <a:t> as area increases price increases</a:t>
                      </a:r>
                    </a:p>
                    <a:p>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u="none" dirty="0">
                        <a:solidFill>
                          <a:schemeClr val="bg1"/>
                        </a:solidFill>
                      </a:endParaRPr>
                    </a:p>
                    <a:p>
                      <a:pPr marL="285750" indent="-285750">
                        <a:buFont typeface="Arial" panose="020B0604020202020204" pitchFamily="34" charset="0"/>
                        <a:buChar char="•"/>
                      </a:pPr>
                      <a:endParaRPr lang="en-GB" sz="1800" b="0" i="0" u="none" kern="1200" dirty="0">
                        <a:solidFill>
                          <a:schemeClr val="bg1"/>
                        </a:solidFill>
                        <a:effectLst/>
                        <a:latin typeface="+mn-lt"/>
                        <a:ea typeface="+mn-ea"/>
                        <a:cs typeface="+mn-cs"/>
                      </a:endParaRP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4302740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{4AFDBD19-DDA0-D149-A672-2E21487B815C}tf10001064</Template>
  <TotalTime>6043</TotalTime>
  <Words>2029</Words>
  <Application>Microsoft Office PowerPoint</Application>
  <PresentationFormat>Widescreen</PresentationFormat>
  <Paragraphs>363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Raleway</vt:lpstr>
      <vt:lpstr>Times New Roman</vt:lpstr>
      <vt:lpstr>Wingdings</vt:lpstr>
      <vt:lpstr>Organic</vt:lpstr>
      <vt:lpstr>House Price Prediction Report</vt:lpstr>
      <vt:lpstr>Overview</vt:lpstr>
      <vt:lpstr>Introduction</vt:lpstr>
      <vt:lpstr>Problem Statement</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Nani Veda</dc:creator>
  <cp:lastModifiedBy>john tojo</cp:lastModifiedBy>
  <cp:revision>62</cp:revision>
  <dcterms:created xsi:type="dcterms:W3CDTF">2021-12-20T14:45:54Z</dcterms:created>
  <dcterms:modified xsi:type="dcterms:W3CDTF">2022-10-21T04:42:21Z</dcterms:modified>
</cp:coreProperties>
</file>