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92" r:id="rId3"/>
    <p:sldId id="266" r:id="rId4"/>
    <p:sldId id="257" r:id="rId5"/>
    <p:sldId id="258" r:id="rId6"/>
    <p:sldId id="283" r:id="rId7"/>
    <p:sldId id="282" r:id="rId8"/>
    <p:sldId id="284" r:id="rId9"/>
    <p:sldId id="285" r:id="rId10"/>
    <p:sldId id="269" r:id="rId11"/>
    <p:sldId id="270" r:id="rId12"/>
    <p:sldId id="271" r:id="rId13"/>
    <p:sldId id="286" r:id="rId14"/>
    <p:sldId id="287" r:id="rId15"/>
    <p:sldId id="288" r:id="rId16"/>
    <p:sldId id="272" r:id="rId17"/>
    <p:sldId id="261" r:id="rId18"/>
    <p:sldId id="262" r:id="rId19"/>
    <p:sldId id="268" r:id="rId20"/>
    <p:sldId id="291" r:id="rId21"/>
    <p:sldId id="290" r:id="rId22"/>
    <p:sldId id="289" r:id="rId23"/>
    <p:sldId id="276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>
      <p:cViewPr>
        <p:scale>
          <a:sx n="110" d="100"/>
          <a:sy n="110" d="100"/>
        </p:scale>
        <p:origin x="1680" y="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0CF68-A2A2-415D-BB43-F2BF88A48050}" type="datetimeFigureOut">
              <a:rPr lang="en-US" smtClean="0"/>
              <a:t>9/13/16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3ACA8-4F03-4FF8-A758-DA7DF3A3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3ACA8-4F03-4FF8-A758-DA7DF3A3B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3ACA8-4F03-4FF8-A758-DA7DF3A3B7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6DFBE9-B4CA-A44E-AB62-DA01B4414A3E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C7E6A8-1FFB-DE4B-A16A-97D0382A982B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126DA2-12A4-2749-97B7-1FEE401752B9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E89BA9-C363-3F45-94EE-E53CF7E892DD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B3A427-8222-EA49-A4F7-F96A71D64C0C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8BBBA6-DE79-4B44-A7C6-D88B02FBF868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BFF0FA-0432-4D46-B346-B9037F0BA67A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1255A-BE4D-5D45-B847-3ED1D241A6BA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64DE7-C67D-3F4E-9590-9EE8173AB381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C12F30-4FBA-3746-BE2A-B458F65DAA9D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11A150-33C0-4746-9E70-EF7E46AB5973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CEDE648-210B-284E-ACF4-791A78B112B8}" type="datetime1">
              <a:rPr lang="en-US" altLang="zh-CN" smtClean="0"/>
              <a:t>9/13/16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Boqun Dong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3738C0C-8749-49A5-8C38-9DA879CC02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3130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Digital Electronics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600200"/>
          </a:xfrm>
        </p:spPr>
        <p:txBody>
          <a:bodyPr/>
          <a:lstStyle/>
          <a:p>
            <a:r>
              <a:rPr lang="en-US" dirty="0" smtClean="0"/>
              <a:t>Lab 3</a:t>
            </a:r>
          </a:p>
          <a:p>
            <a:r>
              <a:rPr lang="en-US" dirty="0" smtClean="0"/>
              <a:t>Half Adder and </a:t>
            </a:r>
            <a:r>
              <a:rPr lang="en-US" dirty="0"/>
              <a:t>2:1 </a:t>
            </a:r>
            <a:r>
              <a:rPr lang="en-US" dirty="0" smtClean="0"/>
              <a:t>MUX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 – XOR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4" r="12112" b="34388"/>
          <a:stretch/>
        </p:blipFill>
        <p:spPr>
          <a:xfrm>
            <a:off x="1180214" y="1752600"/>
            <a:ext cx="7607324" cy="41148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28800" y="4495800"/>
            <a:ext cx="3810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828800" y="3505200"/>
            <a:ext cx="381000" cy="304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28800" y="2514600"/>
            <a:ext cx="3810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Propagation(XOR) –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pHL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458200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97036" y="5334000"/>
            <a:ext cx="153118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tpHL</a:t>
            </a:r>
            <a:r>
              <a:rPr lang="en-US" dirty="0" smtClean="0"/>
              <a:t> = 749.8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Propagation(XOR)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pLH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8708"/>
            <a:ext cx="8511955" cy="488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5257800"/>
            <a:ext cx="16369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tpLH</a:t>
            </a:r>
            <a:r>
              <a:rPr lang="en-US" dirty="0" smtClean="0"/>
              <a:t> = 869.94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79"/>
          <a:stretch/>
        </p:blipFill>
        <p:spPr bwMode="auto">
          <a:xfrm>
            <a:off x="1307805" y="1456593"/>
            <a:ext cx="7315200" cy="343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Half Adder - Schematic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05200" y="3666393"/>
            <a:ext cx="3124200" cy="914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67300" y="4656993"/>
            <a:ext cx="46008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8179" y="5345668"/>
            <a:ext cx="31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NAND + Inverter = AND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3" t="25691" r="15896" b="24994"/>
          <a:stretch/>
        </p:blipFill>
        <p:spPr bwMode="auto">
          <a:xfrm>
            <a:off x="1447800" y="1801483"/>
            <a:ext cx="719586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Half Adder - 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3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Half Adder – Test circuit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0"/>
          <a:stretch/>
        </p:blipFill>
        <p:spPr bwMode="auto">
          <a:xfrm>
            <a:off x="258017" y="1143000"/>
            <a:ext cx="890016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4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dirty="0" smtClean="0"/>
              <a:t>Half Adder - Waveforms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4"/>
          <a:stretch/>
        </p:blipFill>
        <p:spPr bwMode="auto">
          <a:xfrm>
            <a:off x="533400" y="1295400"/>
            <a:ext cx="8412480" cy="496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7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multiplexer (MUX)?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device with multiple inputs and one output</a:t>
            </a:r>
          </a:p>
          <a:p>
            <a:endParaRPr lang="en-US" dirty="0"/>
          </a:p>
          <a:p>
            <a:r>
              <a:rPr lang="en-US" dirty="0" smtClean="0"/>
              <a:t>Also known as a data selector or controlled switch</a:t>
            </a:r>
          </a:p>
        </p:txBody>
      </p:sp>
    </p:spTree>
    <p:extLst>
      <p:ext uri="{BB962C8B-B14F-4D97-AF65-F5344CB8AC3E}">
        <p14:creationId xmlns:p14="http://schemas.microsoft.com/office/powerpoint/2010/main" val="41839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206240" cy="4572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MUX has n select lines, 2</a:t>
            </a:r>
            <a:r>
              <a:rPr lang="en-US" baseline="30000" dirty="0"/>
              <a:t>n</a:t>
            </a:r>
            <a:r>
              <a:rPr lang="en-US" dirty="0"/>
              <a:t> inputs and 1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/>
              <a:t>The select line chooses which input to pass to the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/>
              <a:t>2-to-1 MUX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Truth table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114925"/>
            <a:ext cx="2381250" cy="1666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37370"/>
              </p:ext>
            </p:extLst>
          </p:nvPr>
        </p:nvGraphicFramePr>
        <p:xfrm>
          <a:off x="5410200" y="2209800"/>
          <a:ext cx="3200400" cy="365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</a:tblGrid>
              <a:tr h="4014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407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7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7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7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7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7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07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070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2:1 MUX Gate Implementation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50" y="2219324"/>
            <a:ext cx="65776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0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Always save your user-made components!</a:t>
            </a:r>
          </a:p>
          <a:p>
            <a:r>
              <a:rPr lang="en-US" sz="2800" b="1" dirty="0" smtClean="0"/>
              <a:t>Always use a user-made component when possible</a:t>
            </a:r>
          </a:p>
          <a:p>
            <a:r>
              <a:rPr lang="en-US" sz="2800" b="1" dirty="0" smtClean="0"/>
              <a:t>To move component,  Alt + drag</a:t>
            </a:r>
          </a:p>
          <a:p>
            <a:r>
              <a:rPr lang="en-US" sz="2800" b="1" dirty="0" smtClean="0"/>
              <a:t>To rotate, click R</a:t>
            </a:r>
            <a:endParaRPr lang="en-US" sz="2800" b="1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07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0"/>
          <a:stretch/>
        </p:blipFill>
        <p:spPr bwMode="auto">
          <a:xfrm>
            <a:off x="607828" y="1447800"/>
            <a:ext cx="8382000" cy="496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dirty="0"/>
              <a:t>MUX 2:1 </a:t>
            </a:r>
            <a:r>
              <a:rPr lang="en-US" dirty="0" smtClean="0"/>
              <a:t>–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3"/>
          <a:stretch/>
        </p:blipFill>
        <p:spPr bwMode="auto">
          <a:xfrm>
            <a:off x="1447800" y="1752600"/>
            <a:ext cx="6705600" cy="394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dirty="0"/>
              <a:t>MUX 2:1 </a:t>
            </a:r>
            <a:r>
              <a:rPr lang="en-US" dirty="0" smtClean="0"/>
              <a:t>– 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4"/>
          <a:stretch/>
        </p:blipFill>
        <p:spPr bwMode="auto">
          <a:xfrm>
            <a:off x="990600" y="1295400"/>
            <a:ext cx="8077200" cy="485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dirty="0"/>
              <a:t>MUX 2:1 </a:t>
            </a:r>
            <a:r>
              <a:rPr lang="en-US" dirty="0" smtClean="0"/>
              <a:t>– Test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dirty="0"/>
              <a:t>MUX 2:1 </a:t>
            </a:r>
            <a:r>
              <a:rPr lang="en-US" dirty="0" smtClean="0"/>
              <a:t>- Waveform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 bwMode="auto">
          <a:xfrm>
            <a:off x="914400" y="1309510"/>
            <a:ext cx="7731997" cy="463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0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Build and simulate a half-adder and a 2:1 MUX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Attach all screenshots into one PDF file, including schematic, symbol, test circuit schematic, waveforms.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95800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Learn how adders and multiplexers work</a:t>
            </a:r>
          </a:p>
          <a:p>
            <a:endParaRPr lang="en-US" sz="2800" dirty="0" smtClean="0"/>
          </a:p>
          <a:p>
            <a:r>
              <a:rPr lang="en-US" sz="2800" dirty="0" smtClean="0"/>
              <a:t>Build and simulate a half adder</a:t>
            </a:r>
          </a:p>
          <a:p>
            <a:pPr lvl="2"/>
            <a:r>
              <a:rPr lang="en-US" dirty="0" smtClean="0"/>
              <a:t>XOR</a:t>
            </a:r>
          </a:p>
          <a:p>
            <a:pPr lvl="2"/>
            <a:r>
              <a:rPr lang="en-US" dirty="0" smtClean="0"/>
              <a:t>AND</a:t>
            </a:r>
          </a:p>
          <a:p>
            <a:endParaRPr lang="en-US" sz="2800" dirty="0" smtClean="0"/>
          </a:p>
          <a:p>
            <a:r>
              <a:rPr lang="en-US" sz="2800" dirty="0" smtClean="0"/>
              <a:t>Build and simulate a 2-to-1 multiplexer</a:t>
            </a:r>
          </a:p>
          <a:p>
            <a:pPr lvl="2"/>
            <a:r>
              <a:rPr lang="en-US" dirty="0" smtClean="0"/>
              <a:t>Inverter</a:t>
            </a:r>
          </a:p>
          <a:p>
            <a:pPr lvl="2"/>
            <a:r>
              <a:rPr lang="en-US" dirty="0" smtClean="0"/>
              <a:t>NAND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adders?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4958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Digital circuits that perform addition of numbers</a:t>
            </a:r>
          </a:p>
          <a:p>
            <a:endParaRPr lang="en-US" sz="2800" dirty="0" smtClean="0"/>
          </a:p>
          <a:p>
            <a:r>
              <a:rPr lang="en-US" sz="2800" dirty="0" smtClean="0"/>
              <a:t>Half adder</a:t>
            </a:r>
          </a:p>
          <a:p>
            <a:pPr lvl="1"/>
            <a:r>
              <a:rPr lang="en-US" sz="2800" dirty="0" smtClean="0"/>
              <a:t>Adds two 1-bit binary numbers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Full adder(next lab)</a:t>
            </a:r>
          </a:p>
          <a:p>
            <a:pPr lvl="1"/>
            <a:r>
              <a:rPr lang="en-US" sz="2800" dirty="0" smtClean="0"/>
              <a:t>Adds three 1-bit binary 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7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r>
              <a:rPr lang="en-US" dirty="0" smtClean="0"/>
              <a:t>Truth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26144"/>
              </p:ext>
            </p:extLst>
          </p:nvPr>
        </p:nvGraphicFramePr>
        <p:xfrm>
          <a:off x="2438400" y="22860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1371600"/>
              </a:tblGrid>
              <a:tr h="28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Carry_out</a:t>
                      </a:r>
                      <a:endParaRPr lang="en-US" dirty="0"/>
                    </a:p>
                  </a:txBody>
                  <a:tcPr/>
                </a:tc>
              </a:tr>
              <a:tr h="28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2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File:Half Add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03232"/>
            <a:ext cx="3124200" cy="17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5715000" y="4419600"/>
            <a:ext cx="1219200" cy="3350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91200" y="5532329"/>
            <a:ext cx="1219200" cy="3350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34200" y="4217803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 Gate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533400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50"/>
          <a:stretch/>
        </p:blipFill>
        <p:spPr bwMode="auto">
          <a:xfrm>
            <a:off x="1828800" y="4562475"/>
            <a:ext cx="5166427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86345"/>
              </p:ext>
            </p:extLst>
          </p:nvPr>
        </p:nvGraphicFramePr>
        <p:xfrm>
          <a:off x="2362200" y="1763693"/>
          <a:ext cx="419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1397000"/>
                <a:gridCol w="1397000"/>
              </a:tblGrid>
              <a:tr h="3281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281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81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81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81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1977" y="1264814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Truth table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018739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Schematic – Option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13683" r="21356" b="26551"/>
          <a:stretch/>
        </p:blipFill>
        <p:spPr bwMode="auto">
          <a:xfrm>
            <a:off x="1447800" y="2149548"/>
            <a:ext cx="7049386" cy="402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1443335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Schematic – Option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2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24418" r="14668" b="31370"/>
          <a:stretch/>
        </p:blipFill>
        <p:spPr bwMode="auto">
          <a:xfrm>
            <a:off x="1219200" y="2590800"/>
            <a:ext cx="6938031" cy="268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229833" y="22860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905000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Symbol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4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XOR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26"/>
          <a:stretch/>
        </p:blipFill>
        <p:spPr>
          <a:xfrm>
            <a:off x="838200" y="1524000"/>
            <a:ext cx="8107680" cy="40829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066800"/>
            <a:ext cx="286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circuit schematic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1676400"/>
            <a:ext cx="533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638800" y="1143000"/>
            <a:ext cx="3048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2040" y="821749"/>
            <a:ext cx="303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 labels to inputs &amp; 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91000" y="3581400"/>
            <a:ext cx="701040" cy="6096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400800" y="3657600"/>
            <a:ext cx="533400" cy="381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14800" y="4191000"/>
            <a:ext cx="152400" cy="1600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57800" y="4038600"/>
            <a:ext cx="1149720" cy="1752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0" y="5715000"/>
            <a:ext cx="5323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These labels will help to easily identify signals in simulation waveforms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59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14950</TotalTime>
  <Words>352</Words>
  <Application>Microsoft Macintosh PowerPoint</Application>
  <PresentationFormat>On-screen Show (4:3)</PresentationFormat>
  <Paragraphs>156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Gill Sans MT</vt:lpstr>
      <vt:lpstr>Verdana</vt:lpstr>
      <vt:lpstr>Wingdings 2</vt:lpstr>
      <vt:lpstr>华文中宋</vt:lpstr>
      <vt:lpstr>Solstice</vt:lpstr>
      <vt:lpstr>ECE 3130  Digital Electronics and Design</vt:lpstr>
      <vt:lpstr>Tips</vt:lpstr>
      <vt:lpstr>Objectives</vt:lpstr>
      <vt:lpstr>What are adders?</vt:lpstr>
      <vt:lpstr>Half Adder</vt:lpstr>
      <vt:lpstr>XOR</vt:lpstr>
      <vt:lpstr>XOR</vt:lpstr>
      <vt:lpstr>XOR</vt:lpstr>
      <vt:lpstr>XOR</vt:lpstr>
      <vt:lpstr>Waveform – XOR</vt:lpstr>
      <vt:lpstr>Propagation(XOR) – tpHL </vt:lpstr>
      <vt:lpstr>Propagation(XOR) = tpLH </vt:lpstr>
      <vt:lpstr>Half Adder - Schematic</vt:lpstr>
      <vt:lpstr>Half Adder - Symbol</vt:lpstr>
      <vt:lpstr>Half Adder – Test circuit</vt:lpstr>
      <vt:lpstr>Half Adder - Waveforms</vt:lpstr>
      <vt:lpstr>What is a multiplexer (MUX)?</vt:lpstr>
      <vt:lpstr>How does it work?</vt:lpstr>
      <vt:lpstr>2:1 MUX Gate Implementation</vt:lpstr>
      <vt:lpstr>MUX 2:1 – Schematic</vt:lpstr>
      <vt:lpstr>MUX 2:1 – Symbol</vt:lpstr>
      <vt:lpstr>MUX 2:1 – Test circuit</vt:lpstr>
      <vt:lpstr>MUX 2:1 - Waveform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3130 – Lab 2</dc:title>
  <dc:creator>Allan</dc:creator>
  <cp:lastModifiedBy>Li, Yongbo</cp:lastModifiedBy>
  <cp:revision>76</cp:revision>
  <dcterms:created xsi:type="dcterms:W3CDTF">2012-08-31T14:38:53Z</dcterms:created>
  <dcterms:modified xsi:type="dcterms:W3CDTF">2016-09-13T22:10:03Z</dcterms:modified>
</cp:coreProperties>
</file>