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0"/>
  </p:notesMasterIdLst>
  <p:sldIdLst>
    <p:sldId id="256" r:id="rId2"/>
    <p:sldId id="257" r:id="rId3"/>
    <p:sldId id="258" r:id="rId4"/>
    <p:sldId id="305" r:id="rId5"/>
    <p:sldId id="284" r:id="rId6"/>
    <p:sldId id="285" r:id="rId7"/>
    <p:sldId id="286" r:id="rId8"/>
    <p:sldId id="287" r:id="rId9"/>
    <p:sldId id="306" r:id="rId10"/>
    <p:sldId id="307" r:id="rId11"/>
    <p:sldId id="308" r:id="rId12"/>
    <p:sldId id="300" r:id="rId13"/>
    <p:sldId id="304" r:id="rId14"/>
    <p:sldId id="288" r:id="rId15"/>
    <p:sldId id="289" r:id="rId16"/>
    <p:sldId id="290" r:id="rId17"/>
    <p:sldId id="291" r:id="rId18"/>
    <p:sldId id="309" r:id="rId19"/>
    <p:sldId id="292" r:id="rId20"/>
    <p:sldId id="293" r:id="rId21"/>
    <p:sldId id="294" r:id="rId22"/>
    <p:sldId id="295" r:id="rId23"/>
    <p:sldId id="310" r:id="rId24"/>
    <p:sldId id="296" r:id="rId25"/>
    <p:sldId id="297" r:id="rId26"/>
    <p:sldId id="298" r:id="rId27"/>
    <p:sldId id="299" r:id="rId28"/>
    <p:sldId id="311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17"/>
  </p:normalViewPr>
  <p:slideViewPr>
    <p:cSldViewPr>
      <p:cViewPr>
        <p:scale>
          <a:sx n="90" d="100"/>
          <a:sy n="90" d="100"/>
        </p:scale>
        <p:origin x="-3736" y="-128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printerSettings" Target="printerSettings/printerSettings1.bin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20CC18-8A65-498F-9239-94056B069C0A}" type="datetimeFigureOut">
              <a:rPr lang="en-US" smtClean="0"/>
              <a:t>10/12/16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2CEBEC-9B18-4E4D-8506-E633AAFE73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702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2CEBEC-9B18-4E4D-8506-E633AAFE733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592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1E4EF-5761-4F3B-8B94-E28183DE1CD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8555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2" name="副标题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77DFCEC-30EC-4F4F-91D6-89C3BA70C62C}" type="datetime1">
              <a:rPr lang="en-US" altLang="zh-CN" smtClean="0"/>
              <a:t>10/12/16</a:t>
            </a:fld>
            <a:endParaRPr lang="en-US"/>
          </a:p>
        </p:txBody>
      </p:sp>
      <p:sp>
        <p:nvSpPr>
          <p:cNvPr id="20" name="页脚占位符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49D23F-3479-4833-99A5-4B112F2E803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椭圆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椭圆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28F68DC-F4E2-1540-B60C-E4AE5E1252E5}" type="datetime1">
              <a:rPr lang="en-US" altLang="zh-CN" smtClean="0"/>
              <a:t>10/12/16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49D23F-3479-4833-99A5-4B112F2E80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D7111F8-BA76-3F46-96BD-C2EFC6FC2227}" type="datetime1">
              <a:rPr lang="en-US" altLang="zh-CN" smtClean="0"/>
              <a:t>10/12/16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49D23F-3479-4833-99A5-4B112F2E80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EAE8926-385C-5D4E-BBC2-6FE09A2A0418}" type="datetime1">
              <a:rPr lang="en-US" altLang="zh-CN" smtClean="0"/>
              <a:t>10/12/16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49D23F-3479-4833-99A5-4B112F2E80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4A6A2D0-361C-8C47-8248-4992A0F8C11E}" type="datetime1">
              <a:rPr lang="en-US" altLang="zh-CN" smtClean="0"/>
              <a:t>10/12/16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49D23F-3479-4833-99A5-4B112F2E803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矩形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椭圆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椭圆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582A1B6-8813-BF4D-8B2C-4651E848DCD5}" type="datetime1">
              <a:rPr lang="en-US" altLang="zh-CN" smtClean="0"/>
              <a:t>10/12/16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49D23F-3479-4833-99A5-4B112F2E80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15B67A-EC62-094F-846A-F56BDBCE3780}" type="datetime1">
              <a:rPr lang="en-US" altLang="zh-CN" smtClean="0"/>
              <a:t>10/12/16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49D23F-3479-4833-99A5-4B112F2E80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87C3DD0-4C34-5C49-9F00-D31AA62426C3}" type="datetime1">
              <a:rPr lang="en-US" altLang="zh-CN" smtClean="0"/>
              <a:t>10/12/16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49D23F-3479-4833-99A5-4B112F2E80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99AFE8C-6944-5144-8F3A-80037BCA35A9}" type="datetime1">
              <a:rPr lang="en-US" altLang="zh-CN" smtClean="0"/>
              <a:t>10/12/16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49D23F-3479-4833-99A5-4B112F2E803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矩形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11609F-DA99-3146-BAC6-4D542332F32A}" type="datetime1">
              <a:rPr lang="en-US" altLang="zh-CN" smtClean="0"/>
              <a:t>10/12/16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49D23F-3479-4833-99A5-4B112F2E80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CDD5045-767B-1A44-BC50-87356E64C7BE}" type="datetime1">
              <a:rPr lang="en-US" altLang="zh-CN" smtClean="0"/>
              <a:t>10/12/16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49D23F-3479-4833-99A5-4B112F2E803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矩形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9" name="流程图: 过程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流程图: 过程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饼形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椭圆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同心圆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标题占位符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24" name="日期占位符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45D56F2F-E3BA-8040-A304-63E83D4FBA00}" type="datetime1">
              <a:rPr lang="en-US" altLang="zh-CN" smtClean="0"/>
              <a:t>10/12/16</a:t>
            </a:fld>
            <a:endParaRPr 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7349D23F-3479-4833-99A5-4B112F2E803A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矩形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ECE 3130 – Digital Electronics and Design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2895600"/>
            <a:ext cx="7406640" cy="1752600"/>
          </a:xfrm>
        </p:spPr>
        <p:txBody>
          <a:bodyPr/>
          <a:lstStyle/>
          <a:p>
            <a:r>
              <a:rPr lang="en-US" dirty="0" smtClean="0"/>
              <a:t>Lab 6</a:t>
            </a:r>
          </a:p>
          <a:p>
            <a:r>
              <a:rPr lang="en-US" dirty="0" smtClean="0"/>
              <a:t>Latch and Flip-Flops</a:t>
            </a:r>
          </a:p>
          <a:p>
            <a:r>
              <a:rPr lang="en-US" smtClean="0"/>
              <a:t>Fall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9101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33400"/>
            <a:ext cx="8077200" cy="914400"/>
          </a:xfrm>
        </p:spPr>
        <p:txBody>
          <a:bodyPr/>
          <a:lstStyle/>
          <a:p>
            <a:r>
              <a:rPr lang="en-US" dirty="0" smtClean="0"/>
              <a:t>Master-Slave DFF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47105" y="4876800"/>
            <a:ext cx="87968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“slave” DFF only changes when the “master” DFF changes.</a:t>
            </a:r>
          </a:p>
          <a:p>
            <a:r>
              <a:rPr lang="en-US" dirty="0" smtClean="0"/>
              <a:t>The “slave” DFF clock is inverted, hence, this is negative-edge triggered.</a:t>
            </a:r>
          </a:p>
          <a:p>
            <a:r>
              <a:rPr lang="en-US" dirty="0" smtClean="0"/>
              <a:t>For positive-edge triggering, switch the clock inputs between the “master” and the “slave”.</a:t>
            </a:r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468" y="1828800"/>
            <a:ext cx="7621064" cy="236253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420493" y="2438400"/>
            <a:ext cx="8467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rgbClr val="FF0000"/>
                </a:solidFill>
              </a:rPr>
              <a:t>D Latch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48400" y="2438400"/>
            <a:ext cx="8467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rgbClr val="FF0000"/>
                </a:solidFill>
              </a:rPr>
              <a:t>D Latch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45418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Master-Slave DFF with added clear pin (negative-edge triggered)</a:t>
            </a:r>
            <a:endParaRPr lang="en-US" sz="3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34" t="13352" r="18129" b="20709"/>
          <a:stretch/>
        </p:blipFill>
        <p:spPr bwMode="auto">
          <a:xfrm>
            <a:off x="762000" y="1600198"/>
            <a:ext cx="8226477" cy="4565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Oval 8"/>
          <p:cNvSpPr/>
          <p:nvPr/>
        </p:nvSpPr>
        <p:spPr>
          <a:xfrm>
            <a:off x="6858000" y="3733800"/>
            <a:ext cx="1219200" cy="1371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8"/>
          <p:cNvSpPr/>
          <p:nvPr/>
        </p:nvSpPr>
        <p:spPr>
          <a:xfrm>
            <a:off x="3810000" y="3733800"/>
            <a:ext cx="1219200" cy="1371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105400" y="5410200"/>
            <a:ext cx="17572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</a:rPr>
              <a:t>3-input NAND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11"/>
          <p:cNvCxnSpPr/>
          <p:nvPr/>
        </p:nvCxnSpPr>
        <p:spPr>
          <a:xfrm flipH="1">
            <a:off x="6324600" y="4982223"/>
            <a:ext cx="762000" cy="427977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875238" y="4982223"/>
            <a:ext cx="687362" cy="474954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10178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0"/>
            <a:ext cx="7498080" cy="8382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3-input NAND  -  schematic</a:t>
            </a:r>
            <a:endParaRPr lang="en-US" sz="3600" dirty="0"/>
          </a:p>
        </p:txBody>
      </p:sp>
      <p:pic>
        <p:nvPicPr>
          <p:cNvPr id="1843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979658"/>
            <a:ext cx="8782050" cy="5279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41397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0"/>
            <a:ext cx="7498080" cy="8382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3-input NAND  -  symbol</a:t>
            </a:r>
            <a:endParaRPr lang="en-US" sz="3600" dirty="0"/>
          </a:p>
        </p:txBody>
      </p:sp>
      <p:pic>
        <p:nvPicPr>
          <p:cNvPr id="174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979658"/>
            <a:ext cx="8782050" cy="5279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37606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0"/>
            <a:ext cx="7498080" cy="8382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D-Flip Flop with clear pin  -  schematic</a:t>
            </a:r>
            <a:endParaRPr lang="en-US" sz="3600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979658"/>
            <a:ext cx="8782050" cy="5279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305886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0"/>
            <a:ext cx="7498080" cy="8382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D-Flip Flop</a:t>
            </a:r>
            <a:r>
              <a:rPr lang="en-US" altLang="zh-CN" sz="3600" dirty="0"/>
              <a:t> with clear pin</a:t>
            </a:r>
            <a:r>
              <a:rPr lang="en-US" sz="3600" dirty="0" smtClean="0"/>
              <a:t>  -  symbol</a:t>
            </a:r>
            <a:endParaRPr lang="en-US" sz="3600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979658"/>
            <a:ext cx="8782050" cy="5279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61617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0"/>
            <a:ext cx="7498080" cy="8382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D-Flip Flop  -  test circuit</a:t>
            </a:r>
            <a:endParaRPr lang="en-US" sz="3600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65" b="15848"/>
          <a:stretch/>
        </p:blipFill>
        <p:spPr bwMode="auto">
          <a:xfrm>
            <a:off x="152400" y="1057939"/>
            <a:ext cx="8782050" cy="3742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295400" y="5029200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Period time: Clk</a:t>
            </a:r>
            <a:r>
              <a:rPr lang="en-US" dirty="0"/>
              <a:t>-</a:t>
            </a:r>
            <a:r>
              <a:rPr lang="en-US" dirty="0" smtClean="0"/>
              <a:t>90ns  D-40ns  clear-600ns</a:t>
            </a:r>
          </a:p>
          <a:p>
            <a:r>
              <a:rPr lang="en-US" dirty="0" smtClean="0"/>
              <a:t>Fall/Rise time for all inputs: 1ns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4160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0"/>
            <a:ext cx="7498080" cy="8382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D-Flip Flop  -  waveforms</a:t>
            </a:r>
            <a:endParaRPr lang="en-US" sz="3600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979658"/>
            <a:ext cx="8782050" cy="5279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04503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JK Flip-Flop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228600" y="1828800"/>
            <a:ext cx="4434840" cy="4191000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A universal flip-flop – can be configured as a SRFF, DFF, or </a:t>
            </a:r>
            <a:r>
              <a:rPr lang="en-US" dirty="0" smtClean="0">
                <a:solidFill>
                  <a:srgbClr val="FF0000"/>
                </a:solidFill>
              </a:rPr>
              <a:t>TFF 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Identical to an SR flip-flop except that S=R=1 is no longer undefined, but rather “toggle/flip”.</a:t>
            </a:r>
            <a:endParaRPr lang="en-US" dirty="0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132694171"/>
              </p:ext>
            </p:extLst>
          </p:nvPr>
        </p:nvGraphicFramePr>
        <p:xfrm>
          <a:off x="4953000" y="2819400"/>
          <a:ext cx="374967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9892"/>
                <a:gridCol w="1249892"/>
                <a:gridCol w="124989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J/S</a:t>
                      </a:r>
                      <a:endParaRPr lang="en-US" dirty="0"/>
                    </a:p>
                  </a:txBody>
                  <a:tcPr marL="84898" marR="84898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K/R</a:t>
                      </a:r>
                      <a:endParaRPr lang="en-US" dirty="0"/>
                    </a:p>
                  </a:txBody>
                  <a:tcPr marL="84898" marR="84898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Qnext</a:t>
                      </a:r>
                      <a:endParaRPr lang="en-US" dirty="0"/>
                    </a:p>
                  </a:txBody>
                  <a:tcPr marL="84898" marR="84898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84898" marR="84898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84898" marR="84898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 (hold)</a:t>
                      </a:r>
                      <a:endParaRPr lang="en-US" dirty="0"/>
                    </a:p>
                  </a:txBody>
                  <a:tcPr marL="84898" marR="84898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84898" marR="84898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84898" marR="84898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84898" marR="84898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84898" marR="84898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84898" marR="84898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84898" marR="84898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84898" marR="84898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84898" marR="84898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nQ</a:t>
                      </a:r>
                      <a:r>
                        <a:rPr lang="en-US" dirty="0" smtClean="0"/>
                        <a:t> </a:t>
                      </a:r>
                    </a:p>
                  </a:txBody>
                  <a:tcPr marL="84898" marR="84898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4278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0"/>
            <a:ext cx="7498080" cy="8382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JK-Flip Flop  -  schematic</a:t>
            </a:r>
            <a:endParaRPr lang="en-US" sz="3600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979658"/>
            <a:ext cx="8782050" cy="5279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06162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8001000" cy="10207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What are latches and flip-flops?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196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Sequential circuits that store information (i.e. memory elements – output depends not only on present inputs but also previous inputs)</a:t>
            </a:r>
          </a:p>
          <a:p>
            <a:endParaRPr lang="en-US" sz="2400" dirty="0" smtClean="0"/>
          </a:p>
          <a:p>
            <a:r>
              <a:rPr lang="en-US" sz="2400" dirty="0" smtClean="0"/>
              <a:t>Latches – output responds to input immediately as long as the enable signal (high level or low level) is asserted</a:t>
            </a:r>
          </a:p>
          <a:p>
            <a:endParaRPr lang="en-US" sz="2400" dirty="0" smtClean="0"/>
          </a:p>
          <a:p>
            <a:r>
              <a:rPr lang="en-US" sz="2400" dirty="0" smtClean="0"/>
              <a:t>Flip flops – output responds only to the rising and falling edge of the enable signal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086590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0"/>
            <a:ext cx="7498080" cy="8382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JK-Flip Flop  -  symbol</a:t>
            </a:r>
            <a:endParaRPr lang="en-US" sz="3600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979658"/>
            <a:ext cx="8782050" cy="5279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53238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0"/>
            <a:ext cx="7498080" cy="8382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JK-Flip Flop  -  test circuit</a:t>
            </a:r>
            <a:endParaRPr lang="en-US" sz="3600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68" b="16452"/>
          <a:stretch/>
        </p:blipFill>
        <p:spPr bwMode="auto">
          <a:xfrm>
            <a:off x="152400" y="1143000"/>
            <a:ext cx="8782050" cy="3678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295400" y="5029200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Period time:  Clk-50ns  J-240ns  K-200ns</a:t>
            </a:r>
          </a:p>
          <a:p>
            <a:r>
              <a:rPr lang="en-US" dirty="0" smtClean="0"/>
              <a:t>Fall/Rise time for all inputs: 1ns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685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0"/>
            <a:ext cx="7498080" cy="8382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JK-Flip Flop  -  waveforms</a:t>
            </a:r>
            <a:endParaRPr lang="en-US" sz="3600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979658"/>
            <a:ext cx="8782050" cy="5279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69276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T Flip-Flop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23360" cy="640080"/>
          </a:xfrm>
        </p:spPr>
        <p:txBody>
          <a:bodyPr/>
          <a:lstStyle/>
          <a:p>
            <a:r>
              <a:rPr lang="en-US" dirty="0" smtClean="0"/>
              <a:t>Circuit Symbol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3"/>
          </p:nvPr>
        </p:nvSpPr>
        <p:spPr>
          <a:xfrm>
            <a:off x="4663440" y="1618915"/>
            <a:ext cx="4023360" cy="640080"/>
          </a:xfrm>
        </p:spPr>
        <p:txBody>
          <a:bodyPr/>
          <a:lstStyle/>
          <a:p>
            <a:r>
              <a:rPr lang="en-US" dirty="0" smtClean="0"/>
              <a:t>Truth Table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quarter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2362200"/>
            <a:ext cx="1731169" cy="1731169"/>
          </a:xfrm>
        </p:spPr>
      </p:pic>
      <p:graphicFrame>
        <p:nvGraphicFramePr>
          <p:cNvPr id="11" name="Content Placeholder 10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619014722"/>
              </p:ext>
            </p:extLst>
          </p:nvPr>
        </p:nvGraphicFramePr>
        <p:xfrm>
          <a:off x="4664075" y="2260600"/>
          <a:ext cx="402272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0908"/>
                <a:gridCol w="1340908"/>
                <a:gridCol w="134090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 marL="91009" marR="91009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</a:t>
                      </a:r>
                      <a:endParaRPr lang="en-US" dirty="0"/>
                    </a:p>
                  </a:txBody>
                  <a:tcPr marL="91009" marR="91009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Qnext</a:t>
                      </a:r>
                      <a:endParaRPr lang="en-US" dirty="0"/>
                    </a:p>
                  </a:txBody>
                  <a:tcPr marL="91009" marR="91009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91009" marR="91009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91009" marR="91009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91009" marR="91009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91009" marR="91009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91009" marR="91009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91009" marR="91009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91009" marR="91009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91009" marR="91009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91009" marR="91009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91009" marR="91009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91009" marR="91009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91009" marR="91009"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85800" y="4495800"/>
            <a:ext cx="59150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Tie the J and K inputs of the JK Flip-Flop to make a TFF.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683881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0"/>
            <a:ext cx="7498080" cy="8382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T-Flip Flop  -  schematic</a:t>
            </a:r>
            <a:endParaRPr lang="en-US" sz="3600" dirty="0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979658"/>
            <a:ext cx="8782050" cy="5279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343400" y="2607677"/>
            <a:ext cx="1140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rgbClr val="FF0000"/>
                </a:solidFill>
              </a:rPr>
              <a:t>JK Flip-Flop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97119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0"/>
            <a:ext cx="7498080" cy="8382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T-Flip Flop  -  symbol</a:t>
            </a:r>
            <a:endParaRPr lang="en-US" sz="3600" dirty="0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979658"/>
            <a:ext cx="8782050" cy="5279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25654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0"/>
            <a:ext cx="7498080" cy="8382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T-Flip Flop  -  test circuit</a:t>
            </a:r>
            <a:endParaRPr lang="en-US" sz="3600" dirty="0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72" b="15445"/>
          <a:stretch/>
        </p:blipFill>
        <p:spPr bwMode="auto">
          <a:xfrm>
            <a:off x="152400" y="1066800"/>
            <a:ext cx="8782050" cy="3700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295400" y="5029200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Period time:  Clk-</a:t>
            </a:r>
            <a:r>
              <a:rPr lang="en-US" dirty="0"/>
              <a:t>4</a:t>
            </a:r>
            <a:r>
              <a:rPr lang="en-US" dirty="0" smtClean="0"/>
              <a:t>0ns   T-155ns</a:t>
            </a:r>
          </a:p>
          <a:p>
            <a:r>
              <a:rPr lang="en-US" dirty="0" smtClean="0"/>
              <a:t>Fall/Rise time for all inputs: 1ns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2209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0"/>
            <a:ext cx="7498080" cy="8382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T-Flip Flop  -  waveforms</a:t>
            </a:r>
            <a:endParaRPr lang="en-US" sz="3600" dirty="0"/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979658"/>
            <a:ext cx="8782050" cy="5279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7141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600200"/>
            <a:ext cx="7620000" cy="4419600"/>
          </a:xfrm>
        </p:spPr>
        <p:txBody>
          <a:bodyPr/>
          <a:lstStyle/>
          <a:p>
            <a:r>
              <a:rPr lang="en-US" dirty="0" smtClean="0"/>
              <a:t>Build and simulate a 3-input NAND Gate, a D-Latch, a D-FF with clear pin, a JK-FF and a T-FF.</a:t>
            </a:r>
          </a:p>
          <a:p>
            <a:pPr marL="82296" indent="0">
              <a:buNone/>
            </a:pPr>
            <a:endParaRPr lang="en-US" dirty="0" smtClean="0"/>
          </a:p>
          <a:p>
            <a:r>
              <a:rPr lang="en-US" dirty="0" smtClean="0"/>
              <a:t>Attach all screenshots into one PDF file, including schematic, symbol, test circuit schematic, and waveforms.</a:t>
            </a:r>
          </a:p>
          <a:p>
            <a:pPr marL="82296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8188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lab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981200"/>
            <a:ext cx="2895600" cy="43434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D Latch</a:t>
            </a:r>
          </a:p>
          <a:p>
            <a:r>
              <a:rPr lang="en-US" dirty="0" smtClean="0"/>
              <a:t>D Flip Flop</a:t>
            </a:r>
          </a:p>
          <a:p>
            <a:r>
              <a:rPr lang="en-US" dirty="0" smtClean="0"/>
              <a:t>JK Flip Flop</a:t>
            </a:r>
          </a:p>
          <a:p>
            <a:r>
              <a:rPr lang="en-US" dirty="0" smtClean="0"/>
              <a:t>T Flip Flop</a:t>
            </a:r>
          </a:p>
          <a:p>
            <a:endParaRPr lang="en-US" dirty="0" smtClean="0"/>
          </a:p>
          <a:p>
            <a:pPr marL="82296" indent="0">
              <a:buNone/>
            </a:pP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066800" y="1752600"/>
            <a:ext cx="79950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/>
              <a:t>Build and test the following latch and flip-flops: 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683090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r>
              <a:rPr lang="en-US" dirty="0" smtClean="0"/>
              <a:t>D Latch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3276600" cy="685800"/>
          </a:xfrm>
        </p:spPr>
        <p:txBody>
          <a:bodyPr/>
          <a:lstStyle/>
          <a:p>
            <a:r>
              <a:rPr lang="en-US" dirty="0" smtClean="0"/>
              <a:t>Truth Table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457200"/>
          </a:xfrm>
        </p:spPr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4187208673"/>
              </p:ext>
            </p:extLst>
          </p:nvPr>
        </p:nvGraphicFramePr>
        <p:xfrm>
          <a:off x="489857" y="2260600"/>
          <a:ext cx="37338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3450"/>
                <a:gridCol w="933450"/>
                <a:gridCol w="933450"/>
                <a:gridCol w="9334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Clock</a:t>
                      </a:r>
                      <a:endParaRPr lang="en-US" dirty="0"/>
                    </a:p>
                  </a:txBody>
                  <a:tcPr marL="84506" marR="8450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 marL="84506" marR="84506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Q</a:t>
                      </a:r>
                      <a:r>
                        <a:rPr lang="en-US" baseline="-25000" dirty="0" err="1" smtClean="0"/>
                        <a:t>n</a:t>
                      </a:r>
                      <a:endParaRPr lang="en-US" baseline="-25000" dirty="0"/>
                    </a:p>
                  </a:txBody>
                  <a:tcPr marL="84506" marR="8450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</a:t>
                      </a:r>
                      <a:r>
                        <a:rPr lang="en-US" baseline="-25000" dirty="0" smtClean="0"/>
                        <a:t>n+1</a:t>
                      </a:r>
                      <a:endParaRPr lang="en-US" baseline="-25000" dirty="0"/>
                    </a:p>
                  </a:txBody>
                  <a:tcPr marL="84506" marR="84506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84506" marR="8450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 marL="84506" marR="8450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84506" marR="8450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84506" marR="84506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84506" marR="8450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 marL="84506" marR="8450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84506" marR="8450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84506" marR="84506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84506" marR="8450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84506" marR="8450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 marL="84506" marR="8450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0(reset)</a:t>
                      </a:r>
                      <a:endParaRPr lang="en-US" dirty="0"/>
                    </a:p>
                  </a:txBody>
                  <a:tcPr marL="84506" marR="84506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84506" marR="8450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84506" marR="8450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 marL="84506" marR="8450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1(set)</a:t>
                      </a:r>
                      <a:endParaRPr lang="en-US" dirty="0"/>
                    </a:p>
                  </a:txBody>
                  <a:tcPr marL="84506" marR="84506"/>
                </a:tc>
              </a:tr>
            </a:tbl>
          </a:graphicData>
        </a:graphic>
      </p:graphicFrame>
      <p:pic>
        <p:nvPicPr>
          <p:cNvPr id="3074" name="Picture 2" descr="http://upload.wikimedia.org/wikipedia/commons/6/69/D-FlipFlop_(4-NAND,_1-NOT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209800"/>
            <a:ext cx="4286250" cy="1783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57200" y="4706034"/>
            <a:ext cx="64125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output Q follows D as long as the Clock signal is 1(high level).</a:t>
            </a:r>
          </a:p>
          <a:p>
            <a:r>
              <a:rPr lang="en-US" dirty="0" smtClean="0"/>
              <a:t>Otherwise, it holds its value.</a:t>
            </a:r>
          </a:p>
          <a:p>
            <a:endParaRPr lang="en-US" dirty="0"/>
          </a:p>
          <a:p>
            <a:r>
              <a:rPr lang="en-US" dirty="0" smtClean="0"/>
              <a:t>The output Q_bar is always inverted value of Q.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7828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0"/>
            <a:ext cx="7498080" cy="8382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D-Latch  -  schematic</a:t>
            </a:r>
            <a:endParaRPr lang="en-US" sz="3600" dirty="0"/>
          </a:p>
        </p:txBody>
      </p:sp>
      <p:pic>
        <p:nvPicPr>
          <p:cNvPr id="102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979658"/>
            <a:ext cx="8782050" cy="5279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213924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0"/>
            <a:ext cx="7498080" cy="8382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D-Latch  -  symbol</a:t>
            </a:r>
            <a:endParaRPr lang="en-US" sz="3600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979658"/>
            <a:ext cx="8782050" cy="5279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048544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0"/>
            <a:ext cx="7498080" cy="8382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D-Latch  -  test circuit</a:t>
            </a:r>
            <a:endParaRPr lang="en-US" sz="3600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72" b="5779"/>
          <a:stretch/>
        </p:blipFill>
        <p:spPr bwMode="auto">
          <a:xfrm>
            <a:off x="152400" y="1047307"/>
            <a:ext cx="8782050" cy="4210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295400" y="5373469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Period time:  Clk-150ns  D-40ns  </a:t>
            </a:r>
          </a:p>
          <a:p>
            <a:r>
              <a:rPr lang="en-US" dirty="0" smtClean="0"/>
              <a:t>Fall/Rise time for all inputs: 1ns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8544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0"/>
            <a:ext cx="7498080" cy="8382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D-Latch  -  waveforms</a:t>
            </a:r>
            <a:endParaRPr lang="en-US" sz="3600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979658"/>
            <a:ext cx="8782050" cy="5279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048544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 Flip-Flop (DFF)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676400"/>
            <a:ext cx="8305800" cy="4343400"/>
          </a:xfrm>
        </p:spPr>
        <p:txBody>
          <a:bodyPr/>
          <a:lstStyle/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The value of input D is stored on either the rising or falling clock edge.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The figure below shows a positive-edge triggered DFF.</a:t>
            </a:r>
          </a:p>
          <a:p>
            <a:pPr eaLnBrk="1" hangingPunct="1"/>
            <a:endParaRPr lang="en-US" dirty="0" smtClean="0"/>
          </a:p>
        </p:txBody>
      </p:sp>
      <p:grpSp>
        <p:nvGrpSpPr>
          <p:cNvPr id="12292" name="Group 17"/>
          <p:cNvGrpSpPr>
            <a:grpSpLocks/>
          </p:cNvGrpSpPr>
          <p:nvPr/>
        </p:nvGrpSpPr>
        <p:grpSpPr bwMode="auto">
          <a:xfrm>
            <a:off x="3390900" y="4679156"/>
            <a:ext cx="5105400" cy="1676400"/>
            <a:chOff x="1981200" y="3429000"/>
            <a:chExt cx="5105400" cy="1676400"/>
          </a:xfrm>
        </p:grpSpPr>
        <p:sp>
          <p:nvSpPr>
            <p:cNvPr id="12293" name="Line 4"/>
            <p:cNvSpPr>
              <a:spLocks noChangeShapeType="1"/>
            </p:cNvSpPr>
            <p:nvPr/>
          </p:nvSpPr>
          <p:spPr bwMode="auto">
            <a:xfrm>
              <a:off x="1981200" y="3886200"/>
              <a:ext cx="2514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94" name="Line 5"/>
            <p:cNvSpPr>
              <a:spLocks noChangeShapeType="1"/>
            </p:cNvSpPr>
            <p:nvPr/>
          </p:nvSpPr>
          <p:spPr bwMode="auto">
            <a:xfrm flipV="1">
              <a:off x="4495800" y="3429000"/>
              <a:ext cx="1524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95" name="Line 6"/>
            <p:cNvSpPr>
              <a:spLocks noChangeShapeType="1"/>
            </p:cNvSpPr>
            <p:nvPr/>
          </p:nvSpPr>
          <p:spPr bwMode="auto">
            <a:xfrm>
              <a:off x="4648200" y="3429000"/>
              <a:ext cx="2362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96" name="Line 7"/>
            <p:cNvSpPr>
              <a:spLocks noChangeShapeType="1"/>
            </p:cNvSpPr>
            <p:nvPr/>
          </p:nvSpPr>
          <p:spPr bwMode="auto">
            <a:xfrm>
              <a:off x="1981200" y="4572000"/>
              <a:ext cx="1295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97" name="Line 8"/>
            <p:cNvSpPr>
              <a:spLocks noChangeShapeType="1"/>
            </p:cNvSpPr>
            <p:nvPr/>
          </p:nvSpPr>
          <p:spPr bwMode="auto">
            <a:xfrm flipV="1">
              <a:off x="3276600" y="4191000"/>
              <a:ext cx="1524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98" name="Line 9"/>
            <p:cNvSpPr>
              <a:spLocks noChangeShapeType="1"/>
            </p:cNvSpPr>
            <p:nvPr/>
          </p:nvSpPr>
          <p:spPr bwMode="auto">
            <a:xfrm>
              <a:off x="3429000" y="4191000"/>
              <a:ext cx="3657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99" name="Line 10"/>
            <p:cNvSpPr>
              <a:spLocks noChangeShapeType="1"/>
            </p:cNvSpPr>
            <p:nvPr/>
          </p:nvSpPr>
          <p:spPr bwMode="auto">
            <a:xfrm>
              <a:off x="1981200" y="5105400"/>
              <a:ext cx="2743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00" name="Line 11"/>
            <p:cNvSpPr>
              <a:spLocks noChangeShapeType="1"/>
            </p:cNvSpPr>
            <p:nvPr/>
          </p:nvSpPr>
          <p:spPr bwMode="auto">
            <a:xfrm flipV="1">
              <a:off x="4724400" y="4724400"/>
              <a:ext cx="1524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01" name="Line 12"/>
            <p:cNvSpPr>
              <a:spLocks noChangeShapeType="1"/>
            </p:cNvSpPr>
            <p:nvPr/>
          </p:nvSpPr>
          <p:spPr bwMode="auto">
            <a:xfrm>
              <a:off x="4876800" y="4724400"/>
              <a:ext cx="2133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02" name="Text Box 13"/>
            <p:cNvSpPr txBox="1">
              <a:spLocks noChangeArrowheads="1"/>
            </p:cNvSpPr>
            <p:nvPr/>
          </p:nvSpPr>
          <p:spPr bwMode="auto">
            <a:xfrm>
              <a:off x="1981200" y="3505200"/>
              <a:ext cx="12954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Clock</a:t>
              </a:r>
            </a:p>
          </p:txBody>
        </p:sp>
        <p:sp>
          <p:nvSpPr>
            <p:cNvPr id="12303" name="Text Box 14"/>
            <p:cNvSpPr txBox="1">
              <a:spLocks noChangeArrowheads="1"/>
            </p:cNvSpPr>
            <p:nvPr/>
          </p:nvSpPr>
          <p:spPr bwMode="auto">
            <a:xfrm>
              <a:off x="1981200" y="4191000"/>
              <a:ext cx="12954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D</a:t>
              </a:r>
            </a:p>
          </p:txBody>
        </p:sp>
        <p:sp>
          <p:nvSpPr>
            <p:cNvPr id="12304" name="Text Box 15"/>
            <p:cNvSpPr txBox="1">
              <a:spLocks noChangeArrowheads="1"/>
            </p:cNvSpPr>
            <p:nvPr/>
          </p:nvSpPr>
          <p:spPr bwMode="auto">
            <a:xfrm>
              <a:off x="1981200" y="4724400"/>
              <a:ext cx="12954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Q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590958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夏至">
  <a:themeElements>
    <a:clrScheme name="夏至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夏至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夏至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14155</TotalTime>
  <Words>657</Words>
  <Application>Microsoft Macintosh PowerPoint</Application>
  <PresentationFormat>On-screen Show (4:3)</PresentationFormat>
  <Paragraphs>132</Paragraphs>
  <Slides>28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夏至</vt:lpstr>
      <vt:lpstr>ECE 3130 – Digital Electronics and Design</vt:lpstr>
      <vt:lpstr>What are latches and flip-flops?</vt:lpstr>
      <vt:lpstr>Today’s lab</vt:lpstr>
      <vt:lpstr>D Latch</vt:lpstr>
      <vt:lpstr>D-Latch  -  schematic</vt:lpstr>
      <vt:lpstr>D-Latch  -  symbol</vt:lpstr>
      <vt:lpstr>D-Latch  -  test circuit</vt:lpstr>
      <vt:lpstr>D-Latch  -  waveforms</vt:lpstr>
      <vt:lpstr>D Flip-Flop (DFF)</vt:lpstr>
      <vt:lpstr>Master-Slave DFF</vt:lpstr>
      <vt:lpstr>Master-Slave DFF with added clear pin (negative-edge triggered)</vt:lpstr>
      <vt:lpstr>3-input NAND  -  schematic</vt:lpstr>
      <vt:lpstr>3-input NAND  -  symbol</vt:lpstr>
      <vt:lpstr>D-Flip Flop with clear pin  -  schematic</vt:lpstr>
      <vt:lpstr>D-Flip Flop with clear pin  -  symbol</vt:lpstr>
      <vt:lpstr>D-Flip Flop  -  test circuit</vt:lpstr>
      <vt:lpstr>D-Flip Flop  -  waveforms</vt:lpstr>
      <vt:lpstr>JK Flip-Flop</vt:lpstr>
      <vt:lpstr>JK-Flip Flop  -  schematic</vt:lpstr>
      <vt:lpstr>JK-Flip Flop  -  symbol</vt:lpstr>
      <vt:lpstr>JK-Flip Flop  -  test circuit</vt:lpstr>
      <vt:lpstr>JK-Flip Flop  -  waveforms</vt:lpstr>
      <vt:lpstr>T Flip-Flop</vt:lpstr>
      <vt:lpstr>T-Flip Flop  -  schematic</vt:lpstr>
      <vt:lpstr>T-Flip Flop  -  symbol</vt:lpstr>
      <vt:lpstr>T-Flip Flop  -  test circuit</vt:lpstr>
      <vt:lpstr>T-Flip Flop  -  waveforms</vt:lpstr>
      <vt:lpstr>Assignment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3130 – Digital Electronics and Design</dc:title>
  <dc:creator>Student</dc:creator>
  <cp:lastModifiedBy>Yongbo Li</cp:lastModifiedBy>
  <cp:revision>116</cp:revision>
  <dcterms:created xsi:type="dcterms:W3CDTF">2012-09-12T18:17:10Z</dcterms:created>
  <dcterms:modified xsi:type="dcterms:W3CDTF">2016-10-12T04:37:25Z</dcterms:modified>
</cp:coreProperties>
</file>